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9" r:id="rId4"/>
    <p:sldId id="268" r:id="rId5"/>
    <p:sldId id="273" r:id="rId6"/>
    <p:sldId id="272" r:id="rId7"/>
    <p:sldId id="274" r:id="rId8"/>
    <p:sldId id="275" r:id="rId9"/>
    <p:sldId id="270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66B1BA-D9C6-4AF3-AF3A-D41FCDA74237}" v="13" dt="2024-09-20T09:43:59.367"/>
  </p1510:revLst>
</p1510:revInfo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h.gov/news-events/news-releases/machine-learning-transform-health-car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med.ncbi.nlm.nih.gov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urav-H/Hospital-Find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IN" dirty="0"/>
              <a:t>Patient Case Similarity</a:t>
            </a:r>
            <a:endParaRPr lang="en-GB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CSD-G04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603583326"/>
              </p:ext>
            </p:extLst>
          </p:nvPr>
        </p:nvGraphicFramePr>
        <p:xfrm>
          <a:off x="655379" y="2376920"/>
          <a:ext cx="5418675" cy="301758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 20211CSD0035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 20211CSD0125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 20211CSD0072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20211CSD0129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20211CSD0043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</a:t>
            </a: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r.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Manjunath K V</a:t>
            </a:r>
            <a:endParaRPr lang="en-GB" sz="17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CSE (Data Science)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Saira Banu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Atham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Manjunath K V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Google Shape;89;p13">
            <a:extLst>
              <a:ext uri="{FF2B5EF4-FFF2-40B4-BE49-F238E27FC236}">
                <a16:creationId xmlns:a16="http://schemas.microsoft.com/office/drawing/2014/main" id="{97BBD827-D7D1-080E-92B7-21AD7DCB0A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4885517"/>
              </p:ext>
            </p:extLst>
          </p:nvPr>
        </p:nvGraphicFramePr>
        <p:xfrm>
          <a:off x="3303638" y="2345650"/>
          <a:ext cx="8888362" cy="34138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3420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8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302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18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20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Bookman Old Style"/>
                          <a:ea typeface="Bookman Old Style"/>
                          <a:cs typeface="Bookman Old Style"/>
                          <a:sym typeface="Arial"/>
                        </a:rPr>
                        <a:t>Sanchita</a:t>
                      </a:r>
                      <a:r>
                        <a:rPr lang="en-I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Bookman Old Style"/>
                          <a:ea typeface="Bookman Old Style"/>
                          <a:cs typeface="Bookman Old Style"/>
                          <a:sym typeface="Arial"/>
                        </a:rPr>
                        <a:t> Goswami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Bookman Old Style"/>
                          <a:ea typeface="Bookman Old Style"/>
                          <a:cs typeface="Bookman Old Style"/>
                          <a:sym typeface="Arial"/>
                        </a:rPr>
                        <a:t>Gaurav H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Bookman Old Style"/>
                          <a:ea typeface="Bookman Old Style"/>
                          <a:cs typeface="Bookman Old Style"/>
                          <a:sym typeface="Arial"/>
                        </a:rPr>
                        <a:t>Umme</a:t>
                      </a: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Bookman Old Style"/>
                          <a:ea typeface="Bookman Old Style"/>
                          <a:cs typeface="Bookman Old Style"/>
                          <a:sym typeface="Arial"/>
                        </a:rPr>
                        <a:t> Kulsum </a:t>
                      </a:r>
                      <a:endParaRPr lang="en-IN" sz="1600" b="0" i="0" u="none" strike="noStrike" cap="none" dirty="0">
                        <a:solidFill>
                          <a:schemeClr val="dk1"/>
                        </a:solidFill>
                        <a:effectLst/>
                        <a:latin typeface="Bookman Old Style"/>
                        <a:ea typeface="Bookman Old Style"/>
                        <a:cs typeface="Bookman Old Style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u="none" strike="noStrike" cap="none" dirty="0"/>
                        <a:t>Srivatsa K 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u="none" strike="noStrike" cap="none" dirty="0"/>
                        <a:t>Darshan M S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 build="p"/>
      <p:bldP spid="90" grpId="0"/>
      <p:bldP spid="91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2B7AE6-D3C0-2E4E-E68C-523DCAFE945B}"/>
              </a:ext>
            </a:extLst>
          </p:cNvPr>
          <p:cNvSpPr txBox="1"/>
          <p:nvPr/>
        </p:nvSpPr>
        <p:spPr>
          <a:xfrm>
            <a:off x="812800" y="1197788"/>
            <a:ext cx="98933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Books: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"Machine Learning for Healthcare"</a:t>
            </a:r>
            <a:r>
              <a:rPr lang="en-US" sz="2400" dirty="0"/>
              <a:t> by Andreas </a:t>
            </a:r>
            <a:r>
              <a:rPr lang="en-US" sz="2400" dirty="0" err="1"/>
              <a:t>Holzinger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ISBN: 978-3030186112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"Clinical Decision Support Systems: Theory and Practice"</a:t>
            </a:r>
            <a:r>
              <a:rPr lang="en-US" sz="2400" dirty="0"/>
              <a:t> by Eta S. Berner</a:t>
            </a:r>
          </a:p>
          <a:p>
            <a:pPr marL="457200" lvl="1"/>
            <a:r>
              <a:rPr lang="en-US" sz="2400" dirty="0"/>
              <a:t>ISBN: 978-3319319103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Websites: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National Institutes of Health (NIH) – Machine Learning in Healthcare</a:t>
            </a:r>
            <a:endParaRPr lang="en-US" sz="2400" dirty="0"/>
          </a:p>
          <a:p>
            <a:pPr marL="457200" lvl="1"/>
            <a:r>
              <a:rPr lang="en-US" sz="2400" dirty="0">
                <a:hlinkClick r:id="rId3"/>
              </a:rPr>
              <a:t>NIH Article on Machine Learning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PubMed – Research on Patient Case Similarity</a:t>
            </a:r>
            <a:endParaRPr lang="en-US" sz="2400" dirty="0"/>
          </a:p>
          <a:p>
            <a:pPr marL="457200" lvl="1"/>
            <a:r>
              <a:rPr lang="en-US" sz="2400" dirty="0">
                <a:hlinkClick r:id="rId4"/>
              </a:rPr>
              <a:t>PubMed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Key Features 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Challenges &amp; Solutions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FFDCFBC-DEBB-769B-B782-9B682D93F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234462"/>
            <a:ext cx="10668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+mj-lt"/>
                <a:ea typeface="Cambria" panose="02040503050406030204" pitchFamily="18" charset="0"/>
              </a:rPr>
              <a:t>Organization: </a:t>
            </a:r>
            <a:r>
              <a:rPr lang="en-IN" sz="2000" kern="1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CDK Global </a:t>
            </a:r>
            <a:r>
              <a:rPr lang="en-IN" sz="20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(India)Pvt Ltd </a:t>
            </a:r>
            <a:endParaRPr lang="en-US" sz="2000" dirty="0">
              <a:latin typeface="+mj-lt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+mj-lt"/>
                <a:ea typeface="Cambria" panose="02040503050406030204" pitchFamily="18" charset="0"/>
              </a:rPr>
              <a:t>Category (Hardware / Software / Both) </a:t>
            </a:r>
            <a:r>
              <a:rPr lang="en-US" sz="2000" dirty="0">
                <a:latin typeface="+mj-lt"/>
                <a:ea typeface="Cambria" panose="02040503050406030204" pitchFamily="18" charset="0"/>
              </a:rPr>
              <a:t>: Software</a:t>
            </a:r>
            <a:endParaRPr lang="en-US" alt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Problem:</a:t>
            </a:r>
            <a:endParaRPr lang="en-US" sz="2000" dirty="0"/>
          </a:p>
          <a:p>
            <a:pPr lvl="1"/>
            <a:r>
              <a:rPr lang="en-US" sz="2000" dirty="0"/>
              <a:t>In healthcare, doctors often encounter a large variety of patient cases, making it challenging to quickly assess new cases by comparing them to past cases.</a:t>
            </a:r>
          </a:p>
          <a:p>
            <a:pPr lvl="1"/>
            <a:r>
              <a:rPr lang="en-US" sz="2000" dirty="0"/>
              <a:t>Analyzing patient case similarities can help in diagnosing, predicting treatment outcomes, and improving patient care.</a:t>
            </a:r>
          </a:p>
          <a:p>
            <a:pPr lvl="1"/>
            <a:r>
              <a:rPr lang="en-US" sz="2000" dirty="0"/>
              <a:t>Lack of a standardized or automated system to efficiently identify and compare similar patient cases from large datasets.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Objective:</a:t>
            </a:r>
            <a:endParaRPr lang="en-US" sz="2000" dirty="0"/>
          </a:p>
          <a:p>
            <a:pPr lvl="1"/>
            <a:r>
              <a:rPr lang="en-US" sz="2000" dirty="0"/>
              <a:t>Develop an intelligent system that automatically identifies and analyzes similar patient cases based on symptoms, diagnosis, treatment plans, and outcomes.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2000" b="1" dirty="0">
                <a:latin typeface="+mj-lt"/>
                <a:ea typeface="Cambria" panose="02040503050406030204" pitchFamily="18" charset="0"/>
              </a:rPr>
              <a:t>Difficulty Level: </a:t>
            </a:r>
            <a:r>
              <a:rPr lang="en-US" sz="2000" dirty="0">
                <a:latin typeface="+mj-lt"/>
                <a:ea typeface="Cambria" panose="02040503050406030204" pitchFamily="18" charset="0"/>
              </a:rPr>
              <a:t>Complex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IN" dirty="0">
                <a:hlinkClick r:id="rId3"/>
              </a:rPr>
              <a:t>Gaurav-H/Hospital-Finder · GitHub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5BD176-865A-C36B-35B1-A5A277D5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0" y="985610"/>
            <a:ext cx="113157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Challenges in Healthcare: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Overload: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Healthcare providers deal with massive amounts of patient data, making manual case comparison time-consuming.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Inconsistent Data Formats: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Patient data can be stored in various forms, such as text, images, lab results, or structured fields, making it difficult to compare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Constraints: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Physicians often have limited time to assess a new patient's medical history and compare it with previous cases.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Proposed Solution: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Case Similarity System: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Leverages historical data, such as medical histories, treatments, diagnoses, and outcomes.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algorithms (e.g., machine learning, natural language processing) to identify similar cases.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healthcare professionals with a quick reference to similar cases for diagnosis and treatment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b="1" dirty="0"/>
              <a:t>Benefits:</a:t>
            </a:r>
            <a:endParaRPr lang="en-US" sz="2800" dirty="0"/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600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23E61C-FB2E-7818-9824-A912C7988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372731"/>
            <a:ext cx="99060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doctors make informed decisions faster.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diagnosis accuracy by using data-driven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personalized treatment by learning from past cases with similar features. </a:t>
            </a: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E37F72-0516-6B0A-F11C-202DBCCBB659}"/>
              </a:ext>
            </a:extLst>
          </p:cNvPr>
          <p:cNvSpPr txBox="1"/>
          <p:nvPr/>
        </p:nvSpPr>
        <p:spPr>
          <a:xfrm>
            <a:off x="717754" y="334297"/>
            <a:ext cx="67409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Key Features of the Hospital Finder App</a:t>
            </a:r>
          </a:p>
          <a:p>
            <a:endParaRPr lang="en-IN" sz="28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75BC1E-CB51-2DDD-F23E-C84334542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995334"/>
            <a:ext cx="113538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Components: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Case Retrieval: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searching for similar patient cases based on specific symptoms, diagnosis codes, or treatment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Similarity Metric: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an algorithm to calculate how similar two cases are based on a set of parameters (age, diagnosis, symptoms, treatments).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Integration: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Handles both structured (medical codes, lab results) and unstructured data (doctor's notes, radiology images).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 Prediction: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past case outcomes to predict the likely result of a current case.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 Features: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Tool: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doctors to see case clusters, showing which cases are most alike.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Anomaly Detection: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Identifies unique or outlier cases that do not fit standard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 System: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Suggests potential treatments based on similar cases and their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26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E37F72-0516-6B0A-F11C-202DBCCBB659}"/>
              </a:ext>
            </a:extLst>
          </p:cNvPr>
          <p:cNvSpPr txBox="1"/>
          <p:nvPr/>
        </p:nvSpPr>
        <p:spPr>
          <a:xfrm>
            <a:off x="668592" y="255638"/>
            <a:ext cx="4091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Challenges</a:t>
            </a:r>
            <a:r>
              <a:rPr lang="en-IN" sz="3600" b="1" dirty="0">
                <a:solidFill>
                  <a:schemeClr val="bg2"/>
                </a:solidFill>
              </a:rPr>
              <a:t> </a:t>
            </a:r>
            <a:r>
              <a:rPr lang="en-IN" sz="2800" b="1" dirty="0">
                <a:solidFill>
                  <a:schemeClr val="bg2"/>
                </a:solidFill>
              </a:rPr>
              <a:t>&amp; Solutions</a:t>
            </a:r>
            <a:endParaRPr lang="en-IN" sz="2800" b="1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A87196-E5A8-A917-5E21-2EC68484ADEC}"/>
              </a:ext>
            </a:extLst>
          </p:cNvPr>
          <p:cNvSpPr txBox="1"/>
          <p:nvPr/>
        </p:nvSpPr>
        <p:spPr>
          <a:xfrm>
            <a:off x="889000" y="1530003"/>
            <a:ext cx="10795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dirty="0"/>
              <a:t>Data Privacy &amp; Security:</a:t>
            </a:r>
            <a:r>
              <a:rPr lang="en-US" sz="2800" dirty="0"/>
              <a:t> Ensuring patient data remains secure and complies with regulations like HIPAA.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dirty="0"/>
              <a:t>Data Quality:</a:t>
            </a:r>
            <a:r>
              <a:rPr lang="en-US" sz="2800" dirty="0"/>
              <a:t> Handling incomplete, inconsistent, or outdated patient data, which may affect similarity metrics.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800" b="1" dirty="0"/>
              <a:t>Clinical Adoption:</a:t>
            </a:r>
            <a:r>
              <a:rPr lang="en-US" sz="2800" dirty="0"/>
              <a:t> Encouraging doctors and healthcare institutions to adopt this new system into their workflows.</a:t>
            </a:r>
          </a:p>
        </p:txBody>
      </p:sp>
    </p:spTree>
    <p:extLst>
      <p:ext uri="{BB962C8B-B14F-4D97-AF65-F5344CB8AC3E}">
        <p14:creationId xmlns:p14="http://schemas.microsoft.com/office/powerpoint/2010/main" val="721311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0FF830-B402-C854-F4D3-BE93821B0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154501"/>
              </p:ext>
            </p:extLst>
          </p:nvPr>
        </p:nvGraphicFramePr>
        <p:xfrm>
          <a:off x="812800" y="1166292"/>
          <a:ext cx="9884697" cy="475351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294899">
                  <a:extLst>
                    <a:ext uri="{9D8B030D-6E8A-4147-A177-3AD203B41FA5}">
                      <a16:colId xmlns:a16="http://schemas.microsoft.com/office/drawing/2014/main" val="688185607"/>
                    </a:ext>
                  </a:extLst>
                </a:gridCol>
                <a:gridCol w="3294899">
                  <a:extLst>
                    <a:ext uri="{9D8B030D-6E8A-4147-A177-3AD203B41FA5}">
                      <a16:colId xmlns:a16="http://schemas.microsoft.com/office/drawing/2014/main" val="1362805244"/>
                    </a:ext>
                  </a:extLst>
                </a:gridCol>
                <a:gridCol w="3294899">
                  <a:extLst>
                    <a:ext uri="{9D8B030D-6E8A-4147-A177-3AD203B41FA5}">
                      <a16:colId xmlns:a16="http://schemas.microsoft.com/office/drawing/2014/main" val="2289037897"/>
                    </a:ext>
                  </a:extLst>
                </a:gridCol>
              </a:tblGrid>
              <a:tr h="620021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676379"/>
                  </a:ext>
                </a:extLst>
              </a:tr>
              <a:tr h="81185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Project Initiation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Collect and preprocess patient data from healthcare records. Define case similarity metrics.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Review 0</a:t>
                      </a:r>
                      <a:r>
                        <a:rPr lang="en-US" dirty="0"/>
                        <a:t>: Initial Plan Review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74588"/>
                  </a:ext>
                </a:extLst>
              </a:tr>
              <a:tr h="6200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Research &amp;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 machine learning models to identify similar cases. Implement natural language processing for unstructured data.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Review 1</a:t>
                      </a:r>
                      <a:r>
                        <a:rPr lang="en-IN" dirty="0"/>
                        <a:t>: Research &amp; Design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447819"/>
                  </a:ext>
                </a:extLst>
              </a:tr>
              <a:tr h="6200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 Development &amp;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Build system </a:t>
                      </a:r>
                      <a:r>
                        <a:rPr lang="en-IN" dirty="0" err="1"/>
                        <a:t>interface,BackEnd</a:t>
                      </a:r>
                      <a:r>
                        <a:rPr lang="en-IN" dirty="0"/>
                        <a:t> for data storage and </a:t>
                      </a:r>
                      <a:r>
                        <a:rPr lang="en-IN" dirty="0" err="1"/>
                        <a:t>retrival</a:t>
                      </a:r>
                      <a:r>
                        <a:rPr lang="en-IN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Review 2</a:t>
                      </a:r>
                      <a:r>
                        <a:rPr lang="en-IN" dirty="0"/>
                        <a:t>: Model Development &amp; Integration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839293"/>
                  </a:ext>
                </a:extLst>
              </a:tr>
              <a:tr h="62002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Testing &amp; 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system on historical cases. Validate similarity metrics and model predictions. Gather feedback from healthcare professionals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Review 3: </a:t>
                      </a:r>
                      <a:r>
                        <a:rPr lang="en-IN" dirty="0"/>
                        <a:t>Testing &amp; Simulation Review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223841"/>
                  </a:ext>
                </a:extLst>
              </a:tr>
              <a:tr h="81185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Final Demo &amp; Paper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Launch system in a clinical setting. Fine-tune based on real-world usage and feedback.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Final Viva: </a:t>
                      </a:r>
                      <a:r>
                        <a:rPr lang="en-IN" dirty="0"/>
                        <a:t>Overall System Validation &amp; Paper submission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176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857</Words>
  <Application>Microsoft Office PowerPoint</Application>
  <PresentationFormat>Widescreen</PresentationFormat>
  <Paragraphs>118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Bookman Old Style</vt:lpstr>
      <vt:lpstr>Cambria</vt:lpstr>
      <vt:lpstr>Courier New</vt:lpstr>
      <vt:lpstr>Verdana</vt:lpstr>
      <vt:lpstr>Wingdings</vt:lpstr>
      <vt:lpstr>Bioinformatics</vt:lpstr>
      <vt:lpstr>Patient Case Similarity</vt:lpstr>
      <vt:lpstr>Content</vt:lpstr>
      <vt:lpstr>Problem Statement : </vt:lpstr>
      <vt:lpstr>Github Link</vt:lpstr>
      <vt:lpstr>Analysis of Problem Statement</vt:lpstr>
      <vt:lpstr>Analysis of Problem Statement (contd...)</vt:lpstr>
      <vt:lpstr>PowerPoint Presentation</vt:lpstr>
      <vt:lpstr>PowerPoint Presentation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Darshan M S</cp:lastModifiedBy>
  <cp:revision>70</cp:revision>
  <dcterms:modified xsi:type="dcterms:W3CDTF">2024-09-20T09:47:19Z</dcterms:modified>
</cp:coreProperties>
</file>