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59" r:id="rId4"/>
    <p:sldId id="260" r:id="rId5"/>
    <p:sldId id="265" r:id="rId6"/>
    <p:sldId id="261" r:id="rId7"/>
    <p:sldId id="266" r:id="rId8"/>
    <p:sldId id="277" r:id="rId9"/>
    <p:sldId id="269" r:id="rId10"/>
    <p:sldId id="267" r:id="rId11"/>
    <p:sldId id="268" r:id="rId12"/>
    <p:sldId id="270" r:id="rId13"/>
    <p:sldId id="271" r:id="rId14"/>
    <p:sldId id="263" r:id="rId15"/>
    <p:sldId id="278" r:id="rId16"/>
    <p:sldId id="279" r:id="rId17"/>
    <p:sldId id="272" r:id="rId18"/>
    <p:sldId id="276" r:id="rId19"/>
    <p:sldId id="274" r:id="rId20"/>
    <p:sldId id="280"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6" d="100"/>
          <a:sy n="96" d="100"/>
        </p:scale>
        <p:origin x="86" y="130"/>
      </p:cViewPr>
      <p:guideLst>
        <p:guide orient="horz" pos="1094"/>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616F4-2F00-8845-B4BC-A6EA61A6527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C918A392-93D8-144E-8B2F-66D71AECAF33}">
      <dgm:prSet phldrT="[Text]"/>
      <dgm:spPr/>
      <dgm:t>
        <a:bodyPr/>
        <a:lstStyle/>
        <a:p>
          <a:pPr>
            <a:lnSpc>
              <a:spcPct val="100000"/>
            </a:lnSpc>
            <a:defRPr cap="all"/>
          </a:pPr>
          <a:r>
            <a:rPr lang="en-US"/>
            <a:t>Combine all Data</a:t>
          </a:r>
        </a:p>
      </dgm:t>
    </dgm:pt>
    <dgm:pt modelId="{EAE798B3-2159-A144-8F38-C2EF35D5819E}" type="parTrans" cxnId="{CB1BBA22-DBF1-3B4F-B36B-C10C3B8DF010}">
      <dgm:prSet/>
      <dgm:spPr/>
      <dgm:t>
        <a:bodyPr/>
        <a:lstStyle/>
        <a:p>
          <a:endParaRPr lang="en-US"/>
        </a:p>
      </dgm:t>
    </dgm:pt>
    <dgm:pt modelId="{71A7CBFD-D831-4142-B2F0-D4DA895F6340}" type="sibTrans" cxnId="{CB1BBA22-DBF1-3B4F-B36B-C10C3B8DF010}">
      <dgm:prSet/>
      <dgm:spPr/>
      <dgm:t>
        <a:bodyPr/>
        <a:lstStyle/>
        <a:p>
          <a:endParaRPr lang="en-US"/>
        </a:p>
      </dgm:t>
    </dgm:pt>
    <dgm:pt modelId="{88249CFE-D214-5C42-904F-B196D0E896D1}">
      <dgm:prSet phldrT="[Text]"/>
      <dgm:spPr/>
      <dgm:t>
        <a:bodyPr/>
        <a:lstStyle/>
        <a:p>
          <a:pPr>
            <a:lnSpc>
              <a:spcPct val="100000"/>
            </a:lnSpc>
            <a:defRPr cap="all"/>
          </a:pPr>
          <a:r>
            <a:rPr lang="en-US" dirty="0"/>
            <a:t>Non-time dependent approach</a:t>
          </a:r>
        </a:p>
      </dgm:t>
    </dgm:pt>
    <dgm:pt modelId="{5CCFE454-BF1A-3442-A6CE-CF61AA3927A1}" type="parTrans" cxnId="{739952D0-4C8A-7A4C-B500-401AC14E04ED}">
      <dgm:prSet/>
      <dgm:spPr/>
      <dgm:t>
        <a:bodyPr/>
        <a:lstStyle/>
        <a:p>
          <a:endParaRPr lang="en-US"/>
        </a:p>
      </dgm:t>
    </dgm:pt>
    <dgm:pt modelId="{907789F7-17F5-FF45-8A24-30B8D4D6A0EA}" type="sibTrans" cxnId="{739952D0-4C8A-7A4C-B500-401AC14E04ED}">
      <dgm:prSet/>
      <dgm:spPr/>
      <dgm:t>
        <a:bodyPr/>
        <a:lstStyle/>
        <a:p>
          <a:endParaRPr lang="en-US"/>
        </a:p>
      </dgm:t>
    </dgm:pt>
    <dgm:pt modelId="{70548B2D-F74B-8446-8D03-4E18BE520802}">
      <dgm:prSet/>
      <dgm:spPr/>
      <dgm:t>
        <a:bodyPr/>
        <a:lstStyle/>
        <a:p>
          <a:pPr>
            <a:lnSpc>
              <a:spcPct val="100000"/>
            </a:lnSpc>
            <a:defRPr cap="all"/>
          </a:pPr>
          <a:r>
            <a:rPr lang="en-US"/>
            <a:t>Handling Missing Values</a:t>
          </a:r>
        </a:p>
      </dgm:t>
    </dgm:pt>
    <dgm:pt modelId="{73460DCA-5D86-4E4C-8A60-580BA7FB4008}" type="parTrans" cxnId="{5F851334-D720-3340-B256-7B5E8FD6BC72}">
      <dgm:prSet/>
      <dgm:spPr/>
      <dgm:t>
        <a:bodyPr/>
        <a:lstStyle/>
        <a:p>
          <a:endParaRPr lang="en-US"/>
        </a:p>
      </dgm:t>
    </dgm:pt>
    <dgm:pt modelId="{BF4A9387-2023-D047-A2A4-F738ECBA6A14}" type="sibTrans" cxnId="{5F851334-D720-3340-B256-7B5E8FD6BC72}">
      <dgm:prSet/>
      <dgm:spPr/>
      <dgm:t>
        <a:bodyPr/>
        <a:lstStyle/>
        <a:p>
          <a:endParaRPr lang="en-US"/>
        </a:p>
      </dgm:t>
    </dgm:pt>
    <dgm:pt modelId="{7220EB32-2BB0-0644-BDD6-7234BC8EEE01}">
      <dgm:prSet/>
      <dgm:spPr/>
      <dgm:t>
        <a:bodyPr/>
        <a:lstStyle/>
        <a:p>
          <a:pPr>
            <a:lnSpc>
              <a:spcPct val="100000"/>
            </a:lnSpc>
            <a:defRPr cap="all"/>
          </a:pPr>
          <a:r>
            <a:rPr lang="en-US" dirty="0"/>
            <a:t>Feature selection and feature Engineering</a:t>
          </a:r>
        </a:p>
      </dgm:t>
    </dgm:pt>
    <dgm:pt modelId="{1E57DA46-A602-5249-B0AA-EB5690040BAD}" type="parTrans" cxnId="{1EB382F9-2C25-5C45-B8BB-86997AF469A9}">
      <dgm:prSet/>
      <dgm:spPr/>
      <dgm:t>
        <a:bodyPr/>
        <a:lstStyle/>
        <a:p>
          <a:endParaRPr lang="en-US"/>
        </a:p>
      </dgm:t>
    </dgm:pt>
    <dgm:pt modelId="{5EA12AAB-9ABB-B74C-A07F-5797C8EDC543}" type="sibTrans" cxnId="{1EB382F9-2C25-5C45-B8BB-86997AF469A9}">
      <dgm:prSet/>
      <dgm:spPr/>
      <dgm:t>
        <a:bodyPr/>
        <a:lstStyle/>
        <a:p>
          <a:endParaRPr lang="en-US"/>
        </a:p>
      </dgm:t>
    </dgm:pt>
    <dgm:pt modelId="{9AF1C1FC-D3D1-464A-9F0B-A3950B3A6800}">
      <dgm:prSet/>
      <dgm:spPr/>
      <dgm:t>
        <a:bodyPr/>
        <a:lstStyle/>
        <a:p>
          <a:pPr>
            <a:lnSpc>
              <a:spcPct val="100000"/>
            </a:lnSpc>
            <a:defRPr cap="all"/>
          </a:pPr>
          <a:r>
            <a:rPr lang="en-US" dirty="0"/>
            <a:t>Handling Data Imbalance</a:t>
          </a:r>
        </a:p>
      </dgm:t>
    </dgm:pt>
    <dgm:pt modelId="{45B0D328-E9D1-554F-8984-C74EE3153996}" type="parTrans" cxnId="{5FEAE406-F5ED-9948-A10C-22DCA86E8DE1}">
      <dgm:prSet/>
      <dgm:spPr/>
      <dgm:t>
        <a:bodyPr/>
        <a:lstStyle/>
        <a:p>
          <a:endParaRPr lang="en-US"/>
        </a:p>
      </dgm:t>
    </dgm:pt>
    <dgm:pt modelId="{650F130C-5E64-7542-8462-0F55C6331A51}" type="sibTrans" cxnId="{5FEAE406-F5ED-9948-A10C-22DCA86E8DE1}">
      <dgm:prSet/>
      <dgm:spPr/>
      <dgm:t>
        <a:bodyPr/>
        <a:lstStyle/>
        <a:p>
          <a:endParaRPr lang="en-US"/>
        </a:p>
      </dgm:t>
    </dgm:pt>
    <dgm:pt modelId="{F6126609-2C1E-8745-907C-1BB4FB73DE9D}">
      <dgm:prSet/>
      <dgm:spPr/>
      <dgm:t>
        <a:bodyPr/>
        <a:lstStyle/>
        <a:p>
          <a:pPr>
            <a:lnSpc>
              <a:spcPct val="100000"/>
            </a:lnSpc>
            <a:defRPr cap="all"/>
          </a:pPr>
          <a:r>
            <a:rPr lang="en-US" dirty="0"/>
            <a:t>Modelling and prediction</a:t>
          </a:r>
        </a:p>
      </dgm:t>
    </dgm:pt>
    <dgm:pt modelId="{53F92FF6-F427-6542-8DD0-B669C1217E06}" type="parTrans" cxnId="{755493FB-79ED-E543-88FA-A9AF0B48C4F6}">
      <dgm:prSet/>
      <dgm:spPr/>
      <dgm:t>
        <a:bodyPr/>
        <a:lstStyle/>
        <a:p>
          <a:endParaRPr lang="en-US"/>
        </a:p>
      </dgm:t>
    </dgm:pt>
    <dgm:pt modelId="{F5093CB7-57D2-0E45-B8C9-6CEEC2F13710}" type="sibTrans" cxnId="{755493FB-79ED-E543-88FA-A9AF0B48C4F6}">
      <dgm:prSet/>
      <dgm:spPr/>
      <dgm:t>
        <a:bodyPr/>
        <a:lstStyle/>
        <a:p>
          <a:endParaRPr lang="en-US"/>
        </a:p>
      </dgm:t>
    </dgm:pt>
    <dgm:pt modelId="{F38FB1FB-2829-4AF2-909C-C6B3C51B371B}" type="pres">
      <dgm:prSet presAssocID="{380616F4-2F00-8845-B4BC-A6EA61A65278}" presName="root" presStyleCnt="0">
        <dgm:presLayoutVars>
          <dgm:dir/>
          <dgm:resizeHandles val="exact"/>
        </dgm:presLayoutVars>
      </dgm:prSet>
      <dgm:spPr/>
    </dgm:pt>
    <dgm:pt modelId="{390BC1DC-3AE7-4688-AE94-D31776489C06}" type="pres">
      <dgm:prSet presAssocID="{C918A392-93D8-144E-8B2F-66D71AECAF33}" presName="compNode" presStyleCnt="0"/>
      <dgm:spPr/>
    </dgm:pt>
    <dgm:pt modelId="{5B3FBD9F-D722-4E90-A8FF-6CECB43A2FF9}" type="pres">
      <dgm:prSet presAssocID="{C918A392-93D8-144E-8B2F-66D71AECAF33}" presName="iconBgRect" presStyleLbl="bgShp" presStyleIdx="0" presStyleCnt="6"/>
      <dgm:spPr/>
    </dgm:pt>
    <dgm:pt modelId="{D67AB8BC-28B9-4A2F-82D5-FC8E1C35BFB4}" type="pres">
      <dgm:prSet presAssocID="{C918A392-93D8-144E-8B2F-66D71AECAF3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644C31-46A0-45E3-99E4-9AB21039FC15}" type="pres">
      <dgm:prSet presAssocID="{C918A392-93D8-144E-8B2F-66D71AECAF33}" presName="spaceRect" presStyleCnt="0"/>
      <dgm:spPr/>
    </dgm:pt>
    <dgm:pt modelId="{8647EC01-E714-43A0-943D-653A46358D07}" type="pres">
      <dgm:prSet presAssocID="{C918A392-93D8-144E-8B2F-66D71AECAF33}" presName="textRect" presStyleLbl="revTx" presStyleIdx="0" presStyleCnt="6">
        <dgm:presLayoutVars>
          <dgm:chMax val="1"/>
          <dgm:chPref val="1"/>
        </dgm:presLayoutVars>
      </dgm:prSet>
      <dgm:spPr/>
    </dgm:pt>
    <dgm:pt modelId="{FDBD3360-BE42-4AEB-AAB7-865861B03668}" type="pres">
      <dgm:prSet presAssocID="{71A7CBFD-D831-4142-B2F0-D4DA895F6340}" presName="sibTrans" presStyleCnt="0"/>
      <dgm:spPr/>
    </dgm:pt>
    <dgm:pt modelId="{72B6F542-9CDC-4BF1-BC51-A1C1E3583D2E}" type="pres">
      <dgm:prSet presAssocID="{88249CFE-D214-5C42-904F-B196D0E896D1}" presName="compNode" presStyleCnt="0"/>
      <dgm:spPr/>
    </dgm:pt>
    <dgm:pt modelId="{0F044CFB-893C-491C-9B99-24568EF17EB0}" type="pres">
      <dgm:prSet presAssocID="{88249CFE-D214-5C42-904F-B196D0E896D1}" presName="iconBgRect" presStyleLbl="bgShp" presStyleIdx="1" presStyleCnt="6"/>
      <dgm:spPr/>
    </dgm:pt>
    <dgm:pt modelId="{994E2307-17E9-472D-A743-A8FD13D83844}" type="pres">
      <dgm:prSet presAssocID="{88249CFE-D214-5C42-904F-B196D0E896D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2C5AEB87-6999-4C1F-A6E3-2FC918CFC806}" type="pres">
      <dgm:prSet presAssocID="{88249CFE-D214-5C42-904F-B196D0E896D1}" presName="spaceRect" presStyleCnt="0"/>
      <dgm:spPr/>
    </dgm:pt>
    <dgm:pt modelId="{A2D08126-95E7-4E63-B913-A73C0AD21459}" type="pres">
      <dgm:prSet presAssocID="{88249CFE-D214-5C42-904F-B196D0E896D1}" presName="textRect" presStyleLbl="revTx" presStyleIdx="1" presStyleCnt="6">
        <dgm:presLayoutVars>
          <dgm:chMax val="1"/>
          <dgm:chPref val="1"/>
        </dgm:presLayoutVars>
      </dgm:prSet>
      <dgm:spPr/>
    </dgm:pt>
    <dgm:pt modelId="{8A2B849F-DA34-4603-94CC-AF7CA3767F9E}" type="pres">
      <dgm:prSet presAssocID="{907789F7-17F5-FF45-8A24-30B8D4D6A0EA}" presName="sibTrans" presStyleCnt="0"/>
      <dgm:spPr/>
    </dgm:pt>
    <dgm:pt modelId="{DEA876A3-B24E-4B18-BD37-CA92334240AF}" type="pres">
      <dgm:prSet presAssocID="{70548B2D-F74B-8446-8D03-4E18BE520802}" presName="compNode" presStyleCnt="0"/>
      <dgm:spPr/>
    </dgm:pt>
    <dgm:pt modelId="{A5312569-7D9B-42C1-873B-8F9698D2680B}" type="pres">
      <dgm:prSet presAssocID="{70548B2D-F74B-8446-8D03-4E18BE520802}" presName="iconBgRect" presStyleLbl="bgShp" presStyleIdx="2" presStyleCnt="6"/>
      <dgm:spPr/>
    </dgm:pt>
    <dgm:pt modelId="{0202CEA8-B048-4BAB-A9F0-BB3065C18A94}" type="pres">
      <dgm:prSet presAssocID="{70548B2D-F74B-8446-8D03-4E18BE52080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94934F0F-32D0-4E7E-9B70-97B6CBDFD9D5}" type="pres">
      <dgm:prSet presAssocID="{70548B2D-F74B-8446-8D03-4E18BE520802}" presName="spaceRect" presStyleCnt="0"/>
      <dgm:spPr/>
    </dgm:pt>
    <dgm:pt modelId="{A0B47079-FEC4-4F92-A37A-72F3AF807E47}" type="pres">
      <dgm:prSet presAssocID="{70548B2D-F74B-8446-8D03-4E18BE520802}" presName="textRect" presStyleLbl="revTx" presStyleIdx="2" presStyleCnt="6">
        <dgm:presLayoutVars>
          <dgm:chMax val="1"/>
          <dgm:chPref val="1"/>
        </dgm:presLayoutVars>
      </dgm:prSet>
      <dgm:spPr/>
    </dgm:pt>
    <dgm:pt modelId="{9CA7A957-7367-4FA1-868B-A6425F9B7231}" type="pres">
      <dgm:prSet presAssocID="{BF4A9387-2023-D047-A2A4-F738ECBA6A14}" presName="sibTrans" presStyleCnt="0"/>
      <dgm:spPr/>
    </dgm:pt>
    <dgm:pt modelId="{802ED212-0DC2-4487-AFAE-4A76EC3F5B10}" type="pres">
      <dgm:prSet presAssocID="{9AF1C1FC-D3D1-464A-9F0B-A3950B3A6800}" presName="compNode" presStyleCnt="0"/>
      <dgm:spPr/>
    </dgm:pt>
    <dgm:pt modelId="{8766FAAF-D790-4694-96D3-8A9740216A0A}" type="pres">
      <dgm:prSet presAssocID="{9AF1C1FC-D3D1-464A-9F0B-A3950B3A6800}" presName="iconBgRect" presStyleLbl="bgShp" presStyleIdx="3" presStyleCnt="6" custScaleX="94523" custLinFactX="100000" custLinFactNeighborX="104028" custLinFactNeighborY="-9598"/>
      <dgm:spPr/>
    </dgm:pt>
    <dgm:pt modelId="{7E26FD6F-CC83-4936-B852-3C377823DB10}" type="pres">
      <dgm:prSet presAssocID="{9AF1C1FC-D3D1-464A-9F0B-A3950B3A6800}" presName="iconRect" presStyleLbl="node1" presStyleIdx="3" presStyleCnt="6" custLinFactX="155592" custLinFactNeighborX="200000" custLinFactNeighborY="-1329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B635518-6279-4187-8755-FBD07B9D7622}" type="pres">
      <dgm:prSet presAssocID="{9AF1C1FC-D3D1-464A-9F0B-A3950B3A6800}" presName="spaceRect" presStyleCnt="0"/>
      <dgm:spPr/>
    </dgm:pt>
    <dgm:pt modelId="{0222EE45-4625-4C16-B7DB-516E1D313F46}" type="pres">
      <dgm:prSet presAssocID="{9AF1C1FC-D3D1-464A-9F0B-A3950B3A6800}" presName="textRect" presStyleLbl="revTx" presStyleIdx="3" presStyleCnt="6" custLinFactX="33093" custLinFactNeighborX="100000" custLinFactNeighborY="-29246">
        <dgm:presLayoutVars>
          <dgm:chMax val="1"/>
          <dgm:chPref val="1"/>
        </dgm:presLayoutVars>
      </dgm:prSet>
      <dgm:spPr/>
    </dgm:pt>
    <dgm:pt modelId="{283D9AAE-4460-42F8-A984-D16475DB91C4}" type="pres">
      <dgm:prSet presAssocID="{650F130C-5E64-7542-8462-0F55C6331A51}" presName="sibTrans" presStyleCnt="0"/>
      <dgm:spPr/>
    </dgm:pt>
    <dgm:pt modelId="{C80A55F5-A7B4-410A-84A2-331E1A57AC34}" type="pres">
      <dgm:prSet presAssocID="{F6126609-2C1E-8745-907C-1BB4FB73DE9D}" presName="compNode" presStyleCnt="0"/>
      <dgm:spPr/>
    </dgm:pt>
    <dgm:pt modelId="{43496B3D-082A-4C23-8E41-2538A6D5AA32}" type="pres">
      <dgm:prSet presAssocID="{F6126609-2C1E-8745-907C-1BB4FB73DE9D}" presName="iconBgRect" presStyleLbl="bgShp" presStyleIdx="4" presStyleCnt="6" custLinFactX="-97878" custLinFactNeighborX="-100000" custLinFactNeighborY="2485"/>
      <dgm:spPr/>
    </dgm:pt>
    <dgm:pt modelId="{C9F0C724-084A-4220-AE44-B0D4799FC55B}" type="pres">
      <dgm:prSet presAssocID="{F6126609-2C1E-8745-907C-1BB4FB73DE9D}" presName="iconRect" presStyleLbl="node1" presStyleIdx="4" presStyleCnt="6" custLinFactX="-144871" custLinFactNeighborX="-200000" custLinFactNeighborY="433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764A234B-7DC0-41BE-B91C-DA5D9935A362}" type="pres">
      <dgm:prSet presAssocID="{F6126609-2C1E-8745-907C-1BB4FB73DE9D}" presName="spaceRect" presStyleCnt="0"/>
      <dgm:spPr/>
    </dgm:pt>
    <dgm:pt modelId="{78AFCEF7-2CE2-45B8-942F-51D26061C1D6}" type="pres">
      <dgm:prSet presAssocID="{F6126609-2C1E-8745-907C-1BB4FB73DE9D}" presName="textRect" presStyleLbl="revTx" presStyleIdx="4" presStyleCnt="6" custLinFactX="16768" custLinFactNeighborX="100000" custLinFactNeighborY="-29246">
        <dgm:presLayoutVars>
          <dgm:chMax val="1"/>
          <dgm:chPref val="1"/>
        </dgm:presLayoutVars>
      </dgm:prSet>
      <dgm:spPr/>
    </dgm:pt>
    <dgm:pt modelId="{B143208A-5A2F-4690-80BA-3C3B92EFA1F6}" type="pres">
      <dgm:prSet presAssocID="{F5093CB7-57D2-0E45-B8C9-6CEEC2F13710}" presName="sibTrans" presStyleCnt="0"/>
      <dgm:spPr/>
    </dgm:pt>
    <dgm:pt modelId="{725A91D2-F56B-4191-975D-F00875EC18F0}" type="pres">
      <dgm:prSet presAssocID="{7220EB32-2BB0-0644-BDD6-7234BC8EEE01}" presName="compNode" presStyleCnt="0"/>
      <dgm:spPr/>
    </dgm:pt>
    <dgm:pt modelId="{8AE81839-CEEB-422C-AF94-532C879B076F}" type="pres">
      <dgm:prSet presAssocID="{7220EB32-2BB0-0644-BDD6-7234BC8EEE01}" presName="iconBgRect" presStyleLbl="bgShp" presStyleIdx="5" presStyleCnt="6" custLinFactNeighborX="15017" custLinFactNeighborY="-9598"/>
      <dgm:spPr/>
    </dgm:pt>
    <dgm:pt modelId="{0CBA2C65-0AB1-4747-89EC-63F94B5EB619}" type="pres">
      <dgm:prSet presAssocID="{7220EB32-2BB0-0644-BDD6-7234BC8EEE01}" presName="iconRect" presStyleLbl="node1" presStyleIdx="5" presStyleCnt="6" custLinFactNeighborX="26172" custLinFactNeighborY="-1672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CC59980D-9695-49CC-AA3E-87710E063C32}" type="pres">
      <dgm:prSet presAssocID="{7220EB32-2BB0-0644-BDD6-7234BC8EEE01}" presName="spaceRect" presStyleCnt="0"/>
      <dgm:spPr/>
    </dgm:pt>
    <dgm:pt modelId="{4F65ABD6-3EC8-443C-84C4-B3B68B827F9C}" type="pres">
      <dgm:prSet presAssocID="{7220EB32-2BB0-0644-BDD6-7234BC8EEE01}" presName="textRect" presStyleLbl="revTx" presStyleIdx="5" presStyleCnt="6" custLinFactX="-100000" custLinFactNeighborX="-132639" custLinFactNeighborY="-14636">
        <dgm:presLayoutVars>
          <dgm:chMax val="1"/>
          <dgm:chPref val="1"/>
        </dgm:presLayoutVars>
      </dgm:prSet>
      <dgm:spPr/>
    </dgm:pt>
  </dgm:ptLst>
  <dgm:cxnLst>
    <dgm:cxn modelId="{5FEAE406-F5ED-9948-A10C-22DCA86E8DE1}" srcId="{380616F4-2F00-8845-B4BC-A6EA61A65278}" destId="{9AF1C1FC-D3D1-464A-9F0B-A3950B3A6800}" srcOrd="3" destOrd="0" parTransId="{45B0D328-E9D1-554F-8984-C74EE3153996}" sibTransId="{650F130C-5E64-7542-8462-0F55C6331A51}"/>
    <dgm:cxn modelId="{5687090D-6AA9-8C44-9BC1-2B46DF586E30}" type="presOf" srcId="{380616F4-2F00-8845-B4BC-A6EA61A65278}" destId="{F38FB1FB-2829-4AF2-909C-C6B3C51B371B}" srcOrd="0" destOrd="0" presId="urn:microsoft.com/office/officeart/2018/5/layout/IconCircleLabelList"/>
    <dgm:cxn modelId="{CB1BBA22-DBF1-3B4F-B36B-C10C3B8DF010}" srcId="{380616F4-2F00-8845-B4BC-A6EA61A65278}" destId="{C918A392-93D8-144E-8B2F-66D71AECAF33}" srcOrd="0" destOrd="0" parTransId="{EAE798B3-2159-A144-8F38-C2EF35D5819E}" sibTransId="{71A7CBFD-D831-4142-B2F0-D4DA895F6340}"/>
    <dgm:cxn modelId="{865C4833-6DA1-3948-B553-41B5F1B1AEF5}" type="presOf" srcId="{9AF1C1FC-D3D1-464A-9F0B-A3950B3A6800}" destId="{0222EE45-4625-4C16-B7DB-516E1D313F46}" srcOrd="0" destOrd="0" presId="urn:microsoft.com/office/officeart/2018/5/layout/IconCircleLabelList"/>
    <dgm:cxn modelId="{5F851334-D720-3340-B256-7B5E8FD6BC72}" srcId="{380616F4-2F00-8845-B4BC-A6EA61A65278}" destId="{70548B2D-F74B-8446-8D03-4E18BE520802}" srcOrd="2" destOrd="0" parTransId="{73460DCA-5D86-4E4C-8A60-580BA7FB4008}" sibTransId="{BF4A9387-2023-D047-A2A4-F738ECBA6A14}"/>
    <dgm:cxn modelId="{C94E7455-FECF-C142-85EA-8E7069B8E032}" type="presOf" srcId="{70548B2D-F74B-8446-8D03-4E18BE520802}" destId="{A0B47079-FEC4-4F92-A37A-72F3AF807E47}" srcOrd="0" destOrd="0" presId="urn:microsoft.com/office/officeart/2018/5/layout/IconCircleLabelList"/>
    <dgm:cxn modelId="{3987028B-3592-764C-A03A-872DD4C97A27}" type="presOf" srcId="{88249CFE-D214-5C42-904F-B196D0E896D1}" destId="{A2D08126-95E7-4E63-B913-A73C0AD21459}" srcOrd="0" destOrd="0" presId="urn:microsoft.com/office/officeart/2018/5/layout/IconCircleLabelList"/>
    <dgm:cxn modelId="{FA26938D-BED0-9F47-B0F5-7FB584428530}" type="presOf" srcId="{F6126609-2C1E-8745-907C-1BB4FB73DE9D}" destId="{78AFCEF7-2CE2-45B8-942F-51D26061C1D6}" srcOrd="0" destOrd="0" presId="urn:microsoft.com/office/officeart/2018/5/layout/IconCircleLabelList"/>
    <dgm:cxn modelId="{7436F8CD-9587-3240-82BE-5CBF735A935D}" type="presOf" srcId="{7220EB32-2BB0-0644-BDD6-7234BC8EEE01}" destId="{4F65ABD6-3EC8-443C-84C4-B3B68B827F9C}" srcOrd="0" destOrd="0" presId="urn:microsoft.com/office/officeart/2018/5/layout/IconCircleLabelList"/>
    <dgm:cxn modelId="{739952D0-4C8A-7A4C-B500-401AC14E04ED}" srcId="{380616F4-2F00-8845-B4BC-A6EA61A65278}" destId="{88249CFE-D214-5C42-904F-B196D0E896D1}" srcOrd="1" destOrd="0" parTransId="{5CCFE454-BF1A-3442-A6CE-CF61AA3927A1}" sibTransId="{907789F7-17F5-FF45-8A24-30B8D4D6A0EA}"/>
    <dgm:cxn modelId="{DF2597E3-9226-C443-91F2-DC73CF8441A9}" type="presOf" srcId="{C918A392-93D8-144E-8B2F-66D71AECAF33}" destId="{8647EC01-E714-43A0-943D-653A46358D07}" srcOrd="0" destOrd="0" presId="urn:microsoft.com/office/officeart/2018/5/layout/IconCircleLabelList"/>
    <dgm:cxn modelId="{1EB382F9-2C25-5C45-B8BB-86997AF469A9}" srcId="{380616F4-2F00-8845-B4BC-A6EA61A65278}" destId="{7220EB32-2BB0-0644-BDD6-7234BC8EEE01}" srcOrd="5" destOrd="0" parTransId="{1E57DA46-A602-5249-B0AA-EB5690040BAD}" sibTransId="{5EA12AAB-9ABB-B74C-A07F-5797C8EDC543}"/>
    <dgm:cxn modelId="{755493FB-79ED-E543-88FA-A9AF0B48C4F6}" srcId="{380616F4-2F00-8845-B4BC-A6EA61A65278}" destId="{F6126609-2C1E-8745-907C-1BB4FB73DE9D}" srcOrd="4" destOrd="0" parTransId="{53F92FF6-F427-6542-8DD0-B669C1217E06}" sibTransId="{F5093CB7-57D2-0E45-B8C9-6CEEC2F13710}"/>
    <dgm:cxn modelId="{5BA8291F-9590-344B-91EC-6DB7C6163346}" type="presParOf" srcId="{F38FB1FB-2829-4AF2-909C-C6B3C51B371B}" destId="{390BC1DC-3AE7-4688-AE94-D31776489C06}" srcOrd="0" destOrd="0" presId="urn:microsoft.com/office/officeart/2018/5/layout/IconCircleLabelList"/>
    <dgm:cxn modelId="{E8666268-B3D9-3247-9A9F-82A52EC7159D}" type="presParOf" srcId="{390BC1DC-3AE7-4688-AE94-D31776489C06}" destId="{5B3FBD9F-D722-4E90-A8FF-6CECB43A2FF9}" srcOrd="0" destOrd="0" presId="urn:microsoft.com/office/officeart/2018/5/layout/IconCircleLabelList"/>
    <dgm:cxn modelId="{4F1E7399-17CE-DD42-B3EB-C6E8BDFAABBC}" type="presParOf" srcId="{390BC1DC-3AE7-4688-AE94-D31776489C06}" destId="{D67AB8BC-28B9-4A2F-82D5-FC8E1C35BFB4}" srcOrd="1" destOrd="0" presId="urn:microsoft.com/office/officeart/2018/5/layout/IconCircleLabelList"/>
    <dgm:cxn modelId="{8DF2F2DF-6785-C54E-9DC1-8864B6421DEF}" type="presParOf" srcId="{390BC1DC-3AE7-4688-AE94-D31776489C06}" destId="{DF644C31-46A0-45E3-99E4-9AB21039FC15}" srcOrd="2" destOrd="0" presId="urn:microsoft.com/office/officeart/2018/5/layout/IconCircleLabelList"/>
    <dgm:cxn modelId="{DCB87B9D-A2C3-BE4D-B034-666E6E6A73AA}" type="presParOf" srcId="{390BC1DC-3AE7-4688-AE94-D31776489C06}" destId="{8647EC01-E714-43A0-943D-653A46358D07}" srcOrd="3" destOrd="0" presId="urn:microsoft.com/office/officeart/2018/5/layout/IconCircleLabelList"/>
    <dgm:cxn modelId="{704DF319-C437-4C43-BB54-9664B7BC18B6}" type="presParOf" srcId="{F38FB1FB-2829-4AF2-909C-C6B3C51B371B}" destId="{FDBD3360-BE42-4AEB-AAB7-865861B03668}" srcOrd="1" destOrd="0" presId="urn:microsoft.com/office/officeart/2018/5/layout/IconCircleLabelList"/>
    <dgm:cxn modelId="{61AFC5EA-F93B-344A-B617-CF789513E6EB}" type="presParOf" srcId="{F38FB1FB-2829-4AF2-909C-C6B3C51B371B}" destId="{72B6F542-9CDC-4BF1-BC51-A1C1E3583D2E}" srcOrd="2" destOrd="0" presId="urn:microsoft.com/office/officeart/2018/5/layout/IconCircleLabelList"/>
    <dgm:cxn modelId="{E454DCDF-177A-8F42-9199-B18BF1F6F172}" type="presParOf" srcId="{72B6F542-9CDC-4BF1-BC51-A1C1E3583D2E}" destId="{0F044CFB-893C-491C-9B99-24568EF17EB0}" srcOrd="0" destOrd="0" presId="urn:microsoft.com/office/officeart/2018/5/layout/IconCircleLabelList"/>
    <dgm:cxn modelId="{8208265B-0FE4-114B-BE4D-4A3BD20E84C9}" type="presParOf" srcId="{72B6F542-9CDC-4BF1-BC51-A1C1E3583D2E}" destId="{994E2307-17E9-472D-A743-A8FD13D83844}" srcOrd="1" destOrd="0" presId="urn:microsoft.com/office/officeart/2018/5/layout/IconCircleLabelList"/>
    <dgm:cxn modelId="{BB07DC75-4CAC-D549-9A49-6D65C5E9F898}" type="presParOf" srcId="{72B6F542-9CDC-4BF1-BC51-A1C1E3583D2E}" destId="{2C5AEB87-6999-4C1F-A6E3-2FC918CFC806}" srcOrd="2" destOrd="0" presId="urn:microsoft.com/office/officeart/2018/5/layout/IconCircleLabelList"/>
    <dgm:cxn modelId="{F6E4CD4A-F694-9945-B66D-826DA2F6FBF8}" type="presParOf" srcId="{72B6F542-9CDC-4BF1-BC51-A1C1E3583D2E}" destId="{A2D08126-95E7-4E63-B913-A73C0AD21459}" srcOrd="3" destOrd="0" presId="urn:microsoft.com/office/officeart/2018/5/layout/IconCircleLabelList"/>
    <dgm:cxn modelId="{D3CEEE48-3FE5-A747-A968-4F22BC996A47}" type="presParOf" srcId="{F38FB1FB-2829-4AF2-909C-C6B3C51B371B}" destId="{8A2B849F-DA34-4603-94CC-AF7CA3767F9E}" srcOrd="3" destOrd="0" presId="urn:microsoft.com/office/officeart/2018/5/layout/IconCircleLabelList"/>
    <dgm:cxn modelId="{9665632F-F79E-5F48-B238-987755B631FC}" type="presParOf" srcId="{F38FB1FB-2829-4AF2-909C-C6B3C51B371B}" destId="{DEA876A3-B24E-4B18-BD37-CA92334240AF}" srcOrd="4" destOrd="0" presId="urn:microsoft.com/office/officeart/2018/5/layout/IconCircleLabelList"/>
    <dgm:cxn modelId="{A85E5739-A5A5-D245-A831-6487034EC8D9}" type="presParOf" srcId="{DEA876A3-B24E-4B18-BD37-CA92334240AF}" destId="{A5312569-7D9B-42C1-873B-8F9698D2680B}" srcOrd="0" destOrd="0" presId="urn:microsoft.com/office/officeart/2018/5/layout/IconCircleLabelList"/>
    <dgm:cxn modelId="{17066070-0B5D-8D45-B651-AEF42A1EC85C}" type="presParOf" srcId="{DEA876A3-B24E-4B18-BD37-CA92334240AF}" destId="{0202CEA8-B048-4BAB-A9F0-BB3065C18A94}" srcOrd="1" destOrd="0" presId="urn:microsoft.com/office/officeart/2018/5/layout/IconCircleLabelList"/>
    <dgm:cxn modelId="{3C49932C-F435-7547-9EC2-A698E3B11DE9}" type="presParOf" srcId="{DEA876A3-B24E-4B18-BD37-CA92334240AF}" destId="{94934F0F-32D0-4E7E-9B70-97B6CBDFD9D5}" srcOrd="2" destOrd="0" presId="urn:microsoft.com/office/officeart/2018/5/layout/IconCircleLabelList"/>
    <dgm:cxn modelId="{C1364634-D32C-DE4E-8D76-FD9C02B66B7E}" type="presParOf" srcId="{DEA876A3-B24E-4B18-BD37-CA92334240AF}" destId="{A0B47079-FEC4-4F92-A37A-72F3AF807E47}" srcOrd="3" destOrd="0" presId="urn:microsoft.com/office/officeart/2018/5/layout/IconCircleLabelList"/>
    <dgm:cxn modelId="{EEA98E3E-0310-4F42-88B9-474209F0BD7A}" type="presParOf" srcId="{F38FB1FB-2829-4AF2-909C-C6B3C51B371B}" destId="{9CA7A957-7367-4FA1-868B-A6425F9B7231}" srcOrd="5" destOrd="0" presId="urn:microsoft.com/office/officeart/2018/5/layout/IconCircleLabelList"/>
    <dgm:cxn modelId="{1BD732B5-FEE1-3B49-9132-181D2FB4A5C5}" type="presParOf" srcId="{F38FB1FB-2829-4AF2-909C-C6B3C51B371B}" destId="{802ED212-0DC2-4487-AFAE-4A76EC3F5B10}" srcOrd="6" destOrd="0" presId="urn:microsoft.com/office/officeart/2018/5/layout/IconCircleLabelList"/>
    <dgm:cxn modelId="{730963BD-FAF7-7E4D-9C45-A3C2DAA8A9B7}" type="presParOf" srcId="{802ED212-0DC2-4487-AFAE-4A76EC3F5B10}" destId="{8766FAAF-D790-4694-96D3-8A9740216A0A}" srcOrd="0" destOrd="0" presId="urn:microsoft.com/office/officeart/2018/5/layout/IconCircleLabelList"/>
    <dgm:cxn modelId="{C0298B9F-3E26-7740-BBA7-9966CE324849}" type="presParOf" srcId="{802ED212-0DC2-4487-AFAE-4A76EC3F5B10}" destId="{7E26FD6F-CC83-4936-B852-3C377823DB10}" srcOrd="1" destOrd="0" presId="urn:microsoft.com/office/officeart/2018/5/layout/IconCircleLabelList"/>
    <dgm:cxn modelId="{C2DA98C3-4297-2A44-A651-72120A1F6401}" type="presParOf" srcId="{802ED212-0DC2-4487-AFAE-4A76EC3F5B10}" destId="{EB635518-6279-4187-8755-FBD07B9D7622}" srcOrd="2" destOrd="0" presId="urn:microsoft.com/office/officeart/2018/5/layout/IconCircleLabelList"/>
    <dgm:cxn modelId="{C6619643-4144-C249-B5D0-DA74CF974DF7}" type="presParOf" srcId="{802ED212-0DC2-4487-AFAE-4A76EC3F5B10}" destId="{0222EE45-4625-4C16-B7DB-516E1D313F46}" srcOrd="3" destOrd="0" presId="urn:microsoft.com/office/officeart/2018/5/layout/IconCircleLabelList"/>
    <dgm:cxn modelId="{96BC0CD2-849A-A44E-944B-CEA9F952A214}" type="presParOf" srcId="{F38FB1FB-2829-4AF2-909C-C6B3C51B371B}" destId="{283D9AAE-4460-42F8-A984-D16475DB91C4}" srcOrd="7" destOrd="0" presId="urn:microsoft.com/office/officeart/2018/5/layout/IconCircleLabelList"/>
    <dgm:cxn modelId="{2AFB2CF9-AFE6-1B46-92F6-53F365880042}" type="presParOf" srcId="{F38FB1FB-2829-4AF2-909C-C6B3C51B371B}" destId="{C80A55F5-A7B4-410A-84A2-331E1A57AC34}" srcOrd="8" destOrd="0" presId="urn:microsoft.com/office/officeart/2018/5/layout/IconCircleLabelList"/>
    <dgm:cxn modelId="{BB8D09A4-8834-1043-8D02-F8123F6296A0}" type="presParOf" srcId="{C80A55F5-A7B4-410A-84A2-331E1A57AC34}" destId="{43496B3D-082A-4C23-8E41-2538A6D5AA32}" srcOrd="0" destOrd="0" presId="urn:microsoft.com/office/officeart/2018/5/layout/IconCircleLabelList"/>
    <dgm:cxn modelId="{275D3A98-CC34-664F-B4CB-D818CD7E04FD}" type="presParOf" srcId="{C80A55F5-A7B4-410A-84A2-331E1A57AC34}" destId="{C9F0C724-084A-4220-AE44-B0D4799FC55B}" srcOrd="1" destOrd="0" presId="urn:microsoft.com/office/officeart/2018/5/layout/IconCircleLabelList"/>
    <dgm:cxn modelId="{E448C766-5D28-1642-A49F-C7ABF0524F79}" type="presParOf" srcId="{C80A55F5-A7B4-410A-84A2-331E1A57AC34}" destId="{764A234B-7DC0-41BE-B91C-DA5D9935A362}" srcOrd="2" destOrd="0" presId="urn:microsoft.com/office/officeart/2018/5/layout/IconCircleLabelList"/>
    <dgm:cxn modelId="{6014535A-A353-614E-886A-CE2137B88655}" type="presParOf" srcId="{C80A55F5-A7B4-410A-84A2-331E1A57AC34}" destId="{78AFCEF7-2CE2-45B8-942F-51D26061C1D6}" srcOrd="3" destOrd="0" presId="urn:microsoft.com/office/officeart/2018/5/layout/IconCircleLabelList"/>
    <dgm:cxn modelId="{035160F7-C0F3-8343-B11C-A370BBA2DE65}" type="presParOf" srcId="{F38FB1FB-2829-4AF2-909C-C6B3C51B371B}" destId="{B143208A-5A2F-4690-80BA-3C3B92EFA1F6}" srcOrd="9" destOrd="0" presId="urn:microsoft.com/office/officeart/2018/5/layout/IconCircleLabelList"/>
    <dgm:cxn modelId="{C1E00959-8182-F045-9B0E-995AA32174F4}" type="presParOf" srcId="{F38FB1FB-2829-4AF2-909C-C6B3C51B371B}" destId="{725A91D2-F56B-4191-975D-F00875EC18F0}" srcOrd="10" destOrd="0" presId="urn:microsoft.com/office/officeart/2018/5/layout/IconCircleLabelList"/>
    <dgm:cxn modelId="{C110558E-DFB2-BA4F-92F8-D6EA73630A36}" type="presParOf" srcId="{725A91D2-F56B-4191-975D-F00875EC18F0}" destId="{8AE81839-CEEB-422C-AF94-532C879B076F}" srcOrd="0" destOrd="0" presId="urn:microsoft.com/office/officeart/2018/5/layout/IconCircleLabelList"/>
    <dgm:cxn modelId="{23EA9CFA-8FA4-9441-A842-86EB5081E037}" type="presParOf" srcId="{725A91D2-F56B-4191-975D-F00875EC18F0}" destId="{0CBA2C65-0AB1-4747-89EC-63F94B5EB619}" srcOrd="1" destOrd="0" presId="urn:microsoft.com/office/officeart/2018/5/layout/IconCircleLabelList"/>
    <dgm:cxn modelId="{583EE55E-ACEF-074D-B07B-850180C2CCBF}" type="presParOf" srcId="{725A91D2-F56B-4191-975D-F00875EC18F0}" destId="{CC59980D-9695-49CC-AA3E-87710E063C32}" srcOrd="2" destOrd="0" presId="urn:microsoft.com/office/officeart/2018/5/layout/IconCircleLabelList"/>
    <dgm:cxn modelId="{E3B9C0B2-53E2-264B-B6CA-04DB9C113D17}" type="presParOf" srcId="{725A91D2-F56B-4191-975D-F00875EC18F0}" destId="{4F65ABD6-3EC8-443C-84C4-B3B68B827F9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FBD9F-D722-4E90-A8FF-6CECB43A2FF9}">
      <dsp:nvSpPr>
        <dsp:cNvPr id="0" name=""/>
        <dsp:cNvSpPr/>
      </dsp:nvSpPr>
      <dsp:spPr>
        <a:xfrm>
          <a:off x="330373" y="472716"/>
          <a:ext cx="1025085" cy="10250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7AB8BC-28B9-4A2F-82D5-FC8E1C35BFB4}">
      <dsp:nvSpPr>
        <dsp:cNvPr id="0" name=""/>
        <dsp:cNvSpPr/>
      </dsp:nvSpPr>
      <dsp:spPr>
        <a:xfrm>
          <a:off x="548834" y="691177"/>
          <a:ext cx="588164" cy="588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47EC01-E714-43A0-943D-653A46358D07}">
      <dsp:nvSpPr>
        <dsp:cNvPr id="0" name=""/>
        <dsp:cNvSpPr/>
      </dsp:nvSpPr>
      <dsp:spPr>
        <a:xfrm>
          <a:off x="2681" y="1817091"/>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Combine all Data</a:t>
          </a:r>
        </a:p>
      </dsp:txBody>
      <dsp:txXfrm>
        <a:off x="2681" y="1817091"/>
        <a:ext cx="1680468" cy="672187"/>
      </dsp:txXfrm>
    </dsp:sp>
    <dsp:sp modelId="{0F044CFB-893C-491C-9B99-24568EF17EB0}">
      <dsp:nvSpPr>
        <dsp:cNvPr id="0" name=""/>
        <dsp:cNvSpPr/>
      </dsp:nvSpPr>
      <dsp:spPr>
        <a:xfrm>
          <a:off x="2304923" y="472716"/>
          <a:ext cx="1025085" cy="10250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E2307-17E9-472D-A743-A8FD13D83844}">
      <dsp:nvSpPr>
        <dsp:cNvPr id="0" name=""/>
        <dsp:cNvSpPr/>
      </dsp:nvSpPr>
      <dsp:spPr>
        <a:xfrm>
          <a:off x="2523384" y="691177"/>
          <a:ext cx="588164" cy="588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D08126-95E7-4E63-B913-A73C0AD21459}">
      <dsp:nvSpPr>
        <dsp:cNvPr id="0" name=""/>
        <dsp:cNvSpPr/>
      </dsp:nvSpPr>
      <dsp:spPr>
        <a:xfrm>
          <a:off x="1977232" y="1817091"/>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Non-time dependent approach</a:t>
          </a:r>
        </a:p>
      </dsp:txBody>
      <dsp:txXfrm>
        <a:off x="1977232" y="1817091"/>
        <a:ext cx="1680468" cy="672187"/>
      </dsp:txXfrm>
    </dsp:sp>
    <dsp:sp modelId="{A5312569-7D9B-42C1-873B-8F9698D2680B}">
      <dsp:nvSpPr>
        <dsp:cNvPr id="0" name=""/>
        <dsp:cNvSpPr/>
      </dsp:nvSpPr>
      <dsp:spPr>
        <a:xfrm>
          <a:off x="4279474" y="472716"/>
          <a:ext cx="1025085" cy="10250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2CEA8-B048-4BAB-A9F0-BB3065C18A94}">
      <dsp:nvSpPr>
        <dsp:cNvPr id="0" name=""/>
        <dsp:cNvSpPr/>
      </dsp:nvSpPr>
      <dsp:spPr>
        <a:xfrm>
          <a:off x="4497935" y="691177"/>
          <a:ext cx="588164" cy="588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B47079-FEC4-4F92-A37A-72F3AF807E47}">
      <dsp:nvSpPr>
        <dsp:cNvPr id="0" name=""/>
        <dsp:cNvSpPr/>
      </dsp:nvSpPr>
      <dsp:spPr>
        <a:xfrm>
          <a:off x="3951783" y="1817091"/>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Handling Missing Values</a:t>
          </a:r>
        </a:p>
      </dsp:txBody>
      <dsp:txXfrm>
        <a:off x="3951783" y="1817091"/>
        <a:ext cx="1680468" cy="672187"/>
      </dsp:txXfrm>
    </dsp:sp>
    <dsp:sp modelId="{8766FAAF-D790-4694-96D3-8A9740216A0A}">
      <dsp:nvSpPr>
        <dsp:cNvPr id="0" name=""/>
        <dsp:cNvSpPr/>
      </dsp:nvSpPr>
      <dsp:spPr>
        <a:xfrm>
          <a:off x="8373559" y="374329"/>
          <a:ext cx="968941" cy="10250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6FD6F-CC83-4936-B852-3C377823DB10}">
      <dsp:nvSpPr>
        <dsp:cNvPr id="0" name=""/>
        <dsp:cNvSpPr/>
      </dsp:nvSpPr>
      <dsp:spPr>
        <a:xfrm>
          <a:off x="8563950" y="613004"/>
          <a:ext cx="588164" cy="5881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22EE45-4625-4C16-B7DB-516E1D313F46}">
      <dsp:nvSpPr>
        <dsp:cNvPr id="0" name=""/>
        <dsp:cNvSpPr/>
      </dsp:nvSpPr>
      <dsp:spPr>
        <a:xfrm>
          <a:off x="8162920" y="1620503"/>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Handling Data Imbalance</a:t>
          </a:r>
        </a:p>
      </dsp:txBody>
      <dsp:txXfrm>
        <a:off x="8162920" y="1620503"/>
        <a:ext cx="1680468" cy="672187"/>
      </dsp:txXfrm>
    </dsp:sp>
    <dsp:sp modelId="{43496B3D-082A-4C23-8E41-2538A6D5AA32}">
      <dsp:nvSpPr>
        <dsp:cNvPr id="0" name=""/>
        <dsp:cNvSpPr/>
      </dsp:nvSpPr>
      <dsp:spPr>
        <a:xfrm>
          <a:off x="6200156" y="498190"/>
          <a:ext cx="1025085" cy="102508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0C724-084A-4220-AE44-B0D4799FC55B}">
      <dsp:nvSpPr>
        <dsp:cNvPr id="0" name=""/>
        <dsp:cNvSpPr/>
      </dsp:nvSpPr>
      <dsp:spPr>
        <a:xfrm>
          <a:off x="6418629" y="716662"/>
          <a:ext cx="588164" cy="5881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AFCEF7-2CE2-45B8-942F-51D26061C1D6}">
      <dsp:nvSpPr>
        <dsp:cNvPr id="0" name=""/>
        <dsp:cNvSpPr/>
      </dsp:nvSpPr>
      <dsp:spPr>
        <a:xfrm>
          <a:off x="9863134" y="1620503"/>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Modelling and prediction</a:t>
          </a:r>
        </a:p>
      </dsp:txBody>
      <dsp:txXfrm>
        <a:off x="9863134" y="1620503"/>
        <a:ext cx="1680468" cy="672187"/>
      </dsp:txXfrm>
    </dsp:sp>
    <dsp:sp modelId="{8AE81839-CEEB-422C-AF94-532C879B076F}">
      <dsp:nvSpPr>
        <dsp:cNvPr id="0" name=""/>
        <dsp:cNvSpPr/>
      </dsp:nvSpPr>
      <dsp:spPr>
        <a:xfrm>
          <a:off x="10357064" y="374329"/>
          <a:ext cx="1025085" cy="10250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A2C65-0AB1-4747-89EC-63F94B5EB619}">
      <dsp:nvSpPr>
        <dsp:cNvPr id="0" name=""/>
        <dsp:cNvSpPr/>
      </dsp:nvSpPr>
      <dsp:spPr>
        <a:xfrm>
          <a:off x="10575522" y="592795"/>
          <a:ext cx="588164" cy="5881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65ABD6-3EC8-443C-84C4-B3B68B827F9C}">
      <dsp:nvSpPr>
        <dsp:cNvPr id="0" name=""/>
        <dsp:cNvSpPr/>
      </dsp:nvSpPr>
      <dsp:spPr>
        <a:xfrm>
          <a:off x="5966009" y="1718710"/>
          <a:ext cx="1680468" cy="67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Feature selection and feature Engineering</a:t>
          </a:r>
        </a:p>
      </dsp:txBody>
      <dsp:txXfrm>
        <a:off x="5966009" y="1718710"/>
        <a:ext cx="1680468" cy="6721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5A0DE-9B4A-45B7-B776-35D2E7586440}" type="datetimeFigureOut">
              <a:rPr lang="en-IN" smtClean="0"/>
              <a:t>27-05-2021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9E2D1-62CD-4656-9882-5E18EDEABF70}" type="slidenum">
              <a:rPr lang="en-IN" smtClean="0"/>
              <a:t>‹#›</a:t>
            </a:fld>
            <a:endParaRPr lang="en-IN"/>
          </a:p>
        </p:txBody>
      </p:sp>
    </p:spTree>
    <p:extLst>
      <p:ext uri="{BB962C8B-B14F-4D97-AF65-F5344CB8AC3E}">
        <p14:creationId xmlns:p14="http://schemas.microsoft.com/office/powerpoint/2010/main" val="166433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joart.org/docs/Construction-of-Decision-Tree--Attribute-Selection-Measures.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ayoclinic.org/diseases-conditions/sepsis/symptoms-causes/syc-2035121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localhost:8849/notebooks/004_Feature_Engg.ipynb#1.--Ag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kskaran94/Sepsis_Identification/blob/master/Data_Preprocessing.ipyn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attending my presentation. I welcome you both. If you have any questions during my presentation please stop me and ask and I will try my best to answer them. </a:t>
            </a:r>
          </a:p>
          <a:p>
            <a:endParaRPr lang="en-US" dirty="0"/>
          </a:p>
          <a:p>
            <a:r>
              <a:rPr lang="en-US" dirty="0"/>
              <a:t>My final year project is Analysis and Prediction of Sepsis using Clinical Data</a:t>
            </a:r>
          </a:p>
        </p:txBody>
      </p:sp>
      <p:sp>
        <p:nvSpPr>
          <p:cNvPr id="4" name="Slide Number Placeholder 3"/>
          <p:cNvSpPr>
            <a:spLocks noGrp="1"/>
          </p:cNvSpPr>
          <p:nvPr>
            <p:ph type="sldNum" sz="quarter" idx="5"/>
          </p:nvPr>
        </p:nvSpPr>
        <p:spPr/>
        <p:txBody>
          <a:bodyPr/>
          <a:lstStyle/>
          <a:p>
            <a:fld id="{02A120D4-8682-AE46-9497-D6F659297695}" type="slidenum">
              <a:rPr lang="en-US" smtClean="0"/>
              <a:t>1</a:t>
            </a:fld>
            <a:endParaRPr lang="en-US"/>
          </a:p>
        </p:txBody>
      </p:sp>
    </p:spTree>
    <p:extLst>
      <p:ext uri="{BB962C8B-B14F-4D97-AF65-F5344CB8AC3E}">
        <p14:creationId xmlns:p14="http://schemas.microsoft.com/office/powerpoint/2010/main" val="209232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Attribute Selection Measure:</a:t>
            </a:r>
          </a:p>
          <a:p>
            <a:pPr>
              <a:lnSpc>
                <a:spcPct val="90000"/>
              </a:lnSpc>
            </a:pPr>
            <a:r>
              <a:rPr lang="en-US" sz="1200" dirty="0"/>
              <a:t>Information Gain: which measures the impurity of the input set</a:t>
            </a:r>
          </a:p>
          <a:p>
            <a:pPr>
              <a:lnSpc>
                <a:spcPct val="90000"/>
              </a:lnSpc>
            </a:pPr>
            <a:r>
              <a:rPr lang="en-US" sz="1200" dirty="0"/>
              <a:t>Entropy: it refers to the impurity in a group of examples</a:t>
            </a:r>
          </a:p>
          <a:p>
            <a:pPr>
              <a:lnSpc>
                <a:spcPct val="90000"/>
              </a:lnSpc>
            </a:pPr>
            <a:r>
              <a:rPr lang="en-US" sz="1200" dirty="0"/>
              <a:t>Information gain computes the difference between entropy before split and average entropy after split of the dataset based on given attribute values</a:t>
            </a:r>
          </a:p>
          <a:p>
            <a:pPr>
              <a:lnSpc>
                <a:spcPct val="90000"/>
              </a:lnSpc>
            </a:pPr>
            <a:r>
              <a:rPr lang="en-US" sz="1200" dirty="0"/>
              <a:t>Gini Ratio: An extension to information gain known as the gain ratio. Gain ratio handles the issue of bias by normalizing the information gain using Split Info</a:t>
            </a:r>
          </a:p>
          <a:p>
            <a:pPr>
              <a:lnSpc>
                <a:spcPct val="90000"/>
              </a:lnSpc>
            </a:pPr>
            <a:r>
              <a:rPr lang="en-US" sz="1200" dirty="0"/>
              <a:t>Gini Index: Gini Index considers a binary split for each attribute. You can compute a weighted sum of the impurity of each partition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Attribute selection measure is a heuristic for selecting the splitting criterion that partition data into the best possible manner. It is also known as splitting rules because it helps us to determine breakpoints for tuples on a given node. ASM provides a rank to each feature(or attribute) by explaining the given dataset. Best score attribute will be selected as a splitting attribute (</a:t>
            </a:r>
            <a:r>
              <a:rPr lang="en-US" sz="1200" b="0" i="0" u="none" strike="noStrike" kern="1200" dirty="0">
                <a:solidFill>
                  <a:schemeClr val="tx1"/>
                </a:solidFill>
                <a:effectLst/>
                <a:latin typeface="+mn-lt"/>
                <a:ea typeface="+mn-ea"/>
                <a:cs typeface="+mn-cs"/>
                <a:hlinkClick r:id="rId3"/>
              </a:rPr>
              <a:t>Source</a:t>
            </a:r>
            <a:r>
              <a:rPr lang="en-US" sz="1200" b="0" i="0" kern="1200" dirty="0">
                <a:solidFill>
                  <a:schemeClr val="tx1"/>
                </a:solidFill>
                <a:effectLst/>
                <a:latin typeface="+mn-lt"/>
                <a:ea typeface="+mn-ea"/>
                <a:cs typeface="+mn-cs"/>
              </a:rPr>
              <a:t>). In the case of a continuous-valued attribute, split points for branches also need to define. Most popular selection measures are Information Gain, Gain Ratio, and Gini Index.</a:t>
            </a:r>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16</a:t>
            </a:fld>
            <a:endParaRPr lang="en-US"/>
          </a:p>
        </p:txBody>
      </p:sp>
    </p:spTree>
    <p:extLst>
      <p:ext uri="{BB962C8B-B14F-4D97-AF65-F5344CB8AC3E}">
        <p14:creationId xmlns:p14="http://schemas.microsoft.com/office/powerpoint/2010/main" val="30742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17</a:t>
            </a:fld>
            <a:endParaRPr lang="en-US"/>
          </a:p>
        </p:txBody>
      </p:sp>
    </p:spTree>
    <p:extLst>
      <p:ext uri="{BB962C8B-B14F-4D97-AF65-F5344CB8AC3E}">
        <p14:creationId xmlns:p14="http://schemas.microsoft.com/office/powerpoint/2010/main" val="2143554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19</a:t>
            </a:fld>
            <a:endParaRPr lang="en-US"/>
          </a:p>
        </p:txBody>
      </p:sp>
    </p:spTree>
    <p:extLst>
      <p:ext uri="{BB962C8B-B14F-4D97-AF65-F5344CB8AC3E}">
        <p14:creationId xmlns:p14="http://schemas.microsoft.com/office/powerpoint/2010/main" val="102085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20</a:t>
            </a:fld>
            <a:endParaRPr lang="en-US"/>
          </a:p>
        </p:txBody>
      </p:sp>
    </p:spTree>
    <p:extLst>
      <p:ext uri="{BB962C8B-B14F-4D97-AF65-F5344CB8AC3E}">
        <p14:creationId xmlns:p14="http://schemas.microsoft.com/office/powerpoint/2010/main" val="329275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today’s presentation is – first I will talk about sepsis, its statistics, affects and symptoms. The objective of the project, the challenge dataset, Procedure I took to solve the problem, Exploratory Data Analysis and my intuitions , findings and inferring the course of project, handling data imbalance and missingness, choosing the right accuracy metric. Then building prediction models, future scope of project and conclusion.</a:t>
            </a:r>
          </a:p>
        </p:txBody>
      </p:sp>
      <p:sp>
        <p:nvSpPr>
          <p:cNvPr id="4" name="Slide Number Placeholder 3"/>
          <p:cNvSpPr>
            <a:spLocks noGrp="1"/>
          </p:cNvSpPr>
          <p:nvPr>
            <p:ph type="sldNum" sz="quarter" idx="5"/>
          </p:nvPr>
        </p:nvSpPr>
        <p:spPr/>
        <p:txBody>
          <a:bodyPr/>
          <a:lstStyle/>
          <a:p>
            <a:fld id="{02A120D4-8682-AE46-9497-D6F659297695}" type="slidenum">
              <a:rPr lang="en-US" smtClean="0"/>
              <a:t>2</a:t>
            </a:fld>
            <a:endParaRPr lang="en-US"/>
          </a:p>
        </p:txBody>
      </p:sp>
    </p:spTree>
    <p:extLst>
      <p:ext uri="{BB962C8B-B14F-4D97-AF65-F5344CB8AC3E}">
        <p14:creationId xmlns:p14="http://schemas.microsoft.com/office/powerpoint/2010/main" val="168391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is Sepsis ?</a:t>
            </a:r>
          </a:p>
          <a:p>
            <a:r>
              <a:rPr lang="en-US" sz="1200" b="0" i="0" kern="1200" dirty="0">
                <a:solidFill>
                  <a:schemeClr val="tx1"/>
                </a:solidFill>
                <a:effectLst/>
                <a:latin typeface="+mn-lt"/>
                <a:ea typeface="+mn-ea"/>
                <a:cs typeface="+mn-cs"/>
              </a:rPr>
              <a:t>Sepsis is a potentially life-threatening condition caused by the body’s response to an infection. In a usual case, the body releases chemicals into bloodstream to </a:t>
            </a:r>
            <a:r>
              <a:rPr lang="en-US" sz="1200" b="0" i="0" kern="1200" dirty="0" err="1">
                <a:solidFill>
                  <a:schemeClr val="tx1"/>
                </a:solidFill>
                <a:effectLst/>
                <a:latin typeface="+mn-lt"/>
                <a:ea typeface="+mn-ea"/>
                <a:cs typeface="+mn-cs"/>
              </a:rPr>
              <a:t>neutralise</a:t>
            </a:r>
            <a:r>
              <a:rPr lang="en-US" sz="1200" b="0" i="0" kern="1200" dirty="0">
                <a:solidFill>
                  <a:schemeClr val="tx1"/>
                </a:solidFill>
                <a:effectLst/>
                <a:latin typeface="+mn-lt"/>
                <a:ea typeface="+mn-ea"/>
                <a:cs typeface="+mn-cs"/>
              </a:rPr>
              <a:t> an infection. Sepsis occurs when the body’s response to these chemicals is out of balance, triggering changes that can damage multiple organ systems.</a:t>
            </a:r>
          </a:p>
          <a:p>
            <a:r>
              <a:rPr lang="en-US" sz="1200" b="0" i="0" kern="1200" dirty="0">
                <a:solidFill>
                  <a:schemeClr val="tx1"/>
                </a:solidFill>
                <a:effectLst/>
                <a:latin typeface="+mn-lt"/>
                <a:ea typeface="+mn-ea"/>
                <a:cs typeface="+mn-cs"/>
              </a:rPr>
              <a:t>Sepsis is caused by infection and can happen to anyone. Sepsis is most common and most dangerous in:</a:t>
            </a:r>
          </a:p>
          <a:p>
            <a:r>
              <a:rPr lang="en-US" sz="1200" b="0" i="0" kern="1200" dirty="0">
                <a:solidFill>
                  <a:schemeClr val="tx1"/>
                </a:solidFill>
                <a:effectLst/>
                <a:latin typeface="+mn-lt"/>
                <a:ea typeface="+mn-ea"/>
                <a:cs typeface="+mn-cs"/>
              </a:rPr>
              <a:t>Older adults</a:t>
            </a:r>
          </a:p>
          <a:p>
            <a:r>
              <a:rPr lang="en-US" sz="1200" b="0" i="0" kern="1200" dirty="0">
                <a:solidFill>
                  <a:schemeClr val="tx1"/>
                </a:solidFill>
                <a:effectLst/>
                <a:latin typeface="+mn-lt"/>
                <a:ea typeface="+mn-ea"/>
                <a:cs typeface="+mn-cs"/>
              </a:rPr>
              <a:t>Pregnant women</a:t>
            </a:r>
          </a:p>
          <a:p>
            <a:r>
              <a:rPr lang="en-US" sz="1200" b="0" i="0" kern="1200" dirty="0">
                <a:solidFill>
                  <a:schemeClr val="tx1"/>
                </a:solidFill>
                <a:effectLst/>
                <a:latin typeface="+mn-lt"/>
                <a:ea typeface="+mn-ea"/>
                <a:cs typeface="+mn-cs"/>
              </a:rPr>
              <a:t>Children younger than 1</a:t>
            </a:r>
          </a:p>
          <a:p>
            <a:r>
              <a:rPr lang="en-US" sz="1200" b="0" i="0" kern="1200" dirty="0">
                <a:solidFill>
                  <a:schemeClr val="tx1"/>
                </a:solidFill>
                <a:effectLst/>
                <a:latin typeface="+mn-lt"/>
                <a:ea typeface="+mn-ea"/>
                <a:cs typeface="+mn-cs"/>
              </a:rPr>
              <a:t>People who have chronic conditions, such as diabetes, kidney or lung disease, or cancer</a:t>
            </a:r>
          </a:p>
          <a:p>
            <a:r>
              <a:rPr lang="en-US" sz="1200" b="0" i="0" kern="1200" dirty="0">
                <a:solidFill>
                  <a:schemeClr val="tx1"/>
                </a:solidFill>
                <a:effectLst/>
                <a:latin typeface="+mn-lt"/>
                <a:ea typeface="+mn-ea"/>
                <a:cs typeface="+mn-cs"/>
              </a:rPr>
              <a:t>People who have weakened immune systems</a:t>
            </a:r>
          </a:p>
          <a:p>
            <a:endParaRPr lang="en-US" dirty="0"/>
          </a:p>
          <a:p>
            <a:endParaRPr lang="en-US" dirty="0"/>
          </a:p>
          <a:p>
            <a:r>
              <a:rPr lang="en-US" sz="1200" b="1" i="0" kern="1200" dirty="0">
                <a:solidFill>
                  <a:schemeClr val="tx1"/>
                </a:solidFill>
                <a:effectLst/>
                <a:latin typeface="+mn-lt"/>
                <a:ea typeface="+mn-ea"/>
                <a:cs typeface="+mn-cs"/>
              </a:rPr>
              <a:t>Statistics</a:t>
            </a:r>
          </a:p>
          <a:p>
            <a:r>
              <a:rPr lang="en-US" sz="1200" b="0" i="0" kern="1200" dirty="0">
                <a:solidFill>
                  <a:schemeClr val="tx1"/>
                </a:solidFill>
                <a:effectLst/>
                <a:latin typeface="+mn-lt"/>
                <a:ea typeface="+mn-ea"/>
                <a:cs typeface="+mn-cs"/>
              </a:rPr>
              <a:t>In USA, 270,000 people die from sepsis each year</a:t>
            </a:r>
          </a:p>
          <a:p>
            <a:r>
              <a:rPr lang="en-US" sz="1200" b="0" i="0" kern="1200" dirty="0">
                <a:solidFill>
                  <a:schemeClr val="tx1"/>
                </a:solidFill>
                <a:effectLst/>
                <a:latin typeface="+mn-lt"/>
                <a:ea typeface="+mn-ea"/>
                <a:cs typeface="+mn-cs"/>
              </a:rPr>
              <a:t>Internationally , 6 Million people die from sepsis each year</a:t>
            </a:r>
          </a:p>
          <a:p>
            <a:r>
              <a:rPr lang="en-US" sz="1200" b="0" i="0" kern="1200" dirty="0">
                <a:solidFill>
                  <a:schemeClr val="tx1"/>
                </a:solidFill>
                <a:effectLst/>
                <a:latin typeface="+mn-lt"/>
                <a:ea typeface="+mn-ea"/>
                <a:cs typeface="+mn-cs"/>
              </a:rPr>
              <a:t>US hospitals spend 24 Billion each year on sepsis (13 % of Health Budget)</a:t>
            </a:r>
          </a:p>
          <a:p>
            <a:r>
              <a:rPr lang="en-US" sz="1200" b="0" i="0" kern="1200" dirty="0">
                <a:solidFill>
                  <a:schemeClr val="tx1"/>
                </a:solidFill>
                <a:effectLst/>
                <a:latin typeface="+mn-lt"/>
                <a:ea typeface="+mn-ea"/>
                <a:cs typeface="+mn-cs"/>
              </a:rPr>
              <a:t>Each hour of delay in treatment can roughly increase mortality by 4–8 %</a:t>
            </a:r>
          </a:p>
          <a:p>
            <a:r>
              <a:rPr lang="en-US" sz="1200" b="0" i="1" kern="1200" dirty="0">
                <a:solidFill>
                  <a:schemeClr val="tx1"/>
                </a:solidFill>
                <a:effectLst/>
                <a:latin typeface="+mn-lt"/>
                <a:ea typeface="+mn-ea"/>
                <a:cs typeface="+mn-cs"/>
              </a:rPr>
              <a:t>Source : </a:t>
            </a:r>
            <a:r>
              <a:rPr lang="en-US" sz="1200" b="0" i="1" u="none" strike="noStrike" kern="1200" dirty="0">
                <a:solidFill>
                  <a:schemeClr val="tx1"/>
                </a:solidFill>
                <a:effectLst/>
                <a:latin typeface="+mn-lt"/>
                <a:ea typeface="+mn-ea"/>
                <a:cs typeface="+mn-cs"/>
                <a:hlinkClick r:id="rId3"/>
              </a:rPr>
              <a:t>https://www.mayoclinic.org/diseases-conditions/sepsis/symptoms-causes/syc-20351214</a:t>
            </a:r>
            <a:endParaRPr lang="en-US" sz="1200" b="0" i="1" kern="120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3</a:t>
            </a:fld>
            <a:endParaRPr lang="en-US"/>
          </a:p>
        </p:txBody>
      </p:sp>
    </p:spTree>
    <p:extLst>
      <p:ext uri="{BB962C8B-B14F-4D97-AF65-F5344CB8AC3E}">
        <p14:creationId xmlns:p14="http://schemas.microsoft.com/office/powerpoint/2010/main" val="3676225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Challenge data repository contains one file per patient (e.g., training/p00101.psv ).</a:t>
            </a:r>
          </a:p>
          <a:p>
            <a:r>
              <a:rPr lang="en-US" sz="1200" b="0" i="0" kern="1200" dirty="0">
                <a:solidFill>
                  <a:schemeClr val="tx1"/>
                </a:solidFill>
                <a:effectLst/>
                <a:latin typeface="+mn-lt"/>
                <a:ea typeface="+mn-ea"/>
                <a:cs typeface="+mn-cs"/>
              </a:rPr>
              <a:t>Each training data file provides a table with measurements over time. Each column of the table provides a sequence of measurements over time (e.g., heart rate over several hours), where the header of the column describes the measurement. Each row of the table provides a collection of measurements at the same time (e.g., heart rate and oxygen level at the same time).</a:t>
            </a:r>
          </a:p>
          <a:p>
            <a:endParaRPr lang="en-US" dirty="0"/>
          </a:p>
          <a:p>
            <a:r>
              <a:rPr lang="en-US" sz="1200" b="1" i="0" kern="1200" dirty="0">
                <a:solidFill>
                  <a:schemeClr val="tx1"/>
                </a:solidFill>
                <a:effectLst/>
                <a:latin typeface="+mn-lt"/>
                <a:ea typeface="+mn-ea"/>
                <a:cs typeface="+mn-cs"/>
              </a:rPr>
              <a:t>Features:</a:t>
            </a:r>
          </a:p>
          <a:p>
            <a:r>
              <a:rPr lang="en-US" sz="1200" b="1" i="0" kern="1200" dirty="0">
                <a:solidFill>
                  <a:schemeClr val="tx1"/>
                </a:solidFill>
                <a:effectLst/>
                <a:latin typeface="+mn-lt"/>
                <a:ea typeface="+mn-ea"/>
                <a:cs typeface="+mn-cs"/>
              </a:rPr>
              <a:t>Vital Signs</a:t>
            </a:r>
            <a:r>
              <a:rPr lang="en-US" sz="1200" b="0" i="0" kern="1200" dirty="0">
                <a:solidFill>
                  <a:schemeClr val="tx1"/>
                </a:solidFill>
                <a:effectLst/>
                <a:latin typeface="+mn-lt"/>
                <a:ea typeface="+mn-ea"/>
                <a:cs typeface="+mn-cs"/>
              </a:rPr>
              <a:t> : Heart Rate, Temperature , Blood Pressure, Respiratory rate, End tidal carbon dioxide</a:t>
            </a:r>
          </a:p>
          <a:p>
            <a:r>
              <a:rPr lang="en-US" sz="1200" b="1" i="0" kern="1200" dirty="0">
                <a:solidFill>
                  <a:schemeClr val="tx1"/>
                </a:solidFill>
                <a:effectLst/>
                <a:latin typeface="+mn-lt"/>
                <a:ea typeface="+mn-ea"/>
                <a:cs typeface="+mn-cs"/>
              </a:rPr>
              <a:t>Laboratory Values : </a:t>
            </a:r>
            <a:r>
              <a:rPr lang="en-US" sz="1200" b="0" i="0" kern="1200" dirty="0">
                <a:solidFill>
                  <a:schemeClr val="tx1"/>
                </a:solidFill>
                <a:effectLst/>
                <a:latin typeface="+mn-lt"/>
                <a:ea typeface="+mn-ea"/>
                <a:cs typeface="+mn-cs"/>
              </a:rPr>
              <a:t>Platelet Count, Glucose , Calcium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Demographics : </a:t>
            </a:r>
            <a:r>
              <a:rPr lang="en-US" sz="1200" b="0" i="0" kern="1200" dirty="0">
                <a:solidFill>
                  <a:schemeClr val="tx1"/>
                </a:solidFill>
                <a:effectLst/>
                <a:latin typeface="+mn-lt"/>
                <a:ea typeface="+mn-ea"/>
                <a:cs typeface="+mn-cs"/>
              </a:rPr>
              <a:t>Age, Gender, Time in ICU , Hospital Admit time</a:t>
            </a:r>
          </a:p>
          <a:p>
            <a:r>
              <a:rPr lang="en-US" sz="1200" b="1" i="0" kern="1200" dirty="0">
                <a:solidFill>
                  <a:schemeClr val="tx1"/>
                </a:solidFill>
                <a:effectLst/>
                <a:latin typeface="+mn-lt"/>
                <a:ea typeface="+mn-ea"/>
                <a:cs typeface="+mn-cs"/>
              </a:rPr>
              <a:t>Label :</a:t>
            </a:r>
          </a:p>
          <a:p>
            <a:r>
              <a:rPr lang="en-US" sz="1200" b="0" i="0" kern="1200" dirty="0">
                <a:solidFill>
                  <a:schemeClr val="tx1"/>
                </a:solidFill>
                <a:effectLst/>
                <a:latin typeface="+mn-lt"/>
                <a:ea typeface="+mn-ea"/>
                <a:cs typeface="+mn-cs"/>
              </a:rPr>
              <a:t>0 (Non-sepsis) and 1 (Sepsis)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Hence we can see that this is a Binary Classification problem</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6</a:t>
            </a:fld>
            <a:endParaRPr lang="en-US"/>
          </a:p>
        </p:txBody>
      </p:sp>
    </p:spTree>
    <p:extLst>
      <p:ext uri="{BB962C8B-B14F-4D97-AF65-F5344CB8AC3E}">
        <p14:creationId xmlns:p14="http://schemas.microsoft.com/office/powerpoint/2010/main" val="292472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explain the relevant features later</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7</a:t>
            </a:fld>
            <a:endParaRPr lang="en-US"/>
          </a:p>
        </p:txBody>
      </p:sp>
    </p:spTree>
    <p:extLst>
      <p:ext uri="{BB962C8B-B14F-4D97-AF65-F5344CB8AC3E}">
        <p14:creationId xmlns:p14="http://schemas.microsoft.com/office/powerpoint/2010/main" val="325527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approach would help in predicting Sepsis at each hour for any patient(with or without patient past data).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 for the problem is an hourly time sequence record for each patient. But the records do not have a time-label associated with them, so that opens the scope of interpreting it as a non-temporal problem (ignoring the time component)</a:t>
            </a:r>
          </a:p>
          <a:p>
            <a:r>
              <a:rPr lang="en-US" sz="1200" b="0" i="0" kern="1200" dirty="0">
                <a:solidFill>
                  <a:schemeClr val="tx1"/>
                </a:solidFill>
                <a:effectLst/>
                <a:latin typeface="+mn-lt"/>
                <a:ea typeface="+mn-ea"/>
                <a:cs typeface="+mn-cs"/>
              </a:rPr>
              <a:t>There are two ways in which one can approach this problem:</a:t>
            </a:r>
          </a:p>
          <a:p>
            <a:r>
              <a:rPr lang="en-US" sz="1200" b="1" i="0" kern="1200" dirty="0">
                <a:solidFill>
                  <a:schemeClr val="tx1"/>
                </a:solidFill>
                <a:effectLst/>
                <a:latin typeface="+mn-lt"/>
                <a:ea typeface="+mn-ea"/>
                <a:cs typeface="+mn-cs"/>
              </a:rPr>
              <a:t>Temporal Approach</a:t>
            </a:r>
            <a:r>
              <a:rPr lang="en-US" sz="1200" b="0" i="0" kern="1200" dirty="0">
                <a:solidFill>
                  <a:schemeClr val="tx1"/>
                </a:solidFill>
                <a:effectLst/>
                <a:latin typeface="+mn-lt"/>
                <a:ea typeface="+mn-ea"/>
                <a:cs typeface="+mn-cs"/>
              </a:rPr>
              <a:t> : Take into the account the time component for the data. Sepsis is diagnosed for each patient at each hour using the past data.</a:t>
            </a:r>
          </a:p>
          <a:p>
            <a:r>
              <a:rPr lang="en-US" sz="1200" b="1" i="0" kern="1200" dirty="0">
                <a:solidFill>
                  <a:schemeClr val="tx1"/>
                </a:solidFill>
                <a:effectLst/>
                <a:latin typeface="+mn-lt"/>
                <a:ea typeface="+mn-ea"/>
                <a:cs typeface="+mn-cs"/>
              </a:rPr>
              <a:t>Non-temporal Approach</a:t>
            </a:r>
            <a:r>
              <a:rPr lang="en-US" sz="1200" b="0" i="0" kern="1200" dirty="0">
                <a:solidFill>
                  <a:schemeClr val="tx1"/>
                </a:solidFill>
                <a:effectLst/>
                <a:latin typeface="+mn-lt"/>
                <a:ea typeface="+mn-ea"/>
                <a:cs typeface="+mn-cs"/>
              </a:rPr>
              <a:t> : Ignore the time component and treat record as independently and identically distributed. This approach would help in predicting Sepsis at each hour for any patient(with or without patient past data)</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8</a:t>
            </a:fld>
            <a:endParaRPr lang="en-US"/>
          </a:p>
        </p:txBody>
      </p:sp>
    </p:spTree>
    <p:extLst>
      <p:ext uri="{BB962C8B-B14F-4D97-AF65-F5344CB8AC3E}">
        <p14:creationId xmlns:p14="http://schemas.microsoft.com/office/powerpoint/2010/main" val="1174304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Plan Of Action</a:t>
            </a:r>
          </a:p>
          <a:p>
            <a:r>
              <a:rPr lang="en-US" sz="1200" b="0" i="0" kern="1200" dirty="0">
                <a:solidFill>
                  <a:schemeClr val="tx1"/>
                </a:solidFill>
                <a:effectLst/>
                <a:latin typeface="+mn-lt"/>
                <a:ea typeface="+mn-ea"/>
                <a:cs typeface="+mn-cs"/>
              </a:rPr>
              <a:t>The data for the problem is an hourly time sequence record for each patient. But the records do not have a time-label associated with them, so that opens the scope of interpreting it as a non-temporal problem (ignoring the time component)</a:t>
            </a:r>
          </a:p>
          <a:p>
            <a:r>
              <a:rPr lang="en-US" sz="1200" b="0" i="0" kern="1200" dirty="0">
                <a:solidFill>
                  <a:schemeClr val="tx1"/>
                </a:solidFill>
                <a:effectLst/>
                <a:latin typeface="+mn-lt"/>
                <a:ea typeface="+mn-ea"/>
                <a:cs typeface="+mn-cs"/>
              </a:rPr>
              <a:t>There are two ways in which one can approach this problem:</a:t>
            </a:r>
          </a:p>
          <a:p>
            <a:r>
              <a:rPr lang="en-US" sz="1200" b="1" i="0" kern="1200" dirty="0">
                <a:solidFill>
                  <a:schemeClr val="tx1"/>
                </a:solidFill>
                <a:effectLst/>
                <a:latin typeface="+mn-lt"/>
                <a:ea typeface="+mn-ea"/>
                <a:cs typeface="+mn-cs"/>
              </a:rPr>
              <a:t>Temporal Approach</a:t>
            </a:r>
            <a:r>
              <a:rPr lang="en-US" sz="1200" b="0" i="0" kern="1200" dirty="0">
                <a:solidFill>
                  <a:schemeClr val="tx1"/>
                </a:solidFill>
                <a:effectLst/>
                <a:latin typeface="+mn-lt"/>
                <a:ea typeface="+mn-ea"/>
                <a:cs typeface="+mn-cs"/>
              </a:rPr>
              <a:t> : Take into the account the time component for the data. Sepsis is diagnosed for each patient at each hour using the past data.</a:t>
            </a:r>
          </a:p>
          <a:p>
            <a:r>
              <a:rPr lang="en-US" sz="1200" b="1" i="0" kern="1200" dirty="0">
                <a:solidFill>
                  <a:schemeClr val="tx1"/>
                </a:solidFill>
                <a:effectLst/>
                <a:latin typeface="+mn-lt"/>
                <a:ea typeface="+mn-ea"/>
                <a:cs typeface="+mn-cs"/>
              </a:rPr>
              <a:t>Non-temporal Approach</a:t>
            </a:r>
            <a:r>
              <a:rPr lang="en-US" sz="1200" b="0" i="0" kern="1200" dirty="0">
                <a:solidFill>
                  <a:schemeClr val="tx1"/>
                </a:solidFill>
                <a:effectLst/>
                <a:latin typeface="+mn-lt"/>
                <a:ea typeface="+mn-ea"/>
                <a:cs typeface="+mn-cs"/>
              </a:rPr>
              <a:t> : Ignore the time component and treat record as independently and identically distributed. This approach would help in predicting Sepsis at each hour for any patient(with or without patient past data)</a:t>
            </a:r>
          </a:p>
          <a:p>
            <a:endParaRPr lang="en-US" dirty="0"/>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9</a:t>
            </a:fld>
            <a:endParaRPr lang="en-US"/>
          </a:p>
        </p:txBody>
      </p:sp>
    </p:spTree>
    <p:extLst>
      <p:ext uri="{BB962C8B-B14F-4D97-AF65-F5344CB8AC3E}">
        <p14:creationId xmlns:p14="http://schemas.microsoft.com/office/powerpoint/2010/main" val="3012314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Age</a:t>
            </a:r>
            <a:r>
              <a:rPr lang="en-US" sz="1200" b="1" i="0" u="none" strike="noStrike" kern="1200" dirty="0">
                <a:solidFill>
                  <a:schemeClr val="tx1"/>
                </a:solidFill>
                <a:effectLst/>
                <a:latin typeface="+mn-lt"/>
                <a:ea typeface="+mn-ea"/>
                <a:cs typeface="+mn-cs"/>
                <a:hlinkClick r:id="rId3"/>
              </a:rPr>
              <a:t>¶</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Three categories -</a:t>
            </a:r>
          </a:p>
          <a:p>
            <a:r>
              <a:rPr lang="en-US" sz="1200" b="0" i="0" kern="1200" dirty="0">
                <a:solidFill>
                  <a:schemeClr val="tx1"/>
                </a:solidFill>
                <a:effectLst/>
                <a:latin typeface="+mn-lt"/>
                <a:ea typeface="+mn-ea"/>
                <a:cs typeface="+mn-cs"/>
              </a:rPr>
              <a:t>Child - Age less than 10 year</a:t>
            </a:r>
          </a:p>
          <a:p>
            <a:r>
              <a:rPr lang="en-US" sz="1200" b="0" i="0" kern="1200" dirty="0">
                <a:solidFill>
                  <a:schemeClr val="tx1"/>
                </a:solidFill>
                <a:effectLst/>
                <a:latin typeface="+mn-lt"/>
                <a:ea typeface="+mn-ea"/>
                <a:cs typeface="+mn-cs"/>
              </a:rPr>
              <a:t>Adult - Age more than 10 year and less than 60 years</a:t>
            </a:r>
          </a:p>
          <a:p>
            <a:r>
              <a:rPr lang="en-US" sz="1200" b="0" i="0" kern="1200" dirty="0">
                <a:solidFill>
                  <a:schemeClr val="tx1"/>
                </a:solidFill>
                <a:effectLst/>
                <a:latin typeface="+mn-lt"/>
                <a:ea typeface="+mn-ea"/>
                <a:cs typeface="+mn-cs"/>
              </a:rPr>
              <a:t>Senior - Age more than 60</a:t>
            </a:r>
          </a:p>
          <a:p>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12</a:t>
            </a:fld>
            <a:endParaRPr lang="en-US"/>
          </a:p>
        </p:txBody>
      </p:sp>
    </p:spTree>
    <p:extLst>
      <p:ext uri="{BB962C8B-B14F-4D97-AF65-F5344CB8AC3E}">
        <p14:creationId xmlns:p14="http://schemas.microsoft.com/office/powerpoint/2010/main" val="134917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Non-Temporal Approach</a:t>
            </a:r>
          </a:p>
          <a:p>
            <a:r>
              <a:rPr lang="en-US" sz="1200" b="0" i="0" kern="1200" dirty="0">
                <a:solidFill>
                  <a:schemeClr val="tx1"/>
                </a:solidFill>
                <a:effectLst/>
                <a:latin typeface="+mn-lt"/>
                <a:ea typeface="+mn-ea"/>
                <a:cs typeface="+mn-cs"/>
              </a:rPr>
              <a:t>In this approach we ignore the time component associated with each patient hourly record and treat them as independently and identically distributed.</a:t>
            </a:r>
          </a:p>
          <a:p>
            <a:r>
              <a:rPr lang="en-US" sz="1200" b="1" i="0" kern="1200" dirty="0">
                <a:solidFill>
                  <a:schemeClr val="tx1"/>
                </a:solidFill>
                <a:effectLst/>
                <a:latin typeface="+mn-lt"/>
                <a:ea typeface="+mn-ea"/>
                <a:cs typeface="+mn-cs"/>
              </a:rPr>
              <a:t>Train-Validation-Test -Split</a:t>
            </a:r>
          </a:p>
          <a:p>
            <a:r>
              <a:rPr lang="en-US" sz="1200" b="0" i="0" kern="1200" dirty="0">
                <a:solidFill>
                  <a:schemeClr val="tx1"/>
                </a:solidFill>
                <a:effectLst/>
                <a:latin typeface="+mn-lt"/>
                <a:ea typeface="+mn-ea"/>
                <a:cs typeface="+mn-cs"/>
              </a:rPr>
              <a:t>The data repository has data from two hospitals and a total of 40 thousand patients. The actual number of records would be higher as a patient could have stayed in the hospital for a variable amount of time.</a:t>
            </a:r>
          </a:p>
          <a:p>
            <a:r>
              <a:rPr lang="en-US" sz="1200" b="0" i="0" kern="1200" dirty="0">
                <a:solidFill>
                  <a:schemeClr val="tx1"/>
                </a:solidFill>
                <a:effectLst/>
                <a:latin typeface="+mn-lt"/>
                <a:ea typeface="+mn-ea"/>
                <a:cs typeface="+mn-cs"/>
              </a:rPr>
              <a:t>Splitting these records to train , validation and test. While splitting I have made sure that each patient is fully contained in exactly one of the splits.</a:t>
            </a:r>
          </a:p>
          <a:p>
            <a:r>
              <a:rPr lang="en-US" sz="1200" b="1" i="0" kern="1200" dirty="0">
                <a:solidFill>
                  <a:schemeClr val="tx1"/>
                </a:solidFill>
                <a:effectLst/>
                <a:latin typeface="+mn-lt"/>
                <a:ea typeface="+mn-ea"/>
                <a:cs typeface="+mn-cs"/>
              </a:rPr>
              <a:t>Train</a:t>
            </a:r>
            <a:r>
              <a:rPr lang="en-US" sz="1200" b="0" i="0" kern="1200" dirty="0">
                <a:solidFill>
                  <a:schemeClr val="tx1"/>
                </a:solidFill>
                <a:effectLst/>
                <a:latin typeface="+mn-lt"/>
                <a:ea typeface="+mn-ea"/>
                <a:cs typeface="+mn-cs"/>
              </a:rPr>
              <a:t> : 30K Patients</a:t>
            </a:r>
          </a:p>
          <a:p>
            <a:r>
              <a:rPr lang="en-US" sz="1200" b="1" i="0" kern="1200" dirty="0">
                <a:solidFill>
                  <a:schemeClr val="tx1"/>
                </a:solidFill>
                <a:effectLst/>
                <a:latin typeface="+mn-lt"/>
                <a:ea typeface="+mn-ea"/>
                <a:cs typeface="+mn-cs"/>
              </a:rPr>
              <a:t>Test</a:t>
            </a:r>
            <a:r>
              <a:rPr lang="en-US" sz="1200" b="0" i="0" kern="1200" dirty="0">
                <a:solidFill>
                  <a:schemeClr val="tx1"/>
                </a:solidFill>
                <a:effectLst/>
                <a:latin typeface="+mn-lt"/>
                <a:ea typeface="+mn-ea"/>
                <a:cs typeface="+mn-cs"/>
              </a:rPr>
              <a:t> : 5K Patients</a:t>
            </a:r>
          </a:p>
          <a:p>
            <a:r>
              <a:rPr lang="en-US" sz="1200" b="1" i="0" kern="1200" dirty="0">
                <a:solidFill>
                  <a:schemeClr val="tx1"/>
                </a:solidFill>
                <a:effectLst/>
                <a:latin typeface="+mn-lt"/>
                <a:ea typeface="+mn-ea"/>
                <a:cs typeface="+mn-cs"/>
              </a:rPr>
              <a:t>Validation</a:t>
            </a:r>
            <a:r>
              <a:rPr lang="en-US" sz="1200" b="0" i="0" kern="1200" dirty="0">
                <a:solidFill>
                  <a:schemeClr val="tx1"/>
                </a:solidFill>
                <a:effectLst/>
                <a:latin typeface="+mn-lt"/>
                <a:ea typeface="+mn-ea"/>
                <a:cs typeface="+mn-cs"/>
              </a:rPr>
              <a:t> : 5K Patients</a:t>
            </a:r>
          </a:p>
          <a:p>
            <a:r>
              <a:rPr lang="en-US" sz="1200" b="0" i="1" kern="1200" dirty="0">
                <a:solidFill>
                  <a:schemeClr val="tx1"/>
                </a:solidFill>
                <a:effectLst/>
                <a:latin typeface="+mn-lt"/>
                <a:ea typeface="+mn-ea"/>
                <a:cs typeface="+mn-cs"/>
              </a:rPr>
              <a:t>Note : The script to divide the data to train -test-validation split can be found here </a:t>
            </a:r>
            <a:r>
              <a:rPr lang="en-US" sz="1200" b="0" i="1" u="none" strike="noStrike" kern="1200" dirty="0">
                <a:solidFill>
                  <a:schemeClr val="tx1"/>
                </a:solidFill>
                <a:effectLst/>
                <a:latin typeface="+mn-lt"/>
                <a:ea typeface="+mn-ea"/>
                <a:cs typeface="+mn-cs"/>
                <a:hlinkClick r:id="rId3"/>
              </a:rPr>
              <a:t>https://github.com/kskaran94/Sepsis_Identification</a:t>
            </a:r>
            <a:endParaRPr lang="en-US" sz="1200" b="0" i="1"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Exploratory Data Analysis</a:t>
            </a:r>
          </a:p>
          <a:p>
            <a:r>
              <a:rPr lang="en-US" sz="1200" b="0" i="0" kern="1200" dirty="0">
                <a:solidFill>
                  <a:schemeClr val="tx1"/>
                </a:solidFill>
                <a:effectLst/>
                <a:latin typeface="+mn-lt"/>
                <a:ea typeface="+mn-ea"/>
                <a:cs typeface="+mn-cs"/>
              </a:rPr>
              <a:t>After performing descriptive data analysis on the train data, these were the concerns that highlighted</a:t>
            </a:r>
          </a:p>
          <a:p>
            <a:r>
              <a:rPr lang="en-US" sz="1200" b="1" i="0" kern="1200" dirty="0">
                <a:solidFill>
                  <a:schemeClr val="tx1"/>
                </a:solidFill>
                <a:effectLst/>
                <a:latin typeface="+mn-lt"/>
                <a:ea typeface="+mn-ea"/>
                <a:cs typeface="+mn-cs"/>
              </a:rPr>
              <a:t>Concerns</a:t>
            </a:r>
          </a:p>
          <a:p>
            <a:r>
              <a:rPr lang="en-US" sz="1200" b="1" i="0" kern="1200" dirty="0">
                <a:solidFill>
                  <a:schemeClr val="tx1"/>
                </a:solidFill>
                <a:effectLst/>
                <a:latin typeface="+mn-lt"/>
                <a:ea typeface="+mn-ea"/>
                <a:cs typeface="+mn-cs"/>
              </a:rPr>
              <a:t>Extremely Imbalance data : </a:t>
            </a:r>
            <a:r>
              <a:rPr lang="en-US" sz="1200" b="0" i="0" kern="1200" dirty="0">
                <a:solidFill>
                  <a:schemeClr val="tx1"/>
                </a:solidFill>
                <a:effectLst/>
                <a:latin typeface="+mn-lt"/>
                <a:ea typeface="+mn-ea"/>
                <a:cs typeface="+mn-cs"/>
              </a:rPr>
              <a:t>As we can see from the bar plot, the records are extremely imbalanced (Less than 1 % vs 99 %+) with the minority class being Sepsis (1).</a:t>
            </a:r>
          </a:p>
          <a:p>
            <a:br>
              <a:rPr lang="en-US" dirty="0"/>
            </a:br>
            <a:endParaRPr lang="en-US" dirty="0"/>
          </a:p>
        </p:txBody>
      </p:sp>
      <p:sp>
        <p:nvSpPr>
          <p:cNvPr id="4" name="Slide Number Placeholder 3"/>
          <p:cNvSpPr>
            <a:spLocks noGrp="1"/>
          </p:cNvSpPr>
          <p:nvPr>
            <p:ph type="sldNum" sz="quarter" idx="5"/>
          </p:nvPr>
        </p:nvSpPr>
        <p:spPr/>
        <p:txBody>
          <a:bodyPr/>
          <a:lstStyle/>
          <a:p>
            <a:fld id="{02A120D4-8682-AE46-9497-D6F659297695}" type="slidenum">
              <a:rPr lang="en-US" smtClean="0"/>
              <a:t>14</a:t>
            </a:fld>
            <a:endParaRPr lang="en-US"/>
          </a:p>
        </p:txBody>
      </p:sp>
    </p:spTree>
    <p:extLst>
      <p:ext uri="{BB962C8B-B14F-4D97-AF65-F5344CB8AC3E}">
        <p14:creationId xmlns:p14="http://schemas.microsoft.com/office/powerpoint/2010/main" val="142841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DE593-8A3F-49CF-965C-02A31C7C0A6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1307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DE593-8A3F-49CF-965C-02A31C7C0A6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75561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DE593-8A3F-49CF-965C-02A31C7C0A6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A0E3F-5DEB-47AC-8EC6-00C14BAAB72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9433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3DE593-8A3F-49CF-965C-02A31C7C0A6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152098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3DE593-8A3F-49CF-965C-02A31C7C0A6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A0E3F-5DEB-47AC-8EC6-00C14BAAB72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05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3DE593-8A3F-49CF-965C-02A31C7C0A6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2050769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DE593-8A3F-49CF-965C-02A31C7C0A6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271549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DE593-8A3F-49CF-965C-02A31C7C0A6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292213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DE593-8A3F-49CF-965C-02A31C7C0A6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102367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DE593-8A3F-49CF-965C-02A31C7C0A69}"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185412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DE593-8A3F-49CF-965C-02A31C7C0A6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42200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DE593-8A3F-49CF-965C-02A31C7C0A69}"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273778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DE593-8A3F-49CF-965C-02A31C7C0A69}" type="datetimeFigureOut">
              <a:rPr lang="en-IN" smtClean="0"/>
              <a:t>27-05-2021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303756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DE593-8A3F-49CF-965C-02A31C7C0A69}" type="datetimeFigureOut">
              <a:rPr lang="en-IN" smtClean="0"/>
              <a:t>27-05-2021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80718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DE593-8A3F-49CF-965C-02A31C7C0A6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311940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DE593-8A3F-49CF-965C-02A31C7C0A69}"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A0E3F-5DEB-47AC-8EC6-00C14BAAB72C}" type="slidenum">
              <a:rPr lang="en-IN" smtClean="0"/>
              <a:t>‹#›</a:t>
            </a:fld>
            <a:endParaRPr lang="en-IN"/>
          </a:p>
        </p:txBody>
      </p:sp>
    </p:spTree>
    <p:extLst>
      <p:ext uri="{BB962C8B-B14F-4D97-AF65-F5344CB8AC3E}">
        <p14:creationId xmlns:p14="http://schemas.microsoft.com/office/powerpoint/2010/main" val="236678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3DE593-8A3F-49CF-965C-02A31C7C0A69}" type="datetimeFigureOut">
              <a:rPr lang="en-IN" smtClean="0"/>
              <a:t>27-05-2021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8A0E3F-5DEB-47AC-8EC6-00C14BAAB72C}" type="slidenum">
              <a:rPr lang="en-IN" smtClean="0"/>
              <a:t>‹#›</a:t>
            </a:fld>
            <a:endParaRPr lang="en-IN"/>
          </a:p>
        </p:txBody>
      </p:sp>
    </p:spTree>
    <p:extLst>
      <p:ext uri="{BB962C8B-B14F-4D97-AF65-F5344CB8AC3E}">
        <p14:creationId xmlns:p14="http://schemas.microsoft.com/office/powerpoint/2010/main" val="35279237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h.gov/" TargetMode="External"/><Relationship Id="rId2" Type="http://schemas.openxmlformats.org/officeDocument/2006/relationships/hyperlink" Target="https://www.nlm.nih.gov/"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amjmed.com/article/S0002-9343(07)00556-6/abstract" TargetMode="External"/><Relationship Id="rId4" Type="http://schemas.openxmlformats.org/officeDocument/2006/relationships/hyperlink" Target="https://www.cdc.go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machinelearningmastery.com/roc-curves-and-precision-recall-curves-for-classification-in-python/" TargetMode="External"/><Relationship Id="rId3" Type="http://schemas.openxmlformats.org/officeDocument/2006/relationships/hyperlink" Target="https://www.physionet.org/content/challenge-2019/1.0.0/" TargetMode="External"/><Relationship Id="rId7" Type="http://schemas.openxmlformats.org/officeDocument/2006/relationships/hyperlink" Target="https://iopscience.iop.org/article/10.1088/1757-899X/428/1/01200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towardsdatascience.com/early-detection-of-sepsis-using-physiological-data-78d5f31fab9d" TargetMode="External"/><Relationship Id="rId11" Type="http://schemas.openxmlformats.org/officeDocument/2006/relationships/hyperlink" Target="http://www.erogol.com/fighting-class-unbalance-supervised-ml-problem/" TargetMode="External"/><Relationship Id="rId5" Type="http://schemas.openxmlformats.org/officeDocument/2006/relationships/hyperlink" Target="https://towardsdatascience.com/using-bagging-and-boosting-to-improve-classification-tree-accuracy-6d3bb6c95e5b" TargetMode="External"/><Relationship Id="rId10" Type="http://schemas.openxmlformats.org/officeDocument/2006/relationships/hyperlink" Target="https://www.ncbi.nlm.nih.gov/pmc/articles/PMC6429642/" TargetMode="External"/><Relationship Id="rId4" Type="http://schemas.openxmlformats.org/officeDocument/2006/relationships/hyperlink" Target="https://www.datacamp.com/community/tutorials/decision-tree-classification-python" TargetMode="External"/><Relationship Id="rId9" Type="http://schemas.openxmlformats.org/officeDocument/2006/relationships/hyperlink" Target="https://www.cdc.go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mai.amegroup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icacecs.org/callforpaper.ph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1955855-D650-449F-8FAC-5832B61D7EF6}"/>
              </a:ext>
            </a:extLst>
          </p:cNvPr>
          <p:cNvSpPr>
            <a:spLocks noGrp="1"/>
          </p:cNvSpPr>
          <p:nvPr>
            <p:ph type="ctrTitle"/>
          </p:nvPr>
        </p:nvSpPr>
        <p:spPr>
          <a:xfrm>
            <a:off x="1907238" y="2707689"/>
            <a:ext cx="9082418" cy="636040"/>
          </a:xfrm>
        </p:spPr>
        <p:txBody>
          <a:bodyPr>
            <a:noAutofit/>
          </a:bodyPr>
          <a:lstStyle/>
          <a:p>
            <a:r>
              <a:rPr lang="en-IN" sz="3500" dirty="0"/>
              <a:t>CA610-Machine learning Techniques Lab</a:t>
            </a:r>
          </a:p>
        </p:txBody>
      </p:sp>
      <p:sp>
        <p:nvSpPr>
          <p:cNvPr id="9" name="Subtitle 2">
            <a:extLst>
              <a:ext uri="{FF2B5EF4-FFF2-40B4-BE49-F238E27FC236}">
                <a16:creationId xmlns:a16="http://schemas.microsoft.com/office/drawing/2014/main" id="{F8907AA5-8562-4E37-B7A0-7F81075C5E58}"/>
              </a:ext>
            </a:extLst>
          </p:cNvPr>
          <p:cNvSpPr>
            <a:spLocks noGrp="1"/>
          </p:cNvSpPr>
          <p:nvPr>
            <p:ph type="subTitle" idx="1"/>
          </p:nvPr>
        </p:nvSpPr>
        <p:spPr>
          <a:xfrm>
            <a:off x="2172845" y="3531205"/>
            <a:ext cx="8457056" cy="704248"/>
          </a:xfrm>
        </p:spPr>
        <p:txBody>
          <a:bodyPr>
            <a:normAutofit/>
          </a:bodyPr>
          <a:lstStyle/>
          <a:p>
            <a:r>
              <a:rPr lang="en-IN" b="1" dirty="0"/>
              <a:t>Project title </a:t>
            </a:r>
            <a:r>
              <a:rPr lang="en-IN" dirty="0"/>
              <a:t>– </a:t>
            </a:r>
            <a:r>
              <a:rPr lang="en-US" sz="1800" dirty="0">
                <a:effectLst/>
                <a:latin typeface="Times New Roman" panose="02020603050405020304" pitchFamily="18" charset="0"/>
                <a:ea typeface="SimSun" panose="02010600030101010101" pitchFamily="2" charset="-122"/>
              </a:rPr>
              <a:t>Comparative Study of different Machine Learning Classification models 					on Early Sepsis Prediction</a:t>
            </a:r>
            <a:endParaRPr lang="en-IN" dirty="0"/>
          </a:p>
        </p:txBody>
      </p:sp>
      <p:sp>
        <p:nvSpPr>
          <p:cNvPr id="10" name="TextBox 9">
            <a:extLst>
              <a:ext uri="{FF2B5EF4-FFF2-40B4-BE49-F238E27FC236}">
                <a16:creationId xmlns:a16="http://schemas.microsoft.com/office/drawing/2014/main" id="{92F86F81-FC3F-42D7-BD51-F18AA047A18D}"/>
              </a:ext>
            </a:extLst>
          </p:cNvPr>
          <p:cNvSpPr txBox="1"/>
          <p:nvPr/>
        </p:nvSpPr>
        <p:spPr>
          <a:xfrm>
            <a:off x="9294920" y="4235452"/>
            <a:ext cx="2503504" cy="1477328"/>
          </a:xfrm>
          <a:prstGeom prst="rect">
            <a:avLst/>
          </a:prstGeom>
          <a:noFill/>
        </p:spPr>
        <p:txBody>
          <a:bodyPr wrap="square" rtlCol="0" anchor="b">
            <a:spAutoFit/>
          </a:bodyPr>
          <a:lstStyle/>
          <a:p>
            <a:r>
              <a:rPr lang="en-IN" dirty="0"/>
              <a:t>Submitted by –</a:t>
            </a:r>
          </a:p>
          <a:p>
            <a:r>
              <a:rPr lang="en-IN" b="1" dirty="0"/>
              <a:t>Darshan Mehta</a:t>
            </a:r>
          </a:p>
          <a:p>
            <a:r>
              <a:rPr lang="en-IN" dirty="0"/>
              <a:t>M.Tech Data Analytics</a:t>
            </a:r>
          </a:p>
          <a:p>
            <a:r>
              <a:rPr lang="en-IN" dirty="0"/>
              <a:t>205220006</a:t>
            </a:r>
          </a:p>
        </p:txBody>
      </p:sp>
      <p:sp>
        <p:nvSpPr>
          <p:cNvPr id="11" name="TextBox 10">
            <a:extLst>
              <a:ext uri="{FF2B5EF4-FFF2-40B4-BE49-F238E27FC236}">
                <a16:creationId xmlns:a16="http://schemas.microsoft.com/office/drawing/2014/main" id="{432A3BB7-3688-4998-A95E-D5EB85F1DF5F}"/>
              </a:ext>
            </a:extLst>
          </p:cNvPr>
          <p:cNvSpPr txBox="1"/>
          <p:nvPr/>
        </p:nvSpPr>
        <p:spPr>
          <a:xfrm>
            <a:off x="1907238" y="4512451"/>
            <a:ext cx="3949112" cy="1200329"/>
          </a:xfrm>
          <a:prstGeom prst="rect">
            <a:avLst/>
          </a:prstGeom>
          <a:noFill/>
        </p:spPr>
        <p:txBody>
          <a:bodyPr wrap="square" rtlCol="0" anchor="b">
            <a:spAutoFit/>
          </a:bodyPr>
          <a:lstStyle/>
          <a:p>
            <a:r>
              <a:rPr lang="en-IN" dirty="0"/>
              <a:t>Guided by –</a:t>
            </a:r>
          </a:p>
          <a:p>
            <a:pPr marL="0" indent="0">
              <a:buNone/>
              <a:defRPr/>
            </a:pPr>
            <a:r>
              <a:rPr lang="en-US" sz="1800" b="1" dirty="0">
                <a:latin typeface="+mj-lt"/>
                <a:cs typeface="Times New Roman" panose="02020603050405020304" pitchFamily="18" charset="0"/>
              </a:rPr>
              <a:t>Dr. U. Srinivasulu Reddy</a:t>
            </a:r>
          </a:p>
          <a:p>
            <a:pPr marL="0" indent="0">
              <a:buNone/>
              <a:defRPr/>
            </a:pPr>
            <a:r>
              <a:rPr lang="en-US" sz="1800" dirty="0">
                <a:latin typeface="+mj-lt"/>
                <a:cs typeface="Times New Roman" panose="02020603050405020304" pitchFamily="18" charset="0"/>
              </a:rPr>
              <a:t>Assistant Professor</a:t>
            </a:r>
          </a:p>
          <a:p>
            <a:pPr marL="0" indent="0">
              <a:buNone/>
              <a:defRPr/>
            </a:pPr>
            <a:r>
              <a:rPr lang="en-US" sz="1800" dirty="0">
                <a:latin typeface="+mj-lt"/>
                <a:cs typeface="Times New Roman" panose="02020603050405020304" pitchFamily="18" charset="0"/>
              </a:rPr>
              <a:t>Department of Computer Applications</a:t>
            </a:r>
          </a:p>
        </p:txBody>
      </p:sp>
      <p:sp>
        <p:nvSpPr>
          <p:cNvPr id="12" name="TextBox 11">
            <a:extLst>
              <a:ext uri="{FF2B5EF4-FFF2-40B4-BE49-F238E27FC236}">
                <a16:creationId xmlns:a16="http://schemas.microsoft.com/office/drawing/2014/main" id="{4FA66545-5CB2-48EE-83D3-1B391E058D9F}"/>
              </a:ext>
            </a:extLst>
          </p:cNvPr>
          <p:cNvSpPr txBox="1"/>
          <p:nvPr/>
        </p:nvSpPr>
        <p:spPr>
          <a:xfrm>
            <a:off x="3184126" y="299758"/>
            <a:ext cx="5930283" cy="1292662"/>
          </a:xfrm>
          <a:prstGeom prst="rect">
            <a:avLst/>
          </a:prstGeom>
          <a:noFill/>
        </p:spPr>
        <p:txBody>
          <a:bodyPr wrap="square" rtlCol="0">
            <a:spAutoFit/>
          </a:bodyPr>
          <a:lstStyle/>
          <a:p>
            <a:pPr marL="0" indent="0" algn="ctr">
              <a:buNone/>
              <a:defRPr/>
            </a:pPr>
            <a:r>
              <a:rPr lang="en-US" sz="3000" dirty="0">
                <a:latin typeface="+mj-lt"/>
                <a:cs typeface="Times New Roman" panose="02020603050405020304" pitchFamily="18" charset="0"/>
              </a:rPr>
              <a:t>National Institute of Technology</a:t>
            </a:r>
          </a:p>
          <a:p>
            <a:pPr marL="0" indent="0" algn="ctr">
              <a:buNone/>
              <a:defRPr/>
            </a:pPr>
            <a:r>
              <a:rPr lang="en-US" sz="3000" dirty="0">
                <a:latin typeface="+mj-lt"/>
                <a:cs typeface="Times New Roman" panose="02020603050405020304" pitchFamily="18" charset="0"/>
              </a:rPr>
              <a:t>Tiruchirappalli</a:t>
            </a:r>
          </a:p>
          <a:p>
            <a:pPr algn="ctr"/>
            <a:endParaRPr lang="en-IN" dirty="0"/>
          </a:p>
        </p:txBody>
      </p:sp>
      <p:pic>
        <p:nvPicPr>
          <p:cNvPr id="13" name="Picture 2">
            <a:extLst>
              <a:ext uri="{FF2B5EF4-FFF2-40B4-BE49-F238E27FC236}">
                <a16:creationId xmlns:a16="http://schemas.microsoft.com/office/drawing/2014/main" id="{CCA13E2D-1426-4B57-B121-A0B79549E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1996" y="16455"/>
            <a:ext cx="2140004"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5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38B8-1725-454C-A407-799BBDDD7F29}"/>
              </a:ext>
            </a:extLst>
          </p:cNvPr>
          <p:cNvSpPr>
            <a:spLocks noGrp="1"/>
          </p:cNvSpPr>
          <p:nvPr>
            <p:ph type="title"/>
          </p:nvPr>
        </p:nvSpPr>
        <p:spPr>
          <a:xfrm>
            <a:off x="1705219" y="632668"/>
            <a:ext cx="4253103" cy="1361853"/>
          </a:xfrm>
        </p:spPr>
        <p:txBody>
          <a:bodyPr>
            <a:normAutofit/>
          </a:bodyPr>
          <a:lstStyle/>
          <a:p>
            <a:r>
              <a:rPr lang="en-US" sz="3200" dirty="0"/>
              <a:t>EDA - Handling Missing Values</a:t>
            </a:r>
          </a:p>
        </p:txBody>
      </p:sp>
      <p:sp>
        <p:nvSpPr>
          <p:cNvPr id="10" name="Content Placeholder 9">
            <a:extLst>
              <a:ext uri="{FF2B5EF4-FFF2-40B4-BE49-F238E27FC236}">
                <a16:creationId xmlns:a16="http://schemas.microsoft.com/office/drawing/2014/main" id="{AFBD51F8-158F-4370-8BF1-5C57BFAC7AD5}"/>
              </a:ext>
            </a:extLst>
          </p:cNvPr>
          <p:cNvSpPr>
            <a:spLocks noGrp="1"/>
          </p:cNvSpPr>
          <p:nvPr>
            <p:ph idx="1"/>
          </p:nvPr>
        </p:nvSpPr>
        <p:spPr>
          <a:xfrm>
            <a:off x="1257300" y="2133600"/>
            <a:ext cx="4567428" cy="4338638"/>
          </a:xfrm>
        </p:spPr>
        <p:txBody>
          <a:bodyPr>
            <a:normAutofit/>
          </a:bodyPr>
          <a:lstStyle/>
          <a:p>
            <a:r>
              <a:rPr lang="en-US" sz="1600" dirty="0">
                <a:solidFill>
                  <a:schemeClr val="tx1"/>
                </a:solidFill>
              </a:rPr>
              <a:t>Most of Laboratory Data are having missing values (Fig)</a:t>
            </a:r>
          </a:p>
          <a:p>
            <a:r>
              <a:rPr lang="en-US" sz="1600" dirty="0">
                <a:solidFill>
                  <a:schemeClr val="tx1"/>
                </a:solidFill>
              </a:rPr>
              <a:t>There are more than 90% of missingness in the dataset</a:t>
            </a:r>
          </a:p>
          <a:p>
            <a:pPr marL="0" indent="0">
              <a:buNone/>
            </a:pPr>
            <a:endParaRPr lang="en-US" sz="1600" dirty="0">
              <a:solidFill>
                <a:schemeClr val="tx1"/>
              </a:solidFill>
            </a:endParaRPr>
          </a:p>
          <a:p>
            <a:r>
              <a:rPr lang="en-US" sz="1600" dirty="0">
                <a:solidFill>
                  <a:schemeClr val="tx1"/>
                </a:solidFill>
              </a:rPr>
              <a:t>2 steps to handle:</a:t>
            </a:r>
          </a:p>
          <a:p>
            <a:pPr>
              <a:buFont typeface="Arial" panose="020B0604020202020204" pitchFamily="34" charset="0"/>
              <a:buChar char="•"/>
            </a:pPr>
            <a:r>
              <a:rPr lang="en-US" sz="1600" dirty="0">
                <a:solidFill>
                  <a:schemeClr val="tx1"/>
                </a:solidFill>
              </a:rPr>
              <a:t>Remove features with missingness &gt; 92%</a:t>
            </a:r>
          </a:p>
          <a:p>
            <a:pPr>
              <a:buFont typeface="Arial" panose="020B0604020202020204" pitchFamily="34" charset="0"/>
              <a:buChar char="•"/>
            </a:pPr>
            <a:r>
              <a:rPr lang="en-US" sz="1600" dirty="0">
                <a:solidFill>
                  <a:schemeClr val="tx1"/>
                </a:solidFill>
              </a:rPr>
              <a:t>Categorically encode features to handle missingness. </a:t>
            </a:r>
          </a:p>
        </p:txBody>
      </p:sp>
      <p:pic>
        <p:nvPicPr>
          <p:cNvPr id="6" name="Picture 5">
            <a:extLst>
              <a:ext uri="{FF2B5EF4-FFF2-40B4-BE49-F238E27FC236}">
                <a16:creationId xmlns:a16="http://schemas.microsoft.com/office/drawing/2014/main" id="{E6145624-D095-DC4C-89FF-B424C4625836}"/>
              </a:ext>
            </a:extLst>
          </p:cNvPr>
          <p:cNvPicPr>
            <a:picLocks noChangeAspect="1"/>
          </p:cNvPicPr>
          <p:nvPr/>
        </p:nvPicPr>
        <p:blipFill>
          <a:blip r:embed="rId2"/>
          <a:stretch>
            <a:fillRect/>
          </a:stretch>
        </p:blipFill>
        <p:spPr>
          <a:xfrm>
            <a:off x="6091916" y="658873"/>
            <a:ext cx="5451627" cy="2671297"/>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338F6DDD-CC01-CA44-A5FD-3557C629D706}"/>
              </a:ext>
            </a:extLst>
          </p:cNvPr>
          <p:cNvPicPr>
            <a:picLocks noChangeAspect="1"/>
          </p:cNvPicPr>
          <p:nvPr/>
        </p:nvPicPr>
        <p:blipFill>
          <a:blip r:embed="rId3"/>
          <a:stretch>
            <a:fillRect/>
          </a:stretch>
        </p:blipFill>
        <p:spPr>
          <a:xfrm>
            <a:off x="6086040" y="3546981"/>
            <a:ext cx="5451627" cy="2330569"/>
          </a:xfrm>
          <a:prstGeom prst="rect">
            <a:avLst/>
          </a:prstGeom>
        </p:spPr>
      </p:pic>
    </p:spTree>
    <p:extLst>
      <p:ext uri="{BB962C8B-B14F-4D97-AF65-F5344CB8AC3E}">
        <p14:creationId xmlns:p14="http://schemas.microsoft.com/office/powerpoint/2010/main" val="421491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87E4-DEB4-8747-ACBA-5EE21C8F63F1}"/>
              </a:ext>
            </a:extLst>
          </p:cNvPr>
          <p:cNvSpPr>
            <a:spLocks noGrp="1"/>
          </p:cNvSpPr>
          <p:nvPr>
            <p:ph type="title"/>
          </p:nvPr>
        </p:nvSpPr>
        <p:spPr>
          <a:xfrm>
            <a:off x="1760164" y="656768"/>
            <a:ext cx="8911687" cy="1280890"/>
          </a:xfrm>
        </p:spPr>
        <p:txBody>
          <a:bodyPr>
            <a:normAutofit/>
          </a:bodyPr>
          <a:lstStyle/>
          <a:p>
            <a:r>
              <a:rPr lang="en-US" dirty="0"/>
              <a:t>Feature Selection</a:t>
            </a:r>
          </a:p>
        </p:txBody>
      </p:sp>
      <p:sp>
        <p:nvSpPr>
          <p:cNvPr id="3" name="Content Placeholder 2">
            <a:extLst>
              <a:ext uri="{FF2B5EF4-FFF2-40B4-BE49-F238E27FC236}">
                <a16:creationId xmlns:a16="http://schemas.microsoft.com/office/drawing/2014/main" id="{4DEE0083-BEE5-A44E-BBA0-782BECD50376}"/>
              </a:ext>
            </a:extLst>
          </p:cNvPr>
          <p:cNvSpPr>
            <a:spLocks noGrp="1"/>
          </p:cNvSpPr>
          <p:nvPr>
            <p:ph idx="1"/>
          </p:nvPr>
        </p:nvSpPr>
        <p:spPr>
          <a:xfrm>
            <a:off x="1245290" y="2035631"/>
            <a:ext cx="6763109" cy="4012721"/>
          </a:xfrm>
        </p:spPr>
        <p:txBody>
          <a:bodyPr>
            <a:normAutofit fontScale="92500" lnSpcReduction="20000"/>
          </a:bodyPr>
          <a:lstStyle/>
          <a:p>
            <a:pPr algn="just">
              <a:lnSpc>
                <a:spcPct val="90000"/>
              </a:lnSpc>
            </a:pPr>
            <a:r>
              <a:rPr lang="en-US" sz="1900" dirty="0"/>
              <a:t>Two Approaches employed for Feature Selection:</a:t>
            </a:r>
          </a:p>
          <a:p>
            <a:pPr algn="just">
              <a:lnSpc>
                <a:spcPct val="90000"/>
              </a:lnSpc>
              <a:buFont typeface="+mj-lt"/>
              <a:buAutoNum type="arabicPeriod"/>
            </a:pPr>
            <a:r>
              <a:rPr lang="en-US" sz="1900" dirty="0"/>
              <a:t>Checked correlation of features contributing to the presence of Sepsis </a:t>
            </a:r>
          </a:p>
          <a:p>
            <a:pPr algn="just">
              <a:lnSpc>
                <a:spcPct val="90000"/>
              </a:lnSpc>
              <a:buFont typeface="+mj-lt"/>
              <a:buAutoNum type="arabicPeriod"/>
            </a:pPr>
            <a:r>
              <a:rPr lang="en-US" sz="1900" dirty="0"/>
              <a:t>Read health magazines and Research journals such as</a:t>
            </a:r>
          </a:p>
          <a:p>
            <a:pPr algn="just">
              <a:lnSpc>
                <a:spcPct val="90000"/>
              </a:lnSpc>
              <a:buFont typeface="Arial" panose="020B0604020202020204" pitchFamily="34" charset="0"/>
              <a:buChar char="•"/>
            </a:pPr>
            <a:r>
              <a:rPr lang="en-US" sz="1900" dirty="0">
                <a:hlinkClick r:id="rId2" tooltip="US National Library of Medicine"/>
              </a:rPr>
              <a:t>US National Library of Medicine</a:t>
            </a:r>
            <a:r>
              <a:rPr lang="en-US" sz="1900" dirty="0"/>
              <a:t>, </a:t>
            </a:r>
            <a:r>
              <a:rPr lang="en-US" sz="1900" dirty="0">
                <a:hlinkClick r:id="rId3" tooltip="National Institutes of Health"/>
              </a:rPr>
              <a:t>National Institutes of Health</a:t>
            </a:r>
            <a:endParaRPr lang="en-US" sz="1900" dirty="0"/>
          </a:p>
          <a:p>
            <a:pPr algn="just">
              <a:lnSpc>
                <a:spcPct val="90000"/>
              </a:lnSpc>
              <a:buFont typeface="Arial" panose="020B0604020202020204" pitchFamily="34" charset="0"/>
              <a:buChar char="•"/>
            </a:pPr>
            <a:r>
              <a:rPr lang="en-US" sz="1900" u="sng" dirty="0">
                <a:hlinkClick r:id="rId4"/>
              </a:rPr>
              <a:t>Centers for Disease Control and Prevention</a:t>
            </a:r>
          </a:p>
          <a:p>
            <a:pPr algn="just">
              <a:lnSpc>
                <a:spcPct val="90000"/>
              </a:lnSpc>
              <a:buFont typeface="Arial" panose="020B0604020202020204" pitchFamily="34" charset="0"/>
              <a:buChar char="•"/>
            </a:pPr>
            <a:r>
              <a:rPr lang="en-US" sz="1900" u="sng" dirty="0">
                <a:hlinkClick r:id="rId5"/>
              </a:rPr>
              <a:t>Sepsis - The American Journal of Medicine</a:t>
            </a:r>
          </a:p>
          <a:p>
            <a:pPr marL="0" indent="0" algn="just">
              <a:lnSpc>
                <a:spcPct val="90000"/>
              </a:lnSpc>
              <a:buNone/>
            </a:pPr>
            <a:r>
              <a:rPr lang="en-US" sz="1900" dirty="0"/>
              <a:t>     and filtered out the most named indicator of Sepsis</a:t>
            </a:r>
          </a:p>
          <a:p>
            <a:pPr algn="just">
              <a:lnSpc>
                <a:spcPct val="90000"/>
              </a:lnSpc>
            </a:pPr>
            <a:r>
              <a:rPr lang="en-US" sz="1900" dirty="0"/>
              <a:t>Outcome: Heart rate, Pulse Oximetry, Body temperature, Blood Pressure (SBP, DBP), Mean Arterial Pressure, Respiration rate, Frac of inspired oxygen, Age, Gender, Hospital Admission Time and ICU length  of stay.</a:t>
            </a:r>
          </a:p>
          <a:p>
            <a:pPr>
              <a:lnSpc>
                <a:spcPct val="90000"/>
              </a:lnSpc>
            </a:pPr>
            <a:endParaRPr lang="en-US" sz="1600" dirty="0"/>
          </a:p>
        </p:txBody>
      </p:sp>
      <p:pic>
        <p:nvPicPr>
          <p:cNvPr id="5" name="Picture 4" descr="A close up of a map&#10;&#10;Description automatically generated">
            <a:extLst>
              <a:ext uri="{FF2B5EF4-FFF2-40B4-BE49-F238E27FC236}">
                <a16:creationId xmlns:a16="http://schemas.microsoft.com/office/drawing/2014/main" id="{B0D6AF6E-E6A0-0846-AEBB-FC3CB41825BC}"/>
              </a:ext>
            </a:extLst>
          </p:cNvPr>
          <p:cNvPicPr>
            <a:picLocks noChangeAspect="1"/>
          </p:cNvPicPr>
          <p:nvPr/>
        </p:nvPicPr>
        <p:blipFill>
          <a:blip r:embed="rId6"/>
          <a:stretch>
            <a:fillRect/>
          </a:stretch>
        </p:blipFill>
        <p:spPr>
          <a:xfrm>
            <a:off x="8008399" y="2202540"/>
            <a:ext cx="3724739" cy="2761070"/>
          </a:xfrm>
          <a:prstGeom prst="rect">
            <a:avLst/>
          </a:prstGeom>
        </p:spPr>
      </p:pic>
    </p:spTree>
    <p:extLst>
      <p:ext uri="{BB962C8B-B14F-4D97-AF65-F5344CB8AC3E}">
        <p14:creationId xmlns:p14="http://schemas.microsoft.com/office/powerpoint/2010/main" val="243480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3DBE-9058-014E-92B8-72038828294D}"/>
              </a:ext>
            </a:extLst>
          </p:cNvPr>
          <p:cNvSpPr>
            <a:spLocks noGrp="1"/>
          </p:cNvSpPr>
          <p:nvPr>
            <p:ph type="title"/>
          </p:nvPr>
        </p:nvSpPr>
        <p:spPr>
          <a:xfrm>
            <a:off x="1776498" y="656768"/>
            <a:ext cx="8911687" cy="1280890"/>
          </a:xfrm>
        </p:spPr>
        <p:txBody>
          <a:bodyPr/>
          <a:lstStyle/>
          <a:p>
            <a:r>
              <a:rPr lang="en-US" dirty="0"/>
              <a:t>Feature Engineering &amp; label encoding</a:t>
            </a:r>
          </a:p>
        </p:txBody>
      </p:sp>
      <p:sp>
        <p:nvSpPr>
          <p:cNvPr id="3" name="Content Placeholder 2">
            <a:extLst>
              <a:ext uri="{FF2B5EF4-FFF2-40B4-BE49-F238E27FC236}">
                <a16:creationId xmlns:a16="http://schemas.microsoft.com/office/drawing/2014/main" id="{4D7AEE27-4F8F-634F-BEA7-36A3F11F1885}"/>
              </a:ext>
            </a:extLst>
          </p:cNvPr>
          <p:cNvSpPr>
            <a:spLocks noGrp="1"/>
          </p:cNvSpPr>
          <p:nvPr>
            <p:ph idx="1"/>
          </p:nvPr>
        </p:nvSpPr>
        <p:spPr>
          <a:xfrm>
            <a:off x="1201283" y="2020669"/>
            <a:ext cx="8915400" cy="4723032"/>
          </a:xfrm>
        </p:spPr>
        <p:txBody>
          <a:bodyPr/>
          <a:lstStyle/>
          <a:p>
            <a:pPr algn="just"/>
            <a:r>
              <a:rPr lang="en-US" dirty="0"/>
              <a:t>Developed 8 new features and are described:</a:t>
            </a:r>
          </a:p>
          <a:p>
            <a:pPr algn="just">
              <a:buFont typeface="+mj-lt"/>
              <a:buAutoNum type="arabicPeriod"/>
            </a:pPr>
            <a:r>
              <a:rPr lang="en-US" b="1" dirty="0" err="1">
                <a:solidFill>
                  <a:srgbClr val="C00000"/>
                </a:solidFill>
              </a:rPr>
              <a:t>new_age</a:t>
            </a:r>
            <a:r>
              <a:rPr lang="en-US" b="1" dirty="0">
                <a:solidFill>
                  <a:srgbClr val="C00000"/>
                </a:solidFill>
              </a:rPr>
              <a:t> </a:t>
            </a:r>
            <a:r>
              <a:rPr lang="en-US" dirty="0"/>
              <a:t>: has 3 categorical values – old, young and adult</a:t>
            </a:r>
          </a:p>
          <a:p>
            <a:pPr algn="just">
              <a:buFont typeface="+mj-lt"/>
              <a:buAutoNum type="arabicPeriod"/>
            </a:pPr>
            <a:r>
              <a:rPr lang="en-US" b="1" dirty="0" err="1">
                <a:solidFill>
                  <a:srgbClr val="C00000"/>
                </a:solidFill>
              </a:rPr>
              <a:t>new_hr</a:t>
            </a:r>
            <a:r>
              <a:rPr lang="en-US" b="1" dirty="0">
                <a:solidFill>
                  <a:srgbClr val="C00000"/>
                </a:solidFill>
              </a:rPr>
              <a:t>, </a:t>
            </a:r>
            <a:r>
              <a:rPr lang="en-US" b="1" dirty="0" err="1">
                <a:solidFill>
                  <a:srgbClr val="C00000"/>
                </a:solidFill>
              </a:rPr>
              <a:t>new_temp</a:t>
            </a:r>
            <a:r>
              <a:rPr lang="en-US" b="1" dirty="0">
                <a:solidFill>
                  <a:srgbClr val="C00000"/>
                </a:solidFill>
              </a:rPr>
              <a:t>, new_o2sat, </a:t>
            </a:r>
            <a:r>
              <a:rPr lang="en-US" b="1" dirty="0" err="1">
                <a:solidFill>
                  <a:srgbClr val="C00000"/>
                </a:solidFill>
              </a:rPr>
              <a:t>new_bp</a:t>
            </a:r>
            <a:r>
              <a:rPr lang="en-US" b="1" dirty="0">
                <a:solidFill>
                  <a:srgbClr val="C00000"/>
                </a:solidFill>
              </a:rPr>
              <a:t>, </a:t>
            </a:r>
            <a:r>
              <a:rPr lang="en-US" b="1" dirty="0" err="1">
                <a:solidFill>
                  <a:srgbClr val="C00000"/>
                </a:solidFill>
              </a:rPr>
              <a:t>new_resp</a:t>
            </a:r>
            <a:r>
              <a:rPr lang="en-US" b="1" dirty="0">
                <a:solidFill>
                  <a:srgbClr val="C00000"/>
                </a:solidFill>
              </a:rPr>
              <a:t>, </a:t>
            </a:r>
            <a:r>
              <a:rPr lang="en-US" b="1" dirty="0" err="1">
                <a:solidFill>
                  <a:srgbClr val="C00000"/>
                </a:solidFill>
              </a:rPr>
              <a:t>new_map</a:t>
            </a:r>
            <a:r>
              <a:rPr lang="en-US" b="1" dirty="0">
                <a:solidFill>
                  <a:srgbClr val="C00000"/>
                </a:solidFill>
              </a:rPr>
              <a:t>, new_fio2</a:t>
            </a:r>
            <a:r>
              <a:rPr lang="en-US" dirty="0"/>
              <a:t>: has 3 categorical values – normal, abnormal and missing</a:t>
            </a:r>
          </a:p>
          <a:p>
            <a:pPr algn="just">
              <a:buFont typeface="+mj-lt"/>
              <a:buAutoNum type="arabicPeriod"/>
            </a:pPr>
            <a:endParaRPr lang="en-US" dirty="0"/>
          </a:p>
          <a:p>
            <a:pPr algn="just">
              <a:buFont typeface="+mj-lt"/>
              <a:buAutoNum type="arabicPeriod"/>
            </a:pPr>
            <a:endParaRPr lang="en-US" dirty="0"/>
          </a:p>
          <a:p>
            <a:pPr algn="just">
              <a:buFont typeface="+mj-lt"/>
              <a:buAutoNum type="arabicPeriod"/>
            </a:pPr>
            <a:endParaRPr lang="en-US" dirty="0"/>
          </a:p>
          <a:p>
            <a:pPr algn="just">
              <a:buFont typeface="+mj-lt"/>
              <a:buAutoNum type="arabicPeriod"/>
            </a:pPr>
            <a:endParaRPr lang="en-US" dirty="0"/>
          </a:p>
          <a:p>
            <a:pPr algn="just"/>
            <a:endParaRPr lang="en-US" dirty="0"/>
          </a:p>
          <a:p>
            <a:pPr algn="just"/>
            <a:r>
              <a:rPr lang="en-US" dirty="0"/>
              <a:t>Next, </a:t>
            </a:r>
            <a:r>
              <a:rPr lang="en-US" b="1" dirty="0">
                <a:solidFill>
                  <a:srgbClr val="C00000"/>
                </a:solidFill>
              </a:rPr>
              <a:t>performed feature section again </a:t>
            </a:r>
            <a:r>
              <a:rPr lang="en-US" dirty="0"/>
              <a:t>on them and selected all above features, plus </a:t>
            </a:r>
            <a:r>
              <a:rPr lang="en-US" b="1" dirty="0">
                <a:solidFill>
                  <a:srgbClr val="C00000"/>
                </a:solidFill>
              </a:rPr>
              <a:t>Gender, Hospital Admission Time and ICU length of Stay </a:t>
            </a:r>
            <a:r>
              <a:rPr lang="en-US" dirty="0"/>
              <a:t>for further processing as a training set</a:t>
            </a:r>
          </a:p>
          <a:p>
            <a:endParaRPr lang="en-US" dirty="0"/>
          </a:p>
          <a:p>
            <a:pPr>
              <a:buFont typeface="+mj-lt"/>
              <a:buAutoNum type="arabicPeriod"/>
            </a:pPr>
            <a:endParaRPr lang="en-US" dirty="0"/>
          </a:p>
          <a:p>
            <a:pPr>
              <a:buFont typeface="+mj-lt"/>
              <a:buAutoNum type="arabicPeriod"/>
            </a:pPr>
            <a:endParaRPr lang="en-US" dirty="0"/>
          </a:p>
        </p:txBody>
      </p:sp>
      <p:pic>
        <p:nvPicPr>
          <p:cNvPr id="4" name="Picture 3">
            <a:extLst>
              <a:ext uri="{FF2B5EF4-FFF2-40B4-BE49-F238E27FC236}">
                <a16:creationId xmlns:a16="http://schemas.microsoft.com/office/drawing/2014/main" id="{7F7C7BC2-473D-4C47-85B8-4CD9F7A3E618}"/>
              </a:ext>
            </a:extLst>
          </p:cNvPr>
          <p:cNvPicPr>
            <a:picLocks noChangeAspect="1"/>
          </p:cNvPicPr>
          <p:nvPr/>
        </p:nvPicPr>
        <p:blipFill>
          <a:blip r:embed="rId3"/>
          <a:stretch>
            <a:fillRect/>
          </a:stretch>
        </p:blipFill>
        <p:spPr>
          <a:xfrm>
            <a:off x="1634147" y="3627794"/>
            <a:ext cx="9196388" cy="1508782"/>
          </a:xfrm>
          <a:prstGeom prst="rect">
            <a:avLst/>
          </a:prstGeom>
        </p:spPr>
      </p:pic>
    </p:spTree>
    <p:extLst>
      <p:ext uri="{BB962C8B-B14F-4D97-AF65-F5344CB8AC3E}">
        <p14:creationId xmlns:p14="http://schemas.microsoft.com/office/powerpoint/2010/main" val="211316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4C485-A3DA-B846-98BB-950A6D53BEF7}"/>
              </a:ext>
            </a:extLst>
          </p:cNvPr>
          <p:cNvSpPr>
            <a:spLocks noGrp="1"/>
          </p:cNvSpPr>
          <p:nvPr>
            <p:ph idx="1"/>
          </p:nvPr>
        </p:nvSpPr>
        <p:spPr>
          <a:xfrm>
            <a:off x="1805440" y="3330235"/>
            <a:ext cx="8915400" cy="699861"/>
          </a:xfrm>
        </p:spPr>
        <p:txBody>
          <a:bodyPr>
            <a:normAutofit/>
          </a:bodyPr>
          <a:lstStyle/>
          <a:p>
            <a:pPr marL="0" indent="0">
              <a:buNone/>
            </a:pPr>
            <a:r>
              <a:rPr lang="en-US" dirty="0"/>
              <a:t>All these are categorically values. They are </a:t>
            </a:r>
            <a:r>
              <a:rPr lang="en-US" b="1" dirty="0">
                <a:solidFill>
                  <a:srgbClr val="C00000"/>
                </a:solidFill>
              </a:rPr>
              <a:t>encoded</a:t>
            </a:r>
            <a:r>
              <a:rPr lang="en-US" dirty="0"/>
              <a:t> so that it is easier to run a ML algorithm.</a:t>
            </a:r>
          </a:p>
        </p:txBody>
      </p:sp>
      <p:pic>
        <p:nvPicPr>
          <p:cNvPr id="4" name="Picture 3">
            <a:extLst>
              <a:ext uri="{FF2B5EF4-FFF2-40B4-BE49-F238E27FC236}">
                <a16:creationId xmlns:a16="http://schemas.microsoft.com/office/drawing/2014/main" id="{42009740-8769-F24A-86A8-6708FE1D0A90}"/>
              </a:ext>
            </a:extLst>
          </p:cNvPr>
          <p:cNvPicPr>
            <a:picLocks noChangeAspect="1"/>
          </p:cNvPicPr>
          <p:nvPr/>
        </p:nvPicPr>
        <p:blipFill>
          <a:blip r:embed="rId2"/>
          <a:stretch>
            <a:fillRect/>
          </a:stretch>
        </p:blipFill>
        <p:spPr>
          <a:xfrm>
            <a:off x="1805440" y="732745"/>
            <a:ext cx="9147210" cy="2383428"/>
          </a:xfrm>
          <a:prstGeom prst="rect">
            <a:avLst/>
          </a:prstGeom>
        </p:spPr>
      </p:pic>
      <p:pic>
        <p:nvPicPr>
          <p:cNvPr id="5" name="Picture 4">
            <a:extLst>
              <a:ext uri="{FF2B5EF4-FFF2-40B4-BE49-F238E27FC236}">
                <a16:creationId xmlns:a16="http://schemas.microsoft.com/office/drawing/2014/main" id="{7E55B9E2-BCAB-9742-91CB-5DCF824DC7A3}"/>
              </a:ext>
            </a:extLst>
          </p:cNvPr>
          <p:cNvPicPr>
            <a:picLocks noChangeAspect="1"/>
          </p:cNvPicPr>
          <p:nvPr/>
        </p:nvPicPr>
        <p:blipFill>
          <a:blip r:embed="rId3"/>
          <a:stretch>
            <a:fillRect/>
          </a:stretch>
        </p:blipFill>
        <p:spPr>
          <a:xfrm>
            <a:off x="1805439" y="4278086"/>
            <a:ext cx="9147211" cy="2349500"/>
          </a:xfrm>
          <a:prstGeom prst="rect">
            <a:avLst/>
          </a:prstGeom>
        </p:spPr>
      </p:pic>
    </p:spTree>
    <p:extLst>
      <p:ext uri="{BB962C8B-B14F-4D97-AF65-F5344CB8AC3E}">
        <p14:creationId xmlns:p14="http://schemas.microsoft.com/office/powerpoint/2010/main" val="232923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FC13-2373-1A46-A081-65AEFFF90D5E}"/>
              </a:ext>
            </a:extLst>
          </p:cNvPr>
          <p:cNvSpPr>
            <a:spLocks noGrp="1"/>
          </p:cNvSpPr>
          <p:nvPr>
            <p:ph type="title"/>
          </p:nvPr>
        </p:nvSpPr>
        <p:spPr>
          <a:xfrm>
            <a:off x="1806346" y="624110"/>
            <a:ext cx="5802767" cy="1280890"/>
          </a:xfrm>
        </p:spPr>
        <p:txBody>
          <a:bodyPr>
            <a:normAutofit/>
          </a:bodyPr>
          <a:lstStyle/>
          <a:p>
            <a:r>
              <a:rPr lang="en-US" dirty="0"/>
              <a:t>EDA – Handling Data Imbalance</a:t>
            </a:r>
          </a:p>
        </p:txBody>
      </p:sp>
      <p:sp>
        <p:nvSpPr>
          <p:cNvPr id="3" name="Content Placeholder 2">
            <a:extLst>
              <a:ext uri="{FF2B5EF4-FFF2-40B4-BE49-F238E27FC236}">
                <a16:creationId xmlns:a16="http://schemas.microsoft.com/office/drawing/2014/main" id="{69B3C318-E291-D24E-9CE4-947B4E0321AF}"/>
              </a:ext>
            </a:extLst>
          </p:cNvPr>
          <p:cNvSpPr>
            <a:spLocks noGrp="1"/>
          </p:cNvSpPr>
          <p:nvPr>
            <p:ph idx="1"/>
          </p:nvPr>
        </p:nvSpPr>
        <p:spPr>
          <a:xfrm>
            <a:off x="1300165" y="2122112"/>
            <a:ext cx="5354729" cy="4404578"/>
          </a:xfrm>
        </p:spPr>
        <p:txBody>
          <a:bodyPr>
            <a:normAutofit/>
          </a:bodyPr>
          <a:lstStyle/>
          <a:p>
            <a:r>
              <a:rPr lang="en-US" dirty="0">
                <a:latin typeface="+mj-lt"/>
              </a:rPr>
              <a:t>98% of patients does not have sepsis and 2% have sepsis.</a:t>
            </a:r>
          </a:p>
          <a:p>
            <a:r>
              <a:rPr lang="en-US" dirty="0">
                <a:latin typeface="+mj-lt"/>
              </a:rPr>
              <a:t>Problem with Accuracy</a:t>
            </a:r>
          </a:p>
          <a:p>
            <a:r>
              <a:rPr lang="en-US" dirty="0">
                <a:latin typeface="+mj-lt"/>
              </a:rPr>
              <a:t>Ways to deal with Imbalance:</a:t>
            </a:r>
          </a:p>
          <a:p>
            <a:pPr>
              <a:buFont typeface="Arial" panose="020B0604020202020204" pitchFamily="34" charset="0"/>
              <a:buChar char="•"/>
            </a:pPr>
            <a:r>
              <a:rPr lang="en-US" dirty="0">
                <a:latin typeface="+mj-lt"/>
              </a:rPr>
              <a:t>Under sampling</a:t>
            </a:r>
          </a:p>
          <a:p>
            <a:pPr>
              <a:buFont typeface="Arial" panose="020B0604020202020204" pitchFamily="34" charset="0"/>
              <a:buChar char="•"/>
            </a:pPr>
            <a:r>
              <a:rPr lang="en-US" dirty="0">
                <a:latin typeface="+mj-lt"/>
              </a:rPr>
              <a:t>Oversampling</a:t>
            </a:r>
          </a:p>
          <a:p>
            <a:pPr marL="0" indent="0">
              <a:buNone/>
            </a:pPr>
            <a:r>
              <a:rPr lang="en-US" sz="1800" dirty="0">
                <a:effectLst/>
                <a:latin typeface="+mj-lt"/>
                <a:ea typeface="SimSun" panose="02010600030101010101" pitchFamily="2" charset="-122"/>
              </a:rPr>
              <a:t>To deal with this data imbalance, we used oversampling technique (SMOTE). </a:t>
            </a:r>
            <a:endParaRPr lang="en-US" dirty="0">
              <a:latin typeface="+mj-lt"/>
            </a:endParaRPr>
          </a:p>
        </p:txBody>
      </p:sp>
      <p:pic>
        <p:nvPicPr>
          <p:cNvPr id="6" name="Picture 5">
            <a:extLst>
              <a:ext uri="{FF2B5EF4-FFF2-40B4-BE49-F238E27FC236}">
                <a16:creationId xmlns:a16="http://schemas.microsoft.com/office/drawing/2014/main" id="{ED07C097-810A-2841-AFA8-050162910FF1}"/>
              </a:ext>
            </a:extLst>
          </p:cNvPr>
          <p:cNvPicPr>
            <a:picLocks noChangeAspect="1"/>
          </p:cNvPicPr>
          <p:nvPr/>
        </p:nvPicPr>
        <p:blipFill>
          <a:blip r:embed="rId3"/>
          <a:stretch>
            <a:fillRect/>
          </a:stretch>
        </p:blipFill>
        <p:spPr>
          <a:xfrm>
            <a:off x="8139509" y="645106"/>
            <a:ext cx="2826613" cy="2541577"/>
          </a:xfrm>
          <a:prstGeom prst="rect">
            <a:avLst/>
          </a:prstGeom>
        </p:spPr>
      </p:pic>
      <p:pic>
        <p:nvPicPr>
          <p:cNvPr id="5" name="Picture 4">
            <a:extLst>
              <a:ext uri="{FF2B5EF4-FFF2-40B4-BE49-F238E27FC236}">
                <a16:creationId xmlns:a16="http://schemas.microsoft.com/office/drawing/2014/main" id="{97B1FD46-C6AD-5B41-BB90-324D541EBE02}"/>
              </a:ext>
            </a:extLst>
          </p:cNvPr>
          <p:cNvPicPr>
            <a:picLocks noChangeAspect="1"/>
          </p:cNvPicPr>
          <p:nvPr/>
        </p:nvPicPr>
        <p:blipFill>
          <a:blip r:embed="rId4"/>
          <a:stretch>
            <a:fillRect/>
          </a:stretch>
        </p:blipFill>
        <p:spPr>
          <a:xfrm>
            <a:off x="8035454" y="3366515"/>
            <a:ext cx="3034720" cy="2541578"/>
          </a:xfrm>
          <a:prstGeom prst="rect">
            <a:avLst/>
          </a:prstGeom>
        </p:spPr>
      </p:pic>
    </p:spTree>
    <p:extLst>
      <p:ext uri="{BB962C8B-B14F-4D97-AF65-F5344CB8AC3E}">
        <p14:creationId xmlns:p14="http://schemas.microsoft.com/office/powerpoint/2010/main" val="348879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970A-69F6-B343-82ED-DCC01CA54C83}"/>
              </a:ext>
            </a:extLst>
          </p:cNvPr>
          <p:cNvSpPr>
            <a:spLocks noGrp="1"/>
          </p:cNvSpPr>
          <p:nvPr>
            <p:ph type="title"/>
          </p:nvPr>
        </p:nvSpPr>
        <p:spPr>
          <a:xfrm>
            <a:off x="1808556" y="645106"/>
            <a:ext cx="6388388" cy="1259894"/>
          </a:xfrm>
        </p:spPr>
        <p:txBody>
          <a:bodyPr>
            <a:normAutofit/>
          </a:bodyPr>
          <a:lstStyle/>
          <a:p>
            <a:r>
              <a:rPr lang="en-US" dirty="0"/>
              <a:t>Data Modelling and Predictions</a:t>
            </a:r>
          </a:p>
        </p:txBody>
      </p:sp>
      <p:sp>
        <p:nvSpPr>
          <p:cNvPr id="3" name="Content Placeholder 2">
            <a:extLst>
              <a:ext uri="{FF2B5EF4-FFF2-40B4-BE49-F238E27FC236}">
                <a16:creationId xmlns:a16="http://schemas.microsoft.com/office/drawing/2014/main" id="{4D468C4D-D201-5D47-9535-7660E3717D79}"/>
              </a:ext>
            </a:extLst>
          </p:cNvPr>
          <p:cNvSpPr>
            <a:spLocks noGrp="1"/>
          </p:cNvSpPr>
          <p:nvPr>
            <p:ph idx="1"/>
          </p:nvPr>
        </p:nvSpPr>
        <p:spPr>
          <a:xfrm>
            <a:off x="1286043" y="2133600"/>
            <a:ext cx="10356228" cy="1850571"/>
          </a:xfrm>
        </p:spPr>
        <p:txBody>
          <a:bodyPr>
            <a:normAutofit lnSpcReduction="10000"/>
          </a:bodyPr>
          <a:lstStyle/>
          <a:p>
            <a:pPr algn="just">
              <a:tabLst>
                <a:tab pos="1488440" algn="l"/>
              </a:tabLst>
            </a:pPr>
            <a:r>
              <a:rPr lang="en-US" sz="1800" dirty="0">
                <a:effectLst/>
                <a:latin typeface="+mj-lt"/>
                <a:ea typeface="SimSun" panose="02010600030101010101" pitchFamily="2" charset="-122"/>
              </a:rPr>
              <a:t>Before modelling our data with different models, we split it into training (75% of data) and testing (25% of data) parts.</a:t>
            </a:r>
            <a:endParaRPr lang="en-IN" sz="1800" dirty="0">
              <a:effectLst/>
              <a:latin typeface="+mj-lt"/>
              <a:ea typeface="SimSun" panose="02010600030101010101" pitchFamily="2" charset="-122"/>
            </a:endParaRPr>
          </a:p>
          <a:p>
            <a:pPr algn="just">
              <a:tabLst>
                <a:tab pos="1488440" algn="l"/>
              </a:tabLst>
            </a:pPr>
            <a:r>
              <a:rPr lang="en-US" sz="1800" dirty="0">
                <a:effectLst/>
                <a:latin typeface="+mj-lt"/>
                <a:ea typeface="SimSun" panose="02010600030101010101" pitchFamily="2" charset="-122"/>
              </a:rPr>
              <a:t>For data modelling, we have used four different models, viz., Logistic Regression, KNN, Naïve Bayes, and Decision Trees. </a:t>
            </a:r>
            <a:endParaRPr lang="en-IN" dirty="0">
              <a:latin typeface="+mj-lt"/>
              <a:ea typeface="SimSun" panose="02010600030101010101" pitchFamily="2" charset="-122"/>
            </a:endParaRPr>
          </a:p>
          <a:p>
            <a:pPr algn="just">
              <a:tabLst>
                <a:tab pos="1488440" algn="l"/>
              </a:tabLst>
            </a:pPr>
            <a:r>
              <a:rPr lang="en-US" sz="1800" dirty="0">
                <a:effectLst/>
                <a:latin typeface="+mj-lt"/>
                <a:ea typeface="SimSun" panose="02010600030101010101" pitchFamily="2" charset="-122"/>
              </a:rPr>
              <a:t>The prediction results of all these models are tabulated as below in Table 1.</a:t>
            </a:r>
            <a:br>
              <a:rPr lang="en-US" sz="1400" dirty="0"/>
            </a:br>
            <a:endParaRPr lang="en-US" sz="1400" dirty="0"/>
          </a:p>
        </p:txBody>
      </p:sp>
      <p:pic>
        <p:nvPicPr>
          <p:cNvPr id="7" name="Picture 6">
            <a:extLst>
              <a:ext uri="{FF2B5EF4-FFF2-40B4-BE49-F238E27FC236}">
                <a16:creationId xmlns:a16="http://schemas.microsoft.com/office/drawing/2014/main" id="{22C5330F-D65F-434A-A27C-E0464D316ACD}"/>
              </a:ext>
            </a:extLst>
          </p:cNvPr>
          <p:cNvPicPr>
            <a:picLocks noChangeAspect="1"/>
          </p:cNvPicPr>
          <p:nvPr/>
        </p:nvPicPr>
        <p:blipFill rotWithShape="1">
          <a:blip r:embed="rId2">
            <a:extLst>
              <a:ext uri="{28A0092B-C50C-407E-A947-70E740481C1C}">
                <a14:useLocalDpi xmlns:a14="http://schemas.microsoft.com/office/drawing/2010/main" val="0"/>
              </a:ext>
            </a:extLst>
          </a:blip>
          <a:srcRect l="54241" t="52143" r="1294" b="29486"/>
          <a:stretch/>
        </p:blipFill>
        <p:spPr>
          <a:xfrm>
            <a:off x="1926769" y="4115137"/>
            <a:ext cx="9026254" cy="2097757"/>
          </a:xfrm>
          <a:prstGeom prst="rect">
            <a:avLst/>
          </a:prstGeom>
        </p:spPr>
      </p:pic>
      <p:sp>
        <p:nvSpPr>
          <p:cNvPr id="8" name="TextBox 7">
            <a:extLst>
              <a:ext uri="{FF2B5EF4-FFF2-40B4-BE49-F238E27FC236}">
                <a16:creationId xmlns:a16="http://schemas.microsoft.com/office/drawing/2014/main" id="{217706E0-8B72-47C4-994C-110004A84B63}"/>
              </a:ext>
            </a:extLst>
          </p:cNvPr>
          <p:cNvSpPr txBox="1"/>
          <p:nvPr/>
        </p:nvSpPr>
        <p:spPr>
          <a:xfrm>
            <a:off x="5682340" y="6221914"/>
            <a:ext cx="1355272" cy="369332"/>
          </a:xfrm>
          <a:prstGeom prst="rect">
            <a:avLst/>
          </a:prstGeom>
          <a:noFill/>
        </p:spPr>
        <p:txBody>
          <a:bodyPr wrap="square" rtlCol="0">
            <a:spAutoFit/>
          </a:bodyPr>
          <a:lstStyle/>
          <a:p>
            <a:r>
              <a:rPr lang="en-IN" dirty="0"/>
              <a:t>Table 1.</a:t>
            </a:r>
          </a:p>
        </p:txBody>
      </p:sp>
    </p:spTree>
    <p:extLst>
      <p:ext uri="{BB962C8B-B14F-4D97-AF65-F5344CB8AC3E}">
        <p14:creationId xmlns:p14="http://schemas.microsoft.com/office/powerpoint/2010/main" val="272340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86533FA8-62FC-3D48-AECC-BECF1EBD1B52}"/>
              </a:ext>
            </a:extLst>
          </p:cNvPr>
          <p:cNvSpPr txBox="1">
            <a:spLocks/>
          </p:cNvSpPr>
          <p:nvPr/>
        </p:nvSpPr>
        <p:spPr>
          <a:xfrm>
            <a:off x="1792230" y="645106"/>
            <a:ext cx="5122652" cy="12598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Comparison</a:t>
            </a:r>
          </a:p>
        </p:txBody>
      </p:sp>
      <p:sp>
        <p:nvSpPr>
          <p:cNvPr id="12" name="Content Placeholder 11">
            <a:extLst>
              <a:ext uri="{FF2B5EF4-FFF2-40B4-BE49-F238E27FC236}">
                <a16:creationId xmlns:a16="http://schemas.microsoft.com/office/drawing/2014/main" id="{CC31789F-9298-465B-9688-23C458B01CB2}"/>
              </a:ext>
            </a:extLst>
          </p:cNvPr>
          <p:cNvSpPr>
            <a:spLocks noGrp="1"/>
          </p:cNvSpPr>
          <p:nvPr>
            <p:ph idx="1"/>
          </p:nvPr>
        </p:nvSpPr>
        <p:spPr>
          <a:xfrm>
            <a:off x="1220730" y="2133601"/>
            <a:ext cx="9964346" cy="658586"/>
          </a:xfrm>
        </p:spPr>
        <p:txBody>
          <a:bodyPr vert="horz" lIns="91440" tIns="45720" rIns="91440" bIns="45720" rtlCol="0">
            <a:normAutofit/>
          </a:bodyPr>
          <a:lstStyle/>
          <a:p>
            <a:r>
              <a:rPr lang="en-US" sz="1800" dirty="0">
                <a:effectLst/>
                <a:latin typeface="+mj-lt"/>
                <a:ea typeface="SimSun" panose="02010600030101010101" pitchFamily="2" charset="-122"/>
              </a:rPr>
              <a:t>Fig. below shows the comparison of different models on the basis of accuracy on predicting sepsis.</a:t>
            </a:r>
            <a:endParaRPr lang="en-US" dirty="0">
              <a:latin typeface="+mj-lt"/>
            </a:endParaRPr>
          </a:p>
        </p:txBody>
      </p:sp>
      <p:pic>
        <p:nvPicPr>
          <p:cNvPr id="7" name="Picture 6">
            <a:extLst>
              <a:ext uri="{FF2B5EF4-FFF2-40B4-BE49-F238E27FC236}">
                <a16:creationId xmlns:a16="http://schemas.microsoft.com/office/drawing/2014/main" id="{5FF8A2D9-2ACD-43E2-B4FD-7AB421B0E6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36665" y="2718066"/>
            <a:ext cx="5037864" cy="3185363"/>
          </a:xfrm>
          <a:prstGeom prst="rect">
            <a:avLst/>
          </a:prstGeom>
          <a:noFill/>
          <a:ln>
            <a:noFill/>
          </a:ln>
        </p:spPr>
      </p:pic>
      <p:sp>
        <p:nvSpPr>
          <p:cNvPr id="10" name="Content Placeholder 11">
            <a:extLst>
              <a:ext uri="{FF2B5EF4-FFF2-40B4-BE49-F238E27FC236}">
                <a16:creationId xmlns:a16="http://schemas.microsoft.com/office/drawing/2014/main" id="{81934A37-8587-44A1-BDE0-7C634BFE93CE}"/>
              </a:ext>
            </a:extLst>
          </p:cNvPr>
          <p:cNvSpPr txBox="1">
            <a:spLocks/>
          </p:cNvSpPr>
          <p:nvPr/>
        </p:nvSpPr>
        <p:spPr>
          <a:xfrm>
            <a:off x="1291486" y="5910953"/>
            <a:ext cx="9964346" cy="8327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800" dirty="0">
                <a:effectLst/>
                <a:latin typeface="+mj-lt"/>
                <a:ea typeface="SimSun" panose="02010600030101010101" pitchFamily="2" charset="-122"/>
              </a:rPr>
              <a:t>Among the four models, Decision Tree comes out with the best results with accuracy of 96.8557 %. K-Nearest Neighbors Classifier also gives a good accuracy of 92.5891%. </a:t>
            </a:r>
            <a:endParaRPr lang="en-US" dirty="0">
              <a:latin typeface="+mj-lt"/>
            </a:endParaRPr>
          </a:p>
        </p:txBody>
      </p:sp>
    </p:spTree>
    <p:extLst>
      <p:ext uri="{BB962C8B-B14F-4D97-AF65-F5344CB8AC3E}">
        <p14:creationId xmlns:p14="http://schemas.microsoft.com/office/powerpoint/2010/main" val="331123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EFD6-0BB5-FE41-B9DA-42D00EA8B1C3}"/>
              </a:ext>
            </a:extLst>
          </p:cNvPr>
          <p:cNvSpPr>
            <a:spLocks noGrp="1"/>
          </p:cNvSpPr>
          <p:nvPr>
            <p:ph type="title"/>
          </p:nvPr>
        </p:nvSpPr>
        <p:spPr>
          <a:xfrm>
            <a:off x="1776485" y="624110"/>
            <a:ext cx="8911687" cy="1280890"/>
          </a:xfrm>
        </p:spPr>
        <p:txBody>
          <a:bodyPr/>
          <a:lstStyle/>
          <a:p>
            <a:r>
              <a:rPr lang="en-US" dirty="0"/>
              <a:t>Future Scope	</a:t>
            </a:r>
          </a:p>
        </p:txBody>
      </p:sp>
      <p:sp>
        <p:nvSpPr>
          <p:cNvPr id="3" name="Content Placeholder 2">
            <a:extLst>
              <a:ext uri="{FF2B5EF4-FFF2-40B4-BE49-F238E27FC236}">
                <a16:creationId xmlns:a16="http://schemas.microsoft.com/office/drawing/2014/main" id="{150D5A84-ADAD-5343-8C6B-968D2219F409}"/>
              </a:ext>
            </a:extLst>
          </p:cNvPr>
          <p:cNvSpPr>
            <a:spLocks noGrp="1"/>
          </p:cNvSpPr>
          <p:nvPr>
            <p:ph idx="1"/>
          </p:nvPr>
        </p:nvSpPr>
        <p:spPr>
          <a:xfrm>
            <a:off x="1270308" y="2173900"/>
            <a:ext cx="8915400" cy="2365450"/>
          </a:xfrm>
        </p:spPr>
        <p:txBody>
          <a:bodyPr/>
          <a:lstStyle/>
          <a:p>
            <a:r>
              <a:rPr lang="en-US" dirty="0"/>
              <a:t>Time component Approach ; need domain expert</a:t>
            </a:r>
          </a:p>
          <a:p>
            <a:r>
              <a:rPr lang="en-US" dirty="0"/>
              <a:t>PCA for understanding variables better</a:t>
            </a:r>
          </a:p>
          <a:p>
            <a:r>
              <a:rPr lang="en-US" dirty="0"/>
              <a:t>We can work further on SVM, XGBoost, Deep Learning techniques</a:t>
            </a:r>
          </a:p>
          <a:p>
            <a:r>
              <a:rPr lang="en-US" dirty="0"/>
              <a:t>Better Feature Engineering</a:t>
            </a:r>
          </a:p>
          <a:p>
            <a:r>
              <a:rPr lang="en-US" dirty="0"/>
              <a:t>Ways to reduce Hospital stay time</a:t>
            </a:r>
          </a:p>
        </p:txBody>
      </p:sp>
    </p:spTree>
    <p:extLst>
      <p:ext uri="{BB962C8B-B14F-4D97-AF65-F5344CB8AC3E}">
        <p14:creationId xmlns:p14="http://schemas.microsoft.com/office/powerpoint/2010/main" val="945039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5DB0-8146-8049-9562-E47FA4AB7E98}"/>
              </a:ext>
            </a:extLst>
          </p:cNvPr>
          <p:cNvSpPr>
            <a:spLocks noGrp="1"/>
          </p:cNvSpPr>
          <p:nvPr>
            <p:ph type="title"/>
          </p:nvPr>
        </p:nvSpPr>
        <p:spPr>
          <a:xfrm>
            <a:off x="1874463" y="624110"/>
            <a:ext cx="8911687" cy="1280890"/>
          </a:xfrm>
        </p:spPr>
        <p:txBody>
          <a:bodyPr/>
          <a:lstStyle/>
          <a:p>
            <a:r>
              <a:rPr lang="en-US" dirty="0"/>
              <a:t>Conclusion</a:t>
            </a:r>
          </a:p>
        </p:txBody>
      </p:sp>
      <p:sp>
        <p:nvSpPr>
          <p:cNvPr id="3" name="Content Placeholder 2">
            <a:extLst>
              <a:ext uri="{FF2B5EF4-FFF2-40B4-BE49-F238E27FC236}">
                <a16:creationId xmlns:a16="http://schemas.microsoft.com/office/drawing/2014/main" id="{6B09BDC9-EB80-4340-AFEC-BB9E1F6D84BB}"/>
              </a:ext>
            </a:extLst>
          </p:cNvPr>
          <p:cNvSpPr>
            <a:spLocks noGrp="1"/>
          </p:cNvSpPr>
          <p:nvPr>
            <p:ph idx="1"/>
          </p:nvPr>
        </p:nvSpPr>
        <p:spPr>
          <a:xfrm>
            <a:off x="1250271" y="2146944"/>
            <a:ext cx="8915400" cy="4156164"/>
          </a:xfrm>
        </p:spPr>
        <p:txBody>
          <a:bodyPr/>
          <a:lstStyle/>
          <a:p>
            <a:pPr algn="just"/>
            <a:r>
              <a:rPr lang="en-US" dirty="0"/>
              <a:t>We have handled the missing ness and imbalance in the large dataset</a:t>
            </a:r>
          </a:p>
          <a:p>
            <a:pPr algn="just"/>
            <a:r>
              <a:rPr lang="en-US" dirty="0"/>
              <a:t>We removed missing values &gt; 92%</a:t>
            </a:r>
          </a:p>
          <a:p>
            <a:pPr algn="just"/>
            <a:r>
              <a:rPr lang="en-US" dirty="0"/>
              <a:t>Performed feature engineering (8 new features) and selected important features</a:t>
            </a:r>
          </a:p>
          <a:p>
            <a:pPr algn="just"/>
            <a:r>
              <a:rPr lang="en-US" dirty="0"/>
              <a:t>We aimed to predict the onset of the sepsis by 6 hours and so far the Machine Learning model employed seem to classify it partially</a:t>
            </a:r>
          </a:p>
          <a:p>
            <a:pPr algn="just"/>
            <a:r>
              <a:rPr lang="en-US" dirty="0"/>
              <a:t>The project has a scope of continuing with further research on the importance of the features, better model building and under the guidance of a good health science domain expert.</a:t>
            </a:r>
          </a:p>
        </p:txBody>
      </p:sp>
    </p:spTree>
    <p:extLst>
      <p:ext uri="{BB962C8B-B14F-4D97-AF65-F5344CB8AC3E}">
        <p14:creationId xmlns:p14="http://schemas.microsoft.com/office/powerpoint/2010/main" val="4184719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2091-00C7-D04A-B633-2922B0904A9E}"/>
              </a:ext>
            </a:extLst>
          </p:cNvPr>
          <p:cNvSpPr>
            <a:spLocks noGrp="1"/>
          </p:cNvSpPr>
          <p:nvPr>
            <p:ph type="title"/>
          </p:nvPr>
        </p:nvSpPr>
        <p:spPr>
          <a:xfrm>
            <a:off x="1760160" y="624110"/>
            <a:ext cx="8911687" cy="1280890"/>
          </a:xfrm>
        </p:spPr>
        <p:txBody>
          <a:bodyPr/>
          <a:lstStyle/>
          <a:p>
            <a:r>
              <a:rPr lang="en-US" dirty="0"/>
              <a:t>References</a:t>
            </a:r>
          </a:p>
        </p:txBody>
      </p:sp>
      <p:sp>
        <p:nvSpPr>
          <p:cNvPr id="3" name="Content Placeholder 2">
            <a:extLst>
              <a:ext uri="{FF2B5EF4-FFF2-40B4-BE49-F238E27FC236}">
                <a16:creationId xmlns:a16="http://schemas.microsoft.com/office/drawing/2014/main" id="{734ECD0F-9B67-3447-BE67-730FDFE1DA14}"/>
              </a:ext>
            </a:extLst>
          </p:cNvPr>
          <p:cNvSpPr>
            <a:spLocks noGrp="1"/>
          </p:cNvSpPr>
          <p:nvPr>
            <p:ph idx="1"/>
          </p:nvPr>
        </p:nvSpPr>
        <p:spPr>
          <a:xfrm>
            <a:off x="1180275" y="2181264"/>
            <a:ext cx="9589547" cy="4480797"/>
          </a:xfrm>
        </p:spPr>
        <p:txBody>
          <a:bodyPr>
            <a:normAutofit lnSpcReduction="10000"/>
          </a:bodyPr>
          <a:lstStyle/>
          <a:p>
            <a:pPr marL="0" indent="0">
              <a:buNone/>
            </a:pPr>
            <a:r>
              <a:rPr lang="en-US" dirty="0"/>
              <a:t>[1]</a:t>
            </a:r>
            <a:r>
              <a:rPr lang="en-US" dirty="0">
                <a:solidFill>
                  <a:srgbClr val="FB4A18"/>
                </a:solidFill>
              </a:rPr>
              <a:t> </a:t>
            </a:r>
            <a:r>
              <a:rPr lang="en-US" dirty="0">
                <a:solidFill>
                  <a:srgbClr val="0070C0"/>
                </a:solidFill>
                <a:hlinkClick r:id="rId3">
                  <a:extLst>
                    <a:ext uri="{A12FA001-AC4F-418D-AE19-62706E023703}">
                      <ahyp:hlinkClr xmlns:ahyp="http://schemas.microsoft.com/office/drawing/2018/hyperlinkcolor" val="tx"/>
                    </a:ext>
                  </a:extLst>
                </a:hlinkClick>
              </a:rPr>
              <a:t>https://www.physionet.org/content/challenge-2019/1.0.0/</a:t>
            </a:r>
            <a:endParaRPr lang="en-US" dirty="0">
              <a:solidFill>
                <a:srgbClr val="0070C0"/>
              </a:solidFill>
            </a:endParaRPr>
          </a:p>
          <a:p>
            <a:pPr marL="0" indent="0">
              <a:buNone/>
            </a:pPr>
            <a:r>
              <a:rPr lang="en-US" dirty="0"/>
              <a:t>[2] </a:t>
            </a:r>
            <a:r>
              <a:rPr lang="en-US" dirty="0">
                <a:solidFill>
                  <a:srgbClr val="0070C0"/>
                </a:solidFill>
                <a:hlinkClick r:id="rId4">
                  <a:extLst>
                    <a:ext uri="{A12FA001-AC4F-418D-AE19-62706E023703}">
                      <ahyp:hlinkClr xmlns:ahyp="http://schemas.microsoft.com/office/drawing/2018/hyperlinkcolor" val="tx"/>
                    </a:ext>
                  </a:extLst>
                </a:hlinkClick>
              </a:rPr>
              <a:t>https://www.datacamp.com/community/tutorials/decision-tree-classification-python</a:t>
            </a:r>
            <a:endParaRPr lang="en-US" dirty="0">
              <a:solidFill>
                <a:srgbClr val="0070C0"/>
              </a:solidFill>
            </a:endParaRPr>
          </a:p>
          <a:p>
            <a:pPr marL="0" indent="0">
              <a:buNone/>
            </a:pPr>
            <a:r>
              <a:rPr lang="en-US" dirty="0"/>
              <a:t>[3]</a:t>
            </a:r>
            <a:r>
              <a:rPr lang="en-US" dirty="0">
                <a:solidFill>
                  <a:srgbClr val="FB4A18"/>
                </a:solidFill>
              </a:rPr>
              <a:t> </a:t>
            </a:r>
            <a:r>
              <a:rPr lang="en-US" dirty="0">
                <a:solidFill>
                  <a:srgbClr val="0070C0"/>
                </a:solidFill>
                <a:hlinkClick r:id="rId5">
                  <a:extLst>
                    <a:ext uri="{A12FA001-AC4F-418D-AE19-62706E023703}">
                      <ahyp:hlinkClr xmlns:ahyp="http://schemas.microsoft.com/office/drawing/2018/hyperlinkcolor" val="tx"/>
                    </a:ext>
                  </a:extLst>
                </a:hlinkClick>
              </a:rPr>
              <a:t>https://towardsdatascience.com/using-bagging-and-boosting-to-improve-classification-tree-accuracy-6d3bb6c95e5b</a:t>
            </a:r>
            <a:endParaRPr lang="en-US" dirty="0">
              <a:solidFill>
                <a:srgbClr val="0070C0"/>
              </a:solidFill>
            </a:endParaRPr>
          </a:p>
          <a:p>
            <a:pPr marL="0" indent="0">
              <a:buNone/>
            </a:pPr>
            <a:r>
              <a:rPr lang="en-US" dirty="0"/>
              <a:t>[4]</a:t>
            </a:r>
            <a:r>
              <a:rPr lang="en-US" dirty="0">
                <a:solidFill>
                  <a:srgbClr val="FB4A18"/>
                </a:solidFill>
              </a:rPr>
              <a:t> </a:t>
            </a:r>
            <a:r>
              <a:rPr lang="en-US" dirty="0">
                <a:solidFill>
                  <a:srgbClr val="0070C0"/>
                </a:solidFill>
                <a:hlinkClick r:id="rId6">
                  <a:extLst>
                    <a:ext uri="{A12FA001-AC4F-418D-AE19-62706E023703}">
                      <ahyp:hlinkClr xmlns:ahyp="http://schemas.microsoft.com/office/drawing/2018/hyperlinkcolor" val="tx"/>
                    </a:ext>
                  </a:extLst>
                </a:hlinkClick>
              </a:rPr>
              <a:t>https://towardsdatascience.com/early-detection-of-sepsis-using-physiological-data-78d5f31fab9d</a:t>
            </a:r>
            <a:endParaRPr lang="en-US" dirty="0">
              <a:solidFill>
                <a:srgbClr val="0070C0"/>
              </a:solidFill>
            </a:endParaRPr>
          </a:p>
          <a:p>
            <a:pPr marL="0" indent="0">
              <a:buNone/>
            </a:pPr>
            <a:r>
              <a:rPr lang="en-US" dirty="0"/>
              <a:t>[5] </a:t>
            </a:r>
            <a:r>
              <a:rPr lang="en-US" dirty="0">
                <a:solidFill>
                  <a:srgbClr val="0070C0"/>
                </a:solidFill>
                <a:hlinkClick r:id="rId7">
                  <a:extLst>
                    <a:ext uri="{A12FA001-AC4F-418D-AE19-62706E023703}">
                      <ahyp:hlinkClr xmlns:ahyp="http://schemas.microsoft.com/office/drawing/2018/hyperlinkcolor" val="tx"/>
                    </a:ext>
                  </a:extLst>
                </a:hlinkClick>
              </a:rPr>
              <a:t>https://iopscience.iop.org/article/10.1088/1757-899X/428/1/012004</a:t>
            </a:r>
            <a:endParaRPr lang="en-US" dirty="0">
              <a:solidFill>
                <a:srgbClr val="0070C0"/>
              </a:solidFill>
            </a:endParaRPr>
          </a:p>
          <a:p>
            <a:pPr marL="0" indent="0">
              <a:buNone/>
            </a:pPr>
            <a:r>
              <a:rPr lang="en-US" dirty="0"/>
              <a:t>[6] </a:t>
            </a:r>
            <a:r>
              <a:rPr lang="en-US" dirty="0">
                <a:solidFill>
                  <a:srgbClr val="0070C0"/>
                </a:solidFill>
                <a:hlinkClick r:id="rId8">
                  <a:extLst>
                    <a:ext uri="{A12FA001-AC4F-418D-AE19-62706E023703}">
                      <ahyp:hlinkClr xmlns:ahyp="http://schemas.microsoft.com/office/drawing/2018/hyperlinkcolor" val="tx"/>
                    </a:ext>
                  </a:extLst>
                </a:hlinkClick>
              </a:rPr>
              <a:t>https://machinelearningmastery.com/roc-curves-and-precision-recall-curves-for-classification-in-python/</a:t>
            </a:r>
            <a:endParaRPr lang="en-US" dirty="0">
              <a:solidFill>
                <a:srgbClr val="0070C0"/>
              </a:solidFill>
            </a:endParaRPr>
          </a:p>
          <a:p>
            <a:pPr marL="0" indent="0">
              <a:buNone/>
            </a:pPr>
            <a:r>
              <a:rPr lang="en-US" dirty="0"/>
              <a:t>[7]</a:t>
            </a:r>
            <a:r>
              <a:rPr lang="en-US" dirty="0">
                <a:solidFill>
                  <a:srgbClr val="FB4A18"/>
                </a:solidFill>
              </a:rPr>
              <a:t> </a:t>
            </a:r>
            <a:r>
              <a:rPr lang="en-US" dirty="0">
                <a:solidFill>
                  <a:srgbClr val="0070C0"/>
                </a:solidFill>
                <a:hlinkClick r:id="rId9">
                  <a:extLst>
                    <a:ext uri="{A12FA001-AC4F-418D-AE19-62706E023703}">
                      <ahyp:hlinkClr xmlns:ahyp="http://schemas.microsoft.com/office/drawing/2018/hyperlinkcolor" val="tx"/>
                    </a:ext>
                  </a:extLst>
                </a:hlinkClick>
              </a:rPr>
              <a:t>https://www.cdc.gov/</a:t>
            </a:r>
            <a:endParaRPr lang="en-US" dirty="0">
              <a:solidFill>
                <a:srgbClr val="0070C0"/>
              </a:solidFill>
            </a:endParaRPr>
          </a:p>
          <a:p>
            <a:pPr marL="0" indent="0">
              <a:buNone/>
            </a:pPr>
            <a:r>
              <a:rPr lang="en-US" dirty="0"/>
              <a:t>[8] </a:t>
            </a:r>
            <a:r>
              <a:rPr lang="en-US" dirty="0">
                <a:solidFill>
                  <a:srgbClr val="0070C0"/>
                </a:solidFill>
                <a:hlinkClick r:id="rId10">
                  <a:extLst>
                    <a:ext uri="{A12FA001-AC4F-418D-AE19-62706E023703}">
                      <ahyp:hlinkClr xmlns:ahyp="http://schemas.microsoft.com/office/drawing/2018/hyperlinkcolor" val="tx"/>
                    </a:ext>
                  </a:extLst>
                </a:hlinkClick>
              </a:rPr>
              <a:t>https://www.ncbi.nlm.nih.gov/pmc/articles/PMC6429642/</a:t>
            </a:r>
            <a:endParaRPr lang="en-US" dirty="0">
              <a:solidFill>
                <a:srgbClr val="0070C0"/>
              </a:solidFill>
            </a:endParaRPr>
          </a:p>
          <a:p>
            <a:pPr marL="0" indent="0">
              <a:buNone/>
            </a:pPr>
            <a:r>
              <a:rPr lang="en-US" dirty="0"/>
              <a:t>[9]</a:t>
            </a:r>
            <a:r>
              <a:rPr lang="en-US" dirty="0">
                <a:solidFill>
                  <a:srgbClr val="0070C0"/>
                </a:solidFill>
              </a:rPr>
              <a:t> </a:t>
            </a:r>
            <a:r>
              <a:rPr lang="en-US" dirty="0">
                <a:solidFill>
                  <a:srgbClr val="0070C0"/>
                </a:solidFill>
                <a:hlinkClick r:id="rId11">
                  <a:extLst>
                    <a:ext uri="{A12FA001-AC4F-418D-AE19-62706E023703}">
                      <ahyp:hlinkClr xmlns:ahyp="http://schemas.microsoft.com/office/drawing/2018/hyperlinkcolor" val="tx"/>
                    </a:ext>
                  </a:extLst>
                </a:hlinkClick>
              </a:rPr>
              <a:t>http://www.erogol.com/fighting-class-unbalance-supervised-ml-problem/</a:t>
            </a:r>
            <a:endParaRPr lang="en-US" dirty="0">
              <a:solidFill>
                <a:srgbClr val="0070C0"/>
              </a:solidFill>
            </a:endParaRPr>
          </a:p>
          <a:p>
            <a:pPr marL="0" indent="0">
              <a:buNone/>
            </a:pPr>
            <a:endParaRPr lang="en-US" dirty="0"/>
          </a:p>
        </p:txBody>
      </p:sp>
    </p:spTree>
    <p:extLst>
      <p:ext uri="{BB962C8B-B14F-4D97-AF65-F5344CB8AC3E}">
        <p14:creationId xmlns:p14="http://schemas.microsoft.com/office/powerpoint/2010/main" val="329056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F81E-6760-CC43-B327-24554C8212D5}"/>
              </a:ext>
            </a:extLst>
          </p:cNvPr>
          <p:cNvSpPr>
            <a:spLocks noGrp="1"/>
          </p:cNvSpPr>
          <p:nvPr>
            <p:ph type="title"/>
          </p:nvPr>
        </p:nvSpPr>
        <p:spPr>
          <a:xfrm>
            <a:off x="1776493" y="656768"/>
            <a:ext cx="8911687" cy="923702"/>
          </a:xfrm>
        </p:spPr>
        <p:txBody>
          <a:bodyPr/>
          <a:lstStyle/>
          <a:p>
            <a:r>
              <a:rPr lang="en-US" dirty="0"/>
              <a:t>Agenda</a:t>
            </a:r>
          </a:p>
        </p:txBody>
      </p:sp>
      <p:sp>
        <p:nvSpPr>
          <p:cNvPr id="3" name="Content Placeholder 2">
            <a:extLst>
              <a:ext uri="{FF2B5EF4-FFF2-40B4-BE49-F238E27FC236}">
                <a16:creationId xmlns:a16="http://schemas.microsoft.com/office/drawing/2014/main" id="{D020CAA6-7F8A-C448-9BBE-CD97090BE4DE}"/>
              </a:ext>
            </a:extLst>
          </p:cNvPr>
          <p:cNvSpPr>
            <a:spLocks noGrp="1"/>
          </p:cNvSpPr>
          <p:nvPr>
            <p:ph idx="1"/>
          </p:nvPr>
        </p:nvSpPr>
        <p:spPr>
          <a:xfrm>
            <a:off x="1282929" y="1988695"/>
            <a:ext cx="8915400" cy="4869305"/>
          </a:xfrm>
        </p:spPr>
        <p:txBody>
          <a:bodyPr>
            <a:normAutofit/>
          </a:bodyPr>
          <a:lstStyle/>
          <a:p>
            <a:r>
              <a:rPr lang="en-US" dirty="0"/>
              <a:t>Sepsis – Affects and Symptoms </a:t>
            </a:r>
          </a:p>
          <a:p>
            <a:r>
              <a:rPr lang="en-US" dirty="0"/>
              <a:t>Objective </a:t>
            </a:r>
          </a:p>
          <a:p>
            <a:r>
              <a:rPr lang="en-US" dirty="0"/>
              <a:t>Challenge Dataset</a:t>
            </a:r>
          </a:p>
          <a:p>
            <a:r>
              <a:rPr lang="en-US" dirty="0"/>
              <a:t>Procedure</a:t>
            </a:r>
          </a:p>
          <a:p>
            <a:r>
              <a:rPr lang="en-US" dirty="0"/>
              <a:t>EDA – missing values</a:t>
            </a:r>
          </a:p>
          <a:p>
            <a:r>
              <a:rPr lang="en-US" dirty="0"/>
              <a:t>Feature Engineering</a:t>
            </a:r>
          </a:p>
          <a:p>
            <a:r>
              <a:rPr lang="en-US" dirty="0"/>
              <a:t>EDA – Dataset Imbalance </a:t>
            </a:r>
          </a:p>
          <a:p>
            <a:r>
              <a:rPr lang="en-US" dirty="0"/>
              <a:t>Data Modelling and Predictions</a:t>
            </a:r>
          </a:p>
          <a:p>
            <a:r>
              <a:rPr lang="en-US" dirty="0"/>
              <a:t>Comparison</a:t>
            </a:r>
          </a:p>
          <a:p>
            <a:r>
              <a:rPr lang="en-US" dirty="0"/>
              <a:t>Future Scope</a:t>
            </a:r>
          </a:p>
          <a:p>
            <a:r>
              <a:rPr lang="en-US" dirty="0"/>
              <a:t>Conclusion</a:t>
            </a:r>
          </a:p>
          <a:p>
            <a:r>
              <a:rPr lang="en-US" dirty="0"/>
              <a:t>Reference</a:t>
            </a:r>
          </a:p>
          <a:p>
            <a:endParaRPr lang="en-US" dirty="0"/>
          </a:p>
          <a:p>
            <a:endParaRPr lang="en-US" dirty="0"/>
          </a:p>
        </p:txBody>
      </p:sp>
    </p:spTree>
    <p:extLst>
      <p:ext uri="{BB962C8B-B14F-4D97-AF65-F5344CB8AC3E}">
        <p14:creationId xmlns:p14="http://schemas.microsoft.com/office/powerpoint/2010/main" val="218600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2091-00C7-D04A-B633-2922B0904A9E}"/>
              </a:ext>
            </a:extLst>
          </p:cNvPr>
          <p:cNvSpPr>
            <a:spLocks noGrp="1"/>
          </p:cNvSpPr>
          <p:nvPr>
            <p:ph type="title"/>
          </p:nvPr>
        </p:nvSpPr>
        <p:spPr>
          <a:xfrm>
            <a:off x="1760160" y="624110"/>
            <a:ext cx="8911687" cy="1280890"/>
          </a:xfrm>
        </p:spPr>
        <p:txBody>
          <a:bodyPr/>
          <a:lstStyle/>
          <a:p>
            <a:r>
              <a:rPr lang="en-US" dirty="0"/>
              <a:t>Journals for publication</a:t>
            </a:r>
          </a:p>
        </p:txBody>
      </p:sp>
      <p:sp>
        <p:nvSpPr>
          <p:cNvPr id="3" name="Content Placeholder 2">
            <a:extLst>
              <a:ext uri="{FF2B5EF4-FFF2-40B4-BE49-F238E27FC236}">
                <a16:creationId xmlns:a16="http://schemas.microsoft.com/office/drawing/2014/main" id="{734ECD0F-9B67-3447-BE67-730FDFE1DA14}"/>
              </a:ext>
            </a:extLst>
          </p:cNvPr>
          <p:cNvSpPr>
            <a:spLocks noGrp="1"/>
          </p:cNvSpPr>
          <p:nvPr>
            <p:ph idx="1"/>
          </p:nvPr>
        </p:nvSpPr>
        <p:spPr>
          <a:xfrm>
            <a:off x="1180275" y="2181264"/>
            <a:ext cx="9589547" cy="1508141"/>
          </a:xfrm>
        </p:spPr>
        <p:txBody>
          <a:bodyPr>
            <a:normAutofit/>
          </a:bodyPr>
          <a:lstStyle/>
          <a:p>
            <a:pPr marL="0" indent="0">
              <a:buNone/>
            </a:pPr>
            <a:r>
              <a:rPr lang="en-US" dirty="0"/>
              <a:t>These are few journals in which I am thinking of publishing my paper:-</a:t>
            </a:r>
          </a:p>
          <a:p>
            <a:pPr marL="0" indent="0">
              <a:buNone/>
            </a:pPr>
            <a:r>
              <a:rPr lang="en-US" dirty="0"/>
              <a:t>[1] </a:t>
            </a:r>
            <a:r>
              <a:rPr lang="en-US" dirty="0">
                <a:solidFill>
                  <a:srgbClr val="0070C0"/>
                </a:solidFill>
                <a:hlinkClick r:id="rId3">
                  <a:extLst>
                    <a:ext uri="{A12FA001-AC4F-418D-AE19-62706E023703}">
                      <ahyp:hlinkClr xmlns:ahyp="http://schemas.microsoft.com/office/drawing/2018/hyperlinkcolor" val="tx"/>
                    </a:ext>
                  </a:extLst>
                </a:hlinkClick>
              </a:rPr>
              <a:t>https://jmai.amegroups.com/ </a:t>
            </a:r>
            <a:endParaRPr lang="en-US" dirty="0">
              <a:solidFill>
                <a:srgbClr val="0070C0"/>
              </a:solidFill>
            </a:endParaRPr>
          </a:p>
          <a:p>
            <a:pPr marL="0" indent="0">
              <a:buNone/>
            </a:pPr>
            <a:r>
              <a:rPr lang="en-US" dirty="0"/>
              <a:t>[2] </a:t>
            </a:r>
            <a:r>
              <a:rPr lang="en-US" dirty="0">
                <a:solidFill>
                  <a:srgbClr val="0070C0"/>
                </a:solidFill>
                <a:hlinkClick r:id="rId4">
                  <a:extLst>
                    <a:ext uri="{A12FA001-AC4F-418D-AE19-62706E023703}">
                      <ahyp:hlinkClr xmlns:ahyp="http://schemas.microsoft.com/office/drawing/2018/hyperlinkcolor" val="tx"/>
                    </a:ext>
                  </a:extLst>
                </a:hlinkClick>
              </a:rPr>
              <a:t>https://icacecs.org/callforpaper.php</a:t>
            </a:r>
            <a:endParaRPr lang="en-US" dirty="0">
              <a:solidFill>
                <a:srgbClr val="0070C0"/>
              </a:solidFill>
            </a:endParaRPr>
          </a:p>
        </p:txBody>
      </p:sp>
    </p:spTree>
    <p:extLst>
      <p:ext uri="{BB962C8B-B14F-4D97-AF65-F5344CB8AC3E}">
        <p14:creationId xmlns:p14="http://schemas.microsoft.com/office/powerpoint/2010/main" val="3371291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9145-8645-A847-A916-99B8EDF074DB}"/>
              </a:ext>
            </a:extLst>
          </p:cNvPr>
          <p:cNvSpPr>
            <a:spLocks noGrp="1"/>
          </p:cNvSpPr>
          <p:nvPr>
            <p:ph type="title"/>
          </p:nvPr>
        </p:nvSpPr>
        <p:spPr>
          <a:xfrm>
            <a:off x="1759565" y="677764"/>
            <a:ext cx="3650279" cy="1259894"/>
          </a:xfrm>
        </p:spPr>
        <p:txBody>
          <a:bodyPr>
            <a:normAutofit/>
          </a:bodyPr>
          <a:lstStyle/>
          <a:p>
            <a:r>
              <a:rPr lang="en-US" b="1" dirty="0">
                <a:solidFill>
                  <a:srgbClr val="C00000"/>
                </a:solidFill>
              </a:rPr>
              <a:t>Thank You</a:t>
            </a:r>
          </a:p>
        </p:txBody>
      </p:sp>
      <p:sp>
        <p:nvSpPr>
          <p:cNvPr id="3" name="Content Placeholder 2">
            <a:extLst>
              <a:ext uri="{FF2B5EF4-FFF2-40B4-BE49-F238E27FC236}">
                <a16:creationId xmlns:a16="http://schemas.microsoft.com/office/drawing/2014/main" id="{DAAF19E4-9728-DD4C-807E-B8147F11381B}"/>
              </a:ext>
            </a:extLst>
          </p:cNvPr>
          <p:cNvSpPr>
            <a:spLocks noGrp="1"/>
          </p:cNvSpPr>
          <p:nvPr>
            <p:ph idx="1"/>
          </p:nvPr>
        </p:nvSpPr>
        <p:spPr>
          <a:xfrm>
            <a:off x="1266639" y="2149929"/>
            <a:ext cx="4431910" cy="4079294"/>
          </a:xfrm>
        </p:spPr>
        <p:txBody>
          <a:bodyPr>
            <a:normAutofit/>
          </a:bodyPr>
          <a:lstStyle/>
          <a:p>
            <a:pPr algn="just"/>
            <a:r>
              <a:rPr lang="en-US" dirty="0">
                <a:latin typeface="+mj-lt"/>
              </a:rPr>
              <a:t>I would like to thank my professor </a:t>
            </a:r>
            <a:r>
              <a:rPr lang="en-US" sz="1800" b="1" dirty="0">
                <a:latin typeface="+mj-lt"/>
                <a:cs typeface="Times New Roman" panose="02020603050405020304" pitchFamily="18" charset="0"/>
              </a:rPr>
              <a:t>Dr. U. Srinivasulu Reddy </a:t>
            </a:r>
            <a:r>
              <a:rPr lang="en-US" sz="1800" dirty="0">
                <a:latin typeface="+mj-lt"/>
                <a:cs typeface="Times New Roman" panose="02020603050405020304" pitchFamily="18" charset="0"/>
              </a:rPr>
              <a:t>Sir </a:t>
            </a:r>
            <a:r>
              <a:rPr lang="en-US" dirty="0">
                <a:latin typeface="+mj-lt"/>
              </a:rPr>
              <a:t>for giving me the opportunity and  necessary skills to attempt and complete the project.</a:t>
            </a:r>
          </a:p>
          <a:p>
            <a:pPr algn="just"/>
            <a:r>
              <a:rPr lang="en-US" dirty="0">
                <a:latin typeface="+mj-lt"/>
              </a:rPr>
              <a:t>I would also like to Jayanthan Sir for helping me throughout the project</a:t>
            </a:r>
          </a:p>
          <a:p>
            <a:pPr algn="just"/>
            <a:r>
              <a:rPr lang="en-US" dirty="0">
                <a:latin typeface="+mj-lt"/>
              </a:rPr>
              <a:t>I would also like to thank my friends for advising me different ways to approach the problem</a:t>
            </a:r>
          </a:p>
        </p:txBody>
      </p:sp>
      <p:pic>
        <p:nvPicPr>
          <p:cNvPr id="7" name="Graphic 6" descr="Handshake">
            <a:extLst>
              <a:ext uri="{FF2B5EF4-FFF2-40B4-BE49-F238E27FC236}">
                <a16:creationId xmlns:a16="http://schemas.microsoft.com/office/drawing/2014/main" id="{FEAA8AFE-7146-446B-8648-CA7AA9DA6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2708" y="1325885"/>
            <a:ext cx="5252773" cy="5252773"/>
          </a:xfrm>
          <a:prstGeom prst="rect">
            <a:avLst/>
          </a:prstGeom>
        </p:spPr>
      </p:pic>
    </p:spTree>
    <p:extLst>
      <p:ext uri="{BB962C8B-B14F-4D97-AF65-F5344CB8AC3E}">
        <p14:creationId xmlns:p14="http://schemas.microsoft.com/office/powerpoint/2010/main" val="17579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top, food, device&#10;&#10;Description automatically generated">
            <a:extLst>
              <a:ext uri="{FF2B5EF4-FFF2-40B4-BE49-F238E27FC236}">
                <a16:creationId xmlns:a16="http://schemas.microsoft.com/office/drawing/2014/main" id="{4A7BDA1F-D330-A34B-A053-84D7EEBCCD71}"/>
              </a:ext>
            </a:extLst>
          </p:cNvPr>
          <p:cNvPicPr>
            <a:picLocks noGrp="1" noChangeAspect="1"/>
          </p:cNvPicPr>
          <p:nvPr>
            <p:ph idx="1"/>
          </p:nvPr>
        </p:nvPicPr>
        <p:blipFill>
          <a:blip r:embed="rId3"/>
          <a:stretch>
            <a:fillRect/>
          </a:stretch>
        </p:blipFill>
        <p:spPr>
          <a:xfrm>
            <a:off x="1678530" y="2003227"/>
            <a:ext cx="8135821" cy="4475597"/>
          </a:xfrm>
        </p:spPr>
      </p:pic>
      <p:sp>
        <p:nvSpPr>
          <p:cNvPr id="6" name="Title 1">
            <a:extLst>
              <a:ext uri="{FF2B5EF4-FFF2-40B4-BE49-F238E27FC236}">
                <a16:creationId xmlns:a16="http://schemas.microsoft.com/office/drawing/2014/main" id="{F3171923-8360-F040-8E21-F30FB7C26FB0}"/>
              </a:ext>
            </a:extLst>
          </p:cNvPr>
          <p:cNvSpPr>
            <a:spLocks noGrp="1"/>
          </p:cNvSpPr>
          <p:nvPr>
            <p:ph type="title"/>
          </p:nvPr>
        </p:nvSpPr>
        <p:spPr>
          <a:xfrm>
            <a:off x="1760162" y="656768"/>
            <a:ext cx="8135821" cy="1112615"/>
          </a:xfrm>
        </p:spPr>
        <p:txBody>
          <a:bodyPr/>
          <a:lstStyle/>
          <a:p>
            <a:r>
              <a:rPr lang="en-US" dirty="0"/>
              <a:t>Sepsis - Statistics</a:t>
            </a:r>
          </a:p>
        </p:txBody>
      </p:sp>
    </p:spTree>
    <p:extLst>
      <p:ext uri="{BB962C8B-B14F-4D97-AF65-F5344CB8AC3E}">
        <p14:creationId xmlns:p14="http://schemas.microsoft.com/office/powerpoint/2010/main" val="137175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BD28-A5B2-2B42-88ED-03605F7425AB}"/>
              </a:ext>
            </a:extLst>
          </p:cNvPr>
          <p:cNvSpPr>
            <a:spLocks noGrp="1"/>
          </p:cNvSpPr>
          <p:nvPr>
            <p:ph type="title"/>
          </p:nvPr>
        </p:nvSpPr>
        <p:spPr>
          <a:xfrm>
            <a:off x="1792822" y="656768"/>
            <a:ext cx="8911687" cy="1112615"/>
          </a:xfrm>
        </p:spPr>
        <p:txBody>
          <a:bodyPr/>
          <a:lstStyle/>
          <a:p>
            <a:r>
              <a:rPr lang="en-US" dirty="0"/>
              <a:t>Sepsis - Affect and Symptoms</a:t>
            </a:r>
          </a:p>
        </p:txBody>
      </p:sp>
      <p:sp>
        <p:nvSpPr>
          <p:cNvPr id="3" name="Content Placeholder 2">
            <a:extLst>
              <a:ext uri="{FF2B5EF4-FFF2-40B4-BE49-F238E27FC236}">
                <a16:creationId xmlns:a16="http://schemas.microsoft.com/office/drawing/2014/main" id="{35AFEF0C-E083-3449-A8F6-170C38AB57DB}"/>
              </a:ext>
            </a:extLst>
          </p:cNvPr>
          <p:cNvSpPr>
            <a:spLocks noGrp="1"/>
          </p:cNvSpPr>
          <p:nvPr>
            <p:ph idx="1"/>
          </p:nvPr>
        </p:nvSpPr>
        <p:spPr>
          <a:xfrm>
            <a:off x="1348244" y="2001574"/>
            <a:ext cx="8915400" cy="4955458"/>
          </a:xfrm>
        </p:spPr>
        <p:txBody>
          <a:bodyPr>
            <a:normAutofit/>
          </a:bodyPr>
          <a:lstStyle/>
          <a:p>
            <a:r>
              <a:rPr lang="en-US" dirty="0"/>
              <a:t>Affects: </a:t>
            </a:r>
          </a:p>
          <a:p>
            <a:pPr>
              <a:buFont typeface="Arial" panose="020B0604020202020204" pitchFamily="34" charset="0"/>
              <a:buChar char="•"/>
            </a:pPr>
            <a:r>
              <a:rPr lang="en-US" dirty="0"/>
              <a:t>very </a:t>
            </a:r>
            <a:r>
              <a:rPr lang="en-US" b="1" dirty="0">
                <a:solidFill>
                  <a:srgbClr val="C00000"/>
                </a:solidFill>
              </a:rPr>
              <a:t>young</a:t>
            </a:r>
            <a:r>
              <a:rPr lang="en-US" dirty="0"/>
              <a:t> children,</a:t>
            </a:r>
          </a:p>
          <a:p>
            <a:pPr>
              <a:buFont typeface="Arial" panose="020B0604020202020204" pitchFamily="34" charset="0"/>
              <a:buChar char="•"/>
            </a:pPr>
            <a:r>
              <a:rPr lang="en-US" b="1" dirty="0">
                <a:solidFill>
                  <a:srgbClr val="C00000"/>
                </a:solidFill>
              </a:rPr>
              <a:t>older</a:t>
            </a:r>
            <a:r>
              <a:rPr lang="en-US" dirty="0"/>
              <a:t> adults, </a:t>
            </a:r>
          </a:p>
          <a:p>
            <a:pPr>
              <a:buFont typeface="Arial" panose="020B0604020202020204" pitchFamily="34" charset="0"/>
              <a:buChar char="•"/>
            </a:pPr>
            <a:r>
              <a:rPr lang="en-US" dirty="0"/>
              <a:t>people with </a:t>
            </a:r>
            <a:r>
              <a:rPr lang="en-US" b="1" dirty="0">
                <a:solidFill>
                  <a:srgbClr val="C00000"/>
                </a:solidFill>
              </a:rPr>
              <a:t>chronic diseases</a:t>
            </a:r>
            <a:r>
              <a:rPr lang="en-US" dirty="0"/>
              <a:t>, </a:t>
            </a:r>
          </a:p>
          <a:p>
            <a:pPr>
              <a:buFont typeface="Arial" panose="020B0604020202020204" pitchFamily="34" charset="0"/>
              <a:buChar char="•"/>
            </a:pPr>
            <a:r>
              <a:rPr lang="en-US" dirty="0"/>
              <a:t>and those with </a:t>
            </a:r>
            <a:r>
              <a:rPr lang="en-US" b="1" dirty="0">
                <a:solidFill>
                  <a:srgbClr val="C00000"/>
                </a:solidFill>
              </a:rPr>
              <a:t>weakened immune system</a:t>
            </a:r>
          </a:p>
          <a:p>
            <a:r>
              <a:rPr lang="en-US" dirty="0"/>
              <a:t>Sepsis can be difficult to diagnose because it occurs quickly and can be confused with other conditions. Watch for a combination of the following symptoms. </a:t>
            </a:r>
          </a:p>
          <a:p>
            <a:r>
              <a:rPr lang="en-US" b="1" dirty="0">
                <a:solidFill>
                  <a:srgbClr val="C00000"/>
                </a:solidFill>
              </a:rPr>
              <a:t>S</a:t>
            </a:r>
            <a:r>
              <a:rPr lang="en-US" dirty="0"/>
              <a:t> Shivering, fever, or very cold</a:t>
            </a:r>
            <a:br>
              <a:rPr lang="en-US" dirty="0"/>
            </a:br>
            <a:r>
              <a:rPr lang="en-US" b="1" dirty="0">
                <a:solidFill>
                  <a:srgbClr val="C00000"/>
                </a:solidFill>
              </a:rPr>
              <a:t>E</a:t>
            </a:r>
            <a:r>
              <a:rPr lang="en-US" dirty="0"/>
              <a:t> Extreme pain or general discomfort (“worst ever”)</a:t>
            </a:r>
            <a:br>
              <a:rPr lang="en-US" dirty="0"/>
            </a:br>
            <a:r>
              <a:rPr lang="en-US" b="1" dirty="0">
                <a:solidFill>
                  <a:srgbClr val="C00000"/>
                </a:solidFill>
              </a:rPr>
              <a:t>P</a:t>
            </a:r>
            <a:r>
              <a:rPr lang="en-US" dirty="0"/>
              <a:t> Pale or discolored skin</a:t>
            </a:r>
            <a:br>
              <a:rPr lang="en-US" dirty="0"/>
            </a:br>
            <a:r>
              <a:rPr lang="en-US" b="1" dirty="0">
                <a:solidFill>
                  <a:srgbClr val="C00000"/>
                </a:solidFill>
              </a:rPr>
              <a:t>S</a:t>
            </a:r>
            <a:r>
              <a:rPr lang="en-US" dirty="0"/>
              <a:t> Sleepy, difficult to rouse, confused</a:t>
            </a:r>
            <a:br>
              <a:rPr lang="en-US" dirty="0"/>
            </a:br>
            <a:r>
              <a:rPr lang="en-US" b="1" dirty="0">
                <a:solidFill>
                  <a:srgbClr val="C00000"/>
                </a:solidFill>
              </a:rPr>
              <a:t>I</a:t>
            </a:r>
            <a:r>
              <a:rPr lang="en-US" dirty="0"/>
              <a:t> “I feel like I might die!”</a:t>
            </a:r>
            <a:br>
              <a:rPr lang="en-US" dirty="0"/>
            </a:br>
            <a:r>
              <a:rPr lang="en-US" b="1" dirty="0">
                <a:solidFill>
                  <a:srgbClr val="C00000"/>
                </a:solidFill>
              </a:rPr>
              <a:t>S</a:t>
            </a:r>
            <a:r>
              <a:rPr lang="en-US" dirty="0"/>
              <a:t> Short of breath</a:t>
            </a:r>
          </a:p>
          <a:p>
            <a:endParaRPr lang="en-US" dirty="0"/>
          </a:p>
        </p:txBody>
      </p:sp>
    </p:spTree>
    <p:extLst>
      <p:ext uri="{BB962C8B-B14F-4D97-AF65-F5344CB8AC3E}">
        <p14:creationId xmlns:p14="http://schemas.microsoft.com/office/powerpoint/2010/main" val="46806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5F-61D4-FF4C-B422-FFC01CCCA41B}"/>
              </a:ext>
            </a:extLst>
          </p:cNvPr>
          <p:cNvSpPr>
            <a:spLocks noGrp="1"/>
          </p:cNvSpPr>
          <p:nvPr>
            <p:ph type="title"/>
          </p:nvPr>
        </p:nvSpPr>
        <p:spPr>
          <a:xfrm>
            <a:off x="1825483" y="640439"/>
            <a:ext cx="8911687" cy="1280890"/>
          </a:xfrm>
        </p:spPr>
        <p:txBody>
          <a:bodyPr/>
          <a:lstStyle/>
          <a:p>
            <a:r>
              <a:rPr lang="en-US" dirty="0"/>
              <a:t>Objective</a:t>
            </a:r>
          </a:p>
        </p:txBody>
      </p:sp>
      <p:sp>
        <p:nvSpPr>
          <p:cNvPr id="3" name="Content Placeholder 2">
            <a:extLst>
              <a:ext uri="{FF2B5EF4-FFF2-40B4-BE49-F238E27FC236}">
                <a16:creationId xmlns:a16="http://schemas.microsoft.com/office/drawing/2014/main" id="{1194977D-6049-AA42-82C8-E6B18A770917}"/>
              </a:ext>
            </a:extLst>
          </p:cNvPr>
          <p:cNvSpPr>
            <a:spLocks noGrp="1"/>
          </p:cNvSpPr>
          <p:nvPr>
            <p:ph idx="1"/>
          </p:nvPr>
        </p:nvSpPr>
        <p:spPr>
          <a:xfrm>
            <a:off x="1299253" y="1953981"/>
            <a:ext cx="8915400" cy="3777622"/>
          </a:xfrm>
        </p:spPr>
        <p:txBody>
          <a:bodyPr/>
          <a:lstStyle/>
          <a:p>
            <a:r>
              <a:rPr lang="en-US" dirty="0"/>
              <a:t>Goal of the analysis is the </a:t>
            </a:r>
            <a:r>
              <a:rPr lang="en-US" b="1" dirty="0">
                <a:solidFill>
                  <a:srgbClr val="C00000"/>
                </a:solidFill>
              </a:rPr>
              <a:t>early detection</a:t>
            </a:r>
            <a:r>
              <a:rPr lang="en-US" dirty="0"/>
              <a:t> of sepsis using physiological data.</a:t>
            </a:r>
          </a:p>
          <a:p>
            <a:r>
              <a:rPr lang="en-US" dirty="0"/>
              <a:t> The early prediction of sepsis is potentially </a:t>
            </a:r>
            <a:r>
              <a:rPr lang="en-US" b="1" dirty="0">
                <a:solidFill>
                  <a:srgbClr val="C00000"/>
                </a:solidFill>
              </a:rPr>
              <a:t>life-saving</a:t>
            </a:r>
            <a:r>
              <a:rPr lang="en-US" dirty="0"/>
              <a:t>, and we aim to </a:t>
            </a:r>
            <a:r>
              <a:rPr lang="en-US" b="1" dirty="0">
                <a:solidFill>
                  <a:srgbClr val="C00000"/>
                </a:solidFill>
              </a:rPr>
              <a:t>predict sepsis 6 hours </a:t>
            </a:r>
            <a:r>
              <a:rPr lang="en-US" dirty="0"/>
              <a:t>before the clinical prediction of sepsis. </a:t>
            </a:r>
          </a:p>
          <a:p>
            <a:r>
              <a:rPr lang="en-US" dirty="0"/>
              <a:t>Late prediction of sepsis is potentially life-threatening, and also consumes heavy hospital resources.</a:t>
            </a:r>
          </a:p>
          <a:p>
            <a:r>
              <a:rPr lang="en-US" dirty="0"/>
              <a:t>By predicting sepsis in non-sepsis patients or predicting sepsis very early in sepsis patients </a:t>
            </a:r>
            <a:r>
              <a:rPr lang="en-US" b="1" dirty="0">
                <a:solidFill>
                  <a:srgbClr val="C00000"/>
                </a:solidFill>
              </a:rPr>
              <a:t>consumes limited resources</a:t>
            </a:r>
            <a:r>
              <a:rPr lang="en-US" dirty="0"/>
              <a:t> and we can assume the </a:t>
            </a:r>
            <a:r>
              <a:rPr lang="en-US" b="1" dirty="0">
                <a:solidFill>
                  <a:srgbClr val="C00000"/>
                </a:solidFill>
              </a:rPr>
              <a:t>risk</a:t>
            </a:r>
            <a:r>
              <a:rPr lang="en-US" dirty="0"/>
              <a:t> of prediction to be </a:t>
            </a:r>
            <a:r>
              <a:rPr lang="en-US" b="1" dirty="0">
                <a:solidFill>
                  <a:srgbClr val="C00000"/>
                </a:solidFill>
              </a:rPr>
              <a:t>minimal</a:t>
            </a:r>
            <a:r>
              <a:rPr lang="en-US" dirty="0"/>
              <a:t> but revolutionary. </a:t>
            </a:r>
          </a:p>
          <a:p>
            <a:endParaRPr lang="en-US" dirty="0"/>
          </a:p>
        </p:txBody>
      </p:sp>
    </p:spTree>
    <p:extLst>
      <p:ext uri="{BB962C8B-B14F-4D97-AF65-F5344CB8AC3E}">
        <p14:creationId xmlns:p14="http://schemas.microsoft.com/office/powerpoint/2010/main" val="33383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E1DC-43E3-5D47-ABFB-7D3C3C230E0F}"/>
              </a:ext>
            </a:extLst>
          </p:cNvPr>
          <p:cNvSpPr>
            <a:spLocks noGrp="1"/>
          </p:cNvSpPr>
          <p:nvPr>
            <p:ph type="title"/>
          </p:nvPr>
        </p:nvSpPr>
        <p:spPr>
          <a:xfrm>
            <a:off x="1760167" y="656768"/>
            <a:ext cx="8911687" cy="1280890"/>
          </a:xfrm>
        </p:spPr>
        <p:txBody>
          <a:bodyPr/>
          <a:lstStyle/>
          <a:p>
            <a:r>
              <a:rPr lang="en-US" dirty="0"/>
              <a:t>Challenge Dataset</a:t>
            </a:r>
          </a:p>
        </p:txBody>
      </p:sp>
      <p:sp>
        <p:nvSpPr>
          <p:cNvPr id="3" name="Content Placeholder 2">
            <a:extLst>
              <a:ext uri="{FF2B5EF4-FFF2-40B4-BE49-F238E27FC236}">
                <a16:creationId xmlns:a16="http://schemas.microsoft.com/office/drawing/2014/main" id="{D765907C-4A36-8847-8C5C-A6DF7C7881D5}"/>
              </a:ext>
            </a:extLst>
          </p:cNvPr>
          <p:cNvSpPr>
            <a:spLocks noGrp="1"/>
          </p:cNvSpPr>
          <p:nvPr>
            <p:ph idx="1"/>
          </p:nvPr>
        </p:nvSpPr>
        <p:spPr>
          <a:xfrm>
            <a:off x="1348238" y="1753287"/>
            <a:ext cx="8915400" cy="5104714"/>
          </a:xfrm>
        </p:spPr>
        <p:txBody>
          <a:bodyPr>
            <a:normAutofit fontScale="92500" lnSpcReduction="10000"/>
          </a:bodyPr>
          <a:lstStyle/>
          <a:p>
            <a:pPr algn="just"/>
            <a:r>
              <a:rPr lang="en-US" dirty="0"/>
              <a:t>Data used in the competition is sourced from </a:t>
            </a:r>
            <a:r>
              <a:rPr lang="en-US" b="1" dirty="0">
                <a:solidFill>
                  <a:srgbClr val="C00000"/>
                </a:solidFill>
              </a:rPr>
              <a:t>ICU patients </a:t>
            </a:r>
            <a:r>
              <a:rPr lang="en-US" dirty="0"/>
              <a:t>in </a:t>
            </a:r>
            <a:r>
              <a:rPr lang="en-US" b="1" dirty="0">
                <a:solidFill>
                  <a:srgbClr val="C00000"/>
                </a:solidFill>
              </a:rPr>
              <a:t>two</a:t>
            </a:r>
            <a:r>
              <a:rPr lang="en-US" dirty="0"/>
              <a:t> separate </a:t>
            </a:r>
            <a:r>
              <a:rPr lang="en-US" b="1" dirty="0">
                <a:solidFill>
                  <a:srgbClr val="C00000"/>
                </a:solidFill>
              </a:rPr>
              <a:t>hospital</a:t>
            </a:r>
            <a:r>
              <a:rPr lang="en-US" dirty="0"/>
              <a:t> systems and is obtained from Physionet. </a:t>
            </a:r>
          </a:p>
          <a:p>
            <a:pPr algn="just"/>
            <a:r>
              <a:rPr lang="en-US" dirty="0"/>
              <a:t>The data will be split into </a:t>
            </a:r>
            <a:r>
              <a:rPr lang="en-US" b="1" dirty="0">
                <a:solidFill>
                  <a:srgbClr val="C00000"/>
                </a:solidFill>
              </a:rPr>
              <a:t>75% Training and 25 % testing set</a:t>
            </a:r>
            <a:r>
              <a:rPr lang="en-US" dirty="0"/>
              <a:t>. The training set will be split for validating the training set.</a:t>
            </a:r>
          </a:p>
          <a:p>
            <a:pPr algn="just"/>
            <a:r>
              <a:rPr lang="en-US" dirty="0"/>
              <a:t>The original data for each patient will be contained within a single pipe-delimited text file. Each file will have the same header and each row will represent a single hour's worth of data. Each hospital have </a:t>
            </a:r>
            <a:r>
              <a:rPr lang="en-US" b="1" dirty="0">
                <a:solidFill>
                  <a:srgbClr val="C00000"/>
                </a:solidFill>
              </a:rPr>
              <a:t>20,000 patients </a:t>
            </a:r>
            <a:r>
              <a:rPr lang="en-US" dirty="0"/>
              <a:t>and hence 20,000 files.</a:t>
            </a:r>
          </a:p>
          <a:p>
            <a:pPr algn="just"/>
            <a:r>
              <a:rPr lang="en-US" dirty="0"/>
              <a:t>Available patient co-variates consist of Demographics, Vital Signs, and Laboratory values</a:t>
            </a:r>
          </a:p>
          <a:p>
            <a:pPr algn="just"/>
            <a:r>
              <a:rPr lang="en-US" b="1" dirty="0">
                <a:solidFill>
                  <a:srgbClr val="C00000"/>
                </a:solidFill>
              </a:rPr>
              <a:t>Features</a:t>
            </a:r>
            <a:r>
              <a:rPr lang="en-US" b="1" dirty="0">
                <a:solidFill>
                  <a:schemeClr val="tx1"/>
                </a:solidFill>
              </a:rPr>
              <a:t>:</a:t>
            </a:r>
          </a:p>
          <a:p>
            <a:pPr algn="just">
              <a:buFont typeface="Arial" panose="020B0604020202020204" pitchFamily="34" charset="0"/>
              <a:buChar char="•"/>
            </a:pPr>
            <a:r>
              <a:rPr lang="en-US" b="1" dirty="0">
                <a:solidFill>
                  <a:srgbClr val="C00000"/>
                </a:solidFill>
              </a:rPr>
              <a:t>8 Vital</a:t>
            </a:r>
            <a:r>
              <a:rPr lang="en-US" b="1" dirty="0">
                <a:solidFill>
                  <a:schemeClr val="tx1"/>
                </a:solidFill>
              </a:rPr>
              <a:t> </a:t>
            </a:r>
            <a:r>
              <a:rPr lang="en-US" b="1" dirty="0">
                <a:solidFill>
                  <a:srgbClr val="C00000"/>
                </a:solidFill>
              </a:rPr>
              <a:t>Signs</a:t>
            </a:r>
            <a:r>
              <a:rPr lang="en-US" dirty="0">
                <a:solidFill>
                  <a:schemeClr val="tx1"/>
                </a:solidFill>
              </a:rPr>
              <a:t> : Heart Rate, Temperature , Blood Pressure, Respiratory rate,</a:t>
            </a:r>
          </a:p>
          <a:p>
            <a:pPr algn="just">
              <a:buFont typeface="Arial" panose="020B0604020202020204" pitchFamily="34" charset="0"/>
              <a:buChar char="•"/>
            </a:pPr>
            <a:r>
              <a:rPr lang="en-US" b="1" dirty="0">
                <a:solidFill>
                  <a:srgbClr val="C00000"/>
                </a:solidFill>
              </a:rPr>
              <a:t>26 Laboratory</a:t>
            </a:r>
            <a:r>
              <a:rPr lang="en-US" b="1" dirty="0">
                <a:solidFill>
                  <a:schemeClr val="tx1"/>
                </a:solidFill>
              </a:rPr>
              <a:t> </a:t>
            </a:r>
            <a:r>
              <a:rPr lang="en-US" b="1" dirty="0">
                <a:solidFill>
                  <a:srgbClr val="C00000"/>
                </a:solidFill>
              </a:rPr>
              <a:t>Values</a:t>
            </a:r>
            <a:r>
              <a:rPr lang="en-US" b="1" dirty="0">
                <a:solidFill>
                  <a:schemeClr val="tx1"/>
                </a:solidFill>
              </a:rPr>
              <a:t> : </a:t>
            </a:r>
            <a:r>
              <a:rPr lang="en-US" dirty="0">
                <a:solidFill>
                  <a:schemeClr val="tx1"/>
                </a:solidFill>
              </a:rPr>
              <a:t>Platelet Count, Glucose , Calcium etc</a:t>
            </a:r>
          </a:p>
          <a:p>
            <a:pPr algn="just">
              <a:buFont typeface="Arial" panose="020B0604020202020204" pitchFamily="34" charset="0"/>
              <a:buChar char="•"/>
            </a:pPr>
            <a:r>
              <a:rPr lang="en-US" b="1" dirty="0">
                <a:solidFill>
                  <a:srgbClr val="C00000"/>
                </a:solidFill>
              </a:rPr>
              <a:t>6 Demographics</a:t>
            </a:r>
            <a:r>
              <a:rPr lang="en-US" b="1" dirty="0">
                <a:solidFill>
                  <a:schemeClr val="tx1"/>
                </a:solidFill>
              </a:rPr>
              <a:t> : </a:t>
            </a:r>
            <a:r>
              <a:rPr lang="en-US" dirty="0">
                <a:solidFill>
                  <a:schemeClr val="tx1"/>
                </a:solidFill>
              </a:rPr>
              <a:t>Age, Gender, Time in ICU , Hospital Admit time</a:t>
            </a:r>
          </a:p>
          <a:p>
            <a:pPr algn="just"/>
            <a:r>
              <a:rPr lang="en-US" b="1" dirty="0">
                <a:solidFill>
                  <a:srgbClr val="C00000"/>
                </a:solidFill>
              </a:rPr>
              <a:t>1 Label</a:t>
            </a:r>
            <a:r>
              <a:rPr lang="en-US" b="1" dirty="0">
                <a:solidFill>
                  <a:schemeClr val="tx1"/>
                </a:solidFill>
              </a:rPr>
              <a:t> :</a:t>
            </a:r>
          </a:p>
          <a:p>
            <a:pPr algn="just">
              <a:buFont typeface="Arial" panose="020B0604020202020204" pitchFamily="34" charset="0"/>
              <a:buChar char="•"/>
            </a:pPr>
            <a:r>
              <a:rPr lang="en-US" dirty="0">
                <a:solidFill>
                  <a:schemeClr val="tx1"/>
                </a:solidFill>
              </a:rPr>
              <a:t>0 (Non-sepsis) and 1 (Sepsis)</a:t>
            </a:r>
          </a:p>
        </p:txBody>
      </p:sp>
    </p:spTree>
    <p:extLst>
      <p:ext uri="{BB962C8B-B14F-4D97-AF65-F5344CB8AC3E}">
        <p14:creationId xmlns:p14="http://schemas.microsoft.com/office/powerpoint/2010/main" val="24038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AF2C-EC7A-8A43-9B31-E2057F503B26}"/>
              </a:ext>
            </a:extLst>
          </p:cNvPr>
          <p:cNvSpPr>
            <a:spLocks noGrp="1"/>
          </p:cNvSpPr>
          <p:nvPr>
            <p:ph type="title"/>
          </p:nvPr>
        </p:nvSpPr>
        <p:spPr>
          <a:xfrm>
            <a:off x="1776493" y="656768"/>
            <a:ext cx="8911687" cy="1280890"/>
          </a:xfrm>
        </p:spPr>
        <p:txBody>
          <a:bodyPr/>
          <a:lstStyle/>
          <a:p>
            <a:r>
              <a:rPr lang="en-US" dirty="0"/>
              <a:t>Sepsis Data</a:t>
            </a:r>
          </a:p>
        </p:txBody>
      </p:sp>
      <p:pic>
        <p:nvPicPr>
          <p:cNvPr id="4" name="Picture 3">
            <a:extLst>
              <a:ext uri="{FF2B5EF4-FFF2-40B4-BE49-F238E27FC236}">
                <a16:creationId xmlns:a16="http://schemas.microsoft.com/office/drawing/2014/main" id="{95148FBF-1C70-4F4D-B7FF-1E5C9F4A1D93}"/>
              </a:ext>
            </a:extLst>
          </p:cNvPr>
          <p:cNvPicPr>
            <a:picLocks noChangeAspect="1"/>
          </p:cNvPicPr>
          <p:nvPr/>
        </p:nvPicPr>
        <p:blipFill>
          <a:blip r:embed="rId3"/>
          <a:stretch>
            <a:fillRect/>
          </a:stretch>
        </p:blipFill>
        <p:spPr>
          <a:xfrm>
            <a:off x="1521051" y="2029285"/>
            <a:ext cx="8509000" cy="3975100"/>
          </a:xfrm>
          <a:prstGeom prst="rect">
            <a:avLst/>
          </a:prstGeom>
        </p:spPr>
      </p:pic>
    </p:spTree>
    <p:extLst>
      <p:ext uri="{BB962C8B-B14F-4D97-AF65-F5344CB8AC3E}">
        <p14:creationId xmlns:p14="http://schemas.microsoft.com/office/powerpoint/2010/main" val="112256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6309-E327-AA4E-B30B-3C6A409D3AEE}"/>
              </a:ext>
            </a:extLst>
          </p:cNvPr>
          <p:cNvSpPr>
            <a:spLocks noGrp="1"/>
          </p:cNvSpPr>
          <p:nvPr>
            <p:ph type="title"/>
          </p:nvPr>
        </p:nvSpPr>
        <p:spPr>
          <a:xfrm>
            <a:off x="1743838" y="640439"/>
            <a:ext cx="8911687" cy="1280890"/>
          </a:xfrm>
        </p:spPr>
        <p:txBody>
          <a:bodyPr/>
          <a:lstStyle/>
          <a:p>
            <a:r>
              <a:rPr lang="en-US" dirty="0"/>
              <a:t>Assumptions</a:t>
            </a:r>
          </a:p>
        </p:txBody>
      </p:sp>
      <p:sp>
        <p:nvSpPr>
          <p:cNvPr id="3" name="Content Placeholder 2">
            <a:extLst>
              <a:ext uri="{FF2B5EF4-FFF2-40B4-BE49-F238E27FC236}">
                <a16:creationId xmlns:a16="http://schemas.microsoft.com/office/drawing/2014/main" id="{C503D0D9-ED1F-0741-81C9-B4E9E88D307B}"/>
              </a:ext>
            </a:extLst>
          </p:cNvPr>
          <p:cNvSpPr>
            <a:spLocks noGrp="1"/>
          </p:cNvSpPr>
          <p:nvPr>
            <p:ph idx="1"/>
          </p:nvPr>
        </p:nvSpPr>
        <p:spPr>
          <a:xfrm>
            <a:off x="1266605" y="2007891"/>
            <a:ext cx="8915400" cy="4837470"/>
          </a:xfrm>
        </p:spPr>
        <p:txBody>
          <a:bodyPr>
            <a:normAutofit/>
          </a:bodyPr>
          <a:lstStyle/>
          <a:p>
            <a:r>
              <a:rPr lang="en-US" dirty="0"/>
              <a:t>Combined dataset by appending all the patient files</a:t>
            </a:r>
          </a:p>
          <a:p>
            <a:r>
              <a:rPr lang="en-US" dirty="0"/>
              <a:t>Total files: 43,765 </a:t>
            </a:r>
            <a:r>
              <a:rPr lang="en-US" dirty="0" err="1"/>
              <a:t>psv</a:t>
            </a:r>
            <a:r>
              <a:rPr lang="en-US" dirty="0"/>
              <a:t> files</a:t>
            </a:r>
          </a:p>
          <a:p>
            <a:r>
              <a:rPr lang="en-US" dirty="0"/>
              <a:t>Shape of original file: (1552287 * 41)</a:t>
            </a:r>
          </a:p>
          <a:p>
            <a:r>
              <a:rPr lang="en-US" dirty="0"/>
              <a:t>The dataset is not time dependent. </a:t>
            </a:r>
          </a:p>
          <a:p>
            <a:pPr marL="0" indent="0">
              <a:buNone/>
            </a:pPr>
            <a:endParaRPr lang="en-US" dirty="0"/>
          </a:p>
          <a:p>
            <a:r>
              <a:rPr lang="en-US" b="1" dirty="0">
                <a:solidFill>
                  <a:srgbClr val="C00000"/>
                </a:solidFill>
              </a:rPr>
              <a:t>2 approaches </a:t>
            </a:r>
            <a:r>
              <a:rPr lang="en-US" dirty="0"/>
              <a:t>to solve it:</a:t>
            </a:r>
          </a:p>
          <a:p>
            <a:pPr marL="0" indent="0">
              <a:buNone/>
            </a:pPr>
            <a:endParaRPr lang="en-US" dirty="0"/>
          </a:p>
          <a:p>
            <a:pPr>
              <a:buFont typeface="+mj-lt"/>
              <a:buAutoNum type="arabicPeriod"/>
            </a:pPr>
            <a:r>
              <a:rPr lang="en-US" dirty="0"/>
              <a:t>Add a time component and patient ID </a:t>
            </a:r>
          </a:p>
          <a:p>
            <a:pPr>
              <a:buFont typeface="+mj-lt"/>
              <a:buAutoNum type="arabicPeriod"/>
            </a:pPr>
            <a:r>
              <a:rPr lang="en-US" dirty="0"/>
              <a:t>Ignoring time component and consider each row independently</a:t>
            </a:r>
          </a:p>
          <a:p>
            <a:pPr>
              <a:buFont typeface="+mj-lt"/>
              <a:buAutoNum type="arabicPeriod"/>
            </a:pPr>
            <a:endParaRPr lang="en-US" dirty="0"/>
          </a:p>
          <a:p>
            <a:r>
              <a:rPr lang="en-US" dirty="0"/>
              <a:t>Following 2</a:t>
            </a:r>
            <a:r>
              <a:rPr lang="en-US" baseline="30000" dirty="0"/>
              <a:t>nd</a:t>
            </a:r>
            <a:r>
              <a:rPr lang="en-US" dirty="0"/>
              <a:t> approach. </a:t>
            </a:r>
            <a:r>
              <a:rPr lang="en-US" b="1" dirty="0">
                <a:solidFill>
                  <a:srgbClr val="C00000"/>
                </a:solidFill>
              </a:rPr>
              <a:t>Reason</a:t>
            </a:r>
            <a:r>
              <a:rPr lang="en-US" dirty="0"/>
              <a:t>: Can predict sepsis without past patient data. More robust and need less resources.</a:t>
            </a:r>
          </a:p>
          <a:p>
            <a:pPr marL="0" indent="0">
              <a:buNone/>
            </a:pPr>
            <a:endParaRPr lang="en-US" dirty="0"/>
          </a:p>
        </p:txBody>
      </p:sp>
    </p:spTree>
    <p:extLst>
      <p:ext uri="{BB962C8B-B14F-4D97-AF65-F5344CB8AC3E}">
        <p14:creationId xmlns:p14="http://schemas.microsoft.com/office/powerpoint/2010/main" val="371102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DE77-F195-4B45-885C-77F179181EC2}"/>
              </a:ext>
            </a:extLst>
          </p:cNvPr>
          <p:cNvSpPr>
            <a:spLocks noGrp="1"/>
          </p:cNvSpPr>
          <p:nvPr>
            <p:ph type="title"/>
          </p:nvPr>
        </p:nvSpPr>
        <p:spPr>
          <a:xfrm>
            <a:off x="1843391" y="624110"/>
            <a:ext cx="9383408" cy="1280890"/>
          </a:xfrm>
        </p:spPr>
        <p:txBody>
          <a:bodyPr>
            <a:normAutofit/>
          </a:bodyPr>
          <a:lstStyle/>
          <a:p>
            <a:r>
              <a:rPr lang="en-US" dirty="0">
                <a:solidFill>
                  <a:schemeClr val="tx1"/>
                </a:solidFill>
              </a:rPr>
              <a:t>Procedure</a:t>
            </a:r>
          </a:p>
        </p:txBody>
      </p:sp>
      <p:graphicFrame>
        <p:nvGraphicFramePr>
          <p:cNvPr id="4" name="Content Placeholder 3">
            <a:extLst>
              <a:ext uri="{FF2B5EF4-FFF2-40B4-BE49-F238E27FC236}">
                <a16:creationId xmlns:a16="http://schemas.microsoft.com/office/drawing/2014/main" id="{080AEA7B-2912-A242-B4AF-A1B68AD8E036}"/>
              </a:ext>
            </a:extLst>
          </p:cNvPr>
          <p:cNvGraphicFramePr>
            <a:graphicFrameLocks noGrp="1"/>
          </p:cNvGraphicFramePr>
          <p:nvPr>
            <p:ph idx="1"/>
            <p:extLst>
              <p:ext uri="{D42A27DB-BD31-4B8C-83A1-F6EECF244321}">
                <p14:modId xmlns:p14="http://schemas.microsoft.com/office/powerpoint/2010/main" val="3256812054"/>
              </p:ext>
            </p:extLst>
          </p:nvPr>
        </p:nvGraphicFramePr>
        <p:xfrm>
          <a:off x="357189" y="2930805"/>
          <a:ext cx="115585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ight Arrow 22">
            <a:extLst>
              <a:ext uri="{FF2B5EF4-FFF2-40B4-BE49-F238E27FC236}">
                <a16:creationId xmlns:a16="http://schemas.microsoft.com/office/drawing/2014/main" id="{8ACFF6C1-8AA1-0E40-ABAD-7146F4FC1AB3}"/>
              </a:ext>
            </a:extLst>
          </p:cNvPr>
          <p:cNvSpPr/>
          <p:nvPr/>
        </p:nvSpPr>
        <p:spPr>
          <a:xfrm>
            <a:off x="1843391"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521D538E-A952-0C4B-8FEE-3E0339A8C170}"/>
              </a:ext>
            </a:extLst>
          </p:cNvPr>
          <p:cNvSpPr/>
          <p:nvPr/>
        </p:nvSpPr>
        <p:spPr>
          <a:xfrm>
            <a:off x="3941576"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6696E16C-58F9-5E4A-ABD0-D98A38116CAA}"/>
              </a:ext>
            </a:extLst>
          </p:cNvPr>
          <p:cNvSpPr/>
          <p:nvPr/>
        </p:nvSpPr>
        <p:spPr>
          <a:xfrm>
            <a:off x="5950747"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A821582E-8316-DC4C-BF76-84167334970F}"/>
              </a:ext>
            </a:extLst>
          </p:cNvPr>
          <p:cNvSpPr/>
          <p:nvPr/>
        </p:nvSpPr>
        <p:spPr>
          <a:xfrm>
            <a:off x="7953978" y="3714748"/>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01D77B9F-71B2-954B-B8CC-CF9E3089CBE1}"/>
              </a:ext>
            </a:extLst>
          </p:cNvPr>
          <p:cNvSpPr/>
          <p:nvPr/>
        </p:nvSpPr>
        <p:spPr>
          <a:xfrm>
            <a:off x="9963149" y="3657599"/>
            <a:ext cx="5143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70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442</TotalTime>
  <Words>2501</Words>
  <Application>Microsoft Office PowerPoint</Application>
  <PresentationFormat>Widescreen</PresentationFormat>
  <Paragraphs>230</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Wisp</vt:lpstr>
      <vt:lpstr>CA610-Machine learning Techniques Lab</vt:lpstr>
      <vt:lpstr>Agenda</vt:lpstr>
      <vt:lpstr>Sepsis - Statistics</vt:lpstr>
      <vt:lpstr>Sepsis - Affect and Symptoms</vt:lpstr>
      <vt:lpstr>Objective</vt:lpstr>
      <vt:lpstr>Challenge Dataset</vt:lpstr>
      <vt:lpstr>Sepsis Data</vt:lpstr>
      <vt:lpstr>Assumptions</vt:lpstr>
      <vt:lpstr>Procedure</vt:lpstr>
      <vt:lpstr>EDA - Handling Missing Values</vt:lpstr>
      <vt:lpstr>Feature Selection</vt:lpstr>
      <vt:lpstr>Feature Engineering &amp; label encoding</vt:lpstr>
      <vt:lpstr>PowerPoint Presentation</vt:lpstr>
      <vt:lpstr>EDA – Handling Data Imbalance</vt:lpstr>
      <vt:lpstr>Data Modelling and Predictions</vt:lpstr>
      <vt:lpstr>PowerPoint Presentation</vt:lpstr>
      <vt:lpstr>Future Scope </vt:lpstr>
      <vt:lpstr>Conclusion</vt:lpstr>
      <vt:lpstr>References</vt:lpstr>
      <vt:lpstr>Journals for publication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CA610-Machine learning Techniques Lab</dc:title>
  <dc:creator>Darshan Mehta</dc:creator>
  <cp:lastModifiedBy>Darshan Mehta</cp:lastModifiedBy>
  <cp:revision>20</cp:revision>
  <dcterms:created xsi:type="dcterms:W3CDTF">2021-05-15T11:05:44Z</dcterms:created>
  <dcterms:modified xsi:type="dcterms:W3CDTF">2021-05-27T04:59:17Z</dcterms:modified>
</cp:coreProperties>
</file>