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Old Standard TT"/>
      <p:regular r:id="rId15"/>
      <p:bold r:id="rId16"/>
      <p: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regular.fntdata"/><Relationship Id="rId14" Type="http://schemas.openxmlformats.org/officeDocument/2006/relationships/slide" Target="slides/slide9.xml"/><Relationship Id="rId17" Type="http://schemas.openxmlformats.org/officeDocument/2006/relationships/font" Target="fonts/OldStandardTT-italic.fntdata"/><Relationship Id="rId16"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e8ec90e07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e8ec90e07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e8ec90e07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e8ec90e07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e8ec90e07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e8ec90e07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e8ec90e07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e8ec90e07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e8ec90e07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e8ec90e07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8ec90e07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e8ec90e07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e8ec90e07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e8ec90e07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8ec90e07c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e8ec90e07c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Song Analysis in PowerBI</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GB"/>
              <a:t>By - Patel Darshan jitendrakumar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Batch - MIP-DA-10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u="sng"/>
              <a:t>Problem Statement</a:t>
            </a:r>
            <a:endParaRPr u="sng"/>
          </a:p>
        </p:txBody>
      </p:sp>
      <p:sp>
        <p:nvSpPr>
          <p:cNvPr id="66" name="Google Shape;66;p14"/>
          <p:cNvSpPr txBox="1"/>
          <p:nvPr>
            <p:ph idx="1" type="body"/>
          </p:nvPr>
        </p:nvSpPr>
        <p:spPr>
          <a:xfrm>
            <a:off x="311700" y="1443525"/>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750"/>
              <a:t>This project aims to conduct a comprehensive analysis of YouTube songs data using Power BI. The dataset contains key attributes such as video ID, channel title, title, description, tags, published date, view count, like count, favorite count, comment count, video duration, video definition, and caption details. The goal is to utilize Power BI to create insightful visualizations and reports that provide a deeper understanding of YouTube songs' performance, popularity, and user engagement. The analysis aims to uncover trends, preferences, and patterns in the data to aid content creators and stakeholders in optimizing their YouTube song content.</a:t>
            </a:r>
            <a:endParaRPr sz="17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18087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u="sng"/>
              <a:t>Dataset Description</a:t>
            </a:r>
            <a:endParaRPr u="sng"/>
          </a:p>
        </p:txBody>
      </p:sp>
      <p:sp>
        <p:nvSpPr>
          <p:cNvPr id="72" name="Google Shape;72;p15"/>
          <p:cNvSpPr txBox="1"/>
          <p:nvPr>
            <p:ph idx="1" type="body"/>
          </p:nvPr>
        </p:nvSpPr>
        <p:spPr>
          <a:xfrm>
            <a:off x="311700" y="949475"/>
            <a:ext cx="8520600" cy="39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900"/>
              <a:t>1. video_id: Unique identifier for each YouTube video.</a:t>
            </a:r>
            <a:endParaRPr sz="900"/>
          </a:p>
          <a:p>
            <a:pPr indent="0" lvl="0" marL="0" rtl="0" algn="l">
              <a:spcBef>
                <a:spcPts val="1200"/>
              </a:spcBef>
              <a:spcAft>
                <a:spcPts val="0"/>
              </a:spcAft>
              <a:buClr>
                <a:schemeClr val="dk1"/>
              </a:buClr>
              <a:buSzPts val="1100"/>
              <a:buFont typeface="Arial"/>
              <a:buNone/>
            </a:pPr>
            <a:r>
              <a:rPr lang="en-GB" sz="900"/>
              <a:t>2. </a:t>
            </a:r>
            <a:r>
              <a:rPr lang="en-GB" sz="900"/>
              <a:t>channel Title</a:t>
            </a:r>
            <a:r>
              <a:rPr lang="en-GB" sz="900"/>
              <a:t>: Title of the YouTube channel publishing the song.</a:t>
            </a:r>
            <a:endParaRPr sz="900"/>
          </a:p>
          <a:p>
            <a:pPr indent="0" lvl="0" marL="0" rtl="0" algn="l">
              <a:spcBef>
                <a:spcPts val="1200"/>
              </a:spcBef>
              <a:spcAft>
                <a:spcPts val="0"/>
              </a:spcAft>
              <a:buNone/>
            </a:pPr>
            <a:r>
              <a:rPr lang="en-GB" sz="900"/>
              <a:t>3. title: Title of the YouTube song video.</a:t>
            </a:r>
            <a:endParaRPr sz="900"/>
          </a:p>
          <a:p>
            <a:pPr indent="0" lvl="0" marL="0" rtl="0" algn="l">
              <a:spcBef>
                <a:spcPts val="1200"/>
              </a:spcBef>
              <a:spcAft>
                <a:spcPts val="0"/>
              </a:spcAft>
              <a:buNone/>
            </a:pPr>
            <a:r>
              <a:rPr lang="en-GB" sz="900"/>
              <a:t>4. description: Description provided for the YouTube song video.</a:t>
            </a:r>
            <a:endParaRPr sz="900"/>
          </a:p>
          <a:p>
            <a:pPr indent="0" lvl="0" marL="0" rtl="0" algn="l">
              <a:spcBef>
                <a:spcPts val="1200"/>
              </a:spcBef>
              <a:spcAft>
                <a:spcPts val="0"/>
              </a:spcAft>
              <a:buNone/>
            </a:pPr>
            <a:r>
              <a:rPr lang="en-GB" sz="900"/>
              <a:t>5. tags: Tags associated with the YouTube song video.</a:t>
            </a:r>
            <a:endParaRPr sz="900"/>
          </a:p>
          <a:p>
            <a:pPr indent="0" lvl="0" marL="0" rtl="0" algn="l">
              <a:spcBef>
                <a:spcPts val="1200"/>
              </a:spcBef>
              <a:spcAft>
                <a:spcPts val="0"/>
              </a:spcAft>
              <a:buNone/>
            </a:pPr>
            <a:r>
              <a:rPr lang="en-GB" sz="900"/>
              <a:t>6. publishedAt: Date and time when the YouTube song video was published.</a:t>
            </a:r>
            <a:endParaRPr sz="900"/>
          </a:p>
          <a:p>
            <a:pPr indent="0" lvl="0" marL="0" rtl="0" algn="l">
              <a:spcBef>
                <a:spcPts val="1200"/>
              </a:spcBef>
              <a:spcAft>
                <a:spcPts val="0"/>
              </a:spcAft>
              <a:buNone/>
            </a:pPr>
            <a:r>
              <a:rPr lang="en-GB" sz="900"/>
              <a:t>7. </a:t>
            </a:r>
            <a:r>
              <a:rPr lang="en-GB" sz="900"/>
              <a:t>view Count</a:t>
            </a:r>
            <a:r>
              <a:rPr lang="en-GB" sz="900"/>
              <a:t>: Number of views received by the YouTube song video.</a:t>
            </a:r>
            <a:endParaRPr sz="900"/>
          </a:p>
          <a:p>
            <a:pPr indent="0" lvl="0" marL="0" rtl="0" algn="l">
              <a:spcBef>
                <a:spcPts val="1200"/>
              </a:spcBef>
              <a:spcAft>
                <a:spcPts val="0"/>
              </a:spcAft>
              <a:buNone/>
            </a:pPr>
            <a:r>
              <a:rPr lang="en-GB" sz="900"/>
              <a:t>8. </a:t>
            </a:r>
            <a:r>
              <a:rPr lang="en-GB" sz="900"/>
              <a:t>like Count</a:t>
            </a:r>
            <a:r>
              <a:rPr lang="en-GB" sz="900"/>
              <a:t>: Number of likes received by the YouTube song video.</a:t>
            </a:r>
            <a:endParaRPr sz="900"/>
          </a:p>
          <a:p>
            <a:pPr indent="0" lvl="0" marL="0" rtl="0" algn="l">
              <a:spcBef>
                <a:spcPts val="1200"/>
              </a:spcBef>
              <a:spcAft>
                <a:spcPts val="0"/>
              </a:spcAft>
              <a:buNone/>
            </a:pPr>
            <a:r>
              <a:rPr lang="en-GB" sz="900"/>
              <a:t>9. </a:t>
            </a:r>
            <a:r>
              <a:rPr lang="en-GB" sz="900"/>
              <a:t>favorite Count</a:t>
            </a:r>
            <a:r>
              <a:rPr lang="en-GB" sz="900"/>
              <a:t>: Number of times the YouTube song video has been marked as a favorite.</a:t>
            </a:r>
            <a:endParaRPr sz="900"/>
          </a:p>
          <a:p>
            <a:pPr indent="0" lvl="0" marL="0" rtl="0" algn="l">
              <a:spcBef>
                <a:spcPts val="1200"/>
              </a:spcBef>
              <a:spcAft>
                <a:spcPts val="0"/>
              </a:spcAft>
              <a:buNone/>
            </a:pPr>
            <a:r>
              <a:rPr lang="en-GB" sz="900"/>
              <a:t>10. commentCount: Number of comments posted on the YouTube song video.</a:t>
            </a:r>
            <a:endParaRPr sz="900"/>
          </a:p>
          <a:p>
            <a:pPr indent="0" lvl="0" marL="0" rtl="0" algn="l">
              <a:spcBef>
                <a:spcPts val="1200"/>
              </a:spcBef>
              <a:spcAft>
                <a:spcPts val="0"/>
              </a:spcAft>
              <a:buNone/>
            </a:pPr>
            <a:r>
              <a:rPr lang="en-GB" sz="900"/>
              <a:t>11. duration: Duration of the YouTube song video.</a:t>
            </a:r>
            <a:endParaRPr sz="900"/>
          </a:p>
          <a:p>
            <a:pPr indent="0" lvl="0" marL="0" rtl="0" algn="l">
              <a:spcBef>
                <a:spcPts val="1200"/>
              </a:spcBef>
              <a:spcAft>
                <a:spcPts val="0"/>
              </a:spcAft>
              <a:buNone/>
            </a:pPr>
            <a:r>
              <a:rPr lang="en-GB" sz="900"/>
              <a:t>12. definition: Video definition or quality (e.g., HD, SD).</a:t>
            </a:r>
            <a:endParaRPr sz="900"/>
          </a:p>
          <a:p>
            <a:pPr indent="0" lvl="0" marL="0" rtl="0" algn="l">
              <a:spcBef>
                <a:spcPts val="1200"/>
              </a:spcBef>
              <a:spcAft>
                <a:spcPts val="0"/>
              </a:spcAft>
              <a:buNone/>
            </a:pPr>
            <a:r>
              <a:rPr lang="en-GB" sz="900"/>
              <a:t>13. caption: Availability of captions for the YouTube song video.</a:t>
            </a:r>
            <a:endParaRPr sz="900"/>
          </a:p>
          <a:p>
            <a:pPr indent="0" lvl="0" marL="0" rtl="0" algn="l">
              <a:spcBef>
                <a:spcPts val="1200"/>
              </a:spcBef>
              <a:spcAft>
                <a:spcPts val="0"/>
              </a:spcAft>
              <a:buNone/>
            </a:pPr>
            <a:r>
              <a:t/>
            </a:r>
            <a:endParaRPr sz="900"/>
          </a:p>
          <a:p>
            <a:pPr indent="0" lvl="0" marL="0" rtl="0" algn="l">
              <a:spcBef>
                <a:spcPts val="1200"/>
              </a:spcBef>
              <a:spcAft>
                <a:spcPts val="0"/>
              </a:spcAft>
              <a:buNone/>
            </a:pPr>
            <a:r>
              <a:t/>
            </a:r>
            <a:endParaRPr sz="900"/>
          </a:p>
          <a:p>
            <a:pPr indent="0" lvl="0" marL="0" rtl="0" algn="l">
              <a:spcBef>
                <a:spcPts val="1200"/>
              </a:spcBef>
              <a:spcAft>
                <a:spcPts val="0"/>
              </a:spcAft>
              <a:buClr>
                <a:schemeClr val="dk1"/>
              </a:buClr>
              <a:buSzPts val="1100"/>
              <a:buFont typeface="Arial"/>
              <a:buNone/>
            </a:pPr>
            <a:r>
              <a:t/>
            </a:r>
            <a:endParaRPr sz="900"/>
          </a:p>
          <a:p>
            <a:pPr indent="0" lvl="0" marL="0" rtl="0" algn="l">
              <a:spcBef>
                <a:spcPts val="1200"/>
              </a:spcBef>
              <a:spcAft>
                <a:spcPts val="1200"/>
              </a:spcAft>
              <a:buNone/>
            </a:pPr>
            <a:r>
              <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u="sng"/>
              <a:t>Project Objectives</a:t>
            </a:r>
            <a:endParaRPr u="sng"/>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1. Data Cleaning and Preparation:</a:t>
            </a:r>
            <a:endParaRPr/>
          </a:p>
          <a:p>
            <a:pPr indent="457200" lvl="0" marL="0" rtl="0" algn="l">
              <a:spcBef>
                <a:spcPts val="1200"/>
              </a:spcBef>
              <a:spcAft>
                <a:spcPts val="0"/>
              </a:spcAft>
              <a:buClr>
                <a:schemeClr val="dk1"/>
              </a:buClr>
              <a:buSzPts val="1100"/>
              <a:buFont typeface="Arial"/>
              <a:buNone/>
            </a:pPr>
            <a:r>
              <a:rPr lang="en-GB"/>
              <a:t>- Clean and preprocess the dataset, handling missing values or outliers.</a:t>
            </a:r>
            <a:endParaRPr/>
          </a:p>
          <a:p>
            <a:pPr indent="457200" lvl="0" marL="0" rtl="0" algn="l">
              <a:spcBef>
                <a:spcPts val="1200"/>
              </a:spcBef>
              <a:spcAft>
                <a:spcPts val="0"/>
              </a:spcAft>
              <a:buNone/>
            </a:pPr>
            <a:r>
              <a:rPr lang="en-GB"/>
              <a:t>- Convert relevant columns to appropriate data types.</a:t>
            </a:r>
            <a:endParaRPr/>
          </a:p>
          <a:p>
            <a:pPr indent="45720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rPr lang="en-GB"/>
              <a:t>2. Exploratory Data Analysis (EDA):</a:t>
            </a:r>
            <a:endParaRPr/>
          </a:p>
          <a:p>
            <a:pPr indent="457200" lvl="0" marL="0" rtl="0" algn="l">
              <a:spcBef>
                <a:spcPts val="1200"/>
              </a:spcBef>
              <a:spcAft>
                <a:spcPts val="0"/>
              </a:spcAft>
              <a:buClr>
                <a:schemeClr val="dk1"/>
              </a:buClr>
              <a:buSzPts val="1100"/>
              <a:buFont typeface="Arial"/>
              <a:buNone/>
            </a:pPr>
            <a:r>
              <a:rPr lang="en-GB"/>
              <a:t>- Explore patterns and distributions in view counts, like counts, and comments.</a:t>
            </a:r>
            <a:endParaRPr/>
          </a:p>
          <a:p>
            <a:pPr indent="457200" lvl="0" marL="0" rtl="0" algn="l">
              <a:spcBef>
                <a:spcPts val="1200"/>
              </a:spcBef>
              <a:spcAft>
                <a:spcPts val="0"/>
              </a:spcAft>
              <a:buClr>
                <a:schemeClr val="dk1"/>
              </a:buClr>
              <a:buSzPts val="1100"/>
              <a:buFont typeface="Arial"/>
              <a:buNone/>
            </a:pPr>
            <a:r>
              <a:rPr lang="en-GB"/>
              <a:t>- Identify trends in the popularity and engagement of YouTube song videos.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u="sng"/>
              <a:t>Project Objectives</a:t>
            </a:r>
            <a:endParaRPr u="sng"/>
          </a:p>
        </p:txBody>
      </p:sp>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3. Content and Channel Analysis:</a:t>
            </a:r>
            <a:endParaRPr/>
          </a:p>
          <a:p>
            <a:pPr indent="457200" lvl="0" marL="0" rtl="0" algn="l">
              <a:spcBef>
                <a:spcPts val="1200"/>
              </a:spcBef>
              <a:spcAft>
                <a:spcPts val="0"/>
              </a:spcAft>
              <a:buNone/>
            </a:pPr>
            <a:r>
              <a:rPr lang="en-GB"/>
              <a:t>- Analyze the distribution of videos across different channels.</a:t>
            </a:r>
            <a:endParaRPr/>
          </a:p>
          <a:p>
            <a:pPr indent="457200" lvl="0" marL="0" rtl="0" algn="l">
              <a:spcBef>
                <a:spcPts val="1200"/>
              </a:spcBef>
              <a:spcAft>
                <a:spcPts val="0"/>
              </a:spcAft>
              <a:buNone/>
            </a:pPr>
            <a:r>
              <a:rPr lang="en-GB"/>
              <a:t>- Identify popular tags and their correlation with view counts.</a:t>
            </a:r>
            <a:endParaRPr/>
          </a:p>
          <a:p>
            <a:pPr indent="0" lvl="0" marL="0" rtl="0" algn="l">
              <a:spcBef>
                <a:spcPts val="1200"/>
              </a:spcBef>
              <a:spcAft>
                <a:spcPts val="0"/>
              </a:spcAft>
              <a:buNone/>
            </a:pPr>
            <a:r>
              <a:rPr lang="en-GB"/>
              <a:t>4. Temporal Trends:</a:t>
            </a:r>
            <a:endParaRPr/>
          </a:p>
          <a:p>
            <a:pPr indent="457200" lvl="0" marL="0" rtl="0" algn="l">
              <a:spcBef>
                <a:spcPts val="1200"/>
              </a:spcBef>
              <a:spcAft>
                <a:spcPts val="0"/>
              </a:spcAft>
              <a:buNone/>
            </a:pPr>
            <a:r>
              <a:rPr lang="en-GB"/>
              <a:t>- Explore how YouTube song video metrics vary over time.</a:t>
            </a:r>
            <a:endParaRPr/>
          </a:p>
          <a:p>
            <a:pPr indent="457200" lvl="0" marL="0" rtl="0" algn="l">
              <a:spcBef>
                <a:spcPts val="1200"/>
              </a:spcBef>
              <a:spcAft>
                <a:spcPts val="0"/>
              </a:spcAft>
              <a:buNone/>
            </a:pPr>
            <a:r>
              <a:rPr lang="en-GB"/>
              <a:t>- Identify peak publishing times and their impact on engagement.</a:t>
            </a:r>
            <a:endParaRPr/>
          </a:p>
          <a:p>
            <a:pPr indent="0" lvl="0" marL="0" rtl="0" algn="l">
              <a:spcBef>
                <a:spcPts val="1200"/>
              </a:spcBef>
              <a:spcAft>
                <a:spcPts val="0"/>
              </a:spcAft>
              <a:buNone/>
            </a:pPr>
            <a:r>
              <a:rPr lang="en-GB"/>
              <a:t>5. User Engagement Insights:</a:t>
            </a:r>
            <a:endParaRPr/>
          </a:p>
          <a:p>
            <a:pPr indent="0" lvl="0" marL="0" rtl="0" algn="l">
              <a:spcBef>
                <a:spcPts val="1200"/>
              </a:spcBef>
              <a:spcAft>
                <a:spcPts val="0"/>
              </a:spcAft>
              <a:buNone/>
            </a:pPr>
            <a:r>
              <a:rPr lang="en-GB"/>
              <a:t>	- Investigate relationships between likes, comments, and views.</a:t>
            </a:r>
            <a:endParaRPr/>
          </a:p>
          <a:p>
            <a:pPr indent="0" lvl="0" marL="0" rtl="0" algn="l">
              <a:spcBef>
                <a:spcPts val="1200"/>
              </a:spcBef>
              <a:spcAft>
                <a:spcPts val="1200"/>
              </a:spcAft>
              <a:buNone/>
            </a:pPr>
            <a:r>
              <a:rPr lang="en-GB"/>
              <a:t>	- Identify factors influencing user engagement with YouTube song videos.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311700" y="188625"/>
            <a:ext cx="8520600" cy="613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2200" u="sng">
                <a:solidFill>
                  <a:schemeClr val="lt1"/>
                </a:solidFill>
              </a:rPr>
              <a:t>Exploratory data analysis</a:t>
            </a:r>
            <a:endParaRPr b="1" sz="2200" u="sng">
              <a:solidFill>
                <a:schemeClr val="lt1"/>
              </a:solidFill>
            </a:endParaRPr>
          </a:p>
        </p:txBody>
      </p:sp>
      <p:pic>
        <p:nvPicPr>
          <p:cNvPr id="90" name="Google Shape;90;p18"/>
          <p:cNvPicPr preferRelativeResize="0"/>
          <p:nvPr/>
        </p:nvPicPr>
        <p:blipFill>
          <a:blip r:embed="rId3">
            <a:alphaModFix/>
          </a:blip>
          <a:stretch>
            <a:fillRect/>
          </a:stretch>
        </p:blipFill>
        <p:spPr>
          <a:xfrm>
            <a:off x="637100" y="984800"/>
            <a:ext cx="8002726" cy="3836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311700" y="188625"/>
            <a:ext cx="8520600" cy="613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2200" u="sng">
                <a:solidFill>
                  <a:schemeClr val="lt1"/>
                </a:solidFill>
              </a:rPr>
              <a:t>Published year, duration and tags Analysis</a:t>
            </a:r>
            <a:endParaRPr b="1" sz="2200" u="sng">
              <a:solidFill>
                <a:schemeClr val="lt1"/>
              </a:solidFill>
            </a:endParaRPr>
          </a:p>
        </p:txBody>
      </p:sp>
      <p:pic>
        <p:nvPicPr>
          <p:cNvPr id="96" name="Google Shape;96;p19"/>
          <p:cNvPicPr preferRelativeResize="0"/>
          <p:nvPr/>
        </p:nvPicPr>
        <p:blipFill rotWithShape="1">
          <a:blip r:embed="rId3">
            <a:alphaModFix/>
          </a:blip>
          <a:srcRect b="0" l="0" r="0" t="999"/>
          <a:stretch/>
        </p:blipFill>
        <p:spPr>
          <a:xfrm>
            <a:off x="722575" y="986750"/>
            <a:ext cx="7831801" cy="3851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180875"/>
            <a:ext cx="8520600" cy="75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000" u="sng"/>
              <a:t>Recommendations for content creators and stakeholders to enhance YouTube song video performance. </a:t>
            </a:r>
            <a:endParaRPr sz="2000" u="sng"/>
          </a:p>
        </p:txBody>
      </p:sp>
      <p:sp>
        <p:nvSpPr>
          <p:cNvPr id="102" name="Google Shape;102;p20"/>
          <p:cNvSpPr txBox="1"/>
          <p:nvPr>
            <p:ph idx="1" type="body"/>
          </p:nvPr>
        </p:nvSpPr>
        <p:spPr>
          <a:xfrm>
            <a:off x="311700" y="1017825"/>
            <a:ext cx="8520600" cy="355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200"/>
              <a:t>1. Optimize titles &amp; descriptions with keywords.</a:t>
            </a:r>
            <a:endParaRPr sz="1200"/>
          </a:p>
          <a:p>
            <a:pPr indent="0" lvl="0" marL="0" rtl="0" algn="l">
              <a:spcBef>
                <a:spcPts val="1200"/>
              </a:spcBef>
              <a:spcAft>
                <a:spcPts val="0"/>
              </a:spcAft>
              <a:buNone/>
            </a:pPr>
            <a:r>
              <a:rPr lang="en-GB" sz="1200"/>
              <a:t>2. Engage viewers through comments and discussions. </a:t>
            </a:r>
            <a:endParaRPr sz="1200"/>
          </a:p>
          <a:p>
            <a:pPr indent="0" lvl="0" marL="0" rtl="0" algn="l">
              <a:spcBef>
                <a:spcPts val="1200"/>
              </a:spcBef>
              <a:spcAft>
                <a:spcPts val="0"/>
              </a:spcAft>
              <a:buNone/>
            </a:pPr>
            <a:r>
              <a:rPr lang="en-GB" sz="1200"/>
              <a:t>3. Use relevant tags for search visibility.</a:t>
            </a:r>
            <a:endParaRPr sz="1200"/>
          </a:p>
          <a:p>
            <a:pPr indent="0" lvl="0" marL="0" rtl="0" algn="l">
              <a:spcBef>
                <a:spcPts val="1200"/>
              </a:spcBef>
              <a:spcAft>
                <a:spcPts val="0"/>
              </a:spcAft>
              <a:buNone/>
            </a:pPr>
            <a:r>
              <a:rPr lang="en-GB" sz="1200"/>
              <a:t>4. Promote videos on social media.</a:t>
            </a:r>
            <a:endParaRPr sz="1200"/>
          </a:p>
          <a:p>
            <a:pPr indent="0" lvl="0" marL="0" rtl="0" algn="l">
              <a:spcBef>
                <a:spcPts val="1200"/>
              </a:spcBef>
              <a:spcAft>
                <a:spcPts val="0"/>
              </a:spcAft>
              <a:buNone/>
            </a:pPr>
            <a:r>
              <a:rPr lang="en-GB" sz="1200"/>
              <a:t>5. Maintain a consistent posting schedule.</a:t>
            </a:r>
            <a:endParaRPr sz="1200"/>
          </a:p>
          <a:p>
            <a:pPr indent="0" lvl="0" marL="0" rtl="0" algn="l">
              <a:spcBef>
                <a:spcPts val="1200"/>
              </a:spcBef>
              <a:spcAft>
                <a:spcPts val="0"/>
              </a:spcAft>
              <a:buNone/>
            </a:pPr>
            <a:r>
              <a:rPr lang="en-GB" sz="1200"/>
              <a:t>6. Create appealing thumbnails.</a:t>
            </a:r>
            <a:endParaRPr sz="1200"/>
          </a:p>
          <a:p>
            <a:pPr indent="0" lvl="0" marL="0" rtl="0" algn="l">
              <a:spcBef>
                <a:spcPts val="1200"/>
              </a:spcBef>
              <a:spcAft>
                <a:spcPts val="0"/>
              </a:spcAft>
              <a:buNone/>
            </a:pPr>
            <a:r>
              <a:rPr lang="en-GB" sz="1200"/>
              <a:t>7. Collaborate with other creators.</a:t>
            </a:r>
            <a:endParaRPr sz="1200"/>
          </a:p>
          <a:p>
            <a:pPr indent="0" lvl="0" marL="0" rtl="0" algn="l">
              <a:spcBef>
                <a:spcPts val="1200"/>
              </a:spcBef>
              <a:spcAft>
                <a:spcPts val="0"/>
              </a:spcAft>
              <a:buNone/>
            </a:pPr>
            <a:r>
              <a:rPr lang="en-GB" sz="1200"/>
              <a:t>8. Analyze metrics regularly.</a:t>
            </a:r>
            <a:endParaRPr sz="1200"/>
          </a:p>
          <a:p>
            <a:pPr indent="0" lvl="0" marL="0" rtl="0" algn="l">
              <a:spcBef>
                <a:spcPts val="1200"/>
              </a:spcBef>
              <a:spcAft>
                <a:spcPts val="0"/>
              </a:spcAft>
              <a:buNone/>
            </a:pPr>
            <a:r>
              <a:rPr lang="en-GB" sz="1200"/>
              <a:t>9. Utilize playlists to increase watch time.</a:t>
            </a:r>
            <a:endParaRPr sz="1200"/>
          </a:p>
          <a:p>
            <a:pPr indent="0" lvl="0" marL="0" rtl="0" algn="l">
              <a:spcBef>
                <a:spcPts val="1200"/>
              </a:spcBef>
              <a:spcAft>
                <a:spcPts val="1200"/>
              </a:spcAft>
              <a:buNone/>
            </a:pPr>
            <a:r>
              <a:rPr lang="en-GB" sz="1200"/>
              <a:t>10. Encourage subscriptions for updates.</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nvSpPr>
        <p:spPr>
          <a:xfrm>
            <a:off x="2334300" y="2094600"/>
            <a:ext cx="4475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000">
                <a:solidFill>
                  <a:schemeClr val="dk1"/>
                </a:solidFill>
                <a:latin typeface="Old Standard TT"/>
                <a:ea typeface="Old Standard TT"/>
                <a:cs typeface="Old Standard TT"/>
                <a:sym typeface="Old Standard TT"/>
              </a:rPr>
              <a:t>Thank You For Watching</a:t>
            </a:r>
            <a:endParaRPr sz="3000">
              <a:solidFill>
                <a:schemeClr val="dk1"/>
              </a:solidFill>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