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3"/>
    <p:sldId id="283" r:id="rId4"/>
    <p:sldId id="284" r:id="rId5"/>
    <p:sldId id="285" r:id="rId6"/>
    <p:sldId id="258" r:id="rId7"/>
    <p:sldId id="259" r:id="rId8"/>
    <p:sldId id="260" r:id="rId9"/>
    <p:sldId id="261" r:id="rId10"/>
    <p:sldId id="262" r:id="rId11"/>
    <p:sldId id="263" r:id="rId12"/>
    <p:sldId id="264" r:id="rId13"/>
    <p:sldId id="265" r:id="rId14"/>
    <p:sldId id="266" r:id="rId15"/>
    <p:sldId id="267" r:id="rId16"/>
    <p:sldId id="268" r:id="rId17"/>
    <p:sldId id="269" r:id="rId19"/>
    <p:sldId id="270" r:id="rId20"/>
    <p:sldId id="271" r:id="rId21"/>
    <p:sldId id="272" r:id="rId22"/>
    <p:sldId id="273" r:id="rId2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D250319-3794-4312-A4CF-78AAFC06D4CA}"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Image Placeholder 1"/>
          <p:cNvSpPr>
            <a:spLocks noGrp="1" noRot="1" noChangeAspect="1" noTextEdit="1"/>
          </p:cNvSpPr>
          <p:nvPr>
            <p:ph type="sldImg"/>
          </p:nvPr>
        </p:nvSpPr>
        <p:spPr>
          <a:ln>
            <a:solidFill>
              <a:srgbClr val="000000">
                <a:alpha val="100000"/>
              </a:srgbClr>
            </a:solidFill>
            <a:miter lim="800000"/>
          </a:ln>
        </p:spPr>
      </p:sp>
      <p:sp>
        <p:nvSpPr>
          <p:cNvPr id="2662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27652"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white">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4" name="Date Placeholder 29"/>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B310CA4-678A-4D28-8A1F-DC7393CE05A2}" type="datetime1">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15" name="Footer Placeholder 18"/>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t>Lecture 31</a:t>
            </a:r>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16" name="Slide Number Placeholder 26"/>
          <p:cNvSpPr>
            <a:spLocks noGrp="1"/>
          </p:cNvSpPr>
          <p:nvPr>
            <p:ph type="sldNum" sz="quarter" idx="4"/>
          </p:nvPr>
        </p:nvSpPr>
        <p:spPr>
          <a:xfrm>
            <a:off x="7924800" y="6356350"/>
            <a:ext cx="762000" cy="365125"/>
          </a:xfrm>
          <a:prstGeom prst="rect">
            <a:avLst/>
          </a:prstGeom>
        </p:spPr>
        <p:txBody>
          <a:bodyPr vert="horz" lIns="0" tIns="0" rIns="0" bIns="0" anchor="b"/>
          <a:p>
            <a:pPr algn="r">
              <a:buNone/>
            </a:pPr>
            <a:fld id="{9A0DB2DC-4C9A-4742-B13C-FB6460FD3503}" type="slidenum">
              <a:rPr lang="en-US" dirty="0">
                <a:solidFill>
                  <a:srgbClr val="D1EAEE"/>
                </a:solidFill>
              </a:rPr>
            </a:fld>
            <a:endParaRPr 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526AB2-E3E3-4386-9398-F7F41769A61F}" type="datetime1">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t>Lecture 31</a:t>
            </a:r>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526AB2-E3E3-4386-9398-F7F41769A61F}" type="datetime1">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t>Lecture 31</a:t>
            </a:r>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526AB2-E3E3-4386-9398-F7F41769A61F}" type="datetime1">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t>Lecture 31</a:t>
            </a:r>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white">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4" name="Date Placeholder 3"/>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750EF5E-29B7-419C-8A54-03BCBFBB796F}" type="datetime1">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t>Lecture 31</a:t>
            </a:r>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lIns="0" tIns="0" rIns="0" bIns="0" anchor="b"/>
          <a:p>
            <a:pPr algn="r">
              <a:buNone/>
            </a:pPr>
            <a:fld id="{9A0DB2DC-4C9A-4742-B13C-FB6460FD3503}" type="slidenum">
              <a:rPr lang="en-US" dirty="0">
                <a:solidFill>
                  <a:srgbClr val="D1EAEE"/>
                </a:solidFill>
              </a:rPr>
            </a:fld>
            <a:endParaRPr 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526AB2-E3E3-4386-9398-F7F41769A61F}" type="datetime1">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t>Lecture 31</a:t>
            </a:r>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526AB2-E3E3-4386-9398-F7F41769A61F}" type="datetime1">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t>Lecture 31</a:t>
            </a:r>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526AB2-E3E3-4386-9398-F7F41769A61F}" type="datetime1">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t>Lecture 31</a:t>
            </a:r>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526AB2-E3E3-4386-9398-F7F41769A61F}" type="datetime1">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t>Lecture 31</a:t>
            </a:r>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526AB2-E3E3-4386-9398-F7F41769A61F}" type="datetime1">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t>Lecture 31</a:t>
            </a:r>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Snip and Round Single Corner Rectangle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ight Triangle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Freeform 15"/>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Freeform 16"/>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Date Placeholder 4"/>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369B286-911A-4358-A161-AA8EF7B89ADA}" type="datetime1">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20" name="Footer Placeholder 5"/>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t>Lecture 31</a:t>
            </a:r>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lIns="0" tIns="0" rIns="0" bIns="0" anchor="b"/>
          <a:p>
            <a:pPr algn="r">
              <a:buNone/>
            </a:pPr>
            <a:fld id="{9A0DB2DC-4C9A-4742-B13C-FB6460FD350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3">
        <a:schemeClr val="bg1"/>
      </p:bgRef>
    </p:bg>
    <p:spTree>
      <p:nvGrpSpPr>
        <p:cNvPr id="1" name=""/>
        <p:cNvGrpSpPr/>
        <p:nvPr/>
      </p:nvGrpSpPr>
      <p:grpSpPr/>
      <p:sp>
        <p:nvSpPr>
          <p:cNvPr id="7" name="Freeform 6"/>
          <p:cNvSpPr/>
          <p:nvPr/>
        </p:nvSpPr>
        <p:spPr bwMode="auto">
          <a:xfrm>
            <a:off x="-9525" y="-7937"/>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reeform 7"/>
          <p:cNvSpPr/>
          <p:nvPr/>
        </p:nvSpPr>
        <p:spPr bwMode="auto">
          <a:xfrm>
            <a:off x="4381500" y="-793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28" name="Title Placeholder 8"/>
          <p:cNvSpPr>
            <a:spLocks noGrp="1"/>
          </p:cNvSpPr>
          <p:nvPr>
            <p:ph type="title"/>
          </p:nvPr>
        </p:nvSpPr>
        <p:spPr>
          <a:xfrm>
            <a:off x="457200" y="704850"/>
            <a:ext cx="8229600" cy="1143000"/>
          </a:xfrm>
          <a:prstGeom prst="rect">
            <a:avLst/>
          </a:prstGeom>
          <a:noFill/>
          <a:ln w="9525">
            <a:noFill/>
          </a:ln>
        </p:spPr>
        <p:txBody>
          <a:bodyPr lIns="0" rIns="0" bIns="0" anchor="b" anchorCtr="0"/>
          <a:p>
            <a:pPr lvl="0"/>
            <a:r>
              <a:rPr dirty="0"/>
              <a:t>Click to edit Master title style</a:t>
            </a:r>
            <a:endParaRPr dirty="0"/>
          </a:p>
        </p:txBody>
      </p:sp>
      <p:sp>
        <p:nvSpPr>
          <p:cNvPr id="1029" name="Text Placeholder 29"/>
          <p:cNvSpPr>
            <a:spLocks noGrp="1"/>
          </p:cNvSpPr>
          <p:nvPr>
            <p:ph type="body" idx="1"/>
          </p:nvPr>
        </p:nvSpPr>
        <p:spPr>
          <a:xfrm>
            <a:off x="457200" y="1935163"/>
            <a:ext cx="8229600" cy="4389437"/>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5526AB2-E3E3-4386-9398-F7F41769A61F}" type="datetime1">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rPr>
              <a:t>Lecture 31</a:t>
            </a:r>
            <a:endParaRPr kumimoji="0" lang="en-US" sz="1200" b="0" i="0" u="none" strike="noStrike" kern="1200" cap="none" spc="0" normalizeH="0" baseline="0" noProof="0">
              <a:ln>
                <a:noFill/>
              </a:ln>
              <a:solidFill>
                <a:schemeClr val="tx2">
                  <a:shade val="90000"/>
                </a:schemeClr>
              </a:solidFill>
              <a:effectLst/>
              <a:uLnTx/>
              <a:uFillTx/>
              <a:latin typeface="Calibri" panose="020F0502020204030204" pitchFamily="34" charset="0"/>
              <a:ea typeface="+mn-ea"/>
              <a:cs typeface="Arial" panose="020B0604020202020204" pitchFamily="34" charset="0"/>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a:defRPr sz="1200">
                <a:solidFill>
                  <a:srgbClr val="045C75"/>
                </a:solidFill>
              </a:defRPr>
            </a:lvl1pPr>
          </a:lstStyle>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grpSp>
        <p:nvGrpSpPr>
          <p:cNvPr id="1033" name="Group 1"/>
          <p:cNvGrpSpPr/>
          <p:nvPr/>
        </p:nvGrpSpPr>
        <p:grpSpPr>
          <a:xfrm>
            <a:off x="-19050" y="203200"/>
            <a:ext cx="9180513"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xml"/><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xml"/><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16.emf"/><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image" Target="../media/image17.emf"/></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12.emf"/><Relationship Id="rId1" Type="http://schemas.openxmlformats.org/officeDocument/2006/relationships/image" Target="../media/image20.emf"/></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image" Target="../media/image22.emf"/><Relationship Id="rId1" Type="http://schemas.openxmlformats.org/officeDocument/2006/relationships/image" Target="../media/image21.emf"/></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24.emf"/><Relationship Id="rId1" Type="http://schemas.openxmlformats.org/officeDocument/2006/relationships/image" Target="../media/image2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ln/>
        </p:spPr>
        <p:txBody>
          <a:bodyPr vert="horz" wrap="square" lIns="0" tIns="45720" rIns="0" bIns="0" anchor="b" anchorCtr="0"/>
          <a:p>
            <a:pPr eaLnBrk="1" hangingPunct="1"/>
            <a:r>
              <a:rPr sz="4800" dirty="0">
                <a:solidFill>
                  <a:schemeClr val="bg1"/>
                </a:solidFill>
                <a:latin typeface="Times New Roman" panose="02020603050405020304" pitchFamily="18" charset="0"/>
                <a:cs typeface="Times New Roman" panose="02020603050405020304" pitchFamily="18" charset="0"/>
              </a:rPr>
              <a:t>Zener  Diode</a:t>
            </a:r>
            <a:endParaRPr sz="4800" dirty="0">
              <a:solidFill>
                <a:schemeClr val="bg1"/>
              </a:solidFill>
              <a:latin typeface="Times New Roman" panose="02020603050405020304" pitchFamily="18" charset="0"/>
              <a:ea typeface="Times New Roman" panose="02020603050405020304" pitchFamily="18" charset="0"/>
            </a:endParaRPr>
          </a:p>
        </p:txBody>
      </p:sp>
      <p:sp>
        <p:nvSpPr>
          <p:cNvPr id="5123" name="Content Placeholder 4"/>
          <p:cNvSpPr>
            <a:spLocks noGrp="1"/>
          </p:cNvSpPr>
          <p:nvPr>
            <p:ph idx="1"/>
          </p:nvPr>
        </p:nvSpPr>
        <p:spPr>
          <a:ln/>
        </p:spPr>
        <p:txBody>
          <a:bodyPr vert="horz" wrap="square" lIns="91440" tIns="45720" rIns="91440" bIns="45720" anchor="t" anchorCtr="0"/>
          <a:p>
            <a:pPr algn="ctr" eaLnBrk="1" hangingPunct="1">
              <a:buNone/>
            </a:pPr>
            <a:endParaRPr lang="en-IN" altLang="x-none" b="1" dirty="0"/>
          </a:p>
          <a:p>
            <a:pPr algn="ctr" eaLnBrk="1" hangingPunct="1">
              <a:buNone/>
            </a:pPr>
            <a:endParaRPr lang="en-IN" altLang="x-none" b="1" dirty="0"/>
          </a:p>
          <a:p>
            <a:pPr algn="ctr" eaLnBrk="1" hangingPunct="1">
              <a:buNone/>
            </a:pPr>
            <a:endParaRPr lang="en-IN" altLang="x-none" b="1" dirty="0"/>
          </a:p>
          <a:p>
            <a:pPr algn="ctr" eaLnBrk="1" hangingPunct="1">
              <a:buNone/>
            </a:pPr>
            <a:r>
              <a:rPr lang="en-IN" altLang="x-none" sz="4400" b="1" dirty="0"/>
              <a:t>ZENER DIODE</a:t>
            </a:r>
            <a:endParaRPr sz="4400" b="1" dirty="0"/>
          </a:p>
          <a:p>
            <a:pPr algn="ctr" eaLnBrk="1" hangingPunct="1">
              <a:buNone/>
            </a:pPr>
            <a:endParaRPr lang="en-IN" altLang="x-none" b="1" dirty="0"/>
          </a:p>
        </p:txBody>
      </p:sp>
      <p:sp>
        <p:nvSpPr>
          <p:cNvPr id="5124" name="Slide Number Placeholder 2"/>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898989"/>
                </a:solidFill>
              </a:rPr>
            </a:fld>
            <a:endParaRPr lang="en-US" sz="1200" dirty="0">
              <a:solidFill>
                <a:srgbClr val="898989"/>
              </a:solidFill>
            </a:endParaRPr>
          </a:p>
        </p:txBody>
      </p:sp>
      <p:sp>
        <p:nvSpPr>
          <p:cNvPr id="6" name="Title 1"/>
          <p:cNvSpPr txBox="1"/>
          <p:nvPr/>
        </p:nvSpPr>
        <p:spPr>
          <a:xfrm>
            <a:off x="838200" y="3657600"/>
            <a:ext cx="7924800" cy="2743200"/>
          </a:xfrm>
          <a:prstGeom prst="rect">
            <a:avLst/>
          </a:prstGeom>
        </p:spPr>
        <p:txBody>
          <a:bodyPr anchor="ctr">
            <a:normAutofit fontScale="70000" lnSpcReduction="20000"/>
          </a:bodyPr>
          <a:lstStyle/>
          <a:p>
            <a:pPr marR="0" defTabSz="914400" fontAlgn="auto">
              <a:spcAft>
                <a:spcPts val="0"/>
              </a:spcAft>
              <a:buClrTx/>
              <a:buSzTx/>
              <a:buFontTx/>
              <a:buNone/>
              <a:defRPr/>
            </a:pPr>
            <a:endParaRPr kumimoji="0" lang="en-US" sz="2600" kern="1200" cap="none" spc="0" normalizeH="0" baseline="0" noProof="0" dirty="0">
              <a:solidFill>
                <a:prstClr val="white"/>
              </a:solidFill>
              <a:latin typeface="Times New Roman" panose="02020603050405020304" pitchFamily="18" charset="0"/>
              <a:ea typeface="+mn-ea"/>
              <a:cs typeface="Times New Roman" panose="02020603050405020304" pitchFamily="18" charset="0"/>
            </a:endParaRPr>
          </a:p>
          <a:p>
            <a:pPr marR="0" defTabSz="914400" fontAlgn="auto">
              <a:spcAft>
                <a:spcPts val="0"/>
              </a:spcAft>
              <a:buClrTx/>
              <a:buSzTx/>
              <a:buFontTx/>
              <a:buNone/>
              <a:defRPr/>
            </a:pPr>
            <a:endParaRPr kumimoji="0" lang="en-US" sz="2600" kern="1200" cap="none" spc="0" normalizeH="0" baseline="0" noProof="0" dirty="0">
              <a:solidFill>
                <a:prstClr val="white"/>
              </a:solidFill>
              <a:latin typeface="Times New Roman" panose="02020603050405020304" pitchFamily="18" charset="0"/>
              <a:ea typeface="+mn-ea"/>
              <a:cs typeface="Times New Roman" panose="02020603050405020304" pitchFamily="18" charset="0"/>
            </a:endParaRPr>
          </a:p>
          <a:p>
            <a:pPr marR="0" defTabSz="914400" fontAlgn="auto">
              <a:spcAft>
                <a:spcPts val="0"/>
              </a:spcAft>
              <a:buClrTx/>
              <a:buSzTx/>
              <a:buFontTx/>
              <a:buNone/>
              <a:defRPr/>
            </a:pPr>
            <a:endParaRPr kumimoji="0" lang="en-US" sz="6200" kern="1200" cap="none" spc="0" normalizeH="0" baseline="0" noProof="0" dirty="0">
              <a:solidFill>
                <a:prstClr val="white"/>
              </a:solidFill>
              <a:latin typeface="Times New Roman" panose="02020603050405020304" pitchFamily="18" charset="0"/>
              <a:ea typeface="+mn-ea"/>
              <a:cs typeface="Times New Roman" panose="02020603050405020304" pitchFamily="18" charset="0"/>
            </a:endParaRPr>
          </a:p>
          <a:p>
            <a:pPr marR="0" algn="ctr" defTabSz="914400" fontAlgn="auto">
              <a:spcAft>
                <a:spcPts val="0"/>
              </a:spcAft>
              <a:buClrTx/>
              <a:buSzTx/>
              <a:buFontTx/>
              <a:buNone/>
              <a:defRPr/>
            </a:pPr>
            <a:endParaRPr kumimoji="0" lang="en-US" sz="6200" kern="1200" cap="none" spc="0" normalizeH="0" baseline="0" noProof="0" dirty="0">
              <a:solidFill>
                <a:prstClr val="white"/>
              </a:solidFill>
              <a:latin typeface="Times New Roman" panose="02020603050405020304" pitchFamily="18" charset="0"/>
              <a:ea typeface="+mn-ea"/>
              <a:cs typeface="Times New Roman" panose="02020603050405020304" pitchFamily="18" charset="0"/>
            </a:endParaRPr>
          </a:p>
          <a:p>
            <a:pPr marR="0" algn="ctr" defTabSz="914400" fontAlgn="auto">
              <a:spcAft>
                <a:spcPts val="0"/>
              </a:spcAft>
              <a:buClrTx/>
              <a:buSzTx/>
              <a:buFontTx/>
              <a:buNone/>
              <a:defRPr/>
            </a:pPr>
            <a:endParaRPr kumimoji="0" lang="en-US" sz="2600" kern="1200" cap="none" spc="0" normalizeH="0" baseline="0" noProof="0" dirty="0">
              <a:solidFill>
                <a:prstClr val="white"/>
              </a:solidFill>
              <a:latin typeface="Times New Roman" panose="02020603050405020304" pitchFamily="18" charset="0"/>
              <a:ea typeface="+mn-ea"/>
              <a:cs typeface="Times New Roman" panose="02020603050405020304" pitchFamily="18" charset="0"/>
            </a:endParaRPr>
          </a:p>
          <a:p>
            <a:pPr marR="0" algn="ctr" defTabSz="914400" fontAlgn="auto">
              <a:spcAft>
                <a:spcPts val="0"/>
              </a:spcAft>
              <a:buClrTx/>
              <a:buSzTx/>
              <a:buFontTx/>
              <a:buNone/>
              <a:defRPr/>
            </a:pPr>
            <a:br>
              <a:rPr kumimoji="0" lang="en-US" sz="4800" kern="1200" cap="none" spc="0" normalizeH="0" baseline="0" noProof="0" dirty="0">
                <a:solidFill>
                  <a:prstClr val="white"/>
                </a:solidFill>
                <a:latin typeface="Times New Roman" panose="02020603050405020304" pitchFamily="18" charset="0"/>
                <a:ea typeface="+mn-ea"/>
                <a:cs typeface="Times New Roman" panose="02020603050405020304" pitchFamily="18" charset="0"/>
              </a:rPr>
            </a:br>
            <a:endParaRPr kumimoji="0" lang="en-US" sz="4800" kern="1200" cap="none" spc="0" normalizeH="0" baseline="0" noProof="0" dirty="0">
              <a:solidFill>
                <a:prstClr val="white"/>
              </a:solidFill>
              <a:latin typeface="Times New Roman" panose="02020603050405020304" pitchFamily="18" charset="0"/>
              <a:ea typeface="+mn-ea"/>
              <a:cs typeface="Times New Roman" panose="02020603050405020304" pitchFamily="18" charset="0"/>
            </a:endParaRPr>
          </a:p>
        </p:txBody>
      </p:sp>
    </p:spTree>
    <p:custDataLst>
      <p:tags r:id="rId1"/>
    </p:custDataLst>
  </p:cSld>
  <p:clrMapOvr>
    <a:masterClrMapping/>
  </p:clrMapOvr>
  <p:transition spd="slow" advTm="4432">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1143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algn="ctr" eaLnBrk="1" hangingPunct="1"/>
            <a:r>
              <a:rPr sz="3200" dirty="0">
                <a:solidFill>
                  <a:schemeClr val="tx1"/>
                </a:solidFill>
                <a:latin typeface="Times New Roman" panose="02020603050405020304" pitchFamily="18" charset="0"/>
                <a:cs typeface="Times New Roman" panose="02020603050405020304" pitchFamily="18" charset="0"/>
              </a:rPr>
              <a:t>Zener breakdown</a:t>
            </a:r>
            <a:endParaRPr sz="3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733425" y="1590675"/>
            <a:ext cx="8229600" cy="4525963"/>
          </a:xfrm>
          <a:noFill/>
          <a:extLst>
            <a:ext uri="{909E8E84-426E-40DD-AFC4-6F175D3DCCD1}">
              <a14:hiddenFill xmlns:a14="http://schemas.microsoft.com/office/drawing/2010/main">
                <a:solidFill>
                  <a:srgbClr val="00B050"/>
                </a:solidFill>
              </a14:hiddenFill>
            </a:ext>
          </a:extLst>
        </p:spPr>
        <p:txBody>
          <a:bodyPr vert="horz" wrap="square" lIns="91440" tIns="45720" rIns="91440" bIns="45720" numCol="1" rtlCol="0" anchor="t" anchorCtr="0" compatLnSpc="1">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kumimoji="0" lang="en-US" sz="24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effect  or </a:t>
            </a:r>
            <a:r>
              <a:rPr kumimoji="0" lang="en-US" sz="24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breakdown</a:t>
            </a: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When a diode is heavily doped, the depletion layer becomes very narrow. Because of this, the electric field across the depletion layer  is very intense. </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a:cs typeface="Times New Roman" panose="02020603050405020304" pitchFamily="18" charset="0"/>
              </a:rPr>
              <a:t>The electric field intensity increases the kinetic energy of the free charge carriers. Thereby the carriers start jumping from one region to another. These energetic charge carriers collide with the atoms of the p-type and n-type material and produce the electron-hole </a:t>
            </a:r>
            <a:r>
              <a:rPr kumimoji="0" lang="en-US" sz="2400" b="0" i="0" u="none" strike="noStrike" kern="1200" cap="none" spc="0" normalizeH="0" baseline="0" noProof="0" dirty="0">
                <a:ln>
                  <a:noFill/>
                </a:ln>
                <a:solidFill>
                  <a:schemeClr val="tx1"/>
                </a:solidFill>
                <a:effectLst/>
                <a:uLnTx/>
                <a:uFillTx/>
                <a:latin typeface="+mn-lt"/>
                <a:ea typeface="Calibri" panose="020F0502020204030204"/>
                <a:cs typeface="Times New Roman" panose="02020603050405020304"/>
              </a:rPr>
              <a:t>.</a:t>
            </a:r>
            <a:endParaRPr kumimoji="0" lang="en-US" sz="2400" b="0" i="0" u="none" strike="noStrike" kern="1200" cap="none" spc="0" normalizeH="0" baseline="0" noProof="0" dirty="0">
              <a:ln>
                <a:noFill/>
              </a:ln>
              <a:solidFill>
                <a:schemeClr val="tx1"/>
              </a:solidFill>
              <a:effectLst/>
              <a:uLnTx/>
              <a:uFillTx/>
              <a:latin typeface="+mn-lt"/>
              <a:ea typeface="Calibri" panose="020F0502020204030204"/>
              <a:cs typeface="Times New Roman" panose="02020603050405020304"/>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a:rPr>
              <a:t>      </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Breakdown voltage is less than 4 V -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effect occurs.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Breakdown voltage is greater than 6 V-   avalanche effect  </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Breakdown voltage is between 4   to 6 V  --both effects are </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present.</a:t>
            </a:r>
            <a:endPar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14340"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7992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33"/>
                                            </p:txEl>
                                          </p:spTgt>
                                        </p:tgtEl>
                                        <p:attrNameLst>
                                          <p:attrName>style.visibility</p:attrName>
                                        </p:attrNameLst>
                                      </p:cBhvr>
                                      <p:to>
                                        <p:strVal val="visible"/>
                                      </p:to>
                                    </p:set>
                                    <p:animEffect transition="in" filter="wipe(left)">
                                      <p:cBhvr>
                                        <p:cTn id="12" dur="5000"/>
                                        <p:tgtEl>
                                          <p:spTgt spid="5">
                                            <p:txEl>
                                              <p:charRg st="0" end="3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charRg st="33" end="457"/>
                                            </p:txEl>
                                          </p:spTgt>
                                        </p:tgtEl>
                                        <p:attrNameLst>
                                          <p:attrName>style.visibility</p:attrName>
                                        </p:attrNameLst>
                                      </p:cBhvr>
                                      <p:to>
                                        <p:strVal val="visible"/>
                                      </p:to>
                                    </p:set>
                                    <p:animEffect transition="in" filter="wipe(left)">
                                      <p:cBhvr>
                                        <p:cTn id="15" dur="5000"/>
                                        <p:tgtEl>
                                          <p:spTgt spid="5">
                                            <p:txEl>
                                              <p:charRg st="33" end="457"/>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
                                            <p:txEl>
                                              <p:charRg st="457" end="523"/>
                                            </p:txEl>
                                          </p:spTgt>
                                        </p:tgtEl>
                                        <p:attrNameLst>
                                          <p:attrName>style.visibility</p:attrName>
                                        </p:attrNameLst>
                                      </p:cBhvr>
                                      <p:to>
                                        <p:strVal val="visible"/>
                                      </p:to>
                                    </p:set>
                                    <p:animEffect transition="in" filter="wipe(left)">
                                      <p:cBhvr>
                                        <p:cTn id="18" dur="5000"/>
                                        <p:tgtEl>
                                          <p:spTgt spid="5">
                                            <p:txEl>
                                              <p:charRg st="457" end="52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xEl>
                                              <p:charRg st="523" end="584"/>
                                            </p:txEl>
                                          </p:spTgt>
                                        </p:tgtEl>
                                        <p:attrNameLst>
                                          <p:attrName>style.visibility</p:attrName>
                                        </p:attrNameLst>
                                      </p:cBhvr>
                                      <p:to>
                                        <p:strVal val="visible"/>
                                      </p:to>
                                    </p:set>
                                    <p:animEffect transition="in" filter="wipe(left)">
                                      <p:cBhvr>
                                        <p:cTn id="21" dur="5000"/>
                                        <p:tgtEl>
                                          <p:spTgt spid="5">
                                            <p:txEl>
                                              <p:charRg st="523" end="58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
                                            <p:txEl>
                                              <p:charRg st="584" end="655"/>
                                            </p:txEl>
                                          </p:spTgt>
                                        </p:tgtEl>
                                        <p:attrNameLst>
                                          <p:attrName>style.visibility</p:attrName>
                                        </p:attrNameLst>
                                      </p:cBhvr>
                                      <p:to>
                                        <p:strVal val="visible"/>
                                      </p:to>
                                    </p:set>
                                    <p:animEffect transition="in" filter="wipe(left)">
                                      <p:cBhvr>
                                        <p:cTn id="24" dur="5000"/>
                                        <p:tgtEl>
                                          <p:spTgt spid="5">
                                            <p:txEl>
                                              <p:charRg st="584" end="6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1143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eaLnBrk="1" hangingPunct="1"/>
            <a:r>
              <a:rPr sz="3200" dirty="0">
                <a:solidFill>
                  <a:schemeClr val="tx1"/>
                </a:solidFill>
                <a:latin typeface="Times New Roman" panose="02020603050405020304" pitchFamily="18" charset="0"/>
                <a:cs typeface="Times New Roman" panose="02020603050405020304" pitchFamily="18" charset="0"/>
              </a:rPr>
              <a:t>Temperature  effect</a:t>
            </a:r>
            <a:endParaRPr sz="3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935163"/>
            <a:ext cx="8229600" cy="4389438"/>
          </a:xfrm>
          <a:noFill/>
          <a:extLst>
            <a:ext uri="{909E8E84-426E-40DD-AFC4-6F175D3DCCD1}">
              <a14:hiddenFill xmlns:a14="http://schemas.microsoft.com/office/drawing/2010/main">
                <a:solidFill>
                  <a:srgbClr val="00B050"/>
                </a:solidFill>
              </a14:hiddenFill>
            </a:ext>
          </a:extLst>
        </p:spPr>
        <p:txBody>
          <a:bodyPr vert="horz" wrap="square" lIns="91440" tIns="45720" rIns="91440" bIns="45720" numCol="1" rtlCol="0" anchor="t" anchorCtr="0" compatLnSpc="1">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When the ambient temperature changes, the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voltage will change slightly. The temperature coefficient is negative for breakdown voltages less than 4 V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effect). </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temperature coefficient is positive for breakdown voltages greater than 6 V (Avalanche effect).</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diodes with breakdown voltages between  4 and 6 V in which the temperature coefficient equals zero. </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364"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1022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172"/>
                                            </p:txEl>
                                          </p:spTgt>
                                        </p:tgtEl>
                                        <p:attrNameLst>
                                          <p:attrName>style.visibility</p:attrName>
                                        </p:attrNameLst>
                                      </p:cBhvr>
                                      <p:to>
                                        <p:strVal val="visible"/>
                                      </p:to>
                                    </p:set>
                                    <p:animEffect transition="in" filter="wipe(left)">
                                      <p:cBhvr>
                                        <p:cTn id="12" dur="5000"/>
                                        <p:tgtEl>
                                          <p:spTgt spid="5">
                                            <p:txEl>
                                              <p:charRg st="0" end="17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charRg st="173" end="273"/>
                                            </p:txEl>
                                          </p:spTgt>
                                        </p:tgtEl>
                                        <p:attrNameLst>
                                          <p:attrName>style.visibility</p:attrName>
                                        </p:attrNameLst>
                                      </p:cBhvr>
                                      <p:to>
                                        <p:strVal val="visible"/>
                                      </p:to>
                                    </p:set>
                                    <p:animEffect transition="in" filter="wipe(left)">
                                      <p:cBhvr>
                                        <p:cTn id="17" dur="5000"/>
                                        <p:tgtEl>
                                          <p:spTgt spid="5">
                                            <p:txEl>
                                              <p:charRg st="173" end="27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
                                            <p:txEl>
                                              <p:charRg st="273" end="275"/>
                                            </p:txEl>
                                          </p:spTgt>
                                        </p:tgtEl>
                                        <p:attrNameLst>
                                          <p:attrName>style.visibility</p:attrName>
                                        </p:attrNameLst>
                                      </p:cBhvr>
                                      <p:to>
                                        <p:strVal val="visible"/>
                                      </p:to>
                                    </p:set>
                                    <p:animEffect transition="in" filter="wipe(left)">
                                      <p:cBhvr>
                                        <p:cTn id="20" dur="5000"/>
                                        <p:tgtEl>
                                          <p:spTgt spid="5">
                                            <p:txEl>
                                              <p:charRg st="273" end="2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1143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eaLnBrk="1" hangingPunct="1"/>
            <a:r>
              <a:rPr sz="3200" b="1" dirty="0">
                <a:solidFill>
                  <a:schemeClr val="tx1"/>
                </a:solidFill>
                <a:latin typeface="Times New Roman" panose="02020603050405020304" pitchFamily="18" charset="0"/>
                <a:cs typeface="Times New Roman" panose="02020603050405020304" pitchFamily="18" charset="0"/>
              </a:rPr>
              <a:t>Zener Regulator</a:t>
            </a:r>
            <a:endParaRPr sz="32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noFill/>
          <a:ln/>
          <a:extLst>
            <a:ext uri="{909E8E84-426E-40DD-AFC4-6F175D3DCCD1}">
              <a14:hiddenFill xmlns:a14="http://schemas.microsoft.com/office/drawing/2010/main">
                <a:solidFill>
                  <a:srgbClr val="00B050">
                    <a:alpha val="100000"/>
                  </a:srgbClr>
                </a:solidFill>
              </a14:hiddenFill>
            </a:ext>
          </a:extLst>
        </p:spPr>
        <p:txBody>
          <a:bodyPr vert="horz" wrap="square" lIns="91440" tIns="45720" rIns="91440" bIns="45720" anchor="t" anchorCtr="0"/>
          <a:p>
            <a:pPr algn="just" eaLnBrk="1" hangingPunct="1"/>
            <a:r>
              <a:rPr sz="1800" dirty="0">
                <a:solidFill>
                  <a:schemeClr val="tx1"/>
                </a:solidFill>
              </a:rPr>
              <a:t>A zener diode is  called as a </a:t>
            </a:r>
            <a:r>
              <a:rPr sz="1800" i="1" dirty="0">
                <a:solidFill>
                  <a:schemeClr val="tx1"/>
                </a:solidFill>
              </a:rPr>
              <a:t>voltage-regulator diode </a:t>
            </a:r>
            <a:r>
              <a:rPr sz="1800" dirty="0">
                <a:solidFill>
                  <a:schemeClr val="tx1"/>
                </a:solidFill>
              </a:rPr>
              <a:t>,maintains a constant output voltage when  the current  changes. </a:t>
            </a:r>
            <a:endParaRPr sz="1800" dirty="0">
              <a:solidFill>
                <a:schemeClr val="tx1"/>
              </a:solidFill>
            </a:endParaRPr>
          </a:p>
          <a:p>
            <a:pPr algn="just" eaLnBrk="1" hangingPunct="1"/>
            <a:r>
              <a:rPr sz="1800" dirty="0">
                <a:solidFill>
                  <a:schemeClr val="tx1"/>
                </a:solidFill>
              </a:rPr>
              <a:t>In the Reverse-biased  zener diode, to get breakdown operation, the source voltage  V</a:t>
            </a:r>
            <a:r>
              <a:rPr sz="1800" i="1" baseline="-25000" dirty="0">
                <a:solidFill>
                  <a:schemeClr val="tx1"/>
                </a:solidFill>
              </a:rPr>
              <a:t>S   </a:t>
            </a:r>
            <a:r>
              <a:rPr sz="1800" dirty="0">
                <a:solidFill>
                  <a:schemeClr val="tx1"/>
                </a:solidFill>
              </a:rPr>
              <a:t>must be greater than the zener breakdown voltage </a:t>
            </a:r>
            <a:r>
              <a:rPr sz="1800" i="1" dirty="0">
                <a:solidFill>
                  <a:schemeClr val="tx1"/>
                </a:solidFill>
              </a:rPr>
              <a:t>V</a:t>
            </a:r>
            <a:r>
              <a:rPr sz="1800" i="1" baseline="-25000" dirty="0">
                <a:solidFill>
                  <a:schemeClr val="tx1"/>
                </a:solidFill>
              </a:rPr>
              <a:t>z  </a:t>
            </a:r>
            <a:r>
              <a:rPr sz="1800" dirty="0">
                <a:solidFill>
                  <a:schemeClr val="tx1"/>
                </a:solidFill>
              </a:rPr>
              <a:t>. A series resistor </a:t>
            </a:r>
            <a:r>
              <a:rPr sz="1800" i="1" dirty="0">
                <a:solidFill>
                  <a:schemeClr val="tx1"/>
                </a:solidFill>
              </a:rPr>
              <a:t>R </a:t>
            </a:r>
            <a:r>
              <a:rPr sz="1800" i="1" baseline="-25000" dirty="0">
                <a:solidFill>
                  <a:schemeClr val="tx1"/>
                </a:solidFill>
              </a:rPr>
              <a:t>s</a:t>
            </a:r>
            <a:r>
              <a:rPr sz="1800" i="1" dirty="0">
                <a:solidFill>
                  <a:schemeClr val="tx1"/>
                </a:solidFill>
              </a:rPr>
              <a:t>  </a:t>
            </a:r>
            <a:r>
              <a:rPr sz="1800" dirty="0">
                <a:solidFill>
                  <a:schemeClr val="tx1"/>
                </a:solidFill>
              </a:rPr>
              <a:t>is always used to limit the zener current to less than its maximum current rating. Otherwise, the zener diode will burn out.  </a:t>
            </a:r>
            <a:endParaRPr sz="1800" dirty="0">
              <a:solidFill>
                <a:schemeClr val="tx1"/>
              </a:solidFill>
            </a:endParaRPr>
          </a:p>
          <a:p>
            <a:pPr algn="just" eaLnBrk="1" hangingPunct="1"/>
            <a:r>
              <a:rPr sz="1800" dirty="0">
                <a:solidFill>
                  <a:schemeClr val="tx1"/>
                </a:solidFill>
              </a:rPr>
              <a:t>Therefore, the current through the resistor is:</a:t>
            </a:r>
            <a:endParaRPr sz="1800" dirty="0">
              <a:solidFill>
                <a:schemeClr val="tx1"/>
              </a:solidFill>
              <a:latin typeface="Times New Roman" panose="02020603050405020304" pitchFamily="18" charset="0"/>
              <a:ea typeface="Times New Roman" panose="02020603050405020304" pitchFamily="18" charset="0"/>
            </a:endParaRPr>
          </a:p>
        </p:txBody>
      </p:sp>
      <p:sp>
        <p:nvSpPr>
          <p:cNvPr id="16388"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098" name="Picture 2"/>
          <p:cNvPicPr>
            <a:picLocks noChangeAspect="1"/>
          </p:cNvPicPr>
          <p:nvPr/>
        </p:nvPicPr>
        <p:blipFill>
          <a:blip r:embed="rId1"/>
          <a:stretch>
            <a:fillRect/>
          </a:stretch>
        </p:blipFill>
        <p:spPr>
          <a:xfrm>
            <a:off x="4419600" y="4191000"/>
            <a:ext cx="1752600" cy="1350963"/>
          </a:xfrm>
          <a:prstGeom prst="rect">
            <a:avLst/>
          </a:prstGeom>
          <a:noFill/>
          <a:ln w="9525">
            <a:noFill/>
          </a:ln>
        </p:spPr>
      </p:pic>
      <p:pic>
        <p:nvPicPr>
          <p:cNvPr id="4099" name="Picture 3"/>
          <p:cNvPicPr>
            <a:picLocks noChangeAspect="1"/>
          </p:cNvPicPr>
          <p:nvPr/>
        </p:nvPicPr>
        <p:blipFill>
          <a:blip r:embed="rId2"/>
          <a:stretch>
            <a:fillRect/>
          </a:stretch>
        </p:blipFill>
        <p:spPr>
          <a:xfrm>
            <a:off x="1905000" y="4527550"/>
            <a:ext cx="1447800" cy="674688"/>
          </a:xfrm>
          <a:prstGeom prst="rect">
            <a:avLst/>
          </a:prstGeom>
          <a:noFill/>
          <a:ln w="9525">
            <a:noFill/>
          </a:ln>
        </p:spPr>
      </p:pic>
      <p:pic>
        <p:nvPicPr>
          <p:cNvPr id="4100" name="Picture 4"/>
          <p:cNvPicPr>
            <a:picLocks noChangeAspect="1"/>
          </p:cNvPicPr>
          <p:nvPr/>
        </p:nvPicPr>
        <p:blipFill>
          <a:blip r:embed="rId3"/>
          <a:stretch>
            <a:fillRect/>
          </a:stretch>
        </p:blipFill>
        <p:spPr>
          <a:xfrm>
            <a:off x="6934200" y="4191000"/>
            <a:ext cx="1400175" cy="1350963"/>
          </a:xfrm>
          <a:prstGeom prst="rect">
            <a:avLst/>
          </a:prstGeom>
          <a:noFill/>
          <a:ln w="9525">
            <a:noFill/>
          </a:ln>
        </p:spPr>
      </p:pic>
    </p:spTree>
    <p:custDataLst>
      <p:tags r:id="rId4"/>
    </p:custDataLst>
  </p:cSld>
  <p:clrMapOvr>
    <a:masterClrMapping/>
  </p:clrMapOvr>
  <p:transition spd="slow" advTm="7278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wipe(left)">
                                      <p:cBhvr>
                                        <p:cTn id="12" dur="5000"/>
                                        <p:tgtEl>
                                          <p:spTgt spid="4099"/>
                                        </p:tgtEl>
                                      </p:cBhvr>
                                    </p:animEffect>
                                  </p:childTnLst>
                                </p:cTn>
                              </p:par>
                              <p:par>
                                <p:cTn id="13" presetID="22" presetClass="entr" presetSubtype="8" fill="hold" nodeType="with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wipe(left)">
                                      <p:cBhvr>
                                        <p:cTn id="15" dur="5000"/>
                                        <p:tgtEl>
                                          <p:spTgt spid="4098"/>
                                        </p:tgtEl>
                                      </p:cBhvr>
                                    </p:animEffect>
                                  </p:childTnLst>
                                </p:cTn>
                              </p:par>
                              <p:par>
                                <p:cTn id="16" presetID="22" presetClass="entr" presetSubtype="8" fill="hold" nodeType="withEffect">
                                  <p:stCondLst>
                                    <p:cond delay="0"/>
                                  </p:stCondLst>
                                  <p:childTnLst>
                                    <p:set>
                                      <p:cBhvr>
                                        <p:cTn id="17" dur="1" fill="hold">
                                          <p:stCondLst>
                                            <p:cond delay="0"/>
                                          </p:stCondLst>
                                        </p:cTn>
                                        <p:tgtEl>
                                          <p:spTgt spid="4100"/>
                                        </p:tgtEl>
                                        <p:attrNameLst>
                                          <p:attrName>style.visibility</p:attrName>
                                        </p:attrNameLst>
                                      </p:cBhvr>
                                      <p:to>
                                        <p:strVal val="visible"/>
                                      </p:to>
                                    </p:set>
                                    <p:animEffect transition="in" filter="wipe(left)">
                                      <p:cBhvr>
                                        <p:cTn id="18" dur="5000"/>
                                        <p:tgtEl>
                                          <p:spTgt spid="410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xEl>
                                              <p:charRg st="0" end="120"/>
                                            </p:txEl>
                                          </p:spTgt>
                                        </p:tgtEl>
                                        <p:attrNameLst>
                                          <p:attrName>style.visibility</p:attrName>
                                        </p:attrNameLst>
                                      </p:cBhvr>
                                      <p:to>
                                        <p:strVal val="visible"/>
                                      </p:to>
                                    </p:set>
                                    <p:animEffect transition="in" filter="wipe(left)">
                                      <p:cBhvr>
                                        <p:cTn id="23" dur="5000"/>
                                        <p:tgtEl>
                                          <p:spTgt spid="5">
                                            <p:txEl>
                                              <p:charRg st="0" end="120"/>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
                                            <p:txEl>
                                              <p:charRg st="120" end="414"/>
                                            </p:txEl>
                                          </p:spTgt>
                                        </p:tgtEl>
                                        <p:attrNameLst>
                                          <p:attrName>style.visibility</p:attrName>
                                        </p:attrNameLst>
                                      </p:cBhvr>
                                      <p:to>
                                        <p:strVal val="visible"/>
                                      </p:to>
                                    </p:set>
                                    <p:animEffect transition="in" filter="wipe(left)">
                                      <p:cBhvr>
                                        <p:cTn id="26" dur="5000"/>
                                        <p:tgtEl>
                                          <p:spTgt spid="5">
                                            <p:txEl>
                                              <p:charRg st="120" end="414"/>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5">
                                            <p:txEl>
                                              <p:charRg st="414" end="462"/>
                                            </p:txEl>
                                          </p:spTgt>
                                        </p:tgtEl>
                                        <p:attrNameLst>
                                          <p:attrName>style.visibility</p:attrName>
                                        </p:attrNameLst>
                                      </p:cBhvr>
                                      <p:to>
                                        <p:strVal val="visible"/>
                                      </p:to>
                                    </p:set>
                                    <p:animEffect transition="in" filter="wipe(left)">
                                      <p:cBhvr>
                                        <p:cTn id="29" dur="5000"/>
                                        <p:tgtEl>
                                          <p:spTgt spid="5">
                                            <p:txEl>
                                              <p:charRg st="414" end="4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762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eaLnBrk="1" hangingPunct="1"/>
            <a:r>
              <a:rPr sz="3200" dirty="0">
                <a:solidFill>
                  <a:schemeClr val="tx1"/>
                </a:solidFill>
                <a:latin typeface="Times New Roman" panose="02020603050405020304" pitchFamily="18" charset="0"/>
                <a:cs typeface="Times New Roman" panose="02020603050405020304" pitchFamily="18" charset="0"/>
              </a:rPr>
              <a:t>Problem</a:t>
            </a:r>
            <a:endParaRPr sz="3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33400" y="1384300"/>
            <a:ext cx="7848600" cy="5016500"/>
          </a:xfrm>
          <a:noFill/>
          <a:extLst>
            <a:ext uri="{909E8E84-426E-40DD-AFC4-6F175D3DCCD1}">
              <a14:hiddenFill xmlns:a14="http://schemas.microsoft.com/office/drawing/2010/main">
                <a:solidFill>
                  <a:srgbClr val="00B050"/>
                </a:solidFill>
              </a14:hiddenFill>
            </a:ext>
          </a:extLst>
        </p:spPr>
        <p:txBody>
          <a:bodyPr vert="horz" wrap="square" lIns="91440" tIns="45720" rIns="91440" bIns="45720" numCol="1" rtlCol="0" anchor="t" anchorCtr="0" compatLnSpc="1">
            <a:no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diode </a:t>
            </a:r>
            <a:r>
              <a:rPr kumimoji="0" lang="en-US" sz="20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has a breakdown voltage of 10 V. What are the minimum and maximum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currents?</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1800" b="0" i="0" u="none" strike="noStrike" kern="1200" cap="none" spc="0" normalizeH="0" baseline="0" noProof="0" dirty="0">
              <a:ln>
                <a:noFill/>
              </a:ln>
              <a:solidFill>
                <a:schemeClr val="tx1"/>
              </a:solidFill>
              <a:effectLst/>
              <a:uLnTx/>
              <a:uFillTx/>
              <a:latin typeface="TimesLTStd-Roman"/>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1800" b="0" i="0" u="none" strike="noStrike" kern="1200" cap="none" spc="0" normalizeH="0" baseline="0" noProof="0" dirty="0">
              <a:ln>
                <a:noFill/>
              </a:ln>
              <a:solidFill>
                <a:schemeClr val="tx1"/>
              </a:solidFill>
              <a:effectLst/>
              <a:uLnTx/>
              <a:uFillTx/>
              <a:latin typeface="TimesLTStd-Roman"/>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1800" b="0" i="0" u="none" strike="noStrike" kern="1200" cap="none" spc="0" normalizeH="0" baseline="0" noProof="0" dirty="0">
              <a:ln>
                <a:noFill/>
              </a:ln>
              <a:solidFill>
                <a:schemeClr val="tx1"/>
              </a:solidFill>
              <a:effectLst/>
              <a:uLnTx/>
              <a:uFillTx/>
              <a:latin typeface="TimesLTStd-Roman"/>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1800" b="0" i="0" u="none" strike="noStrike" kern="1200" cap="none" spc="0" normalizeH="0" baseline="0" noProof="0" dirty="0">
              <a:ln>
                <a:noFill/>
              </a:ln>
              <a:solidFill>
                <a:schemeClr val="tx1"/>
              </a:solidFill>
              <a:effectLst/>
              <a:uLnTx/>
              <a:uFillTx/>
              <a:latin typeface="TimesLTStd-Roman"/>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1800" b="0" i="0" u="none" strike="noStrike" kern="1200" cap="none" spc="0" normalizeH="0" baseline="0" noProof="0" dirty="0">
              <a:ln>
                <a:noFill/>
              </a:ln>
              <a:solidFill>
                <a:schemeClr val="tx1"/>
              </a:solidFill>
              <a:effectLst/>
              <a:uLnTx/>
              <a:uFillTx/>
              <a:latin typeface="TimesLTStd-Roman"/>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endParaRPr kumimoji="0" lang="en-US" sz="1800" b="0" i="0" u="none" strike="noStrike" kern="1200" cap="none" spc="0" normalizeH="0" baseline="0" noProof="0" dirty="0">
              <a:ln>
                <a:noFill/>
              </a:ln>
              <a:solidFill>
                <a:schemeClr val="tx1"/>
              </a:solidFill>
              <a:effectLst/>
              <a:uLnTx/>
              <a:uFillTx/>
              <a:latin typeface="TimesLTStd-Roman"/>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minimum current occurs when the source voltage is minimum.</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voltage across the resistor is 20 V - 10 V =10 V.  </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For the maximum current , voltage should be maximum, voltage across the resistor is 40V-10V=30V</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412"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7413" name="Picture 2"/>
          <p:cNvPicPr>
            <a:picLocks noChangeAspect="1"/>
          </p:cNvPicPr>
          <p:nvPr/>
        </p:nvPicPr>
        <p:blipFill>
          <a:blip r:embed="rId1"/>
          <a:stretch>
            <a:fillRect/>
          </a:stretch>
        </p:blipFill>
        <p:spPr>
          <a:xfrm>
            <a:off x="1752600" y="2057400"/>
            <a:ext cx="6477000" cy="1752600"/>
          </a:xfrm>
          <a:prstGeom prst="rect">
            <a:avLst/>
          </a:prstGeom>
          <a:noFill/>
          <a:ln w="9525">
            <a:noFill/>
          </a:ln>
        </p:spPr>
      </p:pic>
      <p:pic>
        <p:nvPicPr>
          <p:cNvPr id="5123" name="Picture 3"/>
          <p:cNvPicPr>
            <a:picLocks noChangeAspect="1"/>
          </p:cNvPicPr>
          <p:nvPr/>
        </p:nvPicPr>
        <p:blipFill>
          <a:blip r:embed="rId2"/>
          <a:stretch>
            <a:fillRect/>
          </a:stretch>
        </p:blipFill>
        <p:spPr>
          <a:xfrm>
            <a:off x="2595563" y="5562600"/>
            <a:ext cx="2057400" cy="695325"/>
          </a:xfrm>
          <a:prstGeom prst="rect">
            <a:avLst/>
          </a:prstGeom>
          <a:noFill/>
          <a:ln w="9525">
            <a:noFill/>
          </a:ln>
        </p:spPr>
      </p:pic>
      <p:pic>
        <p:nvPicPr>
          <p:cNvPr id="5124" name="Picture 4"/>
          <p:cNvPicPr>
            <a:picLocks noChangeAspect="1"/>
          </p:cNvPicPr>
          <p:nvPr/>
        </p:nvPicPr>
        <p:blipFill>
          <a:blip r:embed="rId3"/>
          <a:stretch>
            <a:fillRect/>
          </a:stretch>
        </p:blipFill>
        <p:spPr>
          <a:xfrm>
            <a:off x="5638800" y="5562600"/>
            <a:ext cx="2209800" cy="561975"/>
          </a:xfrm>
          <a:prstGeom prst="rect">
            <a:avLst/>
          </a:prstGeom>
          <a:noFill/>
          <a:ln w="9525">
            <a:noFill/>
          </a:ln>
        </p:spPr>
      </p:pic>
    </p:spTree>
    <p:custDataLst>
      <p:tags r:id="rId4"/>
    </p:custDataLst>
  </p:cSld>
  <p:clrMapOvr>
    <a:masterClrMapping/>
  </p:clrMapOvr>
  <p:transition spd="slow" advTm="779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charRg st="105" end="168"/>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charRg st="168" end="22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charRg st="220" end="31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1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1143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eaLnBrk="1" hangingPunct="1"/>
            <a:r>
              <a:rPr sz="3200" b="1" dirty="0">
                <a:solidFill>
                  <a:schemeClr val="tx1"/>
                </a:solidFill>
                <a:latin typeface="Times New Roman" panose="02020603050405020304" pitchFamily="18" charset="0"/>
                <a:cs typeface="Times New Roman" panose="02020603050405020304" pitchFamily="18" charset="0"/>
              </a:rPr>
              <a:t>Loaded Zener Regulator</a:t>
            </a:r>
            <a:endParaRPr sz="32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676400"/>
            <a:ext cx="8229600" cy="4724400"/>
          </a:xfrm>
          <a:noFill/>
          <a:extLst>
            <a:ext uri="{909E8E84-426E-40DD-AFC4-6F175D3DCCD1}">
              <a14:hiddenFill xmlns:a14="http://schemas.microsoft.com/office/drawing/2010/main">
                <a:solidFill>
                  <a:srgbClr val="00B050"/>
                </a:solidFill>
              </a14:hiddenFill>
            </a:ext>
          </a:extLst>
        </p:spPr>
        <p:txBody>
          <a:bodyPr vert="horz" wrap="square" lIns="91440" tIns="45720" rIns="91440" bIns="45720" numCol="1" rtlCol="0" anchor="t" anchorCtr="0" compatLnSpc="1">
            <a:noAutofit/>
          </a:bodyPr>
          <a:lstStyle/>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18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a:t>
            </a:r>
            <a:r>
              <a:rPr kumimoji="0" lang="en-US" sz="18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diode operates in the breakdown region and holds the load voltage constant. Even if the source voltage changes or the load resistance varies, the load voltage will remain fixed and equal to the </a:t>
            </a:r>
            <a:r>
              <a:rPr kumimoji="0" lang="en-US" sz="18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voltage.</a:t>
            </a:r>
            <a:endPar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This is the voltage that exists when the </a:t>
            </a:r>
            <a:r>
              <a:rPr kumimoji="0" lang="en-US" sz="1800" b="0" i="0" u="none" strike="noStrike" kern="1200" cap="none" spc="0" normalizeH="0" baseline="0" noProof="0" dirty="0" err="1">
                <a:ln>
                  <a:noFill/>
                </a:ln>
                <a:solidFill>
                  <a:schemeClr val="tx1"/>
                </a:solidFill>
                <a:effectLst/>
                <a:uLnTx/>
                <a:uFillTx/>
                <a:latin typeface="+mn-lt"/>
                <a:ea typeface="+mn-ea"/>
                <a:cs typeface="+mn-cs"/>
              </a:rPr>
              <a:t>zener</a:t>
            </a:r>
            <a:r>
              <a:rPr kumimoji="0" lang="en-US" sz="1800" b="0" i="0" u="none" strike="noStrike" kern="1200" cap="none" spc="0" normalizeH="0" baseline="0" noProof="0" dirty="0">
                <a:ln>
                  <a:noFill/>
                </a:ln>
                <a:solidFill>
                  <a:schemeClr val="tx1"/>
                </a:solidFill>
                <a:effectLst/>
                <a:uLnTx/>
                <a:uFillTx/>
                <a:latin typeface="+mn-lt"/>
                <a:ea typeface="+mn-ea"/>
                <a:cs typeface="+mn-cs"/>
              </a:rPr>
              <a:t> diode is disconnected from </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the   circuit. This </a:t>
            </a:r>
            <a:r>
              <a:rPr kumimoji="0" lang="en-US" sz="1800" b="0" i="0" u="none" strike="noStrike" kern="1200" cap="none" spc="0" normalizeH="0" baseline="0" noProof="0" dirty="0" err="1">
                <a:ln>
                  <a:noFill/>
                </a:ln>
                <a:solidFill>
                  <a:schemeClr val="tx1"/>
                </a:solidFill>
                <a:effectLst/>
                <a:uLnTx/>
                <a:uFillTx/>
                <a:latin typeface="+mn-lt"/>
                <a:ea typeface="+mn-ea"/>
                <a:cs typeface="+mn-cs"/>
              </a:rPr>
              <a:t>Thevenin</a:t>
            </a:r>
            <a:r>
              <a:rPr kumimoji="0" lang="en-US" sz="1800" b="0" i="0" u="none" strike="noStrike" kern="1200" cap="none" spc="0" normalizeH="0" baseline="0" noProof="0" dirty="0">
                <a:ln>
                  <a:noFill/>
                </a:ln>
                <a:solidFill>
                  <a:schemeClr val="tx1"/>
                </a:solidFill>
                <a:effectLst/>
                <a:uLnTx/>
                <a:uFillTx/>
                <a:latin typeface="+mn-lt"/>
                <a:ea typeface="+mn-ea"/>
                <a:cs typeface="+mn-cs"/>
              </a:rPr>
              <a:t> voltage has to be greater than the </a:t>
            </a:r>
            <a:r>
              <a:rPr kumimoji="0" lang="en-US" sz="1800" b="0" i="0" u="none" strike="noStrike" kern="1200" cap="none" spc="0" normalizeH="0" baseline="0" noProof="0" dirty="0" err="1">
                <a:ln>
                  <a:noFill/>
                </a:ln>
                <a:solidFill>
                  <a:schemeClr val="tx1"/>
                </a:solidFill>
                <a:effectLst/>
                <a:uLnTx/>
                <a:uFillTx/>
                <a:latin typeface="+mn-lt"/>
                <a:ea typeface="+mn-ea"/>
                <a:cs typeface="+mn-cs"/>
              </a:rPr>
              <a:t>zener</a:t>
            </a:r>
            <a:r>
              <a:rPr kumimoji="0" lang="en-US" sz="1800" b="0" i="0" u="none" strike="noStrike" kern="1200" cap="none" spc="0" normalizeH="0" baseline="0" noProof="0" dirty="0">
                <a:ln>
                  <a:noFill/>
                </a:ln>
                <a:solidFill>
                  <a:schemeClr val="tx1"/>
                </a:solidFill>
                <a:effectLst/>
                <a:uLnTx/>
                <a:uFillTx/>
                <a:latin typeface="+mn-lt"/>
                <a:ea typeface="+mn-ea"/>
                <a:cs typeface="+mn-cs"/>
              </a:rPr>
              <a:t> voltage; </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otherwise,  breakdown cannot occur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1800" b="1" i="0" u="none" strike="noStrike" kern="1200" cap="none" spc="0" normalizeH="0" baseline="0" noProof="0" dirty="0">
                <a:ln>
                  <a:noFill/>
                </a:ln>
                <a:solidFill>
                  <a:schemeClr val="tx1"/>
                </a:solidFill>
                <a:effectLst/>
                <a:uLnTx/>
                <a:uFillTx/>
                <a:latin typeface="+mn-lt"/>
                <a:ea typeface="+mn-ea"/>
                <a:cs typeface="+mn-cs"/>
              </a:rPr>
              <a:t>             Series Current</a:t>
            </a:r>
            <a:endParaRPr kumimoji="0" lang="en-US" sz="1800" b="0" i="0" u="none" strike="noStrike" kern="1200" cap="none" spc="0" normalizeH="0" baseline="0" noProof="0" dirty="0">
              <a:ln>
                <a:noFill/>
              </a:ln>
              <a:solidFill>
                <a:schemeClr val="tx1"/>
              </a:solidFill>
              <a:effectLst/>
              <a:uLnTx/>
              <a:uFillTx/>
              <a:latin typeface="TimesLTStd-Roman"/>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1800" b="0" i="0" u="none" strike="noStrike" kern="1200" cap="none" spc="0" normalizeH="0" baseline="0" noProof="0" dirty="0">
                <a:ln>
                  <a:noFill/>
                </a:ln>
                <a:solidFill>
                  <a:schemeClr val="tx1"/>
                </a:solidFill>
                <a:effectLst/>
                <a:uLnTx/>
                <a:uFillTx/>
                <a:latin typeface="TimesLTStd-Roman"/>
                <a:ea typeface="+mn-ea"/>
                <a:cs typeface="+mn-cs"/>
              </a:rPr>
              <a:t>          current through  the series resistor is given by</a:t>
            </a:r>
            <a:endParaRPr kumimoji="0" lang="en-US" sz="1800" b="0" i="0" u="none" strike="noStrike" kern="1200" cap="none" spc="0" normalizeH="0" baseline="0" noProof="0" dirty="0">
              <a:ln>
                <a:noFill/>
              </a:ln>
              <a:solidFill>
                <a:schemeClr val="tx1"/>
              </a:solidFill>
              <a:effectLst/>
              <a:uLnTx/>
              <a:uFillTx/>
              <a:latin typeface="TimesLTStd-Roman"/>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endParaRPr kumimoji="0" lang="en-US" sz="1800" b="0" i="0" u="none" strike="noStrike" kern="1200" cap="none" spc="0" normalizeH="0" baseline="0" noProof="0" dirty="0">
              <a:ln>
                <a:noFill/>
              </a:ln>
              <a:solidFill>
                <a:schemeClr val="tx1"/>
              </a:solidFill>
              <a:effectLst/>
              <a:uLnTx/>
              <a:uFillTx/>
              <a:latin typeface="TimesLTStd-Roman"/>
              <a:ea typeface="+mn-ea"/>
              <a:cs typeface="+mn-cs"/>
            </a:endParaRPr>
          </a:p>
        </p:txBody>
      </p:sp>
      <p:sp>
        <p:nvSpPr>
          <p:cNvPr id="18436"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8437" name="Picture 2"/>
          <p:cNvPicPr>
            <a:picLocks noChangeAspect="1"/>
          </p:cNvPicPr>
          <p:nvPr/>
        </p:nvPicPr>
        <p:blipFill>
          <a:blip r:embed="rId1"/>
          <a:stretch>
            <a:fillRect/>
          </a:stretch>
        </p:blipFill>
        <p:spPr>
          <a:xfrm>
            <a:off x="5791200" y="3505200"/>
            <a:ext cx="2847975" cy="1752600"/>
          </a:xfrm>
          <a:prstGeom prst="rect">
            <a:avLst/>
          </a:prstGeom>
          <a:noFill/>
          <a:ln w="9525">
            <a:noFill/>
          </a:ln>
        </p:spPr>
      </p:pic>
      <p:pic>
        <p:nvPicPr>
          <p:cNvPr id="18438" name="Picture 3"/>
          <p:cNvPicPr>
            <a:picLocks noChangeAspect="1"/>
          </p:cNvPicPr>
          <p:nvPr/>
        </p:nvPicPr>
        <p:blipFill>
          <a:blip r:embed="rId2"/>
          <a:stretch>
            <a:fillRect/>
          </a:stretch>
        </p:blipFill>
        <p:spPr>
          <a:xfrm>
            <a:off x="1600200" y="3763963"/>
            <a:ext cx="2133600" cy="701675"/>
          </a:xfrm>
          <a:prstGeom prst="rect">
            <a:avLst/>
          </a:prstGeom>
          <a:noFill/>
          <a:ln w="9525">
            <a:noFill/>
          </a:ln>
        </p:spPr>
      </p:pic>
      <p:pic>
        <p:nvPicPr>
          <p:cNvPr id="18439" name="Picture 4"/>
          <p:cNvPicPr>
            <a:picLocks noChangeAspect="1"/>
          </p:cNvPicPr>
          <p:nvPr/>
        </p:nvPicPr>
        <p:blipFill>
          <a:blip r:embed="rId3"/>
          <a:stretch>
            <a:fillRect/>
          </a:stretch>
        </p:blipFill>
        <p:spPr>
          <a:xfrm>
            <a:off x="2081213" y="5410200"/>
            <a:ext cx="2033587" cy="762000"/>
          </a:xfrm>
          <a:prstGeom prst="rect">
            <a:avLst/>
          </a:prstGeom>
          <a:noFill/>
          <a:ln w="9525">
            <a:noFill/>
          </a:ln>
        </p:spPr>
      </p:pic>
    </p:spTree>
    <p:custDataLst>
      <p:tags r:id="rId4"/>
    </p:custDataLst>
  </p:cSld>
  <p:clrMapOvr>
    <a:masterClrMapping/>
  </p:clrMapOvr>
  <p:transition spd="slow" advTm="895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1143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eaLnBrk="1" hangingPunct="1"/>
            <a:r>
              <a:rPr sz="3200" b="1" dirty="0">
                <a:solidFill>
                  <a:schemeClr val="tx1"/>
                </a:solidFill>
                <a:latin typeface="Times New Roman" panose="02020603050405020304" pitchFamily="18" charset="0"/>
                <a:cs typeface="Times New Roman" panose="02020603050405020304" pitchFamily="18" charset="0"/>
              </a:rPr>
              <a:t>Loaded Zener Regulator</a:t>
            </a:r>
            <a:endParaRPr sz="32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935163"/>
            <a:ext cx="8229600" cy="4389438"/>
          </a:xfrm>
          <a:noFill/>
          <a:extLst>
            <a:ext uri="{909E8E84-426E-40DD-AFC4-6F175D3DCCD1}">
              <a14:hiddenFill xmlns:a14="http://schemas.microsoft.com/office/drawing/2010/main">
                <a:solidFill>
                  <a:srgbClr val="00B050"/>
                </a:solidFill>
              </a14:hiddenFill>
            </a:ext>
          </a:extLst>
        </p:spPr>
        <p:txBody>
          <a:bodyPr vert="horz" wrap="square" lIns="91440" tIns="45720" rIns="91440" bIns="45720" numCol="1" rtlCol="0" anchor="t" anchorCtr="0" compatLnSpc="1">
            <a:noAutofit/>
          </a:bodyPr>
          <a:lstStyle/>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Load Current</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Ideally, the load voltage equals the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voltage because the load resistor is in</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parallel with the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diode.  Using Ohm’s law, calculate the load current</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With Kirchhoff’s current law: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Current</a:t>
            </a:r>
            <a:r>
              <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endPar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19460"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9461" name="Picture 2"/>
          <p:cNvPicPr>
            <a:picLocks noChangeAspect="1"/>
          </p:cNvPicPr>
          <p:nvPr/>
        </p:nvPicPr>
        <p:blipFill>
          <a:blip r:embed="rId1"/>
          <a:stretch>
            <a:fillRect/>
          </a:stretch>
        </p:blipFill>
        <p:spPr>
          <a:xfrm>
            <a:off x="1447800" y="3014663"/>
            <a:ext cx="1295400" cy="566737"/>
          </a:xfrm>
          <a:prstGeom prst="rect">
            <a:avLst/>
          </a:prstGeom>
          <a:noFill/>
          <a:ln w="9525">
            <a:noFill/>
          </a:ln>
        </p:spPr>
      </p:pic>
      <p:pic>
        <p:nvPicPr>
          <p:cNvPr id="19462" name="Picture 3"/>
          <p:cNvPicPr>
            <a:picLocks noChangeAspect="1"/>
          </p:cNvPicPr>
          <p:nvPr/>
        </p:nvPicPr>
        <p:blipFill>
          <a:blip r:embed="rId2"/>
          <a:stretch>
            <a:fillRect/>
          </a:stretch>
        </p:blipFill>
        <p:spPr>
          <a:xfrm>
            <a:off x="3505200" y="2962275"/>
            <a:ext cx="1905000" cy="619125"/>
          </a:xfrm>
          <a:prstGeom prst="rect">
            <a:avLst/>
          </a:prstGeom>
          <a:noFill/>
          <a:ln w="9525">
            <a:noFill/>
          </a:ln>
        </p:spPr>
      </p:pic>
      <p:pic>
        <p:nvPicPr>
          <p:cNvPr id="19463" name="Picture 4"/>
          <p:cNvPicPr>
            <a:picLocks noChangeAspect="1"/>
          </p:cNvPicPr>
          <p:nvPr/>
        </p:nvPicPr>
        <p:blipFill>
          <a:blip r:embed="rId3"/>
          <a:stretch>
            <a:fillRect/>
          </a:stretch>
        </p:blipFill>
        <p:spPr>
          <a:xfrm>
            <a:off x="1295400" y="4648200"/>
            <a:ext cx="1676400" cy="609600"/>
          </a:xfrm>
          <a:prstGeom prst="rect">
            <a:avLst/>
          </a:prstGeom>
          <a:noFill/>
          <a:ln w="9525">
            <a:noFill/>
          </a:ln>
        </p:spPr>
      </p:pic>
      <p:pic>
        <p:nvPicPr>
          <p:cNvPr id="19464" name="Picture 5"/>
          <p:cNvPicPr>
            <a:picLocks noChangeAspect="1"/>
          </p:cNvPicPr>
          <p:nvPr/>
        </p:nvPicPr>
        <p:blipFill>
          <a:blip r:embed="rId4"/>
          <a:stretch>
            <a:fillRect/>
          </a:stretch>
        </p:blipFill>
        <p:spPr>
          <a:xfrm>
            <a:off x="5295900" y="4719638"/>
            <a:ext cx="1828800" cy="542925"/>
          </a:xfrm>
          <a:prstGeom prst="rect">
            <a:avLst/>
          </a:prstGeom>
          <a:noFill/>
          <a:ln w="9525">
            <a:noFill/>
          </a:ln>
        </p:spPr>
      </p:pic>
    </p:spTree>
  </p:cSld>
  <p:clrMapOvr>
    <a:masterClrMapping/>
  </p:clrMapOvr>
  <p:transition spd="slow" advTm="4295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1143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eaLnBrk="1" hangingPunct="1"/>
            <a:r>
              <a:rPr sz="3200" dirty="0">
                <a:solidFill>
                  <a:schemeClr val="tx1"/>
                </a:solidFill>
                <a:latin typeface="Times New Roman" panose="02020603050405020304" pitchFamily="18" charset="0"/>
                <a:cs typeface="Times New Roman" panose="02020603050405020304" pitchFamily="18" charset="0"/>
              </a:rPr>
              <a:t>Problem</a:t>
            </a:r>
            <a:endParaRPr sz="3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33400" y="1524000"/>
            <a:ext cx="8229600" cy="4876800"/>
          </a:xfrm>
          <a:noFill/>
          <a:ln/>
          <a:extLst>
            <a:ext uri="{909E8E84-426E-40DD-AFC4-6F175D3DCCD1}">
              <a14:hiddenFill xmlns:a14="http://schemas.microsoft.com/office/drawing/2010/main">
                <a:solidFill>
                  <a:srgbClr val="00B050">
                    <a:alpha val="100000"/>
                  </a:srgbClr>
                </a:solidFill>
              </a14:hiddenFill>
            </a:ext>
          </a:extLst>
        </p:spPr>
        <p:txBody>
          <a:bodyPr vert="horz" wrap="square" lIns="91440" tIns="45720" rIns="91440" bIns="45720" anchor="t" anchorCtr="0"/>
          <a:p>
            <a:pPr eaLnBrk="1" hangingPunct="1"/>
            <a:r>
              <a:rPr sz="2000" dirty="0">
                <a:solidFill>
                  <a:schemeClr val="tx1"/>
                </a:solidFill>
                <a:latin typeface="Times New Roman" panose="02020603050405020304" pitchFamily="18" charset="0"/>
                <a:cs typeface="Times New Roman" panose="02020603050405020304" pitchFamily="18" charset="0"/>
              </a:rPr>
              <a:t>Is the zener diode  </a:t>
            </a:r>
            <a:r>
              <a:rPr sz="2000" i="1"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operating in the breakdown region? </a:t>
            </a:r>
            <a:endParaRPr sz="1800" dirty="0">
              <a:solidFill>
                <a:schemeClr val="tx1"/>
              </a:solidFill>
            </a:endParaRPr>
          </a:p>
          <a:p>
            <a:pPr eaLnBrk="1" hangingPunct="1"/>
            <a:endParaRPr sz="1800" dirty="0">
              <a:solidFill>
                <a:schemeClr val="tx1"/>
              </a:solidFill>
            </a:endParaRPr>
          </a:p>
          <a:p>
            <a:pPr eaLnBrk="1" hangingPunct="1"/>
            <a:endParaRPr sz="1800" dirty="0">
              <a:solidFill>
                <a:schemeClr val="tx1"/>
              </a:solidFill>
            </a:endParaRPr>
          </a:p>
          <a:p>
            <a:pPr eaLnBrk="1" hangingPunct="1"/>
            <a:endParaRPr sz="1800" dirty="0">
              <a:solidFill>
                <a:schemeClr val="tx1"/>
              </a:solidFill>
            </a:endParaRPr>
          </a:p>
          <a:p>
            <a:pPr eaLnBrk="1" hangingPunct="1"/>
            <a:endParaRPr sz="1800" dirty="0">
              <a:solidFill>
                <a:schemeClr val="tx1"/>
              </a:solidFill>
            </a:endParaRPr>
          </a:p>
          <a:p>
            <a:pPr eaLnBrk="1" hangingPunct="1"/>
            <a:endParaRPr sz="1800" dirty="0">
              <a:solidFill>
                <a:schemeClr val="tx1"/>
              </a:solidFill>
            </a:endParaRPr>
          </a:p>
          <a:p>
            <a:pPr eaLnBrk="1" hangingPunct="1"/>
            <a:endParaRPr sz="1800" dirty="0">
              <a:solidFill>
                <a:schemeClr val="tx1"/>
              </a:solidFill>
            </a:endParaRPr>
          </a:p>
          <a:p>
            <a:pPr eaLnBrk="1" hangingPunct="1"/>
            <a:endParaRPr sz="1800" dirty="0">
              <a:solidFill>
                <a:schemeClr val="tx1"/>
              </a:solidFill>
            </a:endParaRPr>
          </a:p>
          <a:p>
            <a:pPr eaLnBrk="1" hangingPunct="1"/>
            <a:endParaRPr sz="1800" dirty="0">
              <a:solidFill>
                <a:schemeClr val="tx1"/>
              </a:solidFill>
            </a:endParaRPr>
          </a:p>
          <a:p>
            <a:pPr eaLnBrk="1" hangingPunct="1"/>
            <a:endParaRPr sz="1800" dirty="0">
              <a:solidFill>
                <a:schemeClr val="tx1"/>
              </a:solidFill>
            </a:endParaRPr>
          </a:p>
          <a:p>
            <a:pPr eaLnBrk="1" hangingPunct="1"/>
            <a:endParaRPr sz="2000" dirty="0">
              <a:solidFill>
                <a:schemeClr val="tx1"/>
              </a:solidFill>
              <a:latin typeface="Times New Roman" panose="02020603050405020304" pitchFamily="18" charset="0"/>
              <a:cs typeface="Times New Roman" panose="02020603050405020304" pitchFamily="18" charset="0"/>
            </a:endParaRPr>
          </a:p>
          <a:p>
            <a:pPr eaLnBrk="1" hangingPunct="1"/>
            <a:endParaRPr sz="2000" dirty="0">
              <a:solidFill>
                <a:schemeClr val="tx1"/>
              </a:solidFill>
              <a:latin typeface="Times New Roman" panose="02020603050405020304" pitchFamily="18" charset="0"/>
              <a:cs typeface="Times New Roman" panose="02020603050405020304" pitchFamily="18" charset="0"/>
            </a:endParaRPr>
          </a:p>
          <a:p>
            <a:pPr eaLnBrk="1" hangingPunct="1"/>
            <a:r>
              <a:rPr sz="2000" dirty="0">
                <a:solidFill>
                  <a:schemeClr val="tx1"/>
                </a:solidFill>
                <a:latin typeface="Times New Roman" panose="02020603050405020304" pitchFamily="18" charset="0"/>
                <a:cs typeface="Times New Roman" panose="02020603050405020304" pitchFamily="18" charset="0"/>
              </a:rPr>
              <a:t>Since this Thevenin voltage is greater than the zener voltage, the zener diode is operating in the breakdown region</a:t>
            </a:r>
            <a:endParaRPr sz="2000" dirty="0">
              <a:solidFill>
                <a:schemeClr val="tx1"/>
              </a:solidFill>
              <a:latin typeface="Times New Roman" panose="02020603050405020304" pitchFamily="18" charset="0"/>
              <a:cs typeface="Times New Roman" panose="02020603050405020304" pitchFamily="18" charset="0"/>
            </a:endParaRPr>
          </a:p>
          <a:p>
            <a:pPr eaLnBrk="1" hangingPunct="1"/>
            <a:endParaRPr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484"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0485" name="Picture 2"/>
          <p:cNvPicPr>
            <a:picLocks noChangeAspect="1"/>
          </p:cNvPicPr>
          <p:nvPr/>
        </p:nvPicPr>
        <p:blipFill>
          <a:blip r:embed="rId1"/>
          <a:stretch>
            <a:fillRect/>
          </a:stretch>
        </p:blipFill>
        <p:spPr>
          <a:xfrm>
            <a:off x="2590800" y="2133600"/>
            <a:ext cx="4343400" cy="1600200"/>
          </a:xfrm>
          <a:prstGeom prst="rect">
            <a:avLst/>
          </a:prstGeom>
          <a:noFill/>
          <a:ln w="9525">
            <a:noFill/>
          </a:ln>
        </p:spPr>
      </p:pic>
      <p:pic>
        <p:nvPicPr>
          <p:cNvPr id="8195" name="Picture 3"/>
          <p:cNvPicPr>
            <a:picLocks noChangeAspect="1"/>
          </p:cNvPicPr>
          <p:nvPr/>
        </p:nvPicPr>
        <p:blipFill>
          <a:blip r:embed="rId2"/>
          <a:stretch>
            <a:fillRect/>
          </a:stretch>
        </p:blipFill>
        <p:spPr>
          <a:xfrm>
            <a:off x="2590800" y="4673600"/>
            <a:ext cx="4724400" cy="609600"/>
          </a:xfrm>
          <a:prstGeom prst="rect">
            <a:avLst/>
          </a:prstGeom>
          <a:noFill/>
          <a:ln w="9525">
            <a:noFill/>
          </a:ln>
        </p:spPr>
      </p:pic>
      <p:pic>
        <p:nvPicPr>
          <p:cNvPr id="8196" name="Picture 4"/>
          <p:cNvPicPr>
            <a:picLocks noChangeAspect="1"/>
          </p:cNvPicPr>
          <p:nvPr/>
        </p:nvPicPr>
        <p:blipFill>
          <a:blip r:embed="rId3"/>
          <a:stretch>
            <a:fillRect/>
          </a:stretch>
        </p:blipFill>
        <p:spPr>
          <a:xfrm>
            <a:off x="2590800" y="3827463"/>
            <a:ext cx="2133600" cy="695325"/>
          </a:xfrm>
          <a:prstGeom prst="rect">
            <a:avLst/>
          </a:prstGeom>
          <a:noFill/>
          <a:ln w="9525">
            <a:noFill/>
          </a:ln>
        </p:spPr>
      </p:pic>
    </p:spTree>
    <p:custDataLst>
      <p:tags r:id="rId4"/>
    </p:custDataLst>
  </p:cSld>
  <p:clrMapOvr>
    <a:masterClrMapping/>
  </p:clrMapOvr>
  <p:transition spd="slow" advTm="6473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19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19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charRg st="68" end="1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1143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eaLnBrk="1" hangingPunct="1"/>
            <a:r>
              <a:rPr sz="3200" dirty="0">
                <a:solidFill>
                  <a:schemeClr val="tx1"/>
                </a:solidFill>
                <a:latin typeface="Times New Roman" panose="02020603050405020304" pitchFamily="18" charset="0"/>
                <a:cs typeface="Times New Roman" panose="02020603050405020304" pitchFamily="18" charset="0"/>
              </a:rPr>
              <a:t>Problem (cont)</a:t>
            </a:r>
            <a:endParaRPr sz="3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218" name="Picture 2"/>
          <p:cNvPicPr>
            <a:picLocks noGrp="1" noChangeAspect="1"/>
          </p:cNvPicPr>
          <p:nvPr>
            <p:ph idx="1"/>
          </p:nvPr>
        </p:nvPicPr>
        <p:blipFill>
          <a:blip r:embed="rId1"/>
          <a:srcRect/>
          <a:stretch>
            <a:fillRect/>
          </a:stretch>
        </p:blipFill>
        <p:spPr>
          <a:xfrm>
            <a:off x="2786063" y="4800600"/>
            <a:ext cx="3005137" cy="914400"/>
          </a:xfrm>
          <a:ln/>
        </p:spPr>
      </p:pic>
      <p:sp>
        <p:nvSpPr>
          <p:cNvPr id="21508"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509" name="Rectangle 2"/>
          <p:cNvSpPr/>
          <p:nvPr/>
        </p:nvSpPr>
        <p:spPr>
          <a:xfrm>
            <a:off x="533400" y="2209800"/>
            <a:ext cx="7620000" cy="984250"/>
          </a:xfrm>
          <a:prstGeom prst="rect">
            <a:avLst/>
          </a:prstGeom>
          <a:noFill/>
          <a:ln w="9525">
            <a:noFill/>
          </a:ln>
        </p:spPr>
        <p:txBody>
          <a:bodyPr>
            <a:spAutoFit/>
          </a:bodyPr>
          <a:p>
            <a:r>
              <a:rPr sz="2000" dirty="0">
                <a:solidFill>
                  <a:srgbClr val="FFFFFF"/>
                </a:solidFill>
                <a:latin typeface="Times New Roman" panose="02020603050405020304" pitchFamily="18" charset="0"/>
                <a:cs typeface="Times New Roman" panose="02020603050405020304" pitchFamily="18" charset="0"/>
              </a:rPr>
              <a:t>Note the  voltage on both ends of the series resistor. Subtract the voltages, 18-10=8 V is across the series resistor. Then Ohm’s law gives:</a:t>
            </a:r>
            <a:endParaRPr sz="2000" dirty="0">
              <a:solidFill>
                <a:srgbClr val="FFFFFF"/>
              </a:solidFill>
              <a:latin typeface="Times New Roman" panose="02020603050405020304" pitchFamily="18" charset="0"/>
              <a:cs typeface="Times New Roman" panose="02020603050405020304" pitchFamily="18" charset="0"/>
            </a:endParaRPr>
          </a:p>
          <a:p>
            <a:endParaRPr dirty="0">
              <a:solidFill>
                <a:srgbClr val="000000"/>
              </a:solidFill>
              <a:latin typeface="Calibri" panose="020F0502020204030204" pitchFamily="34" charset="0"/>
            </a:endParaRPr>
          </a:p>
        </p:txBody>
      </p:sp>
      <p:pic>
        <p:nvPicPr>
          <p:cNvPr id="9" name="Picture 4"/>
          <p:cNvPicPr>
            <a:picLocks noChangeAspect="1"/>
          </p:cNvPicPr>
          <p:nvPr/>
        </p:nvPicPr>
        <p:blipFill>
          <a:blip r:embed="rId2"/>
          <a:stretch>
            <a:fillRect/>
          </a:stretch>
        </p:blipFill>
        <p:spPr>
          <a:xfrm>
            <a:off x="2913063" y="3503613"/>
            <a:ext cx="2033587" cy="762000"/>
          </a:xfrm>
          <a:prstGeom prst="rect">
            <a:avLst/>
          </a:prstGeom>
          <a:noFill/>
          <a:ln w="9525">
            <a:noFill/>
          </a:ln>
        </p:spPr>
      </p:pic>
    </p:spTree>
    <p:custDataLst>
      <p:tags r:id="rId3"/>
    </p:custDataLst>
  </p:cSld>
  <p:clrMapOvr>
    <a:masterClrMapping/>
  </p:clrMapOvr>
  <p:transition spd="slow" advTm="3334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760730"/>
            <a:ext cx="8229600" cy="1143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eaLnBrk="1" hangingPunct="1"/>
            <a:r>
              <a:rPr sz="3200" dirty="0">
                <a:solidFill>
                  <a:schemeClr val="tx1"/>
                </a:solidFill>
                <a:latin typeface="Times New Roman" panose="02020603050405020304" pitchFamily="18" charset="0"/>
                <a:cs typeface="Times New Roman" panose="02020603050405020304" pitchFamily="18" charset="0"/>
              </a:rPr>
              <a:t>Problem – Calculate the zener current  shown in fig.</a:t>
            </a:r>
            <a:endParaRPr sz="3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ln/>
        </p:spPr>
        <p:txBody>
          <a:bodyPr vert="horz" wrap="square" lIns="91440" tIns="45720" rIns="91440" bIns="45720" anchor="t" anchorCtr="0"/>
          <a:p>
            <a:pPr marL="0" indent="0" eaLnBrk="1" hangingPunct="1">
              <a:buFont typeface="Arial" panose="020B0604020202020204" pitchFamily="34" charset="0"/>
              <a:buNone/>
            </a:pPr>
            <a:r>
              <a:rPr sz="2000" dirty="0">
                <a:solidFill>
                  <a:schemeClr val="bg1"/>
                </a:solidFill>
                <a:latin typeface="Times New Roman" panose="02020603050405020304" pitchFamily="18" charset="0"/>
                <a:cs typeface="Times New Roman" panose="02020603050405020304" pitchFamily="18" charset="0"/>
              </a:rPr>
              <a:t>ven  circuit ,find :(i) the output voltage (ii) the voltage drop across series resistance (iii) the current through zener diode</a:t>
            </a:r>
            <a:r>
              <a:rPr sz="200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dirty="0"/>
          </a:p>
          <a:p>
            <a:pPr marL="0" indent="0" eaLnBrk="1" hangingPunct="1">
              <a:buFont typeface="Arial" panose="020B0604020202020204" pitchFamily="34" charset="0"/>
              <a:buNone/>
            </a:pPr>
            <a:endParaRPr dirty="0"/>
          </a:p>
          <a:p>
            <a:pPr marL="0" indent="0" eaLnBrk="1" hangingPunct="1">
              <a:buFont typeface="Arial" panose="020B0604020202020204" pitchFamily="34" charset="0"/>
              <a:buNone/>
            </a:pPr>
            <a:endParaRPr dirty="0"/>
          </a:p>
          <a:p>
            <a:pPr marL="0" indent="0" eaLnBrk="1" hangingPunct="1">
              <a:buFont typeface="Arial" panose="020B0604020202020204" pitchFamily="34" charset="0"/>
              <a:buNone/>
            </a:pPr>
            <a:r>
              <a:rPr sz="2400" dirty="0">
                <a:solidFill>
                  <a:schemeClr val="bg1"/>
                </a:solidFill>
                <a:latin typeface="Times New Roman" panose="02020603050405020304" pitchFamily="18" charset="0"/>
                <a:cs typeface="Times New Roman" panose="02020603050405020304" pitchFamily="18" charset="0"/>
              </a:rPr>
              <a:t>Calculate the thevenin voltage</a:t>
            </a:r>
            <a:endParaRPr sz="2400" dirty="0">
              <a:solidFill>
                <a:schemeClr val="bg1"/>
              </a:solidFill>
              <a:latin typeface="Times New Roman" panose="02020603050405020304" pitchFamily="18" charset="0"/>
              <a:ea typeface="Times New Roman" panose="02020603050405020304" pitchFamily="18" charset="0"/>
            </a:endParaRPr>
          </a:p>
        </p:txBody>
      </p:sp>
      <p:sp>
        <p:nvSpPr>
          <p:cNvPr id="22532"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2533" name="Picture 2"/>
          <p:cNvPicPr>
            <a:picLocks noChangeAspect="1"/>
          </p:cNvPicPr>
          <p:nvPr/>
        </p:nvPicPr>
        <p:blipFill>
          <a:blip r:embed="rId1"/>
          <a:stretch>
            <a:fillRect/>
          </a:stretch>
        </p:blipFill>
        <p:spPr>
          <a:xfrm>
            <a:off x="2590800" y="2438400"/>
            <a:ext cx="3190875" cy="1524000"/>
          </a:xfrm>
          <a:prstGeom prst="rect">
            <a:avLst/>
          </a:prstGeom>
          <a:noFill/>
          <a:ln w="9525">
            <a:noFill/>
          </a:ln>
        </p:spPr>
      </p:pic>
      <p:pic>
        <p:nvPicPr>
          <p:cNvPr id="11267" name="Picture 3"/>
          <p:cNvPicPr>
            <a:picLocks noChangeAspect="1"/>
          </p:cNvPicPr>
          <p:nvPr/>
        </p:nvPicPr>
        <p:blipFill>
          <a:blip r:embed="rId2"/>
          <a:stretch>
            <a:fillRect/>
          </a:stretch>
        </p:blipFill>
        <p:spPr>
          <a:xfrm>
            <a:off x="2286000" y="5181600"/>
            <a:ext cx="4724400" cy="914400"/>
          </a:xfrm>
          <a:prstGeom prst="rect">
            <a:avLst/>
          </a:prstGeom>
          <a:noFill/>
          <a:ln w="9525">
            <a:noFill/>
          </a:ln>
        </p:spPr>
      </p:pic>
    </p:spTree>
    <p:custDataLst>
      <p:tags r:id="rId3"/>
    </p:custDataLst>
  </p:cSld>
  <p:clrMapOvr>
    <a:masterClrMapping/>
  </p:clrMapOvr>
  <p:transition spd="slow" advTm="4645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charRg st="132" end="16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1143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eaLnBrk="1" hangingPunct="1"/>
            <a:r>
              <a:rPr sz="3200" dirty="0">
                <a:solidFill>
                  <a:schemeClr val="tx1"/>
                </a:solidFill>
                <a:latin typeface="Times New Roman" panose="02020603050405020304" pitchFamily="18" charset="0"/>
                <a:cs typeface="Times New Roman" panose="02020603050405020304" pitchFamily="18" charset="0"/>
              </a:rPr>
              <a:t>Problem (cont)</a:t>
            </a:r>
            <a:endParaRPr sz="3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8900" y="1600200"/>
            <a:ext cx="8229600" cy="4525963"/>
          </a:xfrm>
          <a:noFill/>
          <a:ln/>
          <a:extLst>
            <a:ext uri="{909E8E84-426E-40DD-AFC4-6F175D3DCCD1}">
              <a14:hiddenFill xmlns:a14="http://schemas.microsoft.com/office/drawing/2010/main">
                <a:solidFill>
                  <a:srgbClr val="00B050">
                    <a:alpha val="100000"/>
                  </a:srgbClr>
                </a:solidFill>
              </a14:hiddenFill>
            </a:ext>
          </a:extLst>
        </p:spPr>
        <p:txBody>
          <a:bodyPr vert="horz" wrap="square" lIns="91440" tIns="45720" rIns="91440" bIns="45720" anchor="t" anchorCtr="0"/>
          <a:p>
            <a:pPr eaLnBrk="1" hangingPunct="1"/>
            <a:r>
              <a:rPr sz="2000" dirty="0">
                <a:solidFill>
                  <a:schemeClr val="tx1"/>
                </a:solidFill>
                <a:latin typeface="Times New Roman" panose="02020603050405020304" pitchFamily="18" charset="0"/>
                <a:cs typeface="Times New Roman" panose="02020603050405020304" pitchFamily="18" charset="0"/>
              </a:rPr>
              <a:t>Since voltage across zener diode is greater than </a:t>
            </a:r>
            <a:r>
              <a:rPr sz="2000" i="1" dirty="0">
                <a:solidFill>
                  <a:schemeClr val="tx1"/>
                </a:solidFill>
                <a:latin typeface="Times New Roman" panose="02020603050405020304" pitchFamily="18" charset="0"/>
                <a:cs typeface="Times New Roman" panose="02020603050405020304" pitchFamily="18" charset="0"/>
              </a:rPr>
              <a:t>VZ </a:t>
            </a:r>
            <a:r>
              <a:rPr sz="2000" dirty="0">
                <a:solidFill>
                  <a:schemeClr val="tx1"/>
                </a:solidFill>
                <a:latin typeface="Times New Roman" panose="02020603050405020304" pitchFamily="18" charset="0"/>
                <a:cs typeface="Times New Roman" panose="02020603050405020304" pitchFamily="18" charset="0"/>
              </a:rPr>
              <a:t>(= 50 V), the zener is in the “on” state. It can  be represented by a battery of 50 V</a:t>
            </a:r>
            <a:endParaRPr sz="2000" dirty="0">
              <a:solidFill>
                <a:schemeClr val="tx1"/>
              </a:solidFill>
              <a:latin typeface="Times New Roman" panose="02020603050405020304" pitchFamily="18" charset="0"/>
              <a:cs typeface="Times New Roman" panose="02020603050405020304" pitchFamily="18" charset="0"/>
            </a:endParaRPr>
          </a:p>
          <a:p>
            <a:pPr eaLnBrk="1" hangingPunct="1"/>
            <a:endParaRPr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3556"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2290" name="Picture 2"/>
          <p:cNvPicPr>
            <a:picLocks noChangeAspect="1"/>
          </p:cNvPicPr>
          <p:nvPr/>
        </p:nvPicPr>
        <p:blipFill>
          <a:blip r:embed="rId1"/>
          <a:stretch>
            <a:fillRect/>
          </a:stretch>
        </p:blipFill>
        <p:spPr>
          <a:xfrm>
            <a:off x="990600" y="2590800"/>
            <a:ext cx="6934200" cy="1479550"/>
          </a:xfrm>
          <a:prstGeom prst="rect">
            <a:avLst/>
          </a:prstGeom>
          <a:noFill/>
          <a:ln w="9525">
            <a:noFill/>
          </a:ln>
        </p:spPr>
      </p:pic>
      <p:pic>
        <p:nvPicPr>
          <p:cNvPr id="12291" name="Picture 3"/>
          <p:cNvPicPr>
            <a:picLocks noChangeAspect="1"/>
          </p:cNvPicPr>
          <p:nvPr/>
        </p:nvPicPr>
        <p:blipFill>
          <a:blip r:embed="rId2"/>
          <a:stretch>
            <a:fillRect/>
          </a:stretch>
        </p:blipFill>
        <p:spPr>
          <a:xfrm>
            <a:off x="990600" y="4191000"/>
            <a:ext cx="7315200" cy="1285875"/>
          </a:xfrm>
          <a:prstGeom prst="rect">
            <a:avLst/>
          </a:prstGeom>
          <a:noFill/>
          <a:ln w="9525">
            <a:noFill/>
          </a:ln>
        </p:spPr>
      </p:pic>
    </p:spTree>
    <p:custDataLst>
      <p:tags r:id="rId3"/>
    </p:custDataLst>
  </p:cSld>
  <p:clrMapOvr>
    <a:masterClrMapping/>
  </p:clrMapOvr>
  <p:transition spd="slow" advTm="79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charRg st="0" end="138"/>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29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a:ln/>
        </p:spPr>
        <p:txBody>
          <a:bodyPr vert="horz" wrap="square" lIns="0" tIns="45720" rIns="0" bIns="0" anchor="b" anchorCtr="0"/>
          <a:p>
            <a:pPr algn="ctr" eaLnBrk="1" hangingPunct="1"/>
            <a:r>
              <a:rPr lang="en-IN" altLang="x-none" dirty="0"/>
              <a:t>Introduction</a:t>
            </a:r>
            <a:endParaRPr dirty="0"/>
          </a:p>
        </p:txBody>
      </p:sp>
      <p:sp>
        <p:nvSpPr>
          <p:cNvPr id="6147" name="Content Placeholder 2"/>
          <p:cNvSpPr>
            <a:spLocks noGrp="1"/>
          </p:cNvSpPr>
          <p:nvPr>
            <p:ph idx="1"/>
          </p:nvPr>
        </p:nvSpPr>
        <p:spPr>
          <a:ln/>
        </p:spPr>
        <p:txBody>
          <a:bodyPr vert="horz" wrap="square" lIns="91440" tIns="45720" rIns="91440" bIns="45720" anchor="t" anchorCtr="0"/>
          <a:p>
            <a:pPr algn="just" eaLnBrk="1" hangingPunct="1"/>
            <a:r>
              <a:rPr lang="en-IN" altLang="x-none" dirty="0"/>
              <a:t>In a general purpose diode the doping is light , as a result of this the breakdown voltage is high.</a:t>
            </a:r>
            <a:endParaRPr lang="en-IN" altLang="x-none" dirty="0"/>
          </a:p>
          <a:p>
            <a:pPr algn="just" eaLnBrk="1" hangingPunct="1"/>
            <a:r>
              <a:rPr lang="en-IN" altLang="x-none" dirty="0"/>
              <a:t> If P and N regions are heavily doped then the breakdown voltage can be reduced,</a:t>
            </a:r>
            <a:endParaRPr dirty="0"/>
          </a:p>
        </p:txBody>
      </p:sp>
      <p:sp>
        <p:nvSpPr>
          <p:cNvPr id="4" name="Slide Number Placeholder 3"/>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US" sz="1200" dirty="0">
                <a:solidFill>
                  <a:srgbClr val="045C75"/>
                </a:solidFill>
              </a:rPr>
            </a:fld>
            <a:endParaRPr lang="en-US" sz="1200" dirty="0">
              <a:solidFill>
                <a:srgbClr val="045C7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1143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eaLnBrk="1" hangingPunct="1"/>
            <a:r>
              <a:rPr sz="3200" dirty="0">
                <a:solidFill>
                  <a:schemeClr val="tx1"/>
                </a:solidFill>
                <a:latin typeface="Times New Roman" panose="02020603050405020304" pitchFamily="18" charset="0"/>
                <a:cs typeface="Times New Roman" panose="02020603050405020304" pitchFamily="18" charset="0"/>
              </a:rPr>
              <a:t>Zener parameters</a:t>
            </a:r>
            <a:endParaRPr sz="3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33400" y="1600200"/>
            <a:ext cx="8229600" cy="4525963"/>
          </a:xfrm>
          <a:noFill/>
          <a:extLst>
            <a:ext uri="{909E8E84-426E-40DD-AFC4-6F175D3DCCD1}">
              <a14:hiddenFill xmlns:a14="http://schemas.microsoft.com/office/drawing/2010/main">
                <a:solidFill>
                  <a:srgbClr val="00B050"/>
                </a:solidFill>
              </a14:hiddenFill>
            </a:ext>
          </a:extLst>
        </p:spPr>
        <p:txBody>
          <a:bodyPr vert="horz" wrap="square" lIns="91440" tIns="45720" rIns="91440" bIns="45720" numCol="1" rtlCol="0" anchor="t" anchorCtr="0" compatLnSpc="1">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Maximum Power</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power dissipation of a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diode equals the product of its voltage and</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current:</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Maximum Current</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Data sheets often include the </a:t>
            </a:r>
            <a:r>
              <a:rPr kumimoji="0" lang="en-US" sz="20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maximum current   I</a:t>
            </a:r>
            <a:r>
              <a:rPr kumimoji="0" lang="en-US" sz="20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ZM</a:t>
            </a:r>
            <a:r>
              <a:rPr kumimoji="0" lang="en-US" sz="20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diode can handle without  exceeding its power rating. If this value is not listed, the maximum current can  be found as follows:</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1800" b="0" i="0" u="none" strike="noStrike" kern="1200" cap="none" spc="0" normalizeH="0" baseline="0" noProof="0" dirty="0">
              <a:ln>
                <a:noFill/>
              </a:ln>
              <a:solidFill>
                <a:schemeClr val="tx1"/>
              </a:solidFill>
              <a:effectLst/>
              <a:uLnTx/>
              <a:uFillTx/>
              <a:latin typeface="TimesLTStd-Roman"/>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1800" b="0" i="0" u="none" strike="noStrike" kern="1200" cap="none" spc="0" normalizeH="0" baseline="0" noProof="0" dirty="0">
              <a:ln>
                <a:noFill/>
              </a:ln>
              <a:solidFill>
                <a:schemeClr val="tx1"/>
              </a:solidFill>
              <a:effectLst/>
              <a:uLnTx/>
              <a:uFillTx/>
              <a:latin typeface="TimesLTStd-Roman"/>
              <a:ea typeface="+mn-ea"/>
              <a:cs typeface="+mn-cs"/>
            </a:endParaRPr>
          </a:p>
        </p:txBody>
      </p:sp>
      <p:sp>
        <p:nvSpPr>
          <p:cNvPr id="24580"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4581" name="Picture 2"/>
          <p:cNvPicPr>
            <a:picLocks noChangeAspect="1"/>
          </p:cNvPicPr>
          <p:nvPr/>
        </p:nvPicPr>
        <p:blipFill>
          <a:blip r:embed="rId1"/>
          <a:stretch>
            <a:fillRect/>
          </a:stretch>
        </p:blipFill>
        <p:spPr>
          <a:xfrm>
            <a:off x="3048000" y="2438400"/>
            <a:ext cx="1981200" cy="401638"/>
          </a:xfrm>
          <a:prstGeom prst="rect">
            <a:avLst/>
          </a:prstGeom>
          <a:noFill/>
          <a:ln w="9525">
            <a:noFill/>
          </a:ln>
        </p:spPr>
      </p:pic>
      <p:pic>
        <p:nvPicPr>
          <p:cNvPr id="24582" name="Picture 3"/>
          <p:cNvPicPr>
            <a:picLocks noChangeAspect="1"/>
          </p:cNvPicPr>
          <p:nvPr/>
        </p:nvPicPr>
        <p:blipFill>
          <a:blip r:embed="rId2"/>
          <a:stretch>
            <a:fillRect/>
          </a:stretch>
        </p:blipFill>
        <p:spPr>
          <a:xfrm>
            <a:off x="2667000" y="4479925"/>
            <a:ext cx="1600200" cy="488950"/>
          </a:xfrm>
          <a:prstGeom prst="rect">
            <a:avLst/>
          </a:prstGeom>
          <a:noFill/>
          <a:ln w="9525">
            <a:noFill/>
          </a:ln>
        </p:spPr>
      </p:pic>
      <p:pic>
        <p:nvPicPr>
          <p:cNvPr id="24583" name="Picture 4"/>
          <p:cNvPicPr>
            <a:picLocks noChangeAspect="1"/>
          </p:cNvPicPr>
          <p:nvPr/>
        </p:nvPicPr>
        <p:blipFill>
          <a:blip r:embed="rId3"/>
          <a:stretch>
            <a:fillRect/>
          </a:stretch>
        </p:blipFill>
        <p:spPr>
          <a:xfrm>
            <a:off x="2133600" y="5410200"/>
            <a:ext cx="3429000" cy="819150"/>
          </a:xfrm>
          <a:prstGeom prst="rect">
            <a:avLst/>
          </a:prstGeom>
          <a:noFill/>
          <a:ln w="9525">
            <a:noFill/>
          </a:ln>
        </p:spPr>
      </p:pic>
    </p:spTree>
    <p:custDataLst>
      <p:tags r:id="rId4"/>
    </p:custDataLst>
  </p:cSld>
  <p:clrMapOvr>
    <a:masterClrMapping/>
  </p:clrMapOvr>
  <p:transition spd="slow" advTm="464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a:ln/>
        </p:spPr>
        <p:txBody>
          <a:bodyPr vert="horz" wrap="square" lIns="0" tIns="45720" rIns="0" bIns="0" anchor="b" anchorCtr="0"/>
          <a:p>
            <a:pPr algn="ctr" eaLnBrk="1" hangingPunct="1"/>
            <a:r>
              <a:rPr lang="en-IN" altLang="x-none" dirty="0"/>
              <a:t>Introduction</a:t>
            </a:r>
            <a:endParaRPr dirty="0"/>
          </a:p>
        </p:txBody>
      </p:sp>
      <p:sp>
        <p:nvSpPr>
          <p:cNvPr id="7171" name="Content Placeholder 2"/>
          <p:cNvSpPr>
            <a:spLocks noGrp="1"/>
          </p:cNvSpPr>
          <p:nvPr>
            <p:ph idx="1"/>
          </p:nvPr>
        </p:nvSpPr>
        <p:spPr>
          <a:ln/>
        </p:spPr>
        <p:txBody>
          <a:bodyPr vert="horz" wrap="square" lIns="91440" tIns="45720" rIns="91440" bIns="45720" anchor="t" anchorCtr="0"/>
          <a:p>
            <a:pPr algn="just" eaLnBrk="1" hangingPunct="1"/>
            <a:r>
              <a:rPr lang="en-IN" altLang="x-none" dirty="0"/>
              <a:t>When the doping is heavy, even the reverse voltage is low, the electric field at barrier will be so strong thus the electrons in the covalent bonds can break away from the bonds. This effect is known as zener effect.</a:t>
            </a:r>
            <a:endParaRPr lang="en-IN" altLang="x-none" dirty="0"/>
          </a:p>
          <a:p>
            <a:pPr algn="just" eaLnBrk="1" hangingPunct="1"/>
            <a:r>
              <a:rPr lang="en-IN" altLang="x-none" dirty="0"/>
              <a:t>A diode which exhibits the zener effect is called a zener diode.</a:t>
            </a:r>
            <a:endParaRPr lang="en-IN" altLang="x-none" dirty="0"/>
          </a:p>
          <a:p>
            <a:pPr eaLnBrk="1" hangingPunct="1">
              <a:buNone/>
            </a:pPr>
            <a:endParaRPr dirty="0"/>
          </a:p>
        </p:txBody>
      </p:sp>
      <p:sp>
        <p:nvSpPr>
          <p:cNvPr id="4" name="Slide Number Placeholder 3"/>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US" sz="1200" dirty="0">
                <a:solidFill>
                  <a:srgbClr val="045C75"/>
                </a:solidFill>
              </a:rPr>
            </a:fld>
            <a:endParaRPr lang="en-US" sz="1200" dirty="0">
              <a:solidFill>
                <a:srgbClr val="045C7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ln/>
        </p:spPr>
        <p:txBody>
          <a:bodyPr vert="horz" wrap="square" lIns="0" tIns="45720" rIns="0" bIns="0" anchor="b" anchorCtr="0"/>
          <a:p>
            <a:pPr algn="ctr" eaLnBrk="1" hangingPunct="1"/>
            <a:r>
              <a:rPr lang="en-IN" altLang="x-none" dirty="0"/>
              <a:t>Zener diode</a:t>
            </a:r>
            <a:endParaRPr dirty="0"/>
          </a:p>
        </p:txBody>
      </p:sp>
      <p:sp>
        <p:nvSpPr>
          <p:cNvPr id="8195" name="Content Placeholder 2"/>
          <p:cNvSpPr>
            <a:spLocks noGrp="1"/>
          </p:cNvSpPr>
          <p:nvPr>
            <p:ph idx="1"/>
          </p:nvPr>
        </p:nvSpPr>
        <p:spPr>
          <a:ln/>
        </p:spPr>
        <p:txBody>
          <a:bodyPr vert="horz" wrap="square" lIns="91440" tIns="45720" rIns="91440" bIns="45720" anchor="t" anchorCtr="0"/>
          <a:p>
            <a:pPr algn="just" eaLnBrk="1" hangingPunct="1"/>
            <a:r>
              <a:rPr lang="en-IN" altLang="x-none" dirty="0"/>
              <a:t>It is defined as a reverse biased heavily doped PN Junction diode which operates in breakdown region.</a:t>
            </a:r>
            <a:endParaRPr lang="en-IN" altLang="x-none" dirty="0"/>
          </a:p>
          <a:p>
            <a:pPr algn="just" eaLnBrk="1" hangingPunct="1"/>
            <a:r>
              <a:rPr lang="en-IN" altLang="x-none" dirty="0"/>
              <a:t>The zener diodes have been designed to operate at voltages ranging from a few volts to several hundred volts.</a:t>
            </a:r>
            <a:endParaRPr dirty="0"/>
          </a:p>
        </p:txBody>
      </p:sp>
      <p:sp>
        <p:nvSpPr>
          <p:cNvPr id="4" name="Slide Number Placeholder 3"/>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US" sz="1200" dirty="0">
                <a:solidFill>
                  <a:srgbClr val="045C75"/>
                </a:solidFill>
              </a:rPr>
            </a:fld>
            <a:endParaRPr lang="en-US" sz="1200" dirty="0">
              <a:solidFill>
                <a:srgbClr val="045C7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1143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algn="ctr" eaLnBrk="1" hangingPunct="1"/>
            <a:r>
              <a:rPr sz="3200" dirty="0">
                <a:solidFill>
                  <a:schemeClr val="tx1"/>
                </a:solidFill>
                <a:latin typeface="Times New Roman" panose="02020603050405020304" pitchFamily="18" charset="0"/>
                <a:cs typeface="Times New Roman" panose="02020603050405020304" pitchFamily="18" charset="0"/>
              </a:rPr>
              <a:t>Zener diode</a:t>
            </a:r>
            <a:endParaRPr sz="3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noFill/>
          <a:ln/>
          <a:extLst>
            <a:ext uri="{909E8E84-426E-40DD-AFC4-6F175D3DCCD1}">
              <a14:hiddenFill xmlns:a14="http://schemas.microsoft.com/office/drawing/2010/main">
                <a:solidFill>
                  <a:srgbClr val="00B050">
                    <a:alpha val="100000"/>
                  </a:srgbClr>
                </a:solidFill>
              </a14:hiddenFill>
            </a:ext>
          </a:extLst>
        </p:spPr>
        <p:txBody>
          <a:bodyPr vert="horz" wrap="square" lIns="91440" tIns="45720" rIns="91440" bIns="45720" anchor="t" anchorCtr="0"/>
          <a:p>
            <a:pPr marL="514350" indent="-514350" algn="just" eaLnBrk="1" hangingPunct="1">
              <a:buFont typeface="Arial" panose="020B0604020202020204" pitchFamily="34" charset="0"/>
              <a:buNone/>
            </a:pPr>
            <a:r>
              <a:rPr sz="2400" dirty="0">
                <a:solidFill>
                  <a:schemeClr val="bg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The Zener diode's operation depends on the heavy doping of its p-n junction. </a:t>
            </a:r>
            <a:endParaRPr sz="2400" dirty="0">
              <a:solidFill>
                <a:schemeClr val="tx1"/>
              </a:solidFill>
              <a:latin typeface="Times New Roman" panose="02020603050405020304" pitchFamily="18" charset="0"/>
              <a:cs typeface="Times New Roman" panose="02020603050405020304" pitchFamily="18" charset="0"/>
            </a:endParaRPr>
          </a:p>
          <a:p>
            <a:pPr marL="514350" indent="-514350" algn="just" eaLnBrk="1" hangingPunct="1">
              <a:buFont typeface="Arial" panose="020B0604020202020204" pitchFamily="34" charset="0"/>
              <a:buNone/>
            </a:pPr>
            <a:r>
              <a:rPr sz="2400" dirty="0">
                <a:solidFill>
                  <a:schemeClr val="tx1"/>
                </a:solidFill>
                <a:latin typeface="Times New Roman" panose="02020603050405020304" pitchFamily="18" charset="0"/>
                <a:cs typeface="Times New Roman" panose="02020603050405020304" pitchFamily="18" charset="0"/>
              </a:rPr>
              <a:t>      The depletion region formed in the diode is very thin and the electric field is consequently very high.</a:t>
            </a:r>
            <a:endParaRPr sz="2400" dirty="0">
              <a:solidFill>
                <a:schemeClr val="tx1"/>
              </a:solidFill>
              <a:latin typeface="Times New Roman" panose="02020603050405020304" pitchFamily="18" charset="0"/>
              <a:cs typeface="Times New Roman" panose="02020603050405020304" pitchFamily="18" charset="0"/>
            </a:endParaRPr>
          </a:p>
          <a:p>
            <a:pPr marL="514350" indent="-514350" algn="just" eaLnBrk="1" hangingPunct="1">
              <a:buFont typeface="Arial" panose="020B0604020202020204" pitchFamily="34" charset="0"/>
              <a:buNone/>
            </a:pPr>
            <a:r>
              <a:rPr sz="2400" dirty="0">
                <a:solidFill>
                  <a:schemeClr val="tx1"/>
                </a:solidFill>
                <a:latin typeface="Times New Roman" panose="02020603050405020304" pitchFamily="18" charset="0"/>
                <a:cs typeface="Times New Roman" panose="02020603050405020304" pitchFamily="18" charset="0"/>
              </a:rPr>
              <a:t>       Zener diode is designed to operate under reverse bias in the breakdown region and used as a voltage regulator.</a:t>
            </a:r>
            <a:endParaRPr sz="24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endParaRPr sz="1800" dirty="0">
              <a:solidFill>
                <a:schemeClr val="bg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r>
              <a:rPr sz="2000" dirty="0">
                <a:solidFill>
                  <a:schemeClr val="bg1"/>
                </a:solidFill>
                <a:latin typeface="Times New Roman" panose="02020603050405020304" pitchFamily="18" charset="0"/>
                <a:cs typeface="Times New Roman" panose="02020603050405020304" pitchFamily="18" charset="0"/>
              </a:rPr>
              <a:t>                                                   Symbol</a:t>
            </a:r>
            <a:endParaRPr sz="2000" dirty="0">
              <a:solidFill>
                <a:schemeClr val="bg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endParaRPr sz="1800" dirty="0">
              <a:solidFill>
                <a:schemeClr val="bg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endParaRPr sz="1800" dirty="0">
              <a:solidFill>
                <a:schemeClr val="bg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endParaRPr sz="1800" dirty="0">
              <a:solidFill>
                <a:schemeClr val="bg1"/>
              </a:solidFill>
              <a:latin typeface="Times New Roman" panose="02020603050405020304" pitchFamily="18" charset="0"/>
              <a:ea typeface="Times New Roman" panose="02020603050405020304" pitchFamily="18" charset="0"/>
            </a:endParaRPr>
          </a:p>
        </p:txBody>
      </p:sp>
      <p:sp>
        <p:nvSpPr>
          <p:cNvPr id="9220"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221" name="AutoShape 4" descr="What is Zener Diode? - Definition, Working, Characteristic Curve &amp;  Applications - Circuit Globe"/>
          <p:cNvSpPr>
            <a:spLocks noChangeAspect="1"/>
          </p:cNvSpPr>
          <p:nvPr/>
        </p:nvSpPr>
        <p:spPr>
          <a:xfrm>
            <a:off x="155575" y="-144462"/>
            <a:ext cx="304800" cy="304800"/>
          </a:xfrm>
          <a:prstGeom prst="rect">
            <a:avLst/>
          </a:prstGeom>
          <a:noFill/>
          <a:ln w="9525">
            <a:noFill/>
          </a:ln>
        </p:spPr>
        <p:txBody>
          <a:bodyPr/>
          <a:p>
            <a:endParaRPr dirty="0">
              <a:solidFill>
                <a:srgbClr val="000000"/>
              </a:solidFill>
              <a:latin typeface="Calibri" panose="020F0502020204030204" pitchFamily="34" charset="0"/>
            </a:endParaRPr>
          </a:p>
        </p:txBody>
      </p:sp>
      <p:sp>
        <p:nvSpPr>
          <p:cNvPr id="9222" name="AutoShape 6" descr="What is Zener Diode? - Definition, Working, Characteristic Curve &amp;  Applications - Circuit Globe"/>
          <p:cNvSpPr>
            <a:spLocks noChangeAspect="1"/>
          </p:cNvSpPr>
          <p:nvPr/>
        </p:nvSpPr>
        <p:spPr>
          <a:xfrm>
            <a:off x="307975" y="7938"/>
            <a:ext cx="304800" cy="304800"/>
          </a:xfrm>
          <a:prstGeom prst="rect">
            <a:avLst/>
          </a:prstGeom>
          <a:noFill/>
          <a:ln w="9525">
            <a:noFill/>
          </a:ln>
        </p:spPr>
        <p:txBody>
          <a:bodyPr/>
          <a:p>
            <a:endParaRPr dirty="0">
              <a:solidFill>
                <a:srgbClr val="000000"/>
              </a:solidFill>
              <a:latin typeface="Calibri" panose="020F0502020204030204" pitchFamily="34" charset="0"/>
            </a:endParaRPr>
          </a:p>
        </p:txBody>
      </p:sp>
      <p:pic>
        <p:nvPicPr>
          <p:cNvPr id="1031" name="Picture 7"/>
          <p:cNvPicPr>
            <a:picLocks noChangeAspect="1"/>
          </p:cNvPicPr>
          <p:nvPr/>
        </p:nvPicPr>
        <p:blipFill>
          <a:blip r:embed="rId1"/>
          <a:stretch>
            <a:fillRect/>
          </a:stretch>
        </p:blipFill>
        <p:spPr>
          <a:xfrm>
            <a:off x="2667000" y="4343400"/>
            <a:ext cx="2857500" cy="1495425"/>
          </a:xfrm>
          <a:prstGeom prst="rect">
            <a:avLst/>
          </a:prstGeom>
          <a:noFill/>
          <a:ln w="9525">
            <a:noFill/>
          </a:ln>
        </p:spPr>
      </p:pic>
    </p:spTree>
    <p:custDataLst>
      <p:tags r:id="rId2"/>
    </p:custDataLst>
  </p:cSld>
  <p:clrMapOvr>
    <a:masterClrMapping/>
  </p:clrMapOvr>
  <p:transition spd="slow" advTm="551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85"/>
                                            </p:txEl>
                                          </p:spTgt>
                                        </p:tgtEl>
                                        <p:attrNameLst>
                                          <p:attrName>style.visibility</p:attrName>
                                        </p:attrNameLst>
                                      </p:cBhvr>
                                      <p:to>
                                        <p:strVal val="visible"/>
                                      </p:to>
                                    </p:set>
                                    <p:animEffect transition="in" filter="wipe(left)">
                                      <p:cBhvr>
                                        <p:cTn id="12" dur="5000"/>
                                        <p:tgtEl>
                                          <p:spTgt spid="5">
                                            <p:txEl>
                                              <p:charRg st="0"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charRg st="85" end="195"/>
                                            </p:txEl>
                                          </p:spTgt>
                                        </p:tgtEl>
                                        <p:attrNameLst>
                                          <p:attrName>style.visibility</p:attrName>
                                        </p:attrNameLst>
                                      </p:cBhvr>
                                      <p:to>
                                        <p:strVal val="visible"/>
                                      </p:to>
                                    </p:set>
                                    <p:animEffect transition="in" filter="wipe(left)">
                                      <p:cBhvr>
                                        <p:cTn id="17" dur="5000"/>
                                        <p:tgtEl>
                                          <p:spTgt spid="5">
                                            <p:txEl>
                                              <p:charRg st="85" end="1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charRg st="314" end="372"/>
                                            </p:txEl>
                                          </p:spTgt>
                                        </p:tgtEl>
                                        <p:attrNameLst>
                                          <p:attrName>style.visibility</p:attrName>
                                        </p:attrNameLst>
                                      </p:cBhvr>
                                      <p:to>
                                        <p:strVal val="visible"/>
                                      </p:to>
                                    </p:set>
                                    <p:animEffect transition="in" filter="wipe(left)">
                                      <p:cBhvr>
                                        <p:cTn id="22" dur="5000"/>
                                        <p:tgtEl>
                                          <p:spTgt spid="5">
                                            <p:txEl>
                                              <p:charRg st="314" end="37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31"/>
                                        </p:tgtEl>
                                        <p:attrNameLst>
                                          <p:attrName>style.visibility</p:attrName>
                                        </p:attrNameLst>
                                      </p:cBhvr>
                                      <p:to>
                                        <p:strVal val="visible"/>
                                      </p:to>
                                    </p:set>
                                    <p:animEffect transition="in" filter="wipe(left)">
                                      <p:cBhvr>
                                        <p:cTn id="27" dur="5000"/>
                                        <p:tgtEl>
                                          <p:spTgt spid="10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charRg st="195" end="313"/>
                                            </p:txEl>
                                          </p:spTgt>
                                        </p:tgtEl>
                                        <p:attrNameLst>
                                          <p:attrName>style.visibility</p:attrName>
                                        </p:attrNameLst>
                                      </p:cBhvr>
                                      <p:to>
                                        <p:strVal val="visible"/>
                                      </p:to>
                                    </p:set>
                                    <p:animEffect transition="in" filter="wipe(left)">
                                      <p:cBhvr>
                                        <p:cTn id="32" dur="5000"/>
                                        <p:tgtEl>
                                          <p:spTgt spid="5">
                                            <p:txEl>
                                              <p:charRg st="195" end="3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762000"/>
          </a:xfrm>
          <a:noFill/>
          <a:extLst>
            <a:ext uri="{909E8E84-426E-40DD-AFC4-6F175D3DCCD1}">
              <a14:hiddenFill xmlns:a14="http://schemas.microsoft.com/office/drawing/2010/main">
                <a:solidFill>
                  <a:srgbClr val="00B050"/>
                </a:solidFill>
              </a14:hiddenFill>
            </a:ext>
          </a:extLst>
        </p:spPr>
        <p:txBody>
          <a:bodyPr vert="horz" wrap="square" lIns="0" tIns="45720" rIns="0" bIns="0" numCol="1" rtlCol="0" anchor="t"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V I characteristics</a:t>
            </a:r>
            <a:br>
              <a:rPr kumimoji="0" lang="en-US" sz="3200" b="0"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br>
            <a:endParaRPr kumimoji="0" lang="en-US" sz="3200" b="0"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5" name="Content Placeholder 4"/>
          <p:cNvSpPr>
            <a:spLocks noGrp="1"/>
          </p:cNvSpPr>
          <p:nvPr>
            <p:ph idx="1"/>
          </p:nvPr>
        </p:nvSpPr>
        <p:spPr>
          <a:xfrm>
            <a:off x="457200" y="1219200"/>
            <a:ext cx="8229600" cy="4906963"/>
          </a:xfrm>
          <a:noFill/>
          <a:ln/>
          <a:extLst>
            <a:ext uri="{909E8E84-426E-40DD-AFC4-6F175D3DCCD1}">
              <a14:hiddenFill xmlns:a14="http://schemas.microsoft.com/office/drawing/2010/main">
                <a:solidFill>
                  <a:srgbClr val="00B050">
                    <a:alpha val="100000"/>
                  </a:srgbClr>
                </a:solidFill>
              </a14:hiddenFill>
            </a:ext>
          </a:extLst>
        </p:spPr>
        <p:txBody>
          <a:bodyPr vert="horz" wrap="square" lIns="91440" tIns="45720" rIns="91440" bIns="45720" anchor="t" anchorCtr="0"/>
          <a:p>
            <a:pPr marL="514350" indent="-514350" eaLnBrk="1" hangingPunct="1">
              <a:buFont typeface="Arial" panose="020B0604020202020204" pitchFamily="34" charset="0"/>
              <a:buNone/>
            </a:pPr>
            <a:r>
              <a:rPr sz="2000" dirty="0">
                <a:solidFill>
                  <a:schemeClr val="tx1"/>
                </a:solidFill>
                <a:latin typeface="Times New Roman" panose="02020603050405020304" pitchFamily="18" charset="0"/>
                <a:cs typeface="Times New Roman" panose="02020603050405020304" pitchFamily="18" charset="0"/>
              </a:rPr>
              <a:t>Zener diodes can operate in any of three regions: </a:t>
            </a:r>
            <a:endParaRPr sz="20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r>
              <a:rPr sz="2000" dirty="0">
                <a:solidFill>
                  <a:schemeClr val="tx1"/>
                </a:solidFill>
                <a:latin typeface="Times New Roman" panose="02020603050405020304" pitchFamily="18" charset="0"/>
                <a:cs typeface="Times New Roman" panose="02020603050405020304" pitchFamily="18" charset="0"/>
              </a:rPr>
              <a:t>Forward, Leakage,  Breakdown</a:t>
            </a:r>
            <a:r>
              <a:rPr sz="1800" dirty="0">
                <a:solidFill>
                  <a:schemeClr val="tx1"/>
                </a:solidFill>
                <a:latin typeface="Times New Roman" panose="02020603050405020304" pitchFamily="18" charset="0"/>
                <a:cs typeface="Times New Roman" panose="02020603050405020304" pitchFamily="18" charset="0"/>
              </a:rPr>
              <a:t>. </a:t>
            </a:r>
            <a:endParaRPr sz="18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endParaRPr sz="18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endParaRPr sz="18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endParaRPr sz="18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endParaRPr sz="18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endParaRPr sz="18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r>
              <a:rPr sz="1800" dirty="0">
                <a:solidFill>
                  <a:schemeClr val="tx1"/>
                </a:solidFill>
                <a:latin typeface="Times New Roman" panose="02020603050405020304" pitchFamily="18" charset="0"/>
                <a:cs typeface="Times New Roman" panose="02020603050405020304" pitchFamily="18" charset="0"/>
              </a:rPr>
              <a:t> </a:t>
            </a:r>
            <a:endParaRPr sz="18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endParaRPr sz="18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r>
              <a:rPr sz="1800" dirty="0">
                <a:solidFill>
                  <a:schemeClr val="tx1"/>
                </a:solidFill>
                <a:latin typeface="Times New Roman" panose="02020603050405020304" pitchFamily="18" charset="0"/>
                <a:cs typeface="Times New Roman" panose="02020603050405020304" pitchFamily="18" charset="0"/>
              </a:rPr>
              <a:t>                                           Fig.1 shows the VI graph of a zener diode</a:t>
            </a:r>
            <a:endParaRPr sz="18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r>
              <a:rPr sz="2000" dirty="0">
                <a:solidFill>
                  <a:schemeClr val="tx1"/>
                </a:solidFill>
                <a:latin typeface="Times New Roman" panose="02020603050405020304" pitchFamily="18" charset="0"/>
                <a:cs typeface="Times New Roman" panose="02020603050405020304" pitchFamily="18" charset="0"/>
              </a:rPr>
              <a:t>Forward region </a:t>
            </a:r>
            <a:endParaRPr sz="20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r>
              <a:rPr sz="2000" dirty="0">
                <a:solidFill>
                  <a:schemeClr val="tx1"/>
                </a:solidFill>
                <a:latin typeface="Times New Roman" panose="02020603050405020304" pitchFamily="18" charset="0"/>
                <a:cs typeface="Times New Roman" panose="02020603050405020304" pitchFamily="18" charset="0"/>
              </a:rPr>
              <a:t> It starts conducting around 0.7 V, just like an ordinary silicon diode</a:t>
            </a:r>
            <a:r>
              <a:rPr sz="1800" dirty="0">
                <a:solidFill>
                  <a:schemeClr val="tx1"/>
                </a:solidFill>
                <a:latin typeface="Times New Roman" panose="02020603050405020304" pitchFamily="18" charset="0"/>
                <a:cs typeface="Times New Roman" panose="02020603050405020304" pitchFamily="18" charset="0"/>
              </a:rPr>
              <a:t>. </a:t>
            </a:r>
            <a:endParaRPr sz="18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endParaRPr sz="18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endParaRPr sz="1800" dirty="0">
              <a:solidFill>
                <a:schemeClr val="tx1"/>
              </a:solidFill>
              <a:latin typeface="Times New Roman" panose="02020603050405020304" pitchFamily="18" charset="0"/>
              <a:cs typeface="Times New Roman" panose="02020603050405020304" pitchFamily="18" charset="0"/>
            </a:endParaRPr>
          </a:p>
          <a:p>
            <a:pPr marL="514350" indent="-514350" eaLnBrk="1" hangingPunct="1">
              <a:buFont typeface="Arial" panose="020B0604020202020204" pitchFamily="34" charset="0"/>
              <a:buNone/>
            </a:pPr>
            <a:endParaRPr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244"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3314" name="Picture 2"/>
          <p:cNvPicPr>
            <a:picLocks noChangeAspect="1"/>
          </p:cNvPicPr>
          <p:nvPr/>
        </p:nvPicPr>
        <p:blipFill>
          <a:blip r:embed="rId1"/>
          <a:stretch>
            <a:fillRect/>
          </a:stretch>
        </p:blipFill>
        <p:spPr>
          <a:xfrm>
            <a:off x="2825750" y="2057400"/>
            <a:ext cx="3352800" cy="2176463"/>
          </a:xfrm>
          <a:prstGeom prst="rect">
            <a:avLst/>
          </a:prstGeom>
          <a:noFill/>
          <a:ln w="9525">
            <a:noFill/>
          </a:ln>
        </p:spPr>
      </p:pic>
    </p:spTree>
    <p:custDataLst>
      <p:tags r:id="rId2"/>
    </p:custDataLst>
  </p:cSld>
  <p:clrMapOvr>
    <a:masterClrMapping/>
  </p:clrMapOvr>
  <p:transition spd="slow" advTm="4701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51"/>
                                            </p:txEl>
                                          </p:spTgt>
                                        </p:tgtEl>
                                        <p:attrNameLst>
                                          <p:attrName>style.visibility</p:attrName>
                                        </p:attrNameLst>
                                      </p:cBhvr>
                                      <p:to>
                                        <p:strVal val="visible"/>
                                      </p:to>
                                    </p:set>
                                    <p:animEffect transition="in" filter="wipe(left)">
                                      <p:cBhvr>
                                        <p:cTn id="12" dur="5000"/>
                                        <p:tgtEl>
                                          <p:spTgt spid="5">
                                            <p:txEl>
                                              <p:charRg st="0" end="5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charRg st="51" end="82"/>
                                            </p:txEl>
                                          </p:spTgt>
                                        </p:tgtEl>
                                        <p:attrNameLst>
                                          <p:attrName>style.visibility</p:attrName>
                                        </p:attrNameLst>
                                      </p:cBhvr>
                                      <p:to>
                                        <p:strVal val="visible"/>
                                      </p:to>
                                    </p:set>
                                    <p:animEffect transition="in" filter="wipe(left)">
                                      <p:cBhvr>
                                        <p:cTn id="15" dur="5000"/>
                                        <p:tgtEl>
                                          <p:spTgt spid="5">
                                            <p:txEl>
                                              <p:charRg st="51" end="8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charRg st="90" end="175"/>
                                            </p:txEl>
                                          </p:spTgt>
                                        </p:tgtEl>
                                        <p:attrNameLst>
                                          <p:attrName>style.visibility</p:attrName>
                                        </p:attrNameLst>
                                      </p:cBhvr>
                                      <p:to>
                                        <p:strVal val="visible"/>
                                      </p:to>
                                    </p:set>
                                    <p:animEffect transition="in" filter="wipe(left)">
                                      <p:cBhvr>
                                        <p:cTn id="20" dur="5000"/>
                                        <p:tgtEl>
                                          <p:spTgt spid="5">
                                            <p:txEl>
                                              <p:charRg st="90" end="17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314"/>
                                        </p:tgtEl>
                                        <p:attrNameLst>
                                          <p:attrName>style.visibility</p:attrName>
                                        </p:attrNameLst>
                                      </p:cBhvr>
                                      <p:to>
                                        <p:strVal val="visible"/>
                                      </p:to>
                                    </p:set>
                                    <p:animEffect transition="in" filter="wipe(left)">
                                      <p:cBhvr>
                                        <p:cTn id="25" dur="5000"/>
                                        <p:tgtEl>
                                          <p:spTgt spid="133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xEl>
                                              <p:charRg st="175" end="191"/>
                                            </p:txEl>
                                          </p:spTgt>
                                        </p:tgtEl>
                                        <p:attrNameLst>
                                          <p:attrName>style.visibility</p:attrName>
                                        </p:attrNameLst>
                                      </p:cBhvr>
                                      <p:to>
                                        <p:strVal val="visible"/>
                                      </p:to>
                                    </p:set>
                                    <p:animEffect transition="in" filter="wipe(left)">
                                      <p:cBhvr>
                                        <p:cTn id="30" dur="5000"/>
                                        <p:tgtEl>
                                          <p:spTgt spid="5">
                                            <p:txEl>
                                              <p:charRg st="175" end="191"/>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5">
                                            <p:txEl>
                                              <p:charRg st="191" end="265"/>
                                            </p:txEl>
                                          </p:spTgt>
                                        </p:tgtEl>
                                        <p:attrNameLst>
                                          <p:attrName>style.visibility</p:attrName>
                                        </p:attrNameLst>
                                      </p:cBhvr>
                                      <p:to>
                                        <p:strVal val="visible"/>
                                      </p:to>
                                    </p:set>
                                    <p:animEffect transition="in" filter="wipe(left)">
                                      <p:cBhvr>
                                        <p:cTn id="33" dur="5000"/>
                                        <p:tgtEl>
                                          <p:spTgt spid="5">
                                            <p:txEl>
                                              <p:charRg st="191" end="2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1143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eaLnBrk="1" hangingPunct="1"/>
            <a:r>
              <a:rPr sz="3200" dirty="0">
                <a:solidFill>
                  <a:schemeClr val="tx1"/>
                </a:solidFill>
                <a:latin typeface="Times New Roman" panose="02020603050405020304" pitchFamily="18" charset="0"/>
                <a:cs typeface="Times New Roman" panose="02020603050405020304" pitchFamily="18" charset="0"/>
              </a:rPr>
              <a:t>V I characteristics</a:t>
            </a:r>
            <a:endParaRPr sz="3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935163"/>
            <a:ext cx="8229600" cy="4541838"/>
          </a:xfrm>
          <a:noFill/>
          <a:extLst>
            <a:ext uri="{909E8E84-426E-40DD-AFC4-6F175D3DCCD1}">
              <a14:hiddenFill xmlns:a14="http://schemas.microsoft.com/office/drawing/2010/main">
                <a:solidFill>
                  <a:srgbClr val="00B050"/>
                </a:solidFill>
              </a14:hiddenFill>
            </a:ext>
          </a:extLst>
        </p:spPr>
        <p:txBody>
          <a:bodyPr vert="horz" wrap="square" lIns="91440" tIns="45720" rIns="91440" bIns="45720" numCol="1" rtlCol="0" anchor="t" anchorCtr="0" compatLnSpc="1">
            <a:noAutofit/>
          </a:bodyPr>
          <a:lstStyle/>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 the leakage region (between zero and breakdown), it has only a small reverse current.</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just"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just"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In a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diode, the breakdown has a very sharp knee, followed by an almost vertical increase in current. Note that the voltage is almost constant, </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The </a:t>
            </a:r>
            <a:r>
              <a:rPr kumimoji="0" lang="en-US" sz="20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voltage </a:t>
            </a:r>
            <a:r>
              <a:rPr kumimoji="0" lang="en-US" sz="20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Vz</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refers to the reverse breakdown voltage</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80000"/>
              </a:lnSpc>
              <a:spcBef>
                <a:spcPct val="20000"/>
              </a:spcBef>
              <a:spcAft>
                <a:spcPts val="0"/>
              </a:spcAft>
              <a:buClr>
                <a:srgbClr val="0066FF"/>
              </a:buClr>
              <a:buSzPct val="80000"/>
              <a:buFont typeface="Arial" panose="020B0604020202020204" pitchFamily="34" charset="0"/>
              <a:buNone/>
              <a:defRPr/>
            </a:pPr>
            <a:r>
              <a:rPr kumimoji="0" lang="en-US" sz="20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a:t>
            </a:r>
            <a:r>
              <a:rPr kumimoji="0" lang="en-US" sz="20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ZM</a:t>
            </a: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 max. amount of current the diode can handle without being </a:t>
            </a: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80000"/>
              </a:lnSpc>
              <a:spcBef>
                <a:spcPct val="20000"/>
              </a:spcBef>
              <a:spcAft>
                <a:spcPts val="0"/>
              </a:spcAft>
              <a:buClr>
                <a:srgbClr val="0066FF"/>
              </a:buClr>
              <a:buSzPct val="80000"/>
              <a:buFont typeface="Arial" panose="020B0604020202020204" pitchFamily="34" charset="0"/>
              <a:buNone/>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destroyed</a:t>
            </a: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80000"/>
              </a:lnSpc>
              <a:spcBef>
                <a:spcPct val="20000"/>
              </a:spcBef>
              <a:spcAft>
                <a:spcPts val="0"/>
              </a:spcAft>
              <a:buClr>
                <a:srgbClr val="0066FF"/>
              </a:buClr>
              <a:buSzPct val="80000"/>
              <a:buFont typeface="Arial" panose="020B0604020202020204" pitchFamily="34" charset="0"/>
              <a:buNone/>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I</a:t>
            </a:r>
            <a:r>
              <a:rPr kumimoji="0" lang="en-US" sz="20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ZT</a:t>
            </a: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 the current level at which the V</a:t>
            </a:r>
            <a:r>
              <a:rPr kumimoji="0" lang="en-US" sz="20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Z</a:t>
            </a: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rating of diode is measured</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268"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2"/>
          <p:cNvPicPr>
            <a:picLocks noChangeAspect="1"/>
          </p:cNvPicPr>
          <p:nvPr/>
        </p:nvPicPr>
        <p:blipFill>
          <a:blip r:embed="rId1"/>
          <a:stretch>
            <a:fillRect/>
          </a:stretch>
        </p:blipFill>
        <p:spPr>
          <a:xfrm>
            <a:off x="3581400" y="2514600"/>
            <a:ext cx="2514600" cy="1828800"/>
          </a:xfrm>
          <a:prstGeom prst="rect">
            <a:avLst/>
          </a:prstGeom>
          <a:noFill/>
          <a:ln w="9525">
            <a:noFill/>
          </a:ln>
        </p:spPr>
      </p:pic>
    </p:spTree>
    <p:custDataLst>
      <p:tags r:id="rId2"/>
    </p:custDataLst>
  </p:cSld>
  <p:clrMapOvr>
    <a:masterClrMapping/>
  </p:clrMapOvr>
  <p:transition spd="slow" advTm="855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96"/>
                                            </p:txEl>
                                          </p:spTgt>
                                        </p:tgtEl>
                                        <p:attrNameLst>
                                          <p:attrName>style.visibility</p:attrName>
                                        </p:attrNameLst>
                                      </p:cBhvr>
                                      <p:to>
                                        <p:strVal val="visible"/>
                                      </p:to>
                                    </p:set>
                                    <p:animEffect transition="in" filter="wipe(left)">
                                      <p:cBhvr>
                                        <p:cTn id="12" dur="5000"/>
                                        <p:tgtEl>
                                          <p:spTgt spid="5">
                                            <p:txEl>
                                              <p:charRg st="0" end="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charRg st="110" end="329"/>
                                            </p:txEl>
                                          </p:spTgt>
                                        </p:tgtEl>
                                        <p:attrNameLst>
                                          <p:attrName>style.visibility</p:attrName>
                                        </p:attrNameLst>
                                      </p:cBhvr>
                                      <p:to>
                                        <p:strVal val="visible"/>
                                      </p:to>
                                    </p:set>
                                    <p:animEffect transition="in" filter="wipe(left)">
                                      <p:cBhvr>
                                        <p:cTn id="22" dur="5000"/>
                                        <p:tgtEl>
                                          <p:spTgt spid="5">
                                            <p:txEl>
                                              <p:charRg st="110" end="329"/>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5">
                                            <p:txEl>
                                              <p:charRg st="329" end="402"/>
                                            </p:txEl>
                                          </p:spTgt>
                                        </p:tgtEl>
                                        <p:attrNameLst>
                                          <p:attrName>style.visibility</p:attrName>
                                        </p:attrNameLst>
                                      </p:cBhvr>
                                      <p:to>
                                        <p:strVal val="visible"/>
                                      </p:to>
                                    </p:set>
                                    <p:animEffect transition="in" filter="wipe(left)">
                                      <p:cBhvr>
                                        <p:cTn id="25" dur="5000"/>
                                        <p:tgtEl>
                                          <p:spTgt spid="5">
                                            <p:txEl>
                                              <p:charRg st="329" end="402"/>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5">
                                            <p:txEl>
                                              <p:charRg st="402" end="419"/>
                                            </p:txEl>
                                          </p:spTgt>
                                        </p:tgtEl>
                                        <p:attrNameLst>
                                          <p:attrName>style.visibility</p:attrName>
                                        </p:attrNameLst>
                                      </p:cBhvr>
                                      <p:to>
                                        <p:strVal val="visible"/>
                                      </p:to>
                                    </p:set>
                                    <p:animEffect transition="in" filter="wipe(left)">
                                      <p:cBhvr>
                                        <p:cTn id="28" dur="5000"/>
                                        <p:tgtEl>
                                          <p:spTgt spid="5">
                                            <p:txEl>
                                              <p:charRg st="402" end="419"/>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5">
                                            <p:txEl>
                                              <p:charRg st="419" end="495"/>
                                            </p:txEl>
                                          </p:spTgt>
                                        </p:tgtEl>
                                        <p:attrNameLst>
                                          <p:attrName>style.visibility</p:attrName>
                                        </p:attrNameLst>
                                      </p:cBhvr>
                                      <p:to>
                                        <p:strVal val="visible"/>
                                      </p:to>
                                    </p:set>
                                    <p:animEffect transition="in" filter="wipe(left)">
                                      <p:cBhvr>
                                        <p:cTn id="31" dur="5000"/>
                                        <p:tgtEl>
                                          <p:spTgt spid="5">
                                            <p:txEl>
                                              <p:charRg st="419" end="4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1143000"/>
          </a:xfrm>
          <a:noFill/>
          <a:ln/>
          <a:extLst>
            <a:ext uri="{909E8E84-426E-40DD-AFC4-6F175D3DCCD1}">
              <a14:hiddenFill xmlns:a14="http://schemas.microsoft.com/office/drawing/2010/main">
                <a:solidFill>
                  <a:srgbClr val="00B050">
                    <a:alpha val="100000"/>
                  </a:srgbClr>
                </a:solidFill>
              </a14:hiddenFill>
            </a:ext>
          </a:extLst>
        </p:spPr>
        <p:txBody>
          <a:bodyPr vert="horz" wrap="square" lIns="0" tIns="45720" rIns="0" bIns="0" anchor="b" anchorCtr="0"/>
          <a:p>
            <a:pPr algn="ctr" eaLnBrk="1" hangingPunct="1"/>
            <a:r>
              <a:rPr sz="3200" b="1" dirty="0">
                <a:solidFill>
                  <a:schemeClr val="tx1"/>
                </a:solidFill>
                <a:latin typeface="Times New Roman" panose="02020603050405020304" pitchFamily="18" charset="0"/>
                <a:cs typeface="Times New Roman" panose="02020603050405020304" pitchFamily="18" charset="0"/>
              </a:rPr>
              <a:t>Zener resistance</a:t>
            </a:r>
            <a:br>
              <a:rPr sz="3200" dirty="0">
                <a:solidFill>
                  <a:schemeClr val="bg1"/>
                </a:solidFill>
                <a:latin typeface="Times New Roman" panose="02020603050405020304" pitchFamily="18" charset="0"/>
                <a:cs typeface="Times New Roman" panose="02020603050405020304" pitchFamily="18" charset="0"/>
              </a:rPr>
            </a:br>
            <a:endParaRPr sz="3200" dirty="0">
              <a:solidFill>
                <a:schemeClr val="bg1"/>
              </a:solidFill>
              <a:latin typeface="Times New Roman" panose="02020603050405020304" pitchFamily="18" charset="0"/>
              <a:ea typeface="Times New Roman" panose="02020603050405020304" pitchFamily="18" charset="0"/>
            </a:endParaRPr>
          </a:p>
        </p:txBody>
      </p:sp>
      <p:sp>
        <p:nvSpPr>
          <p:cNvPr id="5" name="Content Placeholder 4"/>
          <p:cNvSpPr>
            <a:spLocks noGrp="1"/>
          </p:cNvSpPr>
          <p:nvPr>
            <p:ph idx="1"/>
          </p:nvPr>
        </p:nvSpPr>
        <p:spPr>
          <a:xfrm>
            <a:off x="457200" y="1935163"/>
            <a:ext cx="8229600" cy="4389438"/>
          </a:xfrm>
          <a:noFill/>
          <a:extLst>
            <a:ext uri="{909E8E84-426E-40DD-AFC4-6F175D3DCCD1}">
              <a14:hiddenFill xmlns:a14="http://schemas.microsoft.com/office/drawing/2010/main">
                <a:solidFill>
                  <a:srgbClr val="00B050"/>
                </a:solidFill>
              </a14:hiddenFill>
            </a:ext>
          </a:extLst>
        </p:spPr>
        <p:txBody>
          <a:bodyPr vert="horz" wrap="square" lIns="91440" tIns="45720" rIns="91440" bIns="45720" numCol="1" rtlCol="0" anchor="t" anchorCtr="0" compatLnSpc="1">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1800" b="0" i="0" u="none" strike="noStrike" kern="1200" cap="none" spc="0" normalizeH="0" baseline="0" noProof="0" dirty="0">
              <a:ln>
                <a:noFill/>
              </a:ln>
              <a:solidFill>
                <a:schemeClr val="tx1"/>
              </a:solidFill>
              <a:effectLst/>
              <a:uLnTx/>
              <a:uFillTx/>
              <a:latin typeface="TimesLTStd-Roman"/>
              <a:ea typeface="+mn-ea"/>
              <a:cs typeface="+mn-cs"/>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As long as the </a:t>
            </a:r>
            <a:r>
              <a:rPr kumimoji="0" lang="en-US" sz="2400" b="0"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mn-ea"/>
                <a:cs typeface="Times New Roman" panose="02020603050405020304" pitchFamily="18" charset="0"/>
              </a:rPr>
              <a:t>reverse </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current is less than</a:t>
            </a:r>
            <a:r>
              <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I</a:t>
            </a:r>
            <a:r>
              <a:rPr kumimoji="0" lang="en-US" sz="24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ZM</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diode is operating within its safe range. If the current is greater than </a:t>
            </a:r>
            <a:r>
              <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I</a:t>
            </a:r>
            <a:r>
              <a:rPr kumimoji="0" lang="en-US" sz="24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ZM</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diode will be destroyed. To prevent excessive reverse current, a current-limiting resistor must be used.</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 the breakdown region, the reverse voltage across a diode equals the breakdown voltage plus the additional voltage across the bulk resistance. In the reverse region, the bulk resistance is referred to as the </a:t>
            </a:r>
            <a:r>
              <a:rPr kumimoji="0" lang="en-US" sz="24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zener</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resistan</a:t>
            </a:r>
            <a:r>
              <a:rPr kumimoji="0" 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ce</a:t>
            </a:r>
            <a:r>
              <a:rPr kumimoji="0" lang="en-US" sz="2400" b="0"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t>
            </a:r>
            <a:endPar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12292"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616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charRg st="1" end="242"/>
                                            </p:txEl>
                                          </p:spTgt>
                                        </p:tgtEl>
                                        <p:attrNameLst>
                                          <p:attrName>style.visibility</p:attrName>
                                        </p:attrNameLst>
                                      </p:cBhvr>
                                      <p:to>
                                        <p:strVal val="visible"/>
                                      </p:to>
                                    </p:set>
                                    <p:animEffect transition="in" filter="wipe(down)">
                                      <p:cBhvr>
                                        <p:cTn id="12" dur="5000"/>
                                        <p:tgtEl>
                                          <p:spTgt spid="5">
                                            <p:txEl>
                                              <p:charRg st="1" end="2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charRg st="243" end="471"/>
                                            </p:txEl>
                                          </p:spTgt>
                                        </p:tgtEl>
                                        <p:attrNameLst>
                                          <p:attrName>style.visibility</p:attrName>
                                        </p:attrNameLst>
                                      </p:cBhvr>
                                      <p:to>
                                        <p:strVal val="visible"/>
                                      </p:to>
                                    </p:set>
                                    <p:animEffect transition="in" filter="wipe(left)">
                                      <p:cBhvr>
                                        <p:cTn id="17" dur="5000"/>
                                        <p:tgtEl>
                                          <p:spTgt spid="5">
                                            <p:txEl>
                                              <p:charRg st="243" end="4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381000"/>
            <a:ext cx="8229600" cy="1143000"/>
          </a:xfrm>
          <a:noFill/>
          <a:extLst>
            <a:ext uri="{909E8E84-426E-40DD-AFC4-6F175D3DCCD1}">
              <a14:hiddenFill xmlns:a14="http://schemas.microsoft.com/office/drawing/2010/main">
                <a:solidFill>
                  <a:srgbClr val="00B050"/>
                </a:solidFill>
              </a14:hiddenFill>
            </a:ext>
          </a:extLst>
        </p:spPr>
        <p:txBody>
          <a:bodyPr vert="horz" wrap="square" lIns="0" tIns="45720" rIns="0" bIns="0" numCol="1" rtlCol="0" anchor="b" anchorCtr="0" compatLnSpc="1">
            <a:normAutofit/>
          </a:bodyPr>
          <a:lstStyle/>
          <a:p>
            <a:pPr marL="342900" marR="0" lvl="0" indent="-342900" algn="ctr" defTabSz="914400" rtl="0" eaLnBrk="1" fontAlgn="auto" latinLnBrk="0" hangingPunct="1">
              <a:lnSpc>
                <a:spcPct val="100000"/>
              </a:lnSpc>
              <a:spcBef>
                <a:spcPct val="2000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Avalanche breakdown</a:t>
            </a:r>
            <a:br>
              <a:rPr kumimoji="0" lang="en-US" sz="32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br>
            <a:endParaRPr kumimoji="0" lang="en-US" sz="3200" b="0"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5" name="Content Placeholder 4"/>
          <p:cNvSpPr>
            <a:spLocks noGrp="1"/>
          </p:cNvSpPr>
          <p:nvPr>
            <p:ph idx="1"/>
          </p:nvPr>
        </p:nvSpPr>
        <p:spPr>
          <a:xfrm>
            <a:off x="457200" y="1935163"/>
            <a:ext cx="8229600" cy="4389438"/>
          </a:xfrm>
          <a:noFill/>
          <a:extLst>
            <a:ext uri="{909E8E84-426E-40DD-AFC4-6F175D3DCCD1}">
              <a14:hiddenFill xmlns:a14="http://schemas.microsoft.com/office/drawing/2010/main">
                <a:solidFill>
                  <a:srgbClr val="00B050"/>
                </a:solidFill>
              </a14:hiddenFill>
            </a:ext>
          </a:extLst>
        </p:spPr>
        <p:txBody>
          <a:bodyPr vert="horz" wrap="square" lIns="91440" tIns="45720" rIns="91440" bIns="45720" numCol="1" rtlCol="0" anchor="t" anchorCtr="0" compatLnSpc="1">
            <a:noAutofit/>
          </a:bodyPr>
          <a:lstStyle/>
          <a:p>
            <a:pPr marL="0" marR="0" lvl="0" indent="0" algn="just"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avalanche breakdown occurs when a high reverse voltage is applied across the diode. </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As we increase the applied reverse voltage, the electric field across the junction increases. This electric field exerts a force on the electrons at the junction and frees them from covalent bonds.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None/>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These free electrons start moving with high velocity across the junction and collide with the other atoms, thus creating more free electrons. This results in a rapid increase in current. </a:t>
            </a:r>
            <a:endParaRPr kumimoji="0" lang="en-US"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18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13316" name="Slide Number Placeholder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sz="1200" dirty="0">
                <a:solidFill>
                  <a:srgbClr val="FFFFFF"/>
                </a:solidFill>
                <a:latin typeface="Times New Roman" panose="02020603050405020304" pitchFamily="18" charset="0"/>
                <a:cs typeface="Times New Roman" panose="02020603050405020304" pitchFamily="18" charset="0"/>
              </a:rPr>
            </a:fld>
            <a:endParaRPr lang="en-US" sz="1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500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89"/>
                                            </p:txEl>
                                          </p:spTgt>
                                        </p:tgtEl>
                                        <p:attrNameLst>
                                          <p:attrName>style.visibility</p:attrName>
                                        </p:attrNameLst>
                                      </p:cBhvr>
                                      <p:to>
                                        <p:strVal val="visible"/>
                                      </p:to>
                                    </p:set>
                                    <p:animEffect transition="in" filter="wipe(left)">
                                      <p:cBhvr>
                                        <p:cTn id="12" dur="5000"/>
                                        <p:tgtEl>
                                          <p:spTgt spid="5">
                                            <p:txEl>
                                              <p:charRg st="0" end="8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charRg st="90" end="288"/>
                                            </p:txEl>
                                          </p:spTgt>
                                        </p:tgtEl>
                                        <p:attrNameLst>
                                          <p:attrName>style.visibility</p:attrName>
                                        </p:attrNameLst>
                                      </p:cBhvr>
                                      <p:to>
                                        <p:strVal val="visible"/>
                                      </p:to>
                                    </p:set>
                                    <p:animEffect transition="in" filter="wipe(left)">
                                      <p:cBhvr>
                                        <p:cTn id="17" dur="5000"/>
                                        <p:tgtEl>
                                          <p:spTgt spid="5">
                                            <p:txEl>
                                              <p:charRg st="90" end="2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charRg st="289" end="478"/>
                                            </p:txEl>
                                          </p:spTgt>
                                        </p:tgtEl>
                                        <p:attrNameLst>
                                          <p:attrName>style.visibility</p:attrName>
                                        </p:attrNameLst>
                                      </p:cBhvr>
                                      <p:to>
                                        <p:strVal val="visible"/>
                                      </p:to>
                                    </p:set>
                                    <p:animEffect transition="in" filter="wipe(left)">
                                      <p:cBhvr>
                                        <p:cTn id="22" dur="5000"/>
                                        <p:tgtEl>
                                          <p:spTgt spid="5">
                                            <p:txEl>
                                              <p:charRg st="289" end="4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tags/tag1.xml><?xml version="1.0" encoding="utf-8"?>
<p:tagLst xmlns:p="http://schemas.openxmlformats.org/presentationml/2006/main">
  <p:tag name="TIMING" val="|0.3"/>
</p:tagLst>
</file>

<file path=ppt/tags/tag10.xml><?xml version="1.0" encoding="utf-8"?>
<p:tagLst xmlns:p="http://schemas.openxmlformats.org/presentationml/2006/main">
  <p:tag name="TIMING" val="|1.7"/>
</p:tagLst>
</file>

<file path=ppt/tags/tag11.xml><?xml version="1.0" encoding="utf-8"?>
<p:tagLst xmlns:p="http://schemas.openxmlformats.org/presentationml/2006/main">
  <p:tag name="TIMING" val="|0.8"/>
</p:tagLst>
</file>

<file path=ppt/tags/tag12.xml><?xml version="1.0" encoding="utf-8"?>
<p:tagLst xmlns:p="http://schemas.openxmlformats.org/presentationml/2006/main">
  <p:tag name="TIMING" val="|2.2"/>
</p:tagLst>
</file>

<file path=ppt/tags/tag13.xml><?xml version="1.0" encoding="utf-8"?>
<p:tagLst xmlns:p="http://schemas.openxmlformats.org/presentationml/2006/main">
  <p:tag name="TIMING" val="|0.9"/>
</p:tagLst>
</file>

<file path=ppt/tags/tag14.xml><?xml version="1.0" encoding="utf-8"?>
<p:tagLst xmlns:p="http://schemas.openxmlformats.org/presentationml/2006/main">
  <p:tag name="TIMING" val="|1.6"/>
</p:tagLst>
</file>

<file path=ppt/tags/tag15.xml><?xml version="1.0" encoding="utf-8"?>
<p:tagLst xmlns:p="http://schemas.openxmlformats.org/presentationml/2006/main">
  <p:tag name="TIMING" val="|1"/>
</p:tagLst>
</file>

<file path=ppt/tags/tag16.xml><?xml version="1.0" encoding="utf-8"?>
<p:tagLst xmlns:p="http://schemas.openxmlformats.org/presentationml/2006/main">
  <p:tag name="TIMING" val="|1.1"/>
</p:tagLst>
</file>

<file path=ppt/tags/tag2.xml><?xml version="1.0" encoding="utf-8"?>
<p:tagLst xmlns:p="http://schemas.openxmlformats.org/presentationml/2006/main">
  <p:tag name="TIMING" val="|0.9|2|1.9|21.4"/>
</p:tagLst>
</file>

<file path=ppt/tags/tag3.xml><?xml version="1.0" encoding="utf-8"?>
<p:tagLst xmlns:p="http://schemas.openxmlformats.org/presentationml/2006/main">
  <p:tag name="TIMING" val="|1|5.8|4|6.6|21.2"/>
</p:tagLst>
</file>

<file path=ppt/tags/tag4.xml><?xml version="1.0" encoding="utf-8"?>
<p:tagLst xmlns:p="http://schemas.openxmlformats.org/presentationml/2006/main">
  <p:tag name="TIMING" val="|1|4.5|4.8|13.2"/>
</p:tagLst>
</file>

<file path=ppt/tags/tag5.xml><?xml version="1.0" encoding="utf-8"?>
<p:tagLst xmlns:p="http://schemas.openxmlformats.org/presentationml/2006/main">
  <p:tag name="TIMING" val="|0.8|6.2|31.6"/>
</p:tagLst>
</file>

<file path=ppt/tags/tag6.xml><?xml version="1.0" encoding="utf-8"?>
<p:tagLst xmlns:p="http://schemas.openxmlformats.org/presentationml/2006/main">
  <p:tag name="TIMING" val="|0.9|3.2"/>
</p:tagLst>
</file>

<file path=ppt/tags/tag7.xml><?xml version="1.0" encoding="utf-8"?>
<p:tagLst xmlns:p="http://schemas.openxmlformats.org/presentationml/2006/main">
  <p:tag name="TIMING" val="|1|3.4|40.1"/>
</p:tagLst>
</file>

<file path=ppt/tags/tag8.xml><?xml version="1.0" encoding="utf-8"?>
<p:tagLst xmlns:p="http://schemas.openxmlformats.org/presentationml/2006/main">
  <p:tag name="TIMING" val="|1.1|10.4|42.2"/>
</p:tagLst>
</file>

<file path=ppt/tags/tag9.xml><?xml version="1.0" encoding="utf-8"?>
<p:tagLst xmlns:p="http://schemas.openxmlformats.org/presentationml/2006/main">
  <p:tag name="TIMING" val="|0.8|4.6|10.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6550</Words>
  <Application>WPS Presentation</Application>
  <PresentationFormat>On-screen Show (4:3)</PresentationFormat>
  <Paragraphs>235</Paragraphs>
  <Slides>20</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Calibri</vt:lpstr>
      <vt:lpstr>Constantia</vt:lpstr>
      <vt:lpstr>Wingdings 2</vt:lpstr>
      <vt:lpstr>Times New Roman</vt:lpstr>
      <vt:lpstr>TimesLTStd-Roman</vt:lpstr>
      <vt:lpstr>Segoe Print</vt:lpstr>
      <vt:lpstr>Wingdings 2</vt:lpstr>
      <vt:lpstr>Calibri</vt:lpstr>
      <vt:lpstr>Times New Roman</vt:lpstr>
      <vt:lpstr>Microsoft YaHei</vt:lpstr>
      <vt:lpstr>Arial Unicode MS</vt:lpstr>
      <vt:lpstr>Flow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Zener  Diode</dc:title>
  <dc:creator>Karthika</dc:creator>
  <cp:lastModifiedBy>admin</cp:lastModifiedBy>
  <cp:revision>34</cp:revision>
  <dcterms:created xsi:type="dcterms:W3CDTF">2020-11-01T05:57:13Z</dcterms:created>
  <dcterms:modified xsi:type="dcterms:W3CDTF">2023-12-03T08:12:07Z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09CE0293982C4DBC9B136D462099F7EC_12</vt:lpwstr>
  </property>
  <property fmtid="{D5CDD505-2E9C-101B-9397-08002B2CF9AE}" pid="3" name="KSOProductBuildVer">
    <vt:lpwstr>1033-12.2.0.13292</vt:lpwstr>
  </property>
</Properties>
</file>