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1" r:id="rId8"/>
    <p:sldId id="259" r:id="rId9"/>
    <p:sldId id="272" r:id="rId10"/>
    <p:sldId id="270" r:id="rId11"/>
    <p:sldId id="262" r:id="rId12"/>
    <p:sldId id="263" r:id="rId13"/>
    <p:sldId id="264" r:id="rId14"/>
    <p:sldId id="265" r:id="rId15"/>
    <p:sldId id="275" r:id="rId16"/>
    <p:sldId id="276"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60" autoAdjust="0"/>
    <p:restoredTop sz="94660"/>
  </p:normalViewPr>
  <p:slideViewPr>
    <p:cSldViewPr snapToGrid="0">
      <p:cViewPr varScale="1">
        <p:scale>
          <a:sx n="82" d="100"/>
          <a:sy n="82" d="100"/>
        </p:scale>
        <p:origin x="47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22/01/2025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8" y="1069102"/>
            <a:ext cx="10789161" cy="1150396"/>
          </a:xfrm>
        </p:spPr>
        <p:txBody>
          <a:bodyPr/>
          <a:lstStyle/>
          <a:p>
            <a:pPr algn="ctr"/>
            <a:r>
              <a:rPr lang="en-GB" dirty="0"/>
              <a:t>A ONE STOP FOCUSING ON TOURSIM</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r>
              <a:rPr lang="en-GB" dirty="0">
                <a:latin typeface="Cambria" panose="02040503050406030204" pitchFamily="18" charset="0"/>
                <a:ea typeface="Cambria" panose="02040503050406030204" pitchFamily="18" charset="0"/>
              </a:rPr>
              <a:t>COM-17</a:t>
            </a:r>
          </a:p>
          <a:p>
            <a:pPr algn="l"/>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331138107"/>
              </p:ext>
            </p:extLst>
          </p:nvPr>
        </p:nvGraphicFramePr>
        <p:xfrm>
          <a:off x="630904" y="3274141"/>
          <a:ext cx="5418666" cy="148336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endParaRPr lang="en-GB" b="1" dirty="0">
                        <a:solidFill>
                          <a:schemeClr val="tx2">
                            <a:lumMod val="7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b="1" dirty="0">
                        <a:solidFill>
                          <a:schemeClr val="tx2">
                            <a:lumMod val="7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20211COM0040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DARSHAN S 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20211COM0043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MANOHAR S V</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20211COM0057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CHETAN 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bl>
          </a:graphicData>
        </a:graphic>
      </p:graphicFrame>
      <p:sp>
        <p:nvSpPr>
          <p:cNvPr id="5" name="Subtitle 2"/>
          <p:cNvSpPr txBox="1">
            <a:spLocks/>
          </p:cNvSpPr>
          <p:nvPr/>
        </p:nvSpPr>
        <p:spPr>
          <a:xfrm>
            <a:off x="6441573" y="27313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Ms. AMIRTHA PREEYA V</a:t>
            </a:r>
          </a:p>
          <a:p>
            <a:pPr algn="l"/>
            <a:r>
              <a:rPr lang="en-GB" sz="1700" dirty="0"/>
              <a:t>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VIVA-VOCE</a:t>
            </a:r>
          </a:p>
        </p:txBody>
      </p:sp>
      <p:graphicFrame>
        <p:nvGraphicFramePr>
          <p:cNvPr id="7" name="Table 6">
            <a:extLst>
              <a:ext uri="{FF2B5EF4-FFF2-40B4-BE49-F238E27FC236}">
                <a16:creationId xmlns:a16="http://schemas.microsoft.com/office/drawing/2014/main" id="{6C3993A0-AA77-0DBC-0BE0-DEC6F29A9C26}"/>
              </a:ext>
            </a:extLst>
          </p:cNvPr>
          <p:cNvGraphicFramePr>
            <a:graphicFrameLocks noGrp="1"/>
          </p:cNvGraphicFramePr>
          <p:nvPr>
            <p:extLst>
              <p:ext uri="{D42A27DB-BD31-4B8C-83A1-F6EECF244321}">
                <p14:modId xmlns:p14="http://schemas.microsoft.com/office/powerpoint/2010/main" val="343018994"/>
              </p:ext>
            </p:extLst>
          </p:nvPr>
        </p:nvGraphicFramePr>
        <p:xfrm>
          <a:off x="630904" y="4757501"/>
          <a:ext cx="4584908" cy="365760"/>
        </p:xfrm>
        <a:graphic>
          <a:graphicData uri="http://schemas.openxmlformats.org/drawingml/2006/table">
            <a:tbl>
              <a:tblPr firstRow="1" bandRow="1">
                <a:tableStyleId>{073A0DAA-6AF3-43AB-8588-CEC1D06C72B9}</a:tableStyleId>
              </a:tblPr>
              <a:tblGrid>
                <a:gridCol w="2292454">
                  <a:extLst>
                    <a:ext uri="{9D8B030D-6E8A-4147-A177-3AD203B41FA5}">
                      <a16:colId xmlns:a16="http://schemas.microsoft.com/office/drawing/2014/main" val="396057868"/>
                    </a:ext>
                  </a:extLst>
                </a:gridCol>
                <a:gridCol w="2292454">
                  <a:extLst>
                    <a:ext uri="{9D8B030D-6E8A-4147-A177-3AD203B41FA5}">
                      <a16:colId xmlns:a16="http://schemas.microsoft.com/office/drawing/2014/main" val="2699540484"/>
                    </a:ext>
                  </a:extLst>
                </a:gridCol>
              </a:tblGrid>
              <a:tr h="362705">
                <a:tc>
                  <a:txBody>
                    <a:bodyPr/>
                    <a:lstStyle/>
                    <a:p>
                      <a:r>
                        <a:rPr lang="en-US" b="0" dirty="0">
                          <a:solidFill>
                            <a:schemeClr val="tx1"/>
                          </a:solidFill>
                        </a:rPr>
                        <a:t>20211COM0067</a:t>
                      </a:r>
                      <a:endParaRPr lang="en-IN" dirty="0"/>
                    </a:p>
                  </a:txBody>
                  <a:tcPr>
                    <a:solidFill>
                      <a:schemeClr val="bg1"/>
                    </a:solidFill>
                  </a:tcPr>
                </a:tc>
                <a:tc>
                  <a:txBody>
                    <a:bodyPr/>
                    <a:lstStyle/>
                    <a:p>
                      <a:r>
                        <a:rPr lang="en-US" dirty="0">
                          <a:solidFill>
                            <a:schemeClr val="tx1"/>
                          </a:solidFill>
                        </a:rPr>
                        <a:t>         </a:t>
                      </a:r>
                      <a:r>
                        <a:rPr lang="en-US" b="0" dirty="0">
                          <a:solidFill>
                            <a:schemeClr val="tx1"/>
                          </a:solidFill>
                        </a:rPr>
                        <a:t>K P PAWAN</a:t>
                      </a:r>
                      <a:endParaRPr lang="en-IN" b="0" dirty="0">
                        <a:solidFill>
                          <a:schemeClr val="tx1"/>
                        </a:solidFill>
                      </a:endParaRPr>
                    </a:p>
                  </a:txBody>
                  <a:tcPr>
                    <a:solidFill>
                      <a:schemeClr val="bg1"/>
                    </a:solidFill>
                  </a:tcPr>
                </a:tc>
                <a:extLst>
                  <a:ext uri="{0D108BD9-81ED-4DB2-BD59-A6C34878D82A}">
                    <a16:rowId xmlns:a16="http://schemas.microsoft.com/office/drawing/2014/main" val="2181918165"/>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Autofit/>
          </a:bodyPr>
          <a:lstStyle/>
          <a:p>
            <a:pPr algn="just">
              <a:lnSpc>
                <a:spcPct val="150000"/>
              </a:lnSpc>
            </a:pPr>
            <a:r>
              <a:rPr lang="en-US" sz="1800" dirty="0">
                <a:effectLst/>
              </a:rPr>
              <a:t>A one-stop tourism platform would be a landmark step for how people would engage with services and organize their travels. All the big problems both consumers and providers have would be solved easily, for all the disparate parts of the industry would, for the first time, integrate into a user-friendly, one-application platform. That means that regarding the foundation, there are three main aspects, and these include easier planning and navigation for travel, smooth experiences for a customer, and further efficiency in operations for making a usage of modern technologies coupled with applications which are appropriately designed.</a:t>
            </a:r>
            <a:endParaRPr lang="en-IN" sz="1800" dirty="0">
              <a:effectLst/>
            </a:endParaRPr>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43001"/>
            <a:ext cx="10589208" cy="4952997"/>
          </a:xfrm>
        </p:spPr>
        <p:txBody>
          <a:bodyPr>
            <a:noAutofit/>
          </a:bodyPr>
          <a:lstStyle/>
          <a:p>
            <a:pPr marL="0" indent="0" algn="just">
              <a:lnSpc>
                <a:spcPct val="150000"/>
              </a:lnSpc>
              <a:buNone/>
            </a:pPr>
            <a:r>
              <a:rPr lang="en-GB" sz="1400" dirty="0">
                <a:effectLst/>
              </a:rPr>
              <a:t>[1]      A. b. Md Saad and I. S. bin Mohamad Noor Azam, "Development of </a:t>
            </a:r>
            <a:r>
              <a:rPr lang="en-GB" sz="1400" dirty="0" err="1">
                <a:effectLst/>
              </a:rPr>
              <a:t>Travex</a:t>
            </a:r>
            <a:r>
              <a:rPr lang="en-GB" sz="1400" dirty="0">
                <a:effectLst/>
              </a:rPr>
              <a:t>: A      </a:t>
            </a:r>
            <a:endParaRPr lang="en-IN" sz="1400" dirty="0">
              <a:effectLst/>
            </a:endParaRPr>
          </a:p>
          <a:p>
            <a:pPr marL="0" indent="0" algn="just">
              <a:lnSpc>
                <a:spcPct val="150000"/>
              </a:lnSpc>
              <a:buNone/>
            </a:pPr>
            <a:r>
              <a:rPr lang="en-GB" sz="1400" dirty="0">
                <a:effectLst/>
              </a:rPr>
              <a:t>          Comprehensive Mobile Application Promoting Penang Tourism Industry," 2024    </a:t>
            </a:r>
            <a:endParaRPr lang="en-IN" sz="1400" dirty="0">
              <a:effectLst/>
            </a:endParaRPr>
          </a:p>
          <a:p>
            <a:pPr marL="0" indent="0" algn="just">
              <a:lnSpc>
                <a:spcPct val="150000"/>
              </a:lnSpc>
              <a:buNone/>
            </a:pPr>
            <a:r>
              <a:rPr lang="en-GB" sz="1400" dirty="0">
                <a:effectLst/>
              </a:rPr>
              <a:t>          IEEE  14th Symposium on Computer Applications &amp; Industrial Electronics  </a:t>
            </a:r>
            <a:endParaRPr lang="en-IN" sz="1400" dirty="0">
              <a:effectLst/>
            </a:endParaRPr>
          </a:p>
          <a:p>
            <a:pPr marL="0" indent="0" algn="just">
              <a:lnSpc>
                <a:spcPct val="150000"/>
              </a:lnSpc>
              <a:buNone/>
            </a:pPr>
            <a:r>
              <a:rPr lang="en-GB" sz="1400" dirty="0">
                <a:effectLst/>
              </a:rPr>
              <a:t>          (ISCAIE), Penang, Malaysia, 2024</a:t>
            </a:r>
            <a:endParaRPr lang="en-IN" sz="1400" dirty="0">
              <a:effectLst/>
            </a:endParaRPr>
          </a:p>
          <a:p>
            <a:pPr marL="0" indent="0" algn="just">
              <a:lnSpc>
                <a:spcPct val="150000"/>
              </a:lnSpc>
              <a:buNone/>
            </a:pPr>
            <a:r>
              <a:rPr lang="en-GB" sz="1400" dirty="0">
                <a:effectLst/>
              </a:rPr>
              <a:t>[2]      F. </a:t>
            </a:r>
            <a:r>
              <a:rPr lang="en-GB" sz="1400" dirty="0" err="1">
                <a:effectLst/>
              </a:rPr>
              <a:t>Garzotto</a:t>
            </a:r>
            <a:r>
              <a:rPr lang="en-GB" sz="1400" dirty="0">
                <a:effectLst/>
              </a:rPr>
              <a:t>, P. Paolini, M. </a:t>
            </a:r>
            <a:r>
              <a:rPr lang="en-GB" sz="1400" dirty="0" err="1">
                <a:effectLst/>
              </a:rPr>
              <a:t>Speroni</a:t>
            </a:r>
            <a:r>
              <a:rPr lang="en-GB" sz="1400" dirty="0">
                <a:effectLst/>
              </a:rPr>
              <a:t>, B. Proll, W. </a:t>
            </a:r>
            <a:r>
              <a:rPr lang="en-GB" sz="1400" dirty="0" err="1">
                <a:effectLst/>
              </a:rPr>
              <a:t>Retschitzegger</a:t>
            </a:r>
            <a:r>
              <a:rPr lang="en-GB" sz="1400" dirty="0">
                <a:effectLst/>
              </a:rPr>
              <a:t> and </a:t>
            </a:r>
            <a:r>
              <a:rPr lang="en-GB" sz="1400" dirty="0" err="1">
                <a:effectLst/>
              </a:rPr>
              <a:t>WSchwinger</a:t>
            </a:r>
            <a:r>
              <a:rPr lang="en-GB" sz="1400" dirty="0">
                <a:effectLst/>
              </a:rPr>
              <a:t>,  </a:t>
            </a:r>
            <a:endParaRPr lang="en-IN" sz="1400" dirty="0">
              <a:effectLst/>
            </a:endParaRPr>
          </a:p>
          <a:p>
            <a:pPr marL="0" indent="0" algn="just">
              <a:lnSpc>
                <a:spcPct val="150000"/>
              </a:lnSpc>
              <a:buNone/>
            </a:pPr>
            <a:r>
              <a:rPr lang="en-GB" sz="1400" dirty="0">
                <a:effectLst/>
              </a:rPr>
              <a:t>           "Ubiquitous access to cultural tourism portals," Proceedings. 15th International </a:t>
            </a:r>
            <a:endParaRPr lang="en-IN" sz="1400" dirty="0">
              <a:effectLst/>
            </a:endParaRPr>
          </a:p>
          <a:p>
            <a:pPr marL="0" indent="0" algn="just">
              <a:lnSpc>
                <a:spcPct val="150000"/>
              </a:lnSpc>
              <a:buNone/>
            </a:pPr>
            <a:r>
              <a:rPr lang="en-GB" sz="1400" dirty="0">
                <a:effectLst/>
              </a:rPr>
              <a:t>           Workshop on Database and Expert Systems Applications, 2004., Zaragoza, Spain,</a:t>
            </a:r>
            <a:endParaRPr lang="en-IN" sz="1400" dirty="0">
              <a:effectLst/>
            </a:endParaRPr>
          </a:p>
          <a:p>
            <a:pPr marL="0" indent="0" algn="just">
              <a:lnSpc>
                <a:spcPct val="150000"/>
              </a:lnSpc>
              <a:buNone/>
            </a:pPr>
            <a:r>
              <a:rPr lang="en-GB" sz="1400" dirty="0">
                <a:effectLst/>
              </a:rPr>
              <a:t>            2004</a:t>
            </a:r>
            <a:endParaRPr lang="en-IN" sz="1400" dirty="0">
              <a:effectLst/>
            </a:endParaRPr>
          </a:p>
          <a:p>
            <a:pPr marL="0" indent="0" algn="just">
              <a:lnSpc>
                <a:spcPct val="150000"/>
              </a:lnSpc>
              <a:buNone/>
            </a:pPr>
            <a:r>
              <a:rPr lang="en-GB" sz="1400" dirty="0">
                <a:effectLst/>
              </a:rPr>
              <a:t>[3]       </a:t>
            </a:r>
            <a:r>
              <a:rPr lang="en-US" sz="1400" dirty="0">
                <a:effectLst/>
              </a:rPr>
              <a:t>A. Adam, "Stats Dept: Covid-19 pandemic slashed Malaysia's 2020 tourist   </a:t>
            </a:r>
            <a:endParaRPr lang="en-IN" sz="1400" dirty="0">
              <a:effectLst/>
            </a:endParaRPr>
          </a:p>
          <a:p>
            <a:pPr marL="0" indent="0" algn="just">
              <a:lnSpc>
                <a:spcPct val="150000"/>
              </a:lnSpc>
              <a:buNone/>
            </a:pPr>
            <a:r>
              <a:rPr lang="en-US" sz="1400" dirty="0">
                <a:effectLst/>
              </a:rPr>
              <a:t>            arrivals by 83.4pc worst drop in history", </a:t>
            </a:r>
            <a:r>
              <a:rPr lang="en-US" sz="1400" i="1" dirty="0">
                <a:effectLst/>
              </a:rPr>
              <a:t>Malay Mail</a:t>
            </a:r>
            <a:r>
              <a:rPr lang="en-US" sz="1400" dirty="0">
                <a:effectLst/>
              </a:rPr>
              <a:t>, 2021 </a:t>
            </a:r>
            <a:endParaRPr lang="en-IN" sz="1400" dirty="0">
              <a:effectLst/>
            </a:endParaRPr>
          </a:p>
          <a:p>
            <a:pPr marL="0" indent="0" algn="just">
              <a:lnSpc>
                <a:spcPct val="150000"/>
              </a:lnSpc>
              <a:buNone/>
            </a:pPr>
            <a:r>
              <a:rPr lang="en-US" sz="1400" dirty="0">
                <a:effectLst/>
              </a:rPr>
              <a:t>[4]       </a:t>
            </a:r>
            <a:r>
              <a:rPr lang="en-IN" sz="1400" dirty="0">
                <a:effectLst/>
              </a:rPr>
              <a:t>A. K. Sharma and M. Singh, "Design and Development of </a:t>
            </a:r>
            <a:r>
              <a:rPr lang="en-IN" sz="1400" dirty="0" err="1">
                <a:effectLst/>
              </a:rPr>
              <a:t>TourEase</a:t>
            </a:r>
            <a:r>
              <a:rPr lang="en-IN" sz="1400" dirty="0">
                <a:effectLst/>
              </a:rPr>
              <a:t>: A Smart Tourism  </a:t>
            </a:r>
          </a:p>
          <a:p>
            <a:pPr marL="0" indent="0" algn="just">
              <a:lnSpc>
                <a:spcPct val="150000"/>
              </a:lnSpc>
              <a:buNone/>
            </a:pPr>
            <a:r>
              <a:rPr lang="en-IN" sz="1400" dirty="0">
                <a:effectLst/>
              </a:rPr>
              <a:t>             Mobile Application for Indian Destinations," 2024 IEEE International Conference on  </a:t>
            </a:r>
          </a:p>
          <a:p>
            <a:pPr marL="0" indent="0" algn="just">
              <a:lnSpc>
                <a:spcPct val="150000"/>
              </a:lnSpc>
              <a:buNone/>
            </a:pPr>
            <a:r>
              <a:rPr lang="en-IN" sz="1400" dirty="0">
                <a:effectLst/>
              </a:rPr>
              <a:t>             Smart Technologies, New Delhi, India, 2024.</a:t>
            </a:r>
          </a:p>
          <a:p>
            <a:pPr marL="0" indent="0" algn="just">
              <a:lnSpc>
                <a:spcPct val="150000"/>
              </a:lnSpc>
              <a:buNone/>
            </a:pPr>
            <a:r>
              <a:rPr lang="en-IN" sz="1400" dirty="0">
                <a:effectLst/>
              </a:rPr>
              <a:t> </a:t>
            </a:r>
          </a:p>
        </p:txBody>
      </p:sp>
    </p:spTree>
    <p:extLst>
      <p:ext uri="{BB962C8B-B14F-4D97-AF65-F5344CB8AC3E}">
        <p14:creationId xmlns:p14="http://schemas.microsoft.com/office/powerpoint/2010/main" val="361386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607F-8B68-AA5E-279E-8328F4491924}"/>
              </a:ext>
            </a:extLst>
          </p:cNvPr>
          <p:cNvSpPr>
            <a:spLocks noGrp="1"/>
          </p:cNvSpPr>
          <p:nvPr>
            <p:ph type="title"/>
          </p:nvPr>
        </p:nvSpPr>
        <p:spPr/>
        <p:txBody>
          <a:bodyPr/>
          <a:lstStyle/>
          <a:p>
            <a:r>
              <a:rPr lang="en-US" dirty="0"/>
              <a:t>Publication Details</a:t>
            </a:r>
            <a:endParaRPr lang="en-IN" dirty="0"/>
          </a:p>
        </p:txBody>
      </p:sp>
      <p:sp>
        <p:nvSpPr>
          <p:cNvPr id="4" name="Content Placeholder 3">
            <a:extLst>
              <a:ext uri="{FF2B5EF4-FFF2-40B4-BE49-F238E27FC236}">
                <a16:creationId xmlns:a16="http://schemas.microsoft.com/office/drawing/2014/main" id="{921BC0D9-EDBF-8606-8C2B-D916AA3BDA0B}"/>
              </a:ext>
            </a:extLst>
          </p:cNvPr>
          <p:cNvSpPr>
            <a:spLocks noGrp="1"/>
          </p:cNvSpPr>
          <p:nvPr>
            <p:ph idx="1"/>
          </p:nvPr>
        </p:nvSpPr>
        <p:spPr/>
        <p:txBody>
          <a:bodyPr/>
          <a:lstStyle/>
          <a:p>
            <a:pPr marL="0" indent="0">
              <a:buNone/>
            </a:pPr>
            <a:endParaRPr lang="en-IN" dirty="0"/>
          </a:p>
        </p:txBody>
      </p:sp>
      <p:pic>
        <p:nvPicPr>
          <p:cNvPr id="6" name="Picture 5">
            <a:extLst>
              <a:ext uri="{FF2B5EF4-FFF2-40B4-BE49-F238E27FC236}">
                <a16:creationId xmlns:a16="http://schemas.microsoft.com/office/drawing/2014/main" id="{67BCC2BF-2A95-4EE7-F98F-09AA3ED26D06}"/>
              </a:ext>
            </a:extLst>
          </p:cNvPr>
          <p:cNvPicPr>
            <a:picLocks noChangeAspect="1"/>
          </p:cNvPicPr>
          <p:nvPr/>
        </p:nvPicPr>
        <p:blipFill>
          <a:blip r:embed="rId2"/>
          <a:stretch>
            <a:fillRect/>
          </a:stretch>
        </p:blipFill>
        <p:spPr>
          <a:xfrm>
            <a:off x="2248678" y="1214538"/>
            <a:ext cx="7175239" cy="4952997"/>
          </a:xfrm>
          <a:prstGeom prst="rect">
            <a:avLst/>
          </a:prstGeom>
        </p:spPr>
      </p:pic>
    </p:spTree>
    <p:extLst>
      <p:ext uri="{BB962C8B-B14F-4D97-AF65-F5344CB8AC3E}">
        <p14:creationId xmlns:p14="http://schemas.microsoft.com/office/powerpoint/2010/main" val="4064266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8301A-D010-AC1D-0322-E49D3CAB5855}"/>
              </a:ext>
            </a:extLst>
          </p:cNvPr>
          <p:cNvSpPr>
            <a:spLocks noGrp="1"/>
          </p:cNvSpPr>
          <p:nvPr>
            <p:ph type="title"/>
          </p:nvPr>
        </p:nvSpPr>
        <p:spPr/>
        <p:txBody>
          <a:bodyPr/>
          <a:lstStyle/>
          <a:p>
            <a:r>
              <a:rPr lang="en-US" b="1" dirty="0">
                <a:effectLst/>
              </a:rPr>
              <a:t>Sustainable development Goals (SDGs)</a:t>
            </a:r>
            <a:endParaRPr lang="en-IN" dirty="0"/>
          </a:p>
        </p:txBody>
      </p:sp>
      <p:pic>
        <p:nvPicPr>
          <p:cNvPr id="4" name="Content Placeholder 3">
            <a:extLst>
              <a:ext uri="{FF2B5EF4-FFF2-40B4-BE49-F238E27FC236}">
                <a16:creationId xmlns:a16="http://schemas.microsoft.com/office/drawing/2014/main" id="{12B8F762-AB03-A1AF-6F5B-3B2722CB92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4396" y="1143000"/>
            <a:ext cx="6184807" cy="4953000"/>
          </a:xfrm>
          <a:prstGeom prst="rect">
            <a:avLst/>
          </a:prstGeom>
        </p:spPr>
      </p:pic>
    </p:spTree>
    <p:extLst>
      <p:ext uri="{BB962C8B-B14F-4D97-AF65-F5344CB8AC3E}">
        <p14:creationId xmlns:p14="http://schemas.microsoft.com/office/powerpoint/2010/main" val="1745209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5B136E-A4D4-BEC5-3245-4E13B1636586}"/>
              </a:ext>
            </a:extLst>
          </p:cNvPr>
          <p:cNvSpPr>
            <a:spLocks noGrp="1"/>
          </p:cNvSpPr>
          <p:nvPr>
            <p:ph idx="1"/>
          </p:nvPr>
        </p:nvSpPr>
        <p:spPr>
          <a:xfrm>
            <a:off x="-900496" y="2715930"/>
            <a:ext cx="10668000" cy="4142070"/>
          </a:xfrm>
        </p:spPr>
        <p:txBody>
          <a:bodyPr/>
          <a:lstStyle/>
          <a:p>
            <a:pPr marL="3657600" lvl="8" indent="0" algn="ctr">
              <a:buNone/>
            </a:pPr>
            <a:r>
              <a:rPr lang="en-IN" sz="8800" b="1" dirty="0"/>
              <a:t>Thank You</a:t>
            </a:r>
          </a:p>
        </p:txBody>
      </p:sp>
    </p:spTree>
    <p:extLst>
      <p:ext uri="{BB962C8B-B14F-4D97-AF65-F5344CB8AC3E}">
        <p14:creationId xmlns:p14="http://schemas.microsoft.com/office/powerpoint/2010/main" val="387053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629920" y="1046749"/>
            <a:ext cx="10668000" cy="4952997"/>
          </a:xfrm>
        </p:spPr>
        <p:txBody>
          <a:bodyPr>
            <a:normAutofit/>
          </a:bodyPr>
          <a:lstStyle/>
          <a:p>
            <a:pPr marL="0" indent="0" algn="just">
              <a:buNone/>
            </a:pPr>
            <a:r>
              <a:rPr lang="en-US" sz="1400" dirty="0">
                <a:effectLst/>
              </a:rPr>
              <a:t>Traveling is more of discovery of new cultures and breathtaking destinations rather than being between places. Thanks to how technology advances with such a big momentum, it has dramatically altered people's approach to travel. Nowadays, travelers call for solutions that are not just convenient but also efficient as per their tastes. Our tourism-focused application would answer the need in an all-rounded platform designed to simplify everything that a traveler wants-from knowing destinations to booking accommodations to planning an itinerary-the whole application will be serving as an all-in-one one-stop shop for users all around the world, thus creating a simple process for the travel world to go about their business in the simplest of ways possible.</a:t>
            </a:r>
          </a:p>
          <a:p>
            <a:pPr marL="0" indent="0" algn="just">
              <a:buNone/>
            </a:pPr>
            <a:endParaRPr lang="en-IN" sz="1400" dirty="0">
              <a:effectLst/>
            </a:endParaRPr>
          </a:p>
          <a:p>
            <a:pPr marL="0" indent="0" algn="just">
              <a:buNone/>
            </a:pPr>
            <a:r>
              <a:rPr lang="en-US" sz="1400" dirty="0"/>
              <a:t>Such a holistic application is just ideal for the adventurous individual, family travelers, business tourists, and cultural explorers who always seek more variety and experience. It really saves much time and energy since there is no need to have access to different apps or websites for the different needs. Integration of cultural elements such as promotion of local food, facilitating culturally enhanced experiences, and making it different from other run-of-the-mill travel solutions.</a:t>
            </a:r>
          </a:p>
          <a:p>
            <a:pPr marL="0" indent="0" algn="just">
              <a:buNone/>
            </a:pPr>
            <a:endParaRPr lang="en-US" sz="1400" dirty="0"/>
          </a:p>
          <a:p>
            <a:pPr marL="0" indent="0" algn="just">
              <a:buNone/>
            </a:pPr>
            <a:r>
              <a:rPr lang="en-US" sz="1400" dirty="0"/>
              <a:t>This tourism platform is designed in a scalable and adaptable manner, drawing from modern software architecture in order to allow further expansion in the future-whether in terms of new destinations, increased features, or integration of even more services like car hire and event bookings. It continues staying on the edge of technological development so that this platform stays relevant and value-added to its users.</a:t>
            </a:r>
          </a:p>
          <a:p>
            <a:pPr marL="0" indent="0" algn="just">
              <a:buNone/>
            </a:pPr>
            <a:endParaRPr lang="en-GB" sz="14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pic>
        <p:nvPicPr>
          <p:cNvPr id="7" name="table">
            <a:extLst>
              <a:ext uri="{FF2B5EF4-FFF2-40B4-BE49-F238E27FC236}">
                <a16:creationId xmlns:a16="http://schemas.microsoft.com/office/drawing/2014/main" id="{D14AD8C5-3258-770A-9D45-2CDB41205F7D}"/>
              </a:ext>
            </a:extLst>
          </p:cNvPr>
          <p:cNvPicPr>
            <a:picLocks noGrp="1" noChangeAspect="1"/>
          </p:cNvPicPr>
          <p:nvPr>
            <p:ph idx="1"/>
          </p:nvPr>
        </p:nvPicPr>
        <p:blipFill>
          <a:blip r:embed="rId2"/>
          <a:stretch>
            <a:fillRect/>
          </a:stretch>
        </p:blipFill>
        <p:spPr>
          <a:xfrm>
            <a:off x="1134529" y="1143000"/>
            <a:ext cx="10024542" cy="4953000"/>
          </a:xfrm>
          <a:prstGeom prst="rect">
            <a:avLst/>
          </a:prstGeom>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823BF6-E1A9-E456-D6F8-3FDFD91C7376}"/>
              </a:ext>
            </a:extLst>
          </p:cNvPr>
          <p:cNvSpPr>
            <a:spLocks noGrp="1"/>
          </p:cNvSpPr>
          <p:nvPr>
            <p:ph type="title"/>
          </p:nvPr>
        </p:nvSpPr>
        <p:spPr/>
        <p:txBody>
          <a:bodyPr/>
          <a:lstStyle/>
          <a:p>
            <a:r>
              <a:rPr lang="en-US" dirty="0"/>
              <a:t>Research Gaps Identified</a:t>
            </a:r>
            <a:endParaRPr lang="en-IN" dirty="0"/>
          </a:p>
        </p:txBody>
      </p:sp>
      <p:sp>
        <p:nvSpPr>
          <p:cNvPr id="7" name="Content Placeholder 6">
            <a:extLst>
              <a:ext uri="{FF2B5EF4-FFF2-40B4-BE49-F238E27FC236}">
                <a16:creationId xmlns:a16="http://schemas.microsoft.com/office/drawing/2014/main" id="{714AAA63-205F-1D02-54A0-460809E0F2B8}"/>
              </a:ext>
            </a:extLst>
          </p:cNvPr>
          <p:cNvSpPr>
            <a:spLocks noGrp="1"/>
          </p:cNvSpPr>
          <p:nvPr>
            <p:ph idx="1"/>
          </p:nvPr>
        </p:nvSpPr>
        <p:spPr/>
        <p:txBody>
          <a:bodyPr/>
          <a:lstStyle/>
          <a:p>
            <a:pPr marL="342900" lvl="0" indent="-342900">
              <a:buFont typeface="+mj-lt"/>
              <a:buAutoNum type="arabicPeriod"/>
            </a:pPr>
            <a:r>
              <a:rPr lang="en-US" sz="1800" dirty="0">
                <a:effectLst/>
              </a:rPr>
              <a:t>Fragmented service ecosystems</a:t>
            </a:r>
          </a:p>
          <a:p>
            <a:pPr marL="342900" lvl="0" indent="-342900">
              <a:buFont typeface="+mj-lt"/>
              <a:buAutoNum type="arabicPeriod"/>
            </a:pPr>
            <a:endParaRPr lang="en-US" sz="1800" dirty="0"/>
          </a:p>
          <a:p>
            <a:pPr marL="342900" lvl="0" indent="-342900">
              <a:buFont typeface="+mj-lt"/>
              <a:buAutoNum type="arabicPeriod"/>
            </a:pPr>
            <a:r>
              <a:rPr lang="en-US" sz="1800" dirty="0">
                <a:effectLst/>
              </a:rPr>
              <a:t>Lack of Real-Time Updates</a:t>
            </a:r>
          </a:p>
          <a:p>
            <a:pPr>
              <a:buFont typeface="+mj-lt"/>
              <a:buAutoNum type="arabicPeriod"/>
            </a:pPr>
            <a:endParaRPr lang="en-US" sz="1800" dirty="0"/>
          </a:p>
          <a:p>
            <a:pPr>
              <a:buFont typeface="+mj-lt"/>
              <a:buAutoNum type="arabicPeriod"/>
            </a:pPr>
            <a:r>
              <a:rPr lang="en-US" sz="1800" dirty="0">
                <a:effectLst/>
              </a:rPr>
              <a:t>Poor error handling and user support</a:t>
            </a:r>
          </a:p>
          <a:p>
            <a:pPr>
              <a:buFont typeface="+mj-lt"/>
              <a:buAutoNum type="arabicPeriod"/>
            </a:pPr>
            <a:endParaRPr lang="en-US" sz="1800" dirty="0"/>
          </a:p>
          <a:p>
            <a:pPr>
              <a:buFont typeface="+mj-lt"/>
              <a:buAutoNum type="arabicPeriod"/>
            </a:pPr>
            <a:r>
              <a:rPr lang="en-US" sz="1800" dirty="0">
                <a:effectLst/>
              </a:rPr>
              <a:t>Challenges in Integration of Local Experiences</a:t>
            </a:r>
            <a:endParaRPr lang="en-IN" sz="1800" dirty="0">
              <a:effectLst/>
            </a:endParaRPr>
          </a:p>
          <a:p>
            <a:pPr marL="0" indent="0">
              <a:buNone/>
            </a:pPr>
            <a:r>
              <a:rPr lang="en-US" sz="1800" dirty="0">
                <a:effectLst/>
                <a:latin typeface="Verdana" panose="020B0604030504040204" pitchFamily="34" charset="0"/>
                <a:ea typeface="Calibri Light" panose="020F0302020204030204" pitchFamily="34" charset="0"/>
              </a:rPr>
              <a:t> </a:t>
            </a:r>
            <a:endParaRPr lang="en-IN" sz="1800" dirty="0">
              <a:effectLst/>
              <a:latin typeface="Calibri Light" panose="020F0302020204030204" pitchFamily="34" charset="0"/>
              <a:ea typeface="Calibri Light" panose="020F0302020204030204" pitchFamily="34" charset="0"/>
            </a:endParaRPr>
          </a:p>
          <a:p>
            <a:endParaRPr lang="en-IN" dirty="0"/>
          </a:p>
        </p:txBody>
      </p:sp>
    </p:spTree>
    <p:extLst>
      <p:ext uri="{BB962C8B-B14F-4D97-AF65-F5344CB8AC3E}">
        <p14:creationId xmlns:p14="http://schemas.microsoft.com/office/powerpoint/2010/main" val="231494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normAutofit lnSpcReduction="10000"/>
          </a:bodyPr>
          <a:lstStyle/>
          <a:p>
            <a:pPr marL="0" indent="0">
              <a:lnSpc>
                <a:spcPct val="170000"/>
              </a:lnSpc>
              <a:buNone/>
            </a:pPr>
            <a:r>
              <a:rPr lang="en-US" sz="1800" dirty="0">
                <a:effectLst/>
              </a:rPr>
              <a:t>The proposed approaches for the development of a tourist-based mobile application are based on Java as the core development language. It is built on an extremely strong set of libraries, supports Android application development tools, and offers platform independence that makes it ideal for developing a reliable mobile application with all the key features. We now illustrate the step-by-step methodology of building the application in the next section.</a:t>
            </a:r>
            <a:br>
              <a:rPr lang="en-US" sz="1800" dirty="0">
                <a:effectLst/>
              </a:rPr>
            </a:br>
            <a:r>
              <a:rPr lang="en-US" sz="1800" dirty="0">
                <a:effectLst/>
              </a:rPr>
              <a:t>It begins with collecting requirements by holding stakeholder meetings, conducting surveys, and analyzing the market, then it defines the features of an application like destination search, booking options, itinerary planning, and user reviews.With this requirement in place, a structured plan with feature prioritization, timeline estimation, and resource allocation will be prepared.</a:t>
            </a:r>
            <a:endParaRPr lang="en-IN" sz="1800" dirty="0">
              <a:effectLst/>
            </a:endParaRPr>
          </a:p>
          <a:p>
            <a:pPr marL="0" indent="0">
              <a:lnSpc>
                <a:spcPct val="170000"/>
              </a:lnSpc>
              <a:buNone/>
            </a:pPr>
            <a:endParaRPr lang="en-US" sz="1500" dirty="0"/>
          </a:p>
          <a:p>
            <a:pPr marL="0" indent="0">
              <a:buNone/>
            </a:pPr>
            <a:endParaRPr lang="en-US" sz="1400" dirty="0"/>
          </a:p>
        </p:txBody>
      </p:sp>
      <p:sp>
        <p:nvSpPr>
          <p:cNvPr id="5" name="Content Placeholder 2">
            <a:extLst>
              <a:ext uri="{FF2B5EF4-FFF2-40B4-BE49-F238E27FC236}">
                <a16:creationId xmlns:a16="http://schemas.microsoft.com/office/drawing/2014/main" id="{00F17BF5-C9A4-7D36-1B6A-D426C48521F1}"/>
              </a:ext>
            </a:extLst>
          </p:cNvPr>
          <p:cNvSpPr txBox="1">
            <a:spLocks/>
          </p:cNvSpPr>
          <p:nvPr/>
        </p:nvSpPr>
        <p:spPr>
          <a:xfrm>
            <a:off x="411583" y="1105679"/>
            <a:ext cx="10668000" cy="4952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dirty="0"/>
          </a:p>
        </p:txBody>
      </p:sp>
      <p:sp>
        <p:nvSpPr>
          <p:cNvPr id="6" name="Content Placeholder 2">
            <a:extLst>
              <a:ext uri="{FF2B5EF4-FFF2-40B4-BE49-F238E27FC236}">
                <a16:creationId xmlns:a16="http://schemas.microsoft.com/office/drawing/2014/main" id="{56AD8C1C-83DB-D700-E164-900D758E7B25}"/>
              </a:ext>
            </a:extLst>
          </p:cNvPr>
          <p:cNvSpPr txBox="1">
            <a:spLocks/>
          </p:cNvSpPr>
          <p:nvPr/>
        </p:nvSpPr>
        <p:spPr>
          <a:xfrm>
            <a:off x="563983" y="1258079"/>
            <a:ext cx="10668000" cy="4952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dirty="0"/>
          </a:p>
        </p:txBody>
      </p:sp>
      <p:sp>
        <p:nvSpPr>
          <p:cNvPr id="7" name="Content Placeholder 2">
            <a:extLst>
              <a:ext uri="{FF2B5EF4-FFF2-40B4-BE49-F238E27FC236}">
                <a16:creationId xmlns:a16="http://schemas.microsoft.com/office/drawing/2014/main" id="{156EC014-EDC8-797D-DF29-54C69BBC5F73}"/>
              </a:ext>
            </a:extLst>
          </p:cNvPr>
          <p:cNvSpPr txBox="1">
            <a:spLocks/>
          </p:cNvSpPr>
          <p:nvPr/>
        </p:nvSpPr>
        <p:spPr>
          <a:xfrm>
            <a:off x="716383" y="1410479"/>
            <a:ext cx="10668000" cy="4952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8D64-E617-4271-F6E1-D41CE0F74541}"/>
              </a:ext>
            </a:extLst>
          </p:cNvPr>
          <p:cNvSpPr>
            <a:spLocks noGrp="1"/>
          </p:cNvSpPr>
          <p:nvPr>
            <p:ph type="title"/>
          </p:nvPr>
        </p:nvSpPr>
        <p:spPr/>
        <p:txBody>
          <a:bodyPr/>
          <a:lstStyle/>
          <a:p>
            <a:r>
              <a:rPr lang="en-US" dirty="0"/>
              <a:t>Objectives</a:t>
            </a:r>
            <a:endParaRPr lang="en-IN" dirty="0"/>
          </a:p>
        </p:txBody>
      </p:sp>
      <p:sp>
        <p:nvSpPr>
          <p:cNvPr id="5" name="Rectangle 2">
            <a:extLst>
              <a:ext uri="{FF2B5EF4-FFF2-40B4-BE49-F238E27FC236}">
                <a16:creationId xmlns:a16="http://schemas.microsoft.com/office/drawing/2014/main" id="{68869559-FBF9-D686-6F94-6397EC06095C}"/>
              </a:ext>
            </a:extLst>
          </p:cNvPr>
          <p:cNvSpPr>
            <a:spLocks noGrp="1" noChangeArrowheads="1"/>
          </p:cNvSpPr>
          <p:nvPr>
            <p:ph idx="1"/>
          </p:nvPr>
        </p:nvSpPr>
        <p:spPr bwMode="auto">
          <a:xfrm>
            <a:off x="812800" y="883303"/>
            <a:ext cx="10668000" cy="472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l">
              <a:buNone/>
            </a:pPr>
            <a:r>
              <a:rPr lang="en-US" sz="1600" b="1" dirty="0">
                <a:effectLst/>
              </a:rPr>
              <a:t>5.1 User Experience:</a:t>
            </a:r>
            <a:endParaRPr lang="en-IN" sz="1200" dirty="0">
              <a:effectLst/>
            </a:endParaRPr>
          </a:p>
          <a:p>
            <a:pPr algn="just">
              <a:lnSpc>
                <a:spcPct val="150000"/>
              </a:lnSpc>
            </a:pPr>
            <a:r>
              <a:rPr lang="en-US" sz="1400" dirty="0">
                <a:effectLst/>
              </a:rPr>
              <a:t>A core mobile tourism application should primarily have a smooth, intuitive user experience. It has to be very easy for one to navigate through this app so that it's available to its users. Such will enable the ability of finding the sought information on it rapidly.  </a:t>
            </a:r>
          </a:p>
          <a:p>
            <a:pPr marL="0" indent="0" algn="just">
              <a:lnSpc>
                <a:spcPct val="150000"/>
              </a:lnSpc>
              <a:buNone/>
            </a:pPr>
            <a:endParaRPr lang="en-IN" sz="1200" dirty="0">
              <a:effectLst/>
            </a:endParaRPr>
          </a:p>
          <a:p>
            <a:pPr marL="0" indent="0" algn="l">
              <a:buNone/>
            </a:pPr>
            <a:r>
              <a:rPr lang="en-US" sz="1600" b="1" dirty="0">
                <a:effectLst/>
              </a:rPr>
              <a:t>5.2 Completeness of Travel Information Provided:</a:t>
            </a:r>
            <a:endParaRPr lang="en-IN" sz="1600" b="1" dirty="0">
              <a:effectLst/>
            </a:endParaRPr>
          </a:p>
          <a:p>
            <a:pPr algn="just">
              <a:lnSpc>
                <a:spcPct val="150000"/>
              </a:lnSpc>
            </a:pPr>
            <a:r>
              <a:rPr lang="en-US" sz="1400" dirty="0">
                <a:effectLst/>
              </a:rPr>
              <a:t>The mobile application will replete with providing the tourists current information regarding tourist attractions destinations, accommodations, air routes, transportations as well as local attractions. </a:t>
            </a:r>
          </a:p>
          <a:p>
            <a:pPr marL="0" indent="0" algn="just">
              <a:lnSpc>
                <a:spcPct val="150000"/>
              </a:lnSpc>
              <a:buNone/>
            </a:pPr>
            <a:endParaRPr lang="en-US" sz="1400" dirty="0">
              <a:effectLst/>
            </a:endParaRPr>
          </a:p>
          <a:p>
            <a:pPr marL="0" indent="0" algn="just">
              <a:lnSpc>
                <a:spcPct val="150000"/>
              </a:lnSpc>
              <a:buNone/>
            </a:pPr>
            <a:r>
              <a:rPr lang="en-US" sz="1600" b="1" dirty="0">
                <a:effectLst/>
              </a:rPr>
              <a:t>5.3 Travel Information:</a:t>
            </a:r>
            <a:r>
              <a:rPr lang="en-US" sz="1400" dirty="0">
                <a:effectLst/>
              </a:rPr>
              <a:t> </a:t>
            </a:r>
            <a:endParaRPr lang="en-IN" sz="1400" dirty="0">
              <a:effectLst/>
            </a:endParaRPr>
          </a:p>
          <a:p>
            <a:pPr algn="just">
              <a:lnSpc>
                <a:spcPct val="150000"/>
              </a:lnSpc>
            </a:pPr>
            <a:r>
              <a:rPr lang="en-US" sz="1400" dirty="0">
                <a:effectLst/>
              </a:rPr>
              <a:t>The hotel activity booking and local transportation booking are considered as core aims in developing this tourism mobile application. This booking third-party API comprises booking the hotel, making searches on flights, booking the activities, and third party, hence users end completing the whole process on traveling by sitting within the app. </a:t>
            </a:r>
            <a:endParaRPr lang="en-IN" sz="1200" dirty="0">
              <a:effectLst/>
            </a:endParaRPr>
          </a:p>
        </p:txBody>
      </p:sp>
    </p:spTree>
    <p:extLst>
      <p:ext uri="{BB962C8B-B14F-4D97-AF65-F5344CB8AC3E}">
        <p14:creationId xmlns:p14="http://schemas.microsoft.com/office/powerpoint/2010/main" val="829710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6B91-717C-8B95-02F1-47A9AF5EB32C}"/>
              </a:ext>
            </a:extLst>
          </p:cNvPr>
          <p:cNvSpPr>
            <a:spLocks noGrp="1"/>
          </p:cNvSpPr>
          <p:nvPr>
            <p:ph type="title"/>
          </p:nvPr>
        </p:nvSpPr>
        <p:spPr/>
        <p:txBody>
          <a:bodyPr/>
          <a:lstStyle/>
          <a:p>
            <a:r>
              <a:rPr lang="en-US" dirty="0"/>
              <a:t>System Design and Implementation</a:t>
            </a:r>
            <a:endParaRPr lang="en-IN" dirty="0"/>
          </a:p>
        </p:txBody>
      </p:sp>
      <p:pic>
        <p:nvPicPr>
          <p:cNvPr id="9" name="Content Placeholder 8">
            <a:extLst>
              <a:ext uri="{FF2B5EF4-FFF2-40B4-BE49-F238E27FC236}">
                <a16:creationId xmlns:a16="http://schemas.microsoft.com/office/drawing/2014/main" id="{7053DB8B-F2E1-614B-ED18-505273A6D82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99053" y="1390261"/>
            <a:ext cx="3762596" cy="4539433"/>
          </a:xfrm>
          <a:prstGeom prst="rect">
            <a:avLst/>
          </a:prstGeom>
        </p:spPr>
      </p:pic>
    </p:spTree>
    <p:extLst>
      <p:ext uri="{BB962C8B-B14F-4D97-AF65-F5344CB8AC3E}">
        <p14:creationId xmlns:p14="http://schemas.microsoft.com/office/powerpoint/2010/main" val="9221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9" name="Content Placeholder 8">
            <a:extLst>
              <a:ext uri="{FF2B5EF4-FFF2-40B4-BE49-F238E27FC236}">
                <a16:creationId xmlns:a16="http://schemas.microsoft.com/office/drawing/2014/main" id="{0D1B1886-F263-1828-3ECA-85F2B76F146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21902" y="1660849"/>
            <a:ext cx="7091265" cy="4170784"/>
          </a:xfrm>
          <a:prstGeom prst="rect">
            <a:avLst/>
          </a:prstGeom>
          <a:noFill/>
          <a:ln>
            <a:noFill/>
          </a:ln>
        </p:spPr>
      </p:pic>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Outcomes/Results Obtained</a:t>
            </a:r>
          </a:p>
        </p:txBody>
      </p:sp>
      <p:sp>
        <p:nvSpPr>
          <p:cNvPr id="5" name="Rectangle 2">
            <a:extLst>
              <a:ext uri="{FF2B5EF4-FFF2-40B4-BE49-F238E27FC236}">
                <a16:creationId xmlns:a16="http://schemas.microsoft.com/office/drawing/2014/main" id="{91338158-3C6E-253F-A980-6023067B94C6}"/>
              </a:ext>
            </a:extLst>
          </p:cNvPr>
          <p:cNvSpPr>
            <a:spLocks noGrp="1" noChangeArrowheads="1"/>
          </p:cNvSpPr>
          <p:nvPr>
            <p:ph idx="1"/>
          </p:nvPr>
        </p:nvSpPr>
        <p:spPr bwMode="auto">
          <a:xfrm>
            <a:off x="812800" y="946913"/>
            <a:ext cx="10306650" cy="5022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Accurate Travel Recommendations: The platform leverages user preferences, past bookings, and local insights to predict and recommend the best travel destinations, activities, and experiences tailored to individual users with high accuracy.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Pattern Recognition and Personalization: By identifying patterns in user behavior and travel trends, the system creates highly personalized itineraries, offering a seamless and enjoyable travel planning experience.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Real-time Updates: The web-based application provides real-time information on bookings, weather, local events, and transportation schedules, enabling users to make informed decisions and adjustments during their trips.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Enhanced Trip Planning: Predictive insights allow travelers to plan their trips more effectively by highlighting peak seasons, offbeat attractions, and potential travel disruptions, resulting in a smooth travel experience.</a:t>
            </a:r>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192482-C429-44F1-ADEF-F99AA03F50D4}">
  <ds:schemaRefs>
    <ds:schemaRef ds:uri="http://schemas.microsoft.com/office/2006/metadata/contentType"/>
    <ds:schemaRef ds:uri="http://schemas.microsoft.com/office/2006/metadata/properties/metaAttributes"/>
    <ds:schemaRef ds:uri="http://www.w3.org/2000/xmlns/"/>
    <ds:schemaRef ds:uri="http://www.w3.org/2001/XMLSchema"/>
    <ds:schemaRef ds:uri="ed62f681-7444-4666-891e-c71d42de2ddf"/>
    <ds:schemaRef ds:uri="b8676f30-e579-463a-a8aa-821338b00374"/>
  </ds:schemaRefs>
</ds:datastoreItem>
</file>

<file path=customXml/itemProps2.xml><?xml version="1.0" encoding="utf-8"?>
<ds:datastoreItem xmlns:ds="http://schemas.openxmlformats.org/officeDocument/2006/customXml" ds:itemID="{DD4640B2-FC3F-4507-9696-0360EDAD8DE0}">
  <ds:schemaRefs>
    <ds:schemaRef ds:uri="http://schemas.microsoft.com/office/2006/metadata/properties"/>
    <ds:schemaRef ds:uri="http://www.w3.org/2000/xmlns/"/>
    <ds:schemaRef ds:uri="ed62f681-7444-4666-891e-c71d42de2ddf"/>
    <ds:schemaRef ds:uri="http://schemas.microsoft.com/office/infopath/2007/PartnerControls"/>
    <ds:schemaRef ds:uri="b8676f30-e579-463a-a8aa-821338b00374"/>
    <ds:schemaRef ds:uri="http://www.w3.org/2001/XMLSchema-instance"/>
  </ds:schemaRefs>
</ds:datastoreItem>
</file>

<file path=customXml/itemProps3.xml><?xml version="1.0" encoding="utf-8"?>
<ds:datastoreItem xmlns:ds="http://schemas.openxmlformats.org/officeDocument/2006/customXml" ds:itemID="{71A950BC-1C6F-4A85-A67E-328EB33C02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Bioinformatics</Template>
  <TotalTime>606</TotalTime>
  <Words>1086</Words>
  <Application>Microsoft Office PowerPoint</Application>
  <PresentationFormat>Widescreen</PresentationFormat>
  <Paragraphs>71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Bioinformatics</vt:lpstr>
      <vt:lpstr>A ONE STOP FOCUSING ON TOURSIM</vt:lpstr>
      <vt:lpstr>Introduction</vt:lpstr>
      <vt:lpstr>Literature Review</vt:lpstr>
      <vt:lpstr>Research Gaps Identified</vt:lpstr>
      <vt:lpstr>Proposed Methodology</vt:lpstr>
      <vt:lpstr>Objectives</vt:lpstr>
      <vt:lpstr>System Design and Implementation</vt:lpstr>
      <vt:lpstr>Timeline of Project</vt:lpstr>
      <vt:lpstr>Outcomes/Results Obtained</vt:lpstr>
      <vt:lpstr>Conclusion</vt:lpstr>
      <vt:lpstr>References</vt:lpstr>
      <vt:lpstr>Publication Details</vt:lpstr>
      <vt:lpstr>Sustainable development Goals (SDGs)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DARSHAN S M</cp:lastModifiedBy>
  <cp:revision>30</cp:revision>
  <dcterms:created xsi:type="dcterms:W3CDTF">2023-03-16T03:26:27Z</dcterms:created>
  <dcterms:modified xsi:type="dcterms:W3CDTF">2025-01-22T05:19:03Z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0x010100FA8A2C149D477E4E814B4B477F0E243C</vt:lpwstr>
  </property>
</Properties>
</file>