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80" r:id="rId2"/>
    <p:sldId id="278" r:id="rId3"/>
    <p:sldId id="269" r:id="rId4"/>
    <p:sldId id="282" r:id="rId5"/>
    <p:sldId id="272" r:id="rId6"/>
    <p:sldId id="276" r:id="rId7"/>
    <p:sldId id="285" r:id="rId8"/>
    <p:sldId id="288" r:id="rId9"/>
    <p:sldId id="283" r:id="rId10"/>
    <p:sldId id="265" r:id="rId11"/>
    <p:sldId id="286" r:id="rId12"/>
    <p:sldId id="287" r:id="rId13"/>
    <p:sldId id="284"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1AAB6B64-D933-141F-750E-EAF80EE6B4C8}"/>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7DA509B9-72F2-3E37-21D4-E7D2568402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70F6E47C-24A7-915B-EA93-30D0FAA675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55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7D0B6AC7-F1D7-E121-9087-85B2E19D23F0}"/>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53CED81-8B5F-0B24-1E3D-4B167F78E3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948B6DB3-0456-E806-E62D-E7C611F9C1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27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46A08C55-38A4-3558-F028-42447189A88C}"/>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88D40D85-0C01-6D93-F9A2-5006A31788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5E9211EA-7582-03AB-A038-B6E49F0058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159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76577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0">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6" r:id="rId5"/>
    <p:sldLayoutId id="2147483657" r:id="rId6"/>
    <p:sldLayoutId id="2147483658"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B0BDF-53C8-7901-93BC-611F3C65AE3F}"/>
              </a:ext>
            </a:extLst>
          </p:cNvPr>
          <p:cNvSpPr txBox="1"/>
          <p:nvPr/>
        </p:nvSpPr>
        <p:spPr>
          <a:xfrm>
            <a:off x="1821998" y="270715"/>
            <a:ext cx="8429295" cy="523220"/>
          </a:xfrm>
          <a:prstGeom prst="rect">
            <a:avLst/>
          </a:prstGeom>
          <a:noFill/>
        </p:spPr>
        <p:txBody>
          <a:bodyPr wrap="square">
            <a:spAutoFit/>
          </a:bodyPr>
          <a:lstStyle/>
          <a:p>
            <a:pPr marL="0" marR="0" lvl="0" indent="0" algn="ctr" rtl="0">
              <a:spcBef>
                <a:spcPts val="0"/>
              </a:spcBef>
              <a:spcAft>
                <a:spcPts val="0"/>
              </a:spcAft>
              <a:buClr>
                <a:srgbClr val="17365D"/>
              </a:buClr>
              <a:buSzPct val="100000"/>
              <a:buFont typeface="Arial"/>
              <a:buNone/>
            </a:pPr>
            <a:r>
              <a:rPr lang="en-GB" sz="2800" b="1" dirty="0">
                <a:solidFill>
                  <a:srgbClr val="17365D"/>
                </a:solidFill>
                <a:latin typeface="Cambria" panose="02040503050406030204" pitchFamily="18" charset="0"/>
                <a:ea typeface="Cambria" panose="02040503050406030204" pitchFamily="18" charset="0"/>
                <a:cs typeface="Verdana"/>
                <a:sym typeface="Verdana"/>
              </a:rPr>
              <a:t>CSE</a:t>
            </a:r>
            <a:r>
              <a:rPr lang="en-GB" sz="2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2800" b="1" dirty="0">
                <a:solidFill>
                  <a:srgbClr val="17365D"/>
                </a:solidFill>
                <a:latin typeface="Cambria" panose="02040503050406030204" pitchFamily="18" charset="0"/>
                <a:ea typeface="Cambria" panose="02040503050406030204" pitchFamily="18" charset="0"/>
                <a:cs typeface="Verdana"/>
                <a:sym typeface="Verdana"/>
              </a:rPr>
              <a:t>University</a:t>
            </a:r>
            <a:r>
              <a:rPr lang="en-GB" sz="28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Project</a:t>
            </a:r>
            <a:r>
              <a:rPr lang="en-GB" sz="2800" dirty="0">
                <a:latin typeface="Cambria" panose="02040503050406030204" pitchFamily="18" charset="0"/>
                <a:ea typeface="Cambria" panose="02040503050406030204" pitchFamily="18" charset="0"/>
              </a:rPr>
              <a:t> </a:t>
            </a:r>
            <a:r>
              <a:rPr lang="en-GB" sz="2800" b="1" dirty="0">
                <a:latin typeface="Cambria" panose="02040503050406030204" pitchFamily="18" charset="0"/>
                <a:ea typeface="Cambria" panose="02040503050406030204" pitchFamily="18" charset="0"/>
              </a:rPr>
              <a:t>Final Review</a:t>
            </a:r>
            <a:endParaRPr lang="en-GB" sz="2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5" name="TextBox 4">
            <a:extLst>
              <a:ext uri="{FF2B5EF4-FFF2-40B4-BE49-F238E27FC236}">
                <a16:creationId xmlns:a16="http://schemas.microsoft.com/office/drawing/2014/main" id="{72804C3D-3224-0110-EE7A-5D412B1D9289}"/>
              </a:ext>
            </a:extLst>
          </p:cNvPr>
          <p:cNvSpPr txBox="1"/>
          <p:nvPr/>
        </p:nvSpPr>
        <p:spPr>
          <a:xfrm>
            <a:off x="1576553" y="1954186"/>
            <a:ext cx="6096000" cy="400110"/>
          </a:xfrm>
          <a:prstGeom prst="rect">
            <a:avLst/>
          </a:prstGeom>
          <a:noFill/>
        </p:spPr>
        <p:txBody>
          <a:bodyPr wrap="square">
            <a:spAutoFit/>
          </a:bodyPr>
          <a:lstStyle/>
          <a:p>
            <a:pPr marL="0" lvl="0" indent="0" algn="l" rtl="0">
              <a:spcBef>
                <a:spcPts val="0"/>
              </a:spcBef>
              <a:spcAft>
                <a:spcPts val="0"/>
              </a:spcAft>
              <a:buClr>
                <a:srgbClr val="17365D"/>
              </a:buClr>
              <a:buSzPts val="2000"/>
              <a:buNone/>
            </a:pPr>
            <a:r>
              <a:rPr lang="en-GB" sz="2000" dirty="0">
                <a:latin typeface="Cambria" panose="02040503050406030204" pitchFamily="18" charset="0"/>
                <a:ea typeface="Cambria" panose="02040503050406030204" pitchFamily="18" charset="0"/>
              </a:rPr>
              <a:t>Batch Number:   COM17</a:t>
            </a:r>
          </a:p>
        </p:txBody>
      </p:sp>
      <p:sp>
        <p:nvSpPr>
          <p:cNvPr id="7" name="TextBox 6">
            <a:extLst>
              <a:ext uri="{FF2B5EF4-FFF2-40B4-BE49-F238E27FC236}">
                <a16:creationId xmlns:a16="http://schemas.microsoft.com/office/drawing/2014/main" id="{AE4593FC-C164-F16F-26C8-32F27BEE9D7D}"/>
              </a:ext>
            </a:extLst>
          </p:cNvPr>
          <p:cNvSpPr txBox="1"/>
          <p:nvPr/>
        </p:nvSpPr>
        <p:spPr>
          <a:xfrm>
            <a:off x="1762646" y="923134"/>
            <a:ext cx="8548001" cy="830997"/>
          </a:xfrm>
          <a:prstGeom prst="rect">
            <a:avLst/>
          </a:prstGeom>
          <a:noFill/>
        </p:spPr>
        <p:txBody>
          <a:bodyPr wrap="square">
            <a:spAutoFit/>
          </a:bodyPr>
          <a:lstStyle/>
          <a:p>
            <a:r>
              <a:rPr lang="en-US" sz="2400" b="1" dirty="0">
                <a:solidFill>
                  <a:schemeClr val="tx1"/>
                </a:solidFill>
                <a:latin typeface="Cambria" panose="02040503050406030204" pitchFamily="18" charset="0"/>
                <a:ea typeface="Cambria" panose="02040503050406030204" pitchFamily="18" charset="0"/>
              </a:rPr>
              <a:t>Chatbot to respond to text queries pertaining to various Acts, Rules, and Regulations applicable to Mining industries</a:t>
            </a:r>
            <a:endParaRPr lang="en-IN" sz="2400" b="1" dirty="0"/>
          </a:p>
        </p:txBody>
      </p:sp>
      <p:graphicFrame>
        <p:nvGraphicFramePr>
          <p:cNvPr id="8" name="Table 7">
            <a:extLst>
              <a:ext uri="{FF2B5EF4-FFF2-40B4-BE49-F238E27FC236}">
                <a16:creationId xmlns:a16="http://schemas.microsoft.com/office/drawing/2014/main" id="{44339CC8-ED9A-17A8-2BD1-27EB31B9AAF8}"/>
              </a:ext>
            </a:extLst>
          </p:cNvPr>
          <p:cNvGraphicFramePr>
            <a:graphicFrameLocks noGrp="1"/>
          </p:cNvGraphicFramePr>
          <p:nvPr/>
        </p:nvGraphicFramePr>
        <p:xfrm>
          <a:off x="381876" y="2354296"/>
          <a:ext cx="6096000" cy="2131524"/>
        </p:xfrm>
        <a:graphic>
          <a:graphicData uri="http://schemas.openxmlformats.org/drawingml/2006/table">
            <a:tbl>
              <a:tblPr firstRow="1" bandRow="1"/>
              <a:tblGrid>
                <a:gridCol w="3048000">
                  <a:extLst>
                    <a:ext uri="{9D8B030D-6E8A-4147-A177-3AD203B41FA5}">
                      <a16:colId xmlns:a16="http://schemas.microsoft.com/office/drawing/2014/main" val="1869671341"/>
                    </a:ext>
                  </a:extLst>
                </a:gridCol>
                <a:gridCol w="3048000">
                  <a:extLst>
                    <a:ext uri="{9D8B030D-6E8A-4147-A177-3AD203B41FA5}">
                      <a16:colId xmlns:a16="http://schemas.microsoft.com/office/drawing/2014/main" val="3506977547"/>
                    </a:ext>
                  </a:extLst>
                </a:gridCol>
              </a:tblGrid>
              <a:tr h="355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strike="noStrike" cap="none" dirty="0">
                          <a:solidFill>
                            <a:srgbClr val="17365D"/>
                          </a:solidFill>
                        </a:rPr>
                        <a:t>Roll Number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u="none" strike="noStrike" cap="none" dirty="0">
                          <a:solidFill>
                            <a:srgbClr val="17365D"/>
                          </a:solidFill>
                        </a:rPr>
                        <a:t>Student Name</a:t>
                      </a:r>
                    </a:p>
                  </a:txBody>
                  <a:tcPr/>
                </a:tc>
                <a:extLst>
                  <a:ext uri="{0D108BD9-81ED-4DB2-BD59-A6C34878D82A}">
                    <a16:rowId xmlns:a16="http://schemas.microsoft.com/office/drawing/2014/main" val="1256572344"/>
                  </a:ext>
                </a:extLst>
              </a:tr>
              <a:tr h="355254">
                <a:tc>
                  <a:txBody>
                    <a:bodyPr/>
                    <a:lstStyle/>
                    <a:p>
                      <a:r>
                        <a:rPr lang="en-US" dirty="0"/>
                        <a:t>20211COM0040</a:t>
                      </a:r>
                      <a:endParaRPr lang="en-IN" dirty="0"/>
                    </a:p>
                  </a:txBody>
                  <a:tcPr/>
                </a:tc>
                <a:tc>
                  <a:txBody>
                    <a:bodyPr/>
                    <a:lstStyle/>
                    <a:p>
                      <a:r>
                        <a:rPr lang="en-US" dirty="0"/>
                        <a:t>Darshan S M</a:t>
                      </a:r>
                      <a:endParaRPr lang="en-IN" dirty="0"/>
                    </a:p>
                  </a:txBody>
                  <a:tcPr/>
                </a:tc>
                <a:extLst>
                  <a:ext uri="{0D108BD9-81ED-4DB2-BD59-A6C34878D82A}">
                    <a16:rowId xmlns:a16="http://schemas.microsoft.com/office/drawing/2014/main" val="616286486"/>
                  </a:ext>
                </a:extLst>
              </a:tr>
              <a:tr h="355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20211COM0043</a:t>
                      </a:r>
                      <a:endParaRPr lang="en-IN" dirty="0"/>
                    </a:p>
                  </a:txBody>
                  <a:tcPr/>
                </a:tc>
                <a:tc>
                  <a:txBody>
                    <a:bodyPr/>
                    <a:lstStyle/>
                    <a:p>
                      <a:r>
                        <a:rPr lang="en-US" dirty="0"/>
                        <a:t>Manohar S V</a:t>
                      </a:r>
                      <a:endParaRPr lang="en-IN" dirty="0"/>
                    </a:p>
                  </a:txBody>
                  <a:tcPr/>
                </a:tc>
                <a:extLst>
                  <a:ext uri="{0D108BD9-81ED-4DB2-BD59-A6C34878D82A}">
                    <a16:rowId xmlns:a16="http://schemas.microsoft.com/office/drawing/2014/main" val="3238687786"/>
                  </a:ext>
                </a:extLst>
              </a:tr>
              <a:tr h="355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20211COM0057</a:t>
                      </a:r>
                      <a:endParaRPr lang="en-IN" dirty="0"/>
                    </a:p>
                  </a:txBody>
                  <a:tcPr/>
                </a:tc>
                <a:tc>
                  <a:txBody>
                    <a:bodyPr/>
                    <a:lstStyle/>
                    <a:p>
                      <a:r>
                        <a:rPr lang="en-US" dirty="0"/>
                        <a:t>Chetan N</a:t>
                      </a:r>
                      <a:endParaRPr lang="en-IN" dirty="0"/>
                    </a:p>
                  </a:txBody>
                  <a:tcPr/>
                </a:tc>
                <a:extLst>
                  <a:ext uri="{0D108BD9-81ED-4DB2-BD59-A6C34878D82A}">
                    <a16:rowId xmlns:a16="http://schemas.microsoft.com/office/drawing/2014/main" val="2853767331"/>
                  </a:ext>
                </a:extLst>
              </a:tr>
              <a:tr h="355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20211COM0067</a:t>
                      </a:r>
                      <a:endParaRPr lang="en-IN" dirty="0"/>
                    </a:p>
                  </a:txBody>
                  <a:tcPr/>
                </a:tc>
                <a:tc>
                  <a:txBody>
                    <a:bodyPr/>
                    <a:lstStyle/>
                    <a:p>
                      <a:r>
                        <a:rPr lang="en-US" dirty="0"/>
                        <a:t>K P Pawan</a:t>
                      </a:r>
                      <a:endParaRPr lang="en-IN" dirty="0"/>
                    </a:p>
                  </a:txBody>
                  <a:tcPr/>
                </a:tc>
                <a:extLst>
                  <a:ext uri="{0D108BD9-81ED-4DB2-BD59-A6C34878D82A}">
                    <a16:rowId xmlns:a16="http://schemas.microsoft.com/office/drawing/2014/main" val="1075026916"/>
                  </a:ext>
                </a:extLst>
              </a:tr>
              <a:tr h="355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20211COM0021</a:t>
                      </a:r>
                      <a:endParaRPr lang="en-IN" dirty="0"/>
                    </a:p>
                  </a:txBody>
                  <a:tcPr/>
                </a:tc>
                <a:tc>
                  <a:txBody>
                    <a:bodyPr/>
                    <a:lstStyle/>
                    <a:p>
                      <a:r>
                        <a:rPr lang="en-US" dirty="0"/>
                        <a:t>T Bhavitha Reddy</a:t>
                      </a:r>
                      <a:endParaRPr lang="en-IN" dirty="0"/>
                    </a:p>
                  </a:txBody>
                  <a:tcPr/>
                </a:tc>
                <a:extLst>
                  <a:ext uri="{0D108BD9-81ED-4DB2-BD59-A6C34878D82A}">
                    <a16:rowId xmlns:a16="http://schemas.microsoft.com/office/drawing/2014/main" val="4127404064"/>
                  </a:ext>
                </a:extLst>
              </a:tr>
            </a:tbl>
          </a:graphicData>
        </a:graphic>
      </p:graphicFrame>
      <p:sp>
        <p:nvSpPr>
          <p:cNvPr id="9" name="TextBox 8">
            <a:extLst>
              <a:ext uri="{FF2B5EF4-FFF2-40B4-BE49-F238E27FC236}">
                <a16:creationId xmlns:a16="http://schemas.microsoft.com/office/drawing/2014/main" id="{524C975D-6908-A5C6-5ACB-B09EF1D4778E}"/>
              </a:ext>
            </a:extLst>
          </p:cNvPr>
          <p:cNvSpPr txBox="1"/>
          <p:nvPr/>
        </p:nvSpPr>
        <p:spPr>
          <a:xfrm>
            <a:off x="7567448" y="2270234"/>
            <a:ext cx="4508938" cy="1569660"/>
          </a:xfrm>
          <a:prstGeom prst="rect">
            <a:avLst/>
          </a:prstGeom>
          <a:noFill/>
        </p:spPr>
        <p:txBody>
          <a:bodyPr wrap="square" rtlCol="0">
            <a:spAutoFit/>
          </a:bodyPr>
          <a:lstStyle/>
          <a:p>
            <a:pPr marL="0" marR="0" lvl="0" indent="0" algn="ctr" rtl="0">
              <a:spcBef>
                <a:spcPts val="0"/>
              </a:spcBef>
              <a:spcAft>
                <a:spcPts val="0"/>
              </a:spcAft>
              <a:buClr>
                <a:srgbClr val="17365D"/>
              </a:buClr>
              <a:buSzPts val="2000"/>
              <a:buFont typeface="Arial"/>
              <a:buNone/>
            </a:pPr>
            <a:r>
              <a:rPr lang="en-US"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l" rtl="0">
              <a:spcBef>
                <a:spcPts val="340"/>
              </a:spcBef>
              <a:spcAft>
                <a:spcPts val="0"/>
              </a:spcAft>
              <a:buClr>
                <a:srgbClr val="17365D"/>
              </a:buClr>
              <a:buSzPts val="1700"/>
              <a:buFont typeface="Arial"/>
              <a:buNone/>
            </a:pPr>
            <a:r>
              <a:rPr lang="en-US"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Amirtha Preeya V</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4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endParaRPr lang="en-IN" dirty="0"/>
          </a:p>
        </p:txBody>
      </p:sp>
      <p:sp>
        <p:nvSpPr>
          <p:cNvPr id="10" name="TextBox 9">
            <a:extLst>
              <a:ext uri="{FF2B5EF4-FFF2-40B4-BE49-F238E27FC236}">
                <a16:creationId xmlns:a16="http://schemas.microsoft.com/office/drawing/2014/main" id="{AEEDB2D8-8FBF-6019-5567-7793F859C7D0}"/>
              </a:ext>
            </a:extLst>
          </p:cNvPr>
          <p:cNvSpPr txBox="1"/>
          <p:nvPr/>
        </p:nvSpPr>
        <p:spPr>
          <a:xfrm>
            <a:off x="381876" y="4783674"/>
            <a:ext cx="11473793" cy="1169551"/>
          </a:xfrm>
          <a:prstGeom prst="rect">
            <a:avLst/>
          </a:prstGeom>
          <a:noFill/>
        </p:spPr>
        <p:txBody>
          <a:bodyPr wrap="square" rtlCol="0">
            <a:spAutoFit/>
          </a:bodyPr>
          <a:lstStyle/>
          <a:p>
            <a:pPr marL="0" marR="0" lvl="0" indent="0" rtl="0">
              <a:spcBef>
                <a:spcPts val="0"/>
              </a:spcBef>
              <a:spcAft>
                <a:spcPts val="0"/>
              </a:spcAft>
              <a:buClr>
                <a:srgbClr val="17365D"/>
              </a:buClr>
              <a:buSzPct val="100000"/>
              <a:buFont typeface="Arial"/>
              <a:buNone/>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14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B.Tech</a:t>
            </a:r>
          </a:p>
          <a:p>
            <a:pPr marL="0" marR="0" lvl="0" indent="0" rtl="0">
              <a:spcBef>
                <a:spcPts val="0"/>
              </a:spcBef>
              <a:spcAft>
                <a:spcPts val="0"/>
              </a:spcAft>
              <a:buClr>
                <a:srgbClr val="17365D"/>
              </a:buClr>
              <a:buSzPct val="100000"/>
              <a:buFont typeface="Arial"/>
              <a:buNone/>
            </a:pPr>
            <a:r>
              <a:rPr lang="en-US" sz="14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4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Gopal Krishna Shyam</a:t>
            </a:r>
          </a:p>
          <a:p>
            <a:pPr marL="0" marR="0" lvl="0" indent="0" rtl="0">
              <a:spcBef>
                <a:spcPts val="0"/>
              </a:spcBef>
              <a:spcAft>
                <a:spcPts val="0"/>
              </a:spcAft>
              <a:buClr>
                <a:srgbClr val="17365D"/>
              </a:buClr>
              <a:buSzPct val="100000"/>
              <a:buFont typeface="Arial"/>
              <a:buNone/>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dirty="0">
                <a:solidFill>
                  <a:schemeClr val="accent1"/>
                </a:solidFill>
                <a:latin typeface="Cambria" panose="02040503050406030204" pitchFamily="18" charset="0"/>
                <a:ea typeface="Cambria" panose="02040503050406030204" pitchFamily="18" charset="0"/>
                <a:cs typeface="Verdana"/>
                <a:sym typeface="Verdana"/>
              </a:rPr>
              <a:t>Dr. P. Sudha</a:t>
            </a:r>
            <a:endParaRPr lang="en-US" dirty="0">
              <a:solidFill>
                <a:schemeClr val="accent1"/>
              </a:solidFill>
              <a:latin typeface="Cambria" panose="02040503050406030204" pitchFamily="18" charset="0"/>
              <a:ea typeface="Cambria" panose="02040503050406030204" pitchFamily="18" charset="0"/>
              <a:sym typeface="Verdana"/>
            </a:endParaRPr>
          </a:p>
          <a:p>
            <a:pPr marL="0" marR="0" lvl="0" indent="0" rtl="0">
              <a:spcBef>
                <a:spcPts val="0"/>
              </a:spcBef>
              <a:spcAft>
                <a:spcPts val="0"/>
              </a:spcAft>
              <a:buClr>
                <a:srgbClr val="17365D"/>
              </a:buClr>
              <a:buSzPct val="100000"/>
              <a:buFont typeface="Arial"/>
              <a:buNone/>
            </a:pPr>
            <a:r>
              <a:rPr lang="en-US" sz="14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4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p>
          <a:p>
            <a:endParaRPr lang="en-IN" dirty="0"/>
          </a:p>
        </p:txBody>
      </p:sp>
    </p:spTree>
    <p:extLst>
      <p:ext uri="{BB962C8B-B14F-4D97-AF65-F5344CB8AC3E}">
        <p14:creationId xmlns:p14="http://schemas.microsoft.com/office/powerpoint/2010/main" val="363293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lgn="just">
              <a:spcBef>
                <a:spcPts val="0"/>
              </a:spcBef>
              <a:buFont typeface="Wingdings" panose="05000000000000000000" pitchFamily="2" charset="2"/>
              <a:buChar char="Ø"/>
            </a:pPr>
            <a:r>
              <a:rPr lang="en-US" sz="1800" i="1" dirty="0">
                <a:latin typeface="Cambria" panose="02040503050406030204" pitchFamily="18" charset="0"/>
                <a:ea typeface="Cambria" panose="02040503050406030204" pitchFamily="18" charset="0"/>
              </a:rPr>
              <a:t>International Research Journal of Modernization in Engineering Technology and Science</a:t>
            </a:r>
            <a:r>
              <a:rPr lang="en-US" sz="1800" dirty="0">
                <a:latin typeface="Cambria" panose="02040503050406030204" pitchFamily="18" charset="0"/>
                <a:ea typeface="Cambria" panose="02040503050406030204" pitchFamily="18" charset="0"/>
              </a:rPr>
              <a:t>, vol. 5, no. 9, pp. 450–457, Sep. 2023.</a:t>
            </a:r>
          </a:p>
          <a:p>
            <a:pPr marL="495300" indent="-342900" algn="just">
              <a:spcBef>
                <a:spcPts val="0"/>
              </a:spcBef>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Bharath S, Kavya S, Gokula Vadhana S, Gladson Rennis S. "A Regulatory Chatbot for Mining Industries."</a:t>
            </a:r>
            <a:r>
              <a:rPr lang="en-US" sz="1800" dirty="0">
                <a:latin typeface="Cambria" panose="02040503050406030204" pitchFamily="18" charset="0"/>
                <a:ea typeface="Cambria" panose="02040503050406030204" pitchFamily="18" charset="0"/>
              </a:rPr>
              <a:t> </a:t>
            </a:r>
            <a:r>
              <a:rPr lang="en-US" sz="1800" i="1" dirty="0">
                <a:latin typeface="Cambria" panose="02040503050406030204" pitchFamily="18" charset="0"/>
                <a:ea typeface="Cambria" panose="02040503050406030204" pitchFamily="18" charset="0"/>
              </a:rPr>
              <a:t>International Research Journal of Modernization in Engineering Technology and Science</a:t>
            </a:r>
            <a:r>
              <a:rPr lang="en-US" sz="1800" dirty="0">
                <a:latin typeface="Cambria" panose="02040503050406030204" pitchFamily="18" charset="0"/>
                <a:ea typeface="Cambria" panose="02040503050406030204" pitchFamily="18" charset="0"/>
              </a:rPr>
              <a:t>, vol. 5, no. 9, pp. 450–457, Sep. 2023.</a:t>
            </a:r>
          </a:p>
          <a:p>
            <a:pPr marL="495300" indent="-342900" algn="just">
              <a:spcBef>
                <a:spcPts val="0"/>
              </a:spcBef>
              <a:buFont typeface="Wingdings" panose="05000000000000000000" pitchFamily="2" charset="2"/>
              <a:buChar char="Ø"/>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"Chatbot to Respond to Text Queries Pertaining to Various Acts, Rules, and Regulations Applicable to Mining Industries."</a:t>
            </a:r>
            <a:r>
              <a:rPr lang="en-US" sz="1800" dirty="0">
                <a:latin typeface="Cambria" panose="02040503050406030204" pitchFamily="18" charset="0"/>
                <a:ea typeface="Cambria" panose="02040503050406030204" pitchFamily="18" charset="0"/>
              </a:rPr>
              <a:t> </a:t>
            </a:r>
            <a:r>
              <a:rPr lang="en-US" sz="1800" i="1" dirty="0">
                <a:latin typeface="Cambria" panose="02040503050406030204" pitchFamily="18" charset="0"/>
                <a:ea typeface="Cambria" panose="02040503050406030204" pitchFamily="18" charset="0"/>
              </a:rPr>
              <a:t>International Journal of Emerging Technologies and Innovative Research</a:t>
            </a:r>
            <a:r>
              <a:rPr lang="en-US" sz="1800" dirty="0">
                <a:latin typeface="Cambria" panose="02040503050406030204" pitchFamily="18" charset="0"/>
                <a:ea typeface="Cambria" panose="02040503050406030204" pitchFamily="18" charset="0"/>
              </a:rPr>
              <a:t>, vol. 10, no. 11, pp. 380–390, Nov. 2023.</a:t>
            </a:r>
          </a:p>
          <a:p>
            <a:pPr marL="495300" indent="-342900" algn="just">
              <a:spcBef>
                <a:spcPts val="0"/>
              </a:spcBef>
              <a:buFont typeface="Wingdings" panose="05000000000000000000" pitchFamily="2" charset="2"/>
              <a:buChar char="Ø"/>
            </a:pP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M.-H. Tsai, H.-Y. Chan, Y.-L. Chan, H.-K. Shen, P.-Y. Lin, and C.-W. Hsu, "A Chatbot System to Support Mine Safety Procedures during Natural Disasters,"</a:t>
            </a:r>
            <a:r>
              <a:rPr lang="en-US" sz="1600" dirty="0">
                <a:latin typeface="Cambria" panose="02040503050406030204" pitchFamily="18" charset="0"/>
                <a:ea typeface="Cambria" panose="02040503050406030204" pitchFamily="18" charset="0"/>
              </a:rPr>
              <a:t> </a:t>
            </a:r>
            <a:r>
              <a:rPr lang="en-US" sz="1600" i="1" dirty="0">
                <a:latin typeface="Cambria" panose="02040503050406030204" pitchFamily="18" charset="0"/>
                <a:ea typeface="Cambria" panose="02040503050406030204" pitchFamily="18" charset="0"/>
              </a:rPr>
              <a:t>Sustainability</a:t>
            </a:r>
            <a:r>
              <a:rPr lang="en-US" sz="1600" dirty="0">
                <a:latin typeface="Cambria" panose="02040503050406030204" pitchFamily="18" charset="0"/>
                <a:ea typeface="Cambria" panose="02040503050406030204" pitchFamily="18" charset="0"/>
              </a:rPr>
              <a:t>, vol. 13, no. 2, p. 654, Jan. 2021.</a:t>
            </a:r>
          </a:p>
          <a:p>
            <a:pPr marL="495300" indent="-342900" algn="just">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G. Devi M and K. Siranjeevi, "Minebot: Chatbot to Respond to Text Queries Pertaining to Various Acts, Rules, and Regulations Applicable to Mining Industries,"</a:t>
            </a:r>
            <a:r>
              <a:rPr lang="en-US" sz="1600" dirty="0">
                <a:latin typeface="Cambria" panose="02040503050406030204" pitchFamily="18" charset="0"/>
                <a:ea typeface="Cambria" panose="02040503050406030204" pitchFamily="18" charset="0"/>
              </a:rPr>
              <a:t> </a:t>
            </a:r>
            <a:r>
              <a:rPr lang="en-US" sz="1600" i="1" dirty="0">
                <a:latin typeface="Cambria" panose="02040503050406030204" pitchFamily="18" charset="0"/>
                <a:ea typeface="Cambria" panose="02040503050406030204" pitchFamily="18" charset="0"/>
              </a:rPr>
              <a:t>International Journal of Research Publication and Reviews</a:t>
            </a:r>
            <a:r>
              <a:rPr lang="en-US" sz="1600" dirty="0">
                <a:latin typeface="Cambria" panose="02040503050406030204" pitchFamily="18" charset="0"/>
                <a:ea typeface="Cambria" panose="02040503050406030204" pitchFamily="18" charset="0"/>
              </a:rPr>
              <a:t>, vol. 5, no. 3, pp. 4317–4325, Mar. 2024.</a:t>
            </a:r>
            <a:endParaRPr sz="16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B51F6455-39D0-2BAF-9D3F-911F05ACC539}"/>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D2EC8DD1-14C3-8A3C-BC11-0471E08C64B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Continue References </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E95FFA63-9E0E-D3DB-732A-9B9AA2B40D07}"/>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342900" marR="403225" lvl="0" indent="-342900" algn="just" fontAlgn="base">
              <a:lnSpc>
                <a:spcPct val="150000"/>
              </a:lnSpc>
              <a:buClr>
                <a:srgbClr val="000000"/>
              </a:buClr>
              <a:buSzPts val="12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H. Joshi and K. Tiwari,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“Designing Conversational AI Systems for Regulatory   Compliance,” in </a:t>
            </a:r>
            <a:r>
              <a:rPr lang="en-IN" sz="1600"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Proc. 2024 Int. Conf. on Artificial Intelligence and Law (ICAIL)</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 pp. 212–218, Mar. 2024.</a:t>
            </a:r>
          </a:p>
          <a:p>
            <a:pPr marL="342900" marR="403225" lvl="0" indent="-342900" algn="just" fontAlgn="base">
              <a:lnSpc>
                <a:spcPct val="150000"/>
              </a:lnSpc>
              <a:buClr>
                <a:srgbClr val="000000"/>
              </a:buClr>
              <a:buSzPts val="12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P. N. Rao, R. Venkatesh, and M. L. Roy,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“Automation in Mining: Leveraging AI for Legal Query Systems,” </a:t>
            </a:r>
            <a:r>
              <a:rPr lang="en-IN" sz="1600"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IEEE Transactions on Industry Applications</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 vol. 60, no. 1, pp. 375–382, Jan. 2024.</a:t>
            </a:r>
          </a:p>
          <a:p>
            <a:pPr marL="342900" marR="403225" lvl="0" indent="-342900" algn="just" fontAlgn="base">
              <a:lnSpc>
                <a:spcPct val="150000"/>
              </a:lnSpc>
              <a:buClr>
                <a:srgbClr val="000000"/>
              </a:buClr>
              <a:buSzPts val="12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S. R. Das and M. R. Pillai,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“Chatbot Framework for Indian Mining Regulations Using NLP,” in </a:t>
            </a:r>
            <a:r>
              <a:rPr lang="en-IN" sz="1600"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Proc. 2023 IEEE Int. Conf. Industrial Informatics and Smart Manufacturing (ICIISM)</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 pp. 66–71, Nov. 2023.</a:t>
            </a:r>
          </a:p>
          <a:p>
            <a:pPr marL="342900" marR="403225" lvl="0" indent="-342900" algn="just" fontAlgn="base">
              <a:lnSpc>
                <a:spcPct val="150000"/>
              </a:lnSpc>
              <a:buClr>
                <a:srgbClr val="000000"/>
              </a:buClr>
              <a:buSzPts val="12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B. N. Acharya and A. S. Reddy</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 “Application of AI in Mining Compliance Monitoring,” </a:t>
            </a:r>
            <a:r>
              <a:rPr lang="en-IN" sz="1600"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IEEE Access</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 vol. 11, pp. 142320–142330, Dec. 2023.</a:t>
            </a:r>
          </a:p>
          <a:p>
            <a:pPr marL="342900" marR="403225" lvl="0" indent="-342900" algn="just" fontAlgn="base">
              <a:lnSpc>
                <a:spcPct val="150000"/>
              </a:lnSpc>
              <a:spcAft>
                <a:spcPts val="25"/>
              </a:spcAft>
              <a:buClr>
                <a:srgbClr val="000000"/>
              </a:buClr>
              <a:buSzPts val="1200"/>
              <a:buFont typeface="Wingdings" panose="05000000000000000000" pitchFamily="2" charset="2"/>
              <a:buChar char="Ø"/>
            </a:pPr>
            <a:r>
              <a:rPr lang="en-IN" sz="1600" b="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V. K. Sharma and D. Thomas, </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“AI-Powered Legal Assistants for Indian Industrial Sectors,” in </a:t>
            </a:r>
            <a:r>
              <a:rPr lang="en-IN" sz="1600"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Proc. 2024 Int. Conf. on Emerging Trends in AI and Machine Learning (ICETAML)</a:t>
            </a:r>
            <a:r>
              <a:rPr lang="en-IN" sz="16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libri" panose="020F0502020204030204" pitchFamily="34" charset="0"/>
              </a:rPr>
              <a:t>, pp. 55–60, Feb. 2024.</a:t>
            </a:r>
          </a:p>
        </p:txBody>
      </p:sp>
    </p:spTree>
    <p:extLst>
      <p:ext uri="{BB962C8B-B14F-4D97-AF65-F5344CB8AC3E}">
        <p14:creationId xmlns:p14="http://schemas.microsoft.com/office/powerpoint/2010/main" val="301650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6062-59B9-6430-D892-28D69743EE4C}"/>
              </a:ext>
            </a:extLst>
          </p:cNvPr>
          <p:cNvSpPr>
            <a:spLocks noGrp="1"/>
          </p:cNvSpPr>
          <p:nvPr>
            <p:ph type="title"/>
          </p:nvPr>
        </p:nvSpPr>
        <p:spPr/>
        <p:txBody>
          <a:bodyPr/>
          <a:lstStyle/>
          <a:p>
            <a:r>
              <a:rPr lang="en-US" dirty="0">
                <a:solidFill>
                  <a:schemeClr val="bg2"/>
                </a:solidFill>
              </a:rPr>
              <a:t>GitHub Link</a:t>
            </a:r>
            <a:endParaRPr lang="en-IN" dirty="0">
              <a:solidFill>
                <a:schemeClr val="bg2"/>
              </a:solidFill>
            </a:endParaRPr>
          </a:p>
        </p:txBody>
      </p:sp>
      <p:sp>
        <p:nvSpPr>
          <p:cNvPr id="3" name="Text Placeholder 2">
            <a:extLst>
              <a:ext uri="{FF2B5EF4-FFF2-40B4-BE49-F238E27FC236}">
                <a16:creationId xmlns:a16="http://schemas.microsoft.com/office/drawing/2014/main" id="{49D253FD-86B6-7874-AFCC-92BA07B5AAC2}"/>
              </a:ext>
            </a:extLst>
          </p:cNvPr>
          <p:cNvSpPr>
            <a:spLocks noGrp="1"/>
          </p:cNvSpPr>
          <p:nvPr>
            <p:ph type="body" idx="1"/>
          </p:nvPr>
        </p:nvSpPr>
        <p:spPr>
          <a:xfrm>
            <a:off x="609600" y="1600203"/>
            <a:ext cx="11120284" cy="4526100"/>
          </a:xfrm>
        </p:spPr>
        <p:txBody>
          <a:bodyPr/>
          <a:lstStyle/>
          <a:p>
            <a:r>
              <a:rPr lang="en-IN"/>
              <a:t>https://github.com/DarshanSM26/universityproject8th</a:t>
            </a:r>
            <a:endParaRPr lang="en-IN" dirty="0"/>
          </a:p>
        </p:txBody>
      </p:sp>
    </p:spTree>
    <p:extLst>
      <p:ext uri="{BB962C8B-B14F-4D97-AF65-F5344CB8AC3E}">
        <p14:creationId xmlns:p14="http://schemas.microsoft.com/office/powerpoint/2010/main" val="238075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01F7-6370-ED69-1776-4308F6336C22}"/>
              </a:ext>
            </a:extLst>
          </p:cNvPr>
          <p:cNvSpPr>
            <a:spLocks noGrp="1"/>
          </p:cNvSpPr>
          <p:nvPr>
            <p:ph type="title"/>
          </p:nvPr>
        </p:nvSpPr>
        <p:spPr/>
        <p:txBody>
          <a:bodyPr/>
          <a:lstStyle/>
          <a:p>
            <a:r>
              <a:rPr lang="en-US" b="1" dirty="0">
                <a:effectLst/>
              </a:rPr>
              <a:t>Sustainable development Goals (SDGs)</a:t>
            </a:r>
            <a:endParaRPr lang="en-IN" dirty="0"/>
          </a:p>
        </p:txBody>
      </p:sp>
      <p:pic>
        <p:nvPicPr>
          <p:cNvPr id="5" name="Content Placeholder 3">
            <a:extLst>
              <a:ext uri="{FF2B5EF4-FFF2-40B4-BE49-F238E27FC236}">
                <a16:creationId xmlns:a16="http://schemas.microsoft.com/office/drawing/2014/main" id="{918910F4-48AD-A91E-398E-6652E0B09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4396" y="1143000"/>
            <a:ext cx="6184807" cy="4953000"/>
          </a:xfrm>
          <a:prstGeom prst="rect">
            <a:avLst/>
          </a:prstGeom>
        </p:spPr>
      </p:pic>
    </p:spTree>
    <p:extLst>
      <p:ext uri="{BB962C8B-B14F-4D97-AF65-F5344CB8AC3E}">
        <p14:creationId xmlns:p14="http://schemas.microsoft.com/office/powerpoint/2010/main" val="376419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36FABD77-76CE-830E-239F-C4DADD9E504D}"/>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CDBF3506-6B89-8322-216C-89842168732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A18A0AE3-02BF-232B-C1DC-F983C530548B}"/>
              </a:ext>
            </a:extLst>
          </p:cNvPr>
          <p:cNvSpPr txBox="1">
            <a:spLocks noGrp="1"/>
          </p:cNvSpPr>
          <p:nvPr>
            <p:ph type="body" idx="1"/>
          </p:nvPr>
        </p:nvSpPr>
        <p:spPr>
          <a:xfrm>
            <a:off x="812800" y="1143001"/>
            <a:ext cx="10668000" cy="4943167"/>
          </a:xfrm>
          <a:prstGeom prst="rect">
            <a:avLst/>
          </a:prstGeom>
          <a:noFill/>
          <a:ln>
            <a:noFill/>
          </a:ln>
        </p:spPr>
        <p:txBody>
          <a:bodyPr spcFirstLastPara="1" wrap="square" lIns="91425" tIns="45700" rIns="91425" bIns="45700" anchor="t" anchorCtr="0">
            <a:noAutofit/>
          </a:bodyPr>
          <a:lstStyle/>
          <a:p>
            <a:pPr marL="152400" indent="0" algn="just">
              <a:lnSpc>
                <a:spcPct val="150000"/>
              </a:lnSpc>
              <a:spcBef>
                <a:spcPts val="0"/>
              </a:spcBef>
              <a:buNone/>
            </a:pPr>
            <a:r>
              <a:rPr lang="en-IN" sz="1800" kern="100" dirty="0">
                <a:solidFill>
                  <a:srgbClr val="000000"/>
                </a:solidFill>
                <a:effectLst/>
                <a:latin typeface="Times New Roman" panose="02020603050405020304" pitchFamily="18" charset="0"/>
                <a:ea typeface="Times New Roman" panose="02020603050405020304" pitchFamily="18" charset="0"/>
              </a:rPr>
              <a:t>This project offers a simple but practical chatbot interface that allows users to interact with an AI-powered bot, providing an interactive conversation experience. The chatbot is triggered by a floating chat button at the screen's bottom right corner. On clicking, the chat button opens the chatbot interface, presenting a conversation window where users can type messages and receive responses. The chatbot utilizes OpenAI's GPT-3.5 model, in which the user's input is </a:t>
            </a:r>
            <a:r>
              <a:rPr lang="en-IN" sz="1800" kern="100" dirty="0" err="1">
                <a:solidFill>
                  <a:srgbClr val="000000"/>
                </a:solidFill>
                <a:effectLst/>
                <a:latin typeface="Times New Roman" panose="02020603050405020304" pitchFamily="18" charset="0"/>
                <a:ea typeface="Times New Roman" panose="02020603050405020304" pitchFamily="18" charset="0"/>
              </a:rPr>
              <a:t>analyzed</a:t>
            </a:r>
            <a:r>
              <a:rPr lang="en-IN" sz="1800" kern="100" dirty="0">
                <a:solidFill>
                  <a:srgbClr val="000000"/>
                </a:solidFill>
                <a:effectLst/>
                <a:latin typeface="Times New Roman" panose="02020603050405020304" pitchFamily="18" charset="0"/>
                <a:ea typeface="Times New Roman" panose="02020603050405020304" pitchFamily="18" charset="0"/>
              </a:rPr>
              <a:t> and answered right away using human responses in order to make the conversation seem natural. The chatbot contains a header with the name of the bot and close icon, a message area to display the conversation, and an input field in which users can write their messages. User messages are displayed on the right-hand side of the screen with a red background, and bot responses on the left-hand side with a darker background so that they can be easily distinguished. Integration with the OpenAI API is perhaps the most significant feature of this chatbot implementation. </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sz="1800" dirty="0">
                <a:solidFill>
                  <a:srgbClr val="000000"/>
                </a:solidFill>
                <a:effectLst/>
                <a:latin typeface="Times New Roman" panose="02020603050405020304" pitchFamily="18" charset="0"/>
                <a:ea typeface="Times New Roman" panose="02020603050405020304" pitchFamily="18" charset="0"/>
              </a:rPr>
              <a:t>LITERATURE SURVEY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01213"/>
            <a:ext cx="10668000" cy="4994788"/>
          </a:xfrm>
          <a:prstGeom prst="rect">
            <a:avLst/>
          </a:prstGeom>
          <a:noFill/>
          <a:ln>
            <a:noFill/>
          </a:ln>
        </p:spPr>
        <p:txBody>
          <a:bodyPr spcFirstLastPara="1" wrap="square" lIns="91425" tIns="45700" rIns="91425" bIns="45700" anchor="t" anchorCtr="0">
            <a:normAutofit/>
          </a:bodyPr>
          <a:lstStyle/>
          <a:p>
            <a:pPr marL="342900" lvl="0" indent="-190500" algn="just">
              <a:lnSpc>
                <a:spcPct val="150000"/>
              </a:lnSpc>
              <a:spcBef>
                <a:spcPts val="0"/>
              </a:spcBef>
              <a:buNone/>
            </a:pP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2BFC1FE-33D2-79ED-84A0-2EC5E6CB25FF}"/>
              </a:ext>
            </a:extLst>
          </p:cNvPr>
          <p:cNvPicPr>
            <a:picLocks noChangeAspect="1"/>
          </p:cNvPicPr>
          <p:nvPr/>
        </p:nvPicPr>
        <p:blipFill>
          <a:blip r:embed="rId3"/>
          <a:stretch>
            <a:fillRect/>
          </a:stretch>
        </p:blipFill>
        <p:spPr>
          <a:xfrm>
            <a:off x="711200" y="1101212"/>
            <a:ext cx="10871199" cy="4994787"/>
          </a:xfrm>
          <a:prstGeom prst="rect">
            <a:avLst/>
          </a:prstGeom>
        </p:spPr>
      </p:pic>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3925CF2B-CF98-E150-6F04-4A109020D850}"/>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28DD27DD-9689-B615-2D8A-B439BB67E0B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CONTINUE</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3F181421-EDF8-5893-AC9E-89D3402F7DB4}"/>
              </a:ext>
            </a:extLst>
          </p:cNvPr>
          <p:cNvSpPr txBox="1">
            <a:spLocks noGrp="1"/>
          </p:cNvSpPr>
          <p:nvPr>
            <p:ph type="body" idx="1"/>
          </p:nvPr>
        </p:nvSpPr>
        <p:spPr>
          <a:xfrm>
            <a:off x="812800" y="1101213"/>
            <a:ext cx="10668000" cy="4994788"/>
          </a:xfrm>
          <a:prstGeom prst="rect">
            <a:avLst/>
          </a:prstGeom>
          <a:noFill/>
          <a:ln>
            <a:noFill/>
          </a:ln>
        </p:spPr>
        <p:txBody>
          <a:bodyPr spcFirstLastPara="1" wrap="square" lIns="91425" tIns="45700" rIns="91425" bIns="45700" anchor="t" anchorCtr="0">
            <a:normAutofit/>
          </a:bodyPr>
          <a:lstStyle/>
          <a:p>
            <a:pPr marL="342900" lvl="0" indent="-190500" algn="just">
              <a:lnSpc>
                <a:spcPct val="150000"/>
              </a:lnSpc>
              <a:spcBef>
                <a:spcPts val="0"/>
              </a:spcBef>
              <a:buNone/>
            </a:pP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22DBC5A5-8CBE-CE75-22E7-9AF1E82C9265}"/>
              </a:ext>
            </a:extLst>
          </p:cNvPr>
          <p:cNvPicPr>
            <a:picLocks noChangeAspect="1"/>
          </p:cNvPicPr>
          <p:nvPr/>
        </p:nvPicPr>
        <p:blipFill>
          <a:blip r:embed="rId3"/>
          <a:stretch>
            <a:fillRect/>
          </a:stretch>
        </p:blipFill>
        <p:spPr>
          <a:xfrm>
            <a:off x="943896" y="1248696"/>
            <a:ext cx="10435303" cy="4778477"/>
          </a:xfrm>
          <a:prstGeom prst="rect">
            <a:avLst/>
          </a:prstGeom>
        </p:spPr>
      </p:pic>
    </p:spTree>
    <p:extLst>
      <p:ext uri="{BB962C8B-B14F-4D97-AF65-F5344CB8AC3E}">
        <p14:creationId xmlns:p14="http://schemas.microsoft.com/office/powerpoint/2010/main" val="351758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Objectives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6350" marR="57150" indent="-6350" algn="just">
              <a:lnSpc>
                <a:spcPct val="150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The ultimate aim of this project is to develop a chatbot platform for the legal and operational needs of the mining industry. Following are some specific objectives:</a:t>
            </a:r>
          </a:p>
          <a:p>
            <a:pPr marL="6350" marR="57150" indent="-6350" algn="just">
              <a:lnSpc>
                <a:spcPct val="150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Design a conversational AI interface via which end-users can interact with a bot trained or prompted on mining regulations. Integrate OpenAI’s GPT-based models to provide intelligent, context-aware responses to user queries. Offer multi-mode input modes like text, voice, and file upload to assist it in various ways. Offer interactive and responsive frontend design with the advantage of next-gen web tech to provide extended support for it accessed by multiple users on diverse devices.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24CB-64BE-CCAD-6DCE-8569F12EF901}"/>
              </a:ext>
            </a:extLst>
          </p:cNvPr>
          <p:cNvSpPr>
            <a:spLocks noGrp="1"/>
          </p:cNvSpPr>
          <p:nvPr>
            <p:ph type="title"/>
          </p:nvPr>
        </p:nvSpPr>
        <p:spPr/>
        <p:txBody>
          <a:bodyPr/>
          <a:lstStyle/>
          <a:p>
            <a:r>
              <a:rPr lang="en-GB" dirty="0"/>
              <a:t>Outcomes/Results Obtained</a:t>
            </a:r>
            <a:endParaRPr lang="en-IN" dirty="0"/>
          </a:p>
        </p:txBody>
      </p:sp>
      <p:sp>
        <p:nvSpPr>
          <p:cNvPr id="6" name="Rectangle 2">
            <a:extLst>
              <a:ext uri="{FF2B5EF4-FFF2-40B4-BE49-F238E27FC236}">
                <a16:creationId xmlns:a16="http://schemas.microsoft.com/office/drawing/2014/main" id="{AF2ACCC6-D3A5-B392-ADD9-F76FB6DAFD36}"/>
              </a:ext>
            </a:extLst>
          </p:cNvPr>
          <p:cNvSpPr>
            <a:spLocks noGrp="1" noChangeArrowheads="1"/>
          </p:cNvSpPr>
          <p:nvPr>
            <p:ph type="body" idx="1"/>
          </p:nvPr>
        </p:nvSpPr>
        <p:spPr bwMode="auto">
          <a:xfrm>
            <a:off x="540773" y="231707"/>
            <a:ext cx="11139949"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1800" dirty="0">
              <a:solidFill>
                <a:srgbClr val="000000"/>
              </a:solidFill>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800" dirty="0">
                <a:solidFill>
                  <a:srgbClr val="000000"/>
                </a:solidFill>
                <a:effectLst/>
                <a:latin typeface="Times New Roman" panose="02020603050405020304" pitchFamily="18" charset="0"/>
                <a:ea typeface="Times New Roman" panose="02020603050405020304" pitchFamily="18" charset="0"/>
              </a:rPr>
              <a:t>The modals have a dark theme similar to the rest of the site's look and feel and provide an immersive user experience with clean input fields and styled buttons. Once the conversation has begun, the sidebar appears, providing settings to view and clear chat history. The chatbot window is a properly designed fixed pane with a title, scrollable message content, and an input box that accepts text input, voice input via Speech Recognition API, and file upload option. Message bubbles differentiate user and bot messages with alternative styles for improved readability.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1800" b="0" i="0" u="none" strike="noStrike" cap="none" normalizeH="0" baseline="0" dirty="0">
              <a:ln>
                <a:noFill/>
              </a:ln>
              <a:solidFill>
                <a:srgbClr val="000000"/>
              </a:solidFill>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800" dirty="0">
              <a:solidFill>
                <a:srgbClr val="000000"/>
              </a:solidFill>
              <a:effectLst/>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800" dirty="0">
                <a:solidFill>
                  <a:srgbClr val="000000"/>
                </a:solidFill>
                <a:effectLst/>
                <a:latin typeface="Times New Roman" panose="02020603050405020304" pitchFamily="18" charset="0"/>
                <a:ea typeface="Times New Roman" panose="02020603050405020304" pitchFamily="18" charset="0"/>
              </a:rPr>
              <a:t>Voice input is smoothly supported, hence users can send messages via voice, thus enhancing the usability of the platform. Secondly, client-side JavaScript controls UI interactions effectively such as controlling dropdowns to show or hide, open and close modals, add new messages, and refresh the page. The control of visibility of chat history is controlled by a button, and it is easy for users to remove conversation logs. Following minimalist yet effective animations, interactive elements, and a new dark UI theme, it becomes feasible for a professional user experience. </a:t>
            </a:r>
            <a:endParaRPr kumimoji="0" lang="en-IN" altLang="en-US" sz="1800" b="0" i="0" u="none" strike="noStrike" cap="none" normalizeH="0" baseline="0" dirty="0">
              <a:ln>
                <a:noFill/>
              </a:ln>
              <a:solidFill>
                <a:srgbClr val="000000"/>
              </a:solidFill>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800" dirty="0">
              <a:solidFill>
                <a:srgbClr val="000000"/>
              </a:solidFill>
              <a:effectLst/>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1800" b="0" i="0" u="none" strike="noStrike" cap="none" normalizeH="0" baseline="0" dirty="0">
              <a:ln>
                <a:noFill/>
              </a:ln>
              <a:solidFill>
                <a:srgbClr val="000000"/>
              </a:solidFill>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800" dirty="0">
              <a:solidFill>
                <a:srgbClr val="000000"/>
              </a:solidFill>
              <a:effectLst/>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1800" b="0" i="0" u="none" strike="noStrike" cap="none" normalizeH="0" baseline="0" dirty="0">
              <a:ln>
                <a:noFill/>
              </a:ln>
              <a:solidFill>
                <a:srgbClr val="000000"/>
              </a:solidFill>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800" dirty="0">
              <a:solidFill>
                <a:srgbClr val="000000"/>
              </a:solidFill>
              <a:effectLst/>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1800" b="0" i="0" u="none" strike="noStrike" cap="none" normalizeH="0" baseline="0" dirty="0">
              <a:ln>
                <a:noFill/>
              </a:ln>
              <a:solidFill>
                <a:srgbClr val="000000"/>
              </a:solidFill>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800" dirty="0">
              <a:solidFill>
                <a:srgbClr val="000000"/>
              </a:solidFill>
              <a:effectLst/>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1800" b="0" i="0" u="none" strike="noStrike" cap="none" normalizeH="0" baseline="0" dirty="0">
              <a:ln>
                <a:noFill/>
              </a:ln>
              <a:solidFill>
                <a:srgbClr val="000000"/>
              </a:solidFill>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800" dirty="0">
              <a:solidFill>
                <a:srgbClr val="000000"/>
              </a:solidFill>
              <a:effectLst/>
              <a:latin typeface="Times New Roman" panose="020206030504050203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135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E58B-C3FB-8A73-74B4-1536C3E9EB80}"/>
              </a:ext>
            </a:extLst>
          </p:cNvPr>
          <p:cNvSpPr>
            <a:spLocks noGrp="1"/>
          </p:cNvSpPr>
          <p:nvPr>
            <p:ph type="title"/>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SYSTEM DESIGN &amp; IMPLEMENTATION </a:t>
            </a:r>
            <a:endParaRPr lang="en-IN" dirty="0"/>
          </a:p>
        </p:txBody>
      </p:sp>
      <p:pic>
        <p:nvPicPr>
          <p:cNvPr id="5" name="Picture 4">
            <a:extLst>
              <a:ext uri="{FF2B5EF4-FFF2-40B4-BE49-F238E27FC236}">
                <a16:creationId xmlns:a16="http://schemas.microsoft.com/office/drawing/2014/main" id="{E31B06CE-7A11-4EEB-8A87-948C873DC9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7067" y="1155700"/>
            <a:ext cx="4546600" cy="4546600"/>
          </a:xfrm>
          <a:prstGeom prst="rect">
            <a:avLst/>
          </a:prstGeom>
          <a:noFill/>
          <a:ln>
            <a:noFill/>
          </a:ln>
        </p:spPr>
      </p:pic>
    </p:spTree>
    <p:extLst>
      <p:ext uri="{BB962C8B-B14F-4D97-AF65-F5344CB8AC3E}">
        <p14:creationId xmlns:p14="http://schemas.microsoft.com/office/powerpoint/2010/main" val="97486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CDD9-4A0B-1349-DA1E-1730D0E07C38}"/>
              </a:ext>
            </a:extLst>
          </p:cNvPr>
          <p:cNvSpPr>
            <a:spLocks noGrp="1"/>
          </p:cNvSpPr>
          <p:nvPr>
            <p:ph type="title"/>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SYSTEM DESIGN &amp; IMPLEMENTATION </a:t>
            </a:r>
            <a:endParaRPr lang="en-IN" sz="1800" dirty="0"/>
          </a:p>
        </p:txBody>
      </p:sp>
      <p:sp>
        <p:nvSpPr>
          <p:cNvPr id="4" name="Rectangle 1">
            <a:extLst>
              <a:ext uri="{FF2B5EF4-FFF2-40B4-BE49-F238E27FC236}">
                <a16:creationId xmlns:a16="http://schemas.microsoft.com/office/drawing/2014/main" id="{BFD53EDC-A822-200C-FE65-7C71A78AFC31}"/>
              </a:ext>
            </a:extLst>
          </p:cNvPr>
          <p:cNvSpPr>
            <a:spLocks noGrp="1" noChangeArrowheads="1"/>
          </p:cNvSpPr>
          <p:nvPr>
            <p:ph type="body" idx="1"/>
          </p:nvPr>
        </p:nvSpPr>
        <p:spPr bwMode="auto">
          <a:xfrm>
            <a:off x="116114" y="828332"/>
            <a:ext cx="1155337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1400" dirty="0"/>
              <a:t>The image illustrates a typical </a:t>
            </a:r>
            <a:r>
              <a:rPr lang="en-US" sz="1400" b="1" dirty="0"/>
              <a:t>chatbot architecture</a:t>
            </a:r>
            <a:r>
              <a:rPr lang="en-US" sz="1400" dirty="0"/>
              <a:t>, showcasing the interaction between users, the chatbot framework, and backend services. At the front end, a user interacts with the chatbot through a user interface. The chatbot receives the input and passes it to the </a:t>
            </a:r>
            <a:r>
              <a:rPr lang="en-US" sz="1400" b="1" dirty="0"/>
              <a:t>Natural Language Understanding (NLU)</a:t>
            </a:r>
            <a:r>
              <a:rPr lang="en-US" sz="1400" dirty="0"/>
              <a:t> module, which analyzes the text to determine the user’s intent and extract relevant entities. The NLU module is connected to a knowledge base or database that supports its processing capabilities. Once the intent is identified, the </a:t>
            </a:r>
            <a:r>
              <a:rPr lang="en-US" sz="1400" b="1" dirty="0"/>
              <a:t>dialog management</a:t>
            </a:r>
            <a:r>
              <a:rPr lang="en-US" sz="1400" dirty="0"/>
              <a:t> component takes over. This module maintains the context of the conversation, manages session flow, and determines the appropriate response or next action. It ensures the chatbot behaves logically and contextually throughout the interaction. If the required information is not available internally, the chatbot communicates with </a:t>
            </a:r>
            <a:r>
              <a:rPr lang="en-US" sz="1400" b="1" dirty="0"/>
              <a:t>external backend services</a:t>
            </a:r>
            <a:r>
              <a:rPr lang="en-US" sz="1400" dirty="0"/>
              <a:t>. These include databases such as "Insured Data" and services like "Reconstruction Cost" and "Home Valuation", which may reside in external systems. The dialog manager fetches data from these sources as needed and formulates a final response, which is sent back to the user via the chatbot interface. This architecture allows for modular, scalable, and intelligent chatbot systems capable of handling complex user queries by integrating natural language processing with external data services.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12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4F50-DF21-1E7E-CE85-2B7455F8DD95}"/>
              </a:ext>
            </a:extLst>
          </p:cNvPr>
          <p:cNvSpPr>
            <a:spLocks noGrp="1"/>
          </p:cNvSpPr>
          <p:nvPr>
            <p:ph type="title"/>
          </p:nvPr>
        </p:nvSpPr>
        <p:spPr/>
        <p:txBody>
          <a:bodyPr/>
          <a:lstStyle/>
          <a:p>
            <a:r>
              <a:rPr lang="en-GB" dirty="0">
                <a:solidFill>
                  <a:schemeClr val="bg2"/>
                </a:solidFill>
                <a:latin typeface="Cambria" panose="02040503050406030204" pitchFamily="18" charset="0"/>
                <a:ea typeface="Cambria" panose="02040503050406030204" pitchFamily="18" charset="0"/>
              </a:rPr>
              <a:t>Timeline of the Project (Gantt Chart)</a:t>
            </a:r>
            <a:endParaRPr lang="en-IN" dirty="0">
              <a:solidFill>
                <a:schemeClr val="bg2"/>
              </a:solidFill>
            </a:endParaRPr>
          </a:p>
        </p:txBody>
      </p:sp>
      <p:pic>
        <p:nvPicPr>
          <p:cNvPr id="5" name="Picture 4" descr="Generated image">
            <a:extLst>
              <a:ext uri="{FF2B5EF4-FFF2-40B4-BE49-F238E27FC236}">
                <a16:creationId xmlns:a16="http://schemas.microsoft.com/office/drawing/2014/main" id="{1CBF7C3C-CA00-1396-F6B2-48E7395009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2762" y="1219200"/>
            <a:ext cx="6086475" cy="4526101"/>
          </a:xfrm>
          <a:prstGeom prst="rect">
            <a:avLst/>
          </a:prstGeom>
          <a:noFill/>
          <a:ln>
            <a:noFill/>
          </a:ln>
        </p:spPr>
      </p:pic>
    </p:spTree>
    <p:extLst>
      <p:ext uri="{BB962C8B-B14F-4D97-AF65-F5344CB8AC3E}">
        <p14:creationId xmlns:p14="http://schemas.microsoft.com/office/powerpoint/2010/main" val="371754203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1372</Words>
  <Application>Microsoft Office PowerPoint</Application>
  <PresentationFormat>Widescreen</PresentationFormat>
  <Paragraphs>76</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vt:lpstr>
      <vt:lpstr>Times New Roman</vt:lpstr>
      <vt:lpstr>Verdana</vt:lpstr>
      <vt:lpstr>Wingdings</vt:lpstr>
      <vt:lpstr>Bioinformatics</vt:lpstr>
      <vt:lpstr>PowerPoint Presentation</vt:lpstr>
      <vt:lpstr>INTRODUCTION</vt:lpstr>
      <vt:lpstr>LITERATURE SURVEY </vt:lpstr>
      <vt:lpstr>CONTINUE</vt:lpstr>
      <vt:lpstr>Objectives</vt:lpstr>
      <vt:lpstr>Outcomes/Results Obtained</vt:lpstr>
      <vt:lpstr>SYSTEM DESIGN &amp; IMPLEMENTATION </vt:lpstr>
      <vt:lpstr>SYSTEM DESIGN &amp; IMPLEMENTATION </vt:lpstr>
      <vt:lpstr>Timeline of the Project (Gantt Chart)</vt:lpstr>
      <vt:lpstr>References (IEEE Paper format)</vt:lpstr>
      <vt:lpstr>Continue References </vt:lpstr>
      <vt:lpstr>GitHub Link</vt:lpstr>
      <vt:lpstr>Sustainable development Goals (SDGs)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Darshan S M</cp:lastModifiedBy>
  <cp:revision>45</cp:revision>
  <dcterms:modified xsi:type="dcterms:W3CDTF">2025-05-16T06:52:18Z</dcterms:modified>
</cp:coreProperties>
</file>