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23"/>
  </p:handoutMasterIdLst>
  <p:sldIdLst>
    <p:sldId id="256" r:id="rId3"/>
    <p:sldId id="259" r:id="rId5"/>
    <p:sldId id="284" r:id="rId6"/>
    <p:sldId id="268" r:id="rId7"/>
    <p:sldId id="260" r:id="rId8"/>
    <p:sldId id="267" r:id="rId9"/>
    <p:sldId id="272" r:id="rId10"/>
    <p:sldId id="286" r:id="rId11"/>
    <p:sldId id="263" r:id="rId12"/>
    <p:sldId id="290" r:id="rId13"/>
    <p:sldId id="291" r:id="rId14"/>
    <p:sldId id="292" r:id="rId15"/>
    <p:sldId id="269" r:id="rId16"/>
    <p:sldId id="264" r:id="rId17"/>
    <p:sldId id="280" r:id="rId18"/>
    <p:sldId id="270" r:id="rId19"/>
    <p:sldId id="279" r:id="rId20"/>
    <p:sldId id="298" r:id="rId21"/>
    <p:sldId id="266"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82E14C2-20B9-473E-ACBB-EC2D7DEB38CB}">
          <p14:sldIdLst>
            <p14:sldId id="256"/>
            <p14:sldId id="259"/>
            <p14:sldId id="284"/>
            <p14:sldId id="268"/>
            <p14:sldId id="260"/>
            <p14:sldId id="267"/>
            <p14:sldId id="272"/>
            <p14:sldId id="286"/>
            <p14:sldId id="263"/>
            <p14:sldId id="290"/>
            <p14:sldId id="291"/>
            <p14:sldId id="292"/>
            <p14:sldId id="269"/>
            <p14:sldId id="264"/>
            <p14:sldId id="280"/>
            <p14:sldId id="270"/>
            <p14:sldId id="279"/>
            <p14:sldId id="298"/>
            <p14:sldId id="266"/>
          </p14:sldIdLst>
        </p14:section>
      </p14:sectionLst>
    </p:ex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showGuides="1">
      <p:cViewPr varScale="1">
        <p:scale>
          <a:sx n="104" d="100"/>
          <a:sy n="104" d="100"/>
        </p:scale>
        <p:origin x="850"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7041076-598B-40EF-AD1B-1C1AAF0DDDE0}" type="datetimeFigureOut">
              <a:rPr lang="en-IN" smtClean="0"/>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BCA- 21CSA398 MINOR PROJECT – REVIEW 0 PRESENTATION</a:t>
            </a:r>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B56334-245E-4192-BD0D-C4BFECCC777A}" type="slidenum">
              <a:rPr lang="en-IN" smtClean="0"/>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Clr>
        <a:srgbClr val="000000"/>
      </a:buClr>
      <a:buFont typeface="Arial" panose="020B0604020202090204"/>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60ff4677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ff4677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60ff4677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ff4677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85b3386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5b3386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9"/>
        <p:cNvGrpSpPr/>
        <p:nvPr/>
      </p:nvGrpSpPr>
      <p:grpSpPr>
        <a:xfrm>
          <a:off x="0" y="0"/>
          <a:ext cx="0" cy="0"/>
          <a:chOff x="0" y="0"/>
          <a:chExt cx="0" cy="0"/>
        </a:xfrm>
      </p:grpSpPr>
      <p:sp>
        <p:nvSpPr>
          <p:cNvPr id="100" name="Google Shape;100;g85b3386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85b3386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1"/>
        <p:cNvGrpSpPr/>
        <p:nvPr/>
      </p:nvGrpSpPr>
      <p:grpSpPr>
        <a:xfrm>
          <a:off x="0" y="0"/>
          <a:ext cx="0" cy="0"/>
          <a:chOff x="0" y="0"/>
          <a:chExt cx="0" cy="0"/>
        </a:xfrm>
      </p:grpSpPr>
      <p:sp>
        <p:nvSpPr>
          <p:cNvPr id="112" name="Google Shape;112;g60ff4677da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60ff4677da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g60ff4677d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ff4677d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9"/>
        <p:cNvGrpSpPr/>
        <p:nvPr/>
      </p:nvGrpSpPr>
      <p:grpSpPr>
        <a:xfrm>
          <a:off x="0" y="0"/>
          <a:ext cx="0" cy="0"/>
          <a:chOff x="0" y="0"/>
          <a:chExt cx="0" cy="0"/>
        </a:xfrm>
      </p:grpSpPr>
      <p:sp>
        <p:nvSpPr>
          <p:cNvPr id="70" name="Google Shape;70;g60ff4677da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60ff4677d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5"/>
        <p:cNvGrpSpPr/>
        <p:nvPr/>
      </p:nvGrpSpPr>
      <p:grpSpPr>
        <a:xfrm>
          <a:off x="0" y="0"/>
          <a:ext cx="0" cy="0"/>
          <a:chOff x="0" y="0"/>
          <a:chExt cx="0" cy="0"/>
        </a:xfrm>
      </p:grpSpPr>
      <p:sp>
        <p:nvSpPr>
          <p:cNvPr id="76" name="Google Shape;76;g60ff4677da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60ff4677da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60ff4677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ff4677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60ff4677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ff4677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3"/>
        <p:cNvGrpSpPr/>
        <p:nvPr/>
      </p:nvGrpSpPr>
      <p:grpSpPr>
        <a:xfrm>
          <a:off x="0" y="0"/>
          <a:ext cx="0" cy="0"/>
          <a:chOff x="0" y="0"/>
          <a:chExt cx="0" cy="0"/>
        </a:xfrm>
      </p:grpSpPr>
      <p:sp>
        <p:nvSpPr>
          <p:cNvPr id="94" name="Google Shape;94;g60ff4677da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0ff4677da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BCA- 21CSA398 MINOR PROJECT – REVIEW 1 PRESENTATION</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BCA- 21CSA398 MINOR PROJECT – REVIEW 1 PRESENTATION</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BCA- 21CSA398 MINOR PROJECT – REVIEW 1 PRESENTATION</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matchingName="Title and body">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BCA- 21CSA398 MINOR PROJECT – REVIEW 1 PRESENTATION</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a:t>BCA- 21CSA398 MINOR PROJECT – REVIEW 1 PRESENTATION</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BCA- 21CSA398 MINOR PROJECT – REVIEW 1 PRESENTATION</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r>
              <a:rPr lang="en-US"/>
              <a:t>BCA- 21CSA398 MINOR PROJECT – REVIEW 1 PRESENTATION</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a:t>BCA- 21CSA398 MINOR PROJECT – REVIEW 1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r>
              <a:rPr lang="en-US"/>
              <a:t>BCA- 21CSA398 MINOR PROJECT – REVIEW 1 PRESENTATION</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BCA- 21CSA398 MINOR PROJECT – REVIEW 1 PRESENTATION</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a:t>BCA- 21CSA398 MINOR PROJECT – REVIEW 1 PRESENTATION</a:t>
            </a:r>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BCA- 21CSA398 MINOR PROJECT – REVIEW 1 PRESENTATION</a:t>
            </a:r>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9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9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9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9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2.xml"/><Relationship Id="rId6" Type="http://schemas.openxmlformats.org/officeDocument/2006/relationships/hyperlink" Target="https://checkphish.ai/" TargetMode="External"/><Relationship Id="rId5" Type="http://schemas.openxmlformats.org/officeDocument/2006/relationships/hyperlink" Target="https://www.ncsc.gov.uk/" TargetMode="External"/><Relationship Id="rId4" Type="http://schemas.openxmlformats.org/officeDocument/2006/relationships/hyperlink" Target="https://urlscan.io/" TargetMode="External"/><Relationship Id="rId3" Type="http://schemas.openxmlformats.org/officeDocument/2006/relationships/hyperlink" Target="https://www.phishtank.com/" TargetMode="External"/><Relationship Id="rId2" Type="http://schemas.openxmlformats.org/officeDocument/2006/relationships/hyperlink" Target="https://www.virustotal.com/" TargetMode="External"/><Relationship Id="rId1" Type="http://schemas.openxmlformats.org/officeDocument/2006/relationships/slide" Target="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983" y="816200"/>
            <a:ext cx="8520600" cy="1300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US" sz="3600" dirty="0">
                <a:latin typeface="Times New Roman Regular" panose="02020503050405090304" charset="0"/>
                <a:cs typeface="Times New Roman Regular" panose="02020503050405090304" charset="0"/>
                <a:sym typeface="+mn-ea"/>
              </a:rPr>
              <a:t>AMRITANETRA – Amrita Network Threat Recognition &amp; Analysis</a:t>
            </a:r>
            <a:endParaRPr lang="en-US" altLang="en-US" sz="3600" dirty="0">
              <a:solidFill>
                <a:srgbClr val="002060"/>
              </a:solidFill>
              <a:latin typeface="Times New Roman Regular" panose="02020503050405090304" charset="0"/>
              <a:cs typeface="Times New Roman Regular" panose="02020503050405090304" charset="0"/>
              <a:sym typeface="+mn-ea"/>
            </a:endParaRPr>
          </a:p>
        </p:txBody>
      </p:sp>
      <p:sp>
        <p:nvSpPr>
          <p:cNvPr id="55" name="Google Shape;55;p13"/>
          <p:cNvSpPr txBox="1">
            <a:spLocks noGrp="1"/>
          </p:cNvSpPr>
          <p:nvPr>
            <p:ph type="subTitle" idx="1"/>
          </p:nvPr>
        </p:nvSpPr>
        <p:spPr>
          <a:xfrm>
            <a:off x="264132" y="2319092"/>
            <a:ext cx="3732000" cy="20526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b="1" dirty="0">
                <a:latin typeface="Times New Roman" panose="02020503050405090304" pitchFamily="18" charset="0"/>
                <a:cs typeface="Times New Roman" panose="02020503050405090304" pitchFamily="18" charset="0"/>
              </a:rPr>
              <a:t>Team No :10</a:t>
            </a:r>
            <a:r>
              <a:rPr lang="en-US" altLang="en-GB" b="1" dirty="0">
                <a:latin typeface="Times New Roman" panose="02020503050405090304" pitchFamily="18" charset="0"/>
                <a:cs typeface="Times New Roman" panose="02020503050405090304" pitchFamily="18" charset="0"/>
              </a:rPr>
              <a:t>A</a:t>
            </a:r>
            <a:endParaRPr lang="en-GB" b="1" dirty="0">
              <a:latin typeface="Times New Roman" panose="02020503050405090304" pitchFamily="18" charset="0"/>
              <a:cs typeface="Times New Roman" panose="02020503050405090304" pitchFamily="18" charset="0"/>
            </a:endParaRPr>
          </a:p>
          <a:p>
            <a:pPr marL="0" lvl="0" indent="0" algn="l" rtl="0">
              <a:lnSpc>
                <a:spcPct val="150000"/>
              </a:lnSpc>
              <a:spcBef>
                <a:spcPts val="0"/>
              </a:spcBef>
              <a:spcAft>
                <a:spcPts val="0"/>
              </a:spcAft>
              <a:buNone/>
            </a:pPr>
            <a:r>
              <a:rPr lang="en-GB" b="1" dirty="0">
                <a:latin typeface="Times New Roman" panose="02020503050405090304" pitchFamily="18" charset="0"/>
                <a:cs typeface="Times New Roman" panose="02020503050405090304" pitchFamily="18" charset="0"/>
              </a:rPr>
              <a:t>Presented By</a:t>
            </a:r>
            <a:endParaRPr lang="en-GB" b="1" dirty="0">
              <a:latin typeface="Times New Roman" panose="02020503050405090304" pitchFamily="18" charset="0"/>
              <a:cs typeface="Times New Roman" panose="02020503050405090304" pitchFamily="18" charset="0"/>
            </a:endParaRPr>
          </a:p>
          <a:p>
            <a:pPr marL="342900" lvl="0" indent="-165100" algn="l" rtl="0">
              <a:lnSpc>
                <a:spcPct val="150000"/>
              </a:lnSpc>
              <a:spcBef>
                <a:spcPts val="0"/>
              </a:spcBef>
              <a:spcAft>
                <a:spcPts val="600"/>
              </a:spcAft>
              <a:buAutoNum type="arabicPeriod"/>
            </a:pPr>
            <a:r>
              <a:rPr lang="en-GB" sz="1400" dirty="0">
                <a:latin typeface="Times New Roman" panose="02020503050405090304" pitchFamily="18" charset="0"/>
                <a:cs typeface="Times New Roman" panose="02020503050405090304" pitchFamily="18" charset="0"/>
              </a:rPr>
              <a:t>Darshan Suresh –MY.EN.U3BCA22274</a:t>
            </a:r>
            <a:endParaRPr lang="en-GB" sz="1400" dirty="0">
              <a:latin typeface="Times New Roman" panose="02020503050405090304" pitchFamily="18" charset="0"/>
              <a:cs typeface="Times New Roman" panose="02020503050405090304" pitchFamily="18" charset="0"/>
            </a:endParaRPr>
          </a:p>
          <a:p>
            <a:pPr marL="342900" indent="-165100" algn="l">
              <a:spcBef>
                <a:spcPts val="0"/>
              </a:spcBef>
              <a:spcAft>
                <a:spcPts val="600"/>
              </a:spcAft>
              <a:buFont typeface="Arial" panose="020B0604020202090204" pitchFamily="34" charset="0"/>
              <a:buAutoNum type="arabicPeriod"/>
            </a:pPr>
            <a:r>
              <a:rPr lang="en-GB" sz="1400" dirty="0">
                <a:latin typeface="Times New Roman" panose="02020503050405090304" pitchFamily="18" charset="0"/>
                <a:cs typeface="Times New Roman" panose="02020503050405090304" pitchFamily="18" charset="0"/>
              </a:rPr>
              <a:t>Vidhyadhara M–MY.EN.U3BCA22272</a:t>
            </a:r>
            <a:endParaRPr lang="en-GB" sz="1400" dirty="0">
              <a:latin typeface="Times New Roman" panose="02020503050405090304" pitchFamily="18" charset="0"/>
              <a:cs typeface="Times New Roman" panose="02020503050405090304" pitchFamily="18" charset="0"/>
            </a:endParaRPr>
          </a:p>
          <a:p>
            <a:pPr marL="342900" lvl="0" indent="-165100" algn="l" rtl="0">
              <a:spcBef>
                <a:spcPts val="0"/>
              </a:spcBef>
              <a:spcAft>
                <a:spcPts val="600"/>
              </a:spcAft>
              <a:buAutoNum type="arabicPeriod"/>
            </a:pPr>
            <a:endParaRPr lang="en-GB" sz="1400" dirty="0">
              <a:latin typeface="Times New Roman" panose="02020503050405090304" pitchFamily="18" charset="0"/>
              <a:cs typeface="Times New Roman" panose="02020503050405090304" pitchFamily="18" charset="0"/>
            </a:endParaRPr>
          </a:p>
          <a:p>
            <a:pPr marL="342900" lvl="0" indent="-165100" algn="l" rtl="0">
              <a:spcBef>
                <a:spcPts val="0"/>
              </a:spcBef>
              <a:spcAft>
                <a:spcPts val="600"/>
              </a:spcAft>
              <a:buAutoNum type="arabicPeriod"/>
            </a:pPr>
            <a:endParaRPr lang="en-GB" sz="1400" dirty="0">
              <a:latin typeface="Times New Roman" panose="02020503050405090304" pitchFamily="18" charset="0"/>
              <a:cs typeface="Times New Roman" panose="02020503050405090304" pitchFamily="18" charset="0"/>
            </a:endParaRPr>
          </a:p>
          <a:p>
            <a:pPr marL="342900" lvl="0" indent="-165100" algn="l" rtl="0">
              <a:spcBef>
                <a:spcPts val="0"/>
              </a:spcBef>
              <a:spcAft>
                <a:spcPts val="600"/>
              </a:spcAft>
              <a:buAutoNum type="arabicPeriod"/>
            </a:pPr>
            <a:endParaRPr lang="en-GB" sz="1400" dirty="0">
              <a:latin typeface="Times New Roman" panose="02020503050405090304" pitchFamily="18" charset="0"/>
              <a:cs typeface="Times New Roman" panose="02020503050405090304" pitchFamily="18" charset="0"/>
            </a:endParaRPr>
          </a:p>
          <a:p>
            <a:pPr marL="177800" lvl="0" algn="l" rtl="0">
              <a:spcBef>
                <a:spcPts val="0"/>
              </a:spcBef>
              <a:spcAft>
                <a:spcPts val="600"/>
              </a:spcAft>
            </a:pPr>
            <a:r>
              <a:rPr lang="en-GB" sz="1400" dirty="0">
                <a:latin typeface="Times New Roman" panose="02020503050405090304" pitchFamily="18" charset="0"/>
                <a:cs typeface="Times New Roman" panose="02020503050405090304" pitchFamily="18" charset="0"/>
              </a:rPr>
              <a:t> </a:t>
            </a:r>
            <a:endParaRPr lang="en-GB" sz="1400" dirty="0">
              <a:latin typeface="Times New Roman" panose="02020503050405090304" pitchFamily="18" charset="0"/>
              <a:cs typeface="Times New Roman" panose="02020503050405090304" pitchFamily="18" charset="0"/>
            </a:endParaRPr>
          </a:p>
          <a:p>
            <a:pPr marL="342900" lvl="0" indent="-165100" algn="l" rtl="0">
              <a:spcBef>
                <a:spcPts val="0"/>
              </a:spcBef>
              <a:spcAft>
                <a:spcPts val="600"/>
              </a:spcAft>
              <a:buAutoNum type="arabicPeriod"/>
            </a:pPr>
            <a:endParaRPr lang="en-GB" sz="1400" dirty="0">
              <a:latin typeface="Times New Roman" panose="02020503050405090304" pitchFamily="18" charset="0"/>
              <a:cs typeface="Times New Roman" panose="02020503050405090304" pitchFamily="18" charset="0"/>
            </a:endParaRPr>
          </a:p>
        </p:txBody>
      </p:sp>
      <p:sp>
        <p:nvSpPr>
          <p:cNvPr id="56" name="Google Shape;56;p13"/>
          <p:cNvSpPr txBox="1">
            <a:spLocks noGrp="1"/>
          </p:cNvSpPr>
          <p:nvPr>
            <p:ph type="subTitle" idx="4294967295"/>
          </p:nvPr>
        </p:nvSpPr>
        <p:spPr>
          <a:xfrm>
            <a:off x="5707063" y="2489200"/>
            <a:ext cx="3436937" cy="20526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503050405090304" pitchFamily="18" charset="0"/>
                <a:cs typeface="Times New Roman" panose="02020503050405090304" pitchFamily="18" charset="0"/>
              </a:rPr>
              <a:t>Project  Guide</a:t>
            </a:r>
            <a:endParaRPr b="1" dirty="0">
              <a:latin typeface="Times New Roman" panose="02020503050405090304" pitchFamily="18" charset="0"/>
              <a:cs typeface="Times New Roman" panose="02020503050405090304" pitchFamily="18" charset="0"/>
            </a:endParaRPr>
          </a:p>
          <a:p>
            <a:pPr marL="0" lvl="0" indent="0" algn="ctr" rtl="0">
              <a:spcBef>
                <a:spcPts val="0"/>
              </a:spcBef>
              <a:spcAft>
                <a:spcPts val="0"/>
              </a:spcAft>
              <a:buNone/>
            </a:pPr>
            <a:r>
              <a:rPr lang="en-IN" altLang="en-GB" sz="1600" dirty="0">
                <a:latin typeface="Times New Roman" panose="02020503050405090304" pitchFamily="18" charset="0"/>
                <a:cs typeface="Times New Roman" panose="02020503050405090304" pitchFamily="18" charset="0"/>
              </a:rPr>
              <a:t>Dr. </a:t>
            </a:r>
            <a:r>
              <a:rPr lang="en-IN" altLang="en-GB" sz="1600" dirty="0" err="1">
                <a:latin typeface="Times New Roman" panose="02020503050405090304" pitchFamily="18" charset="0"/>
                <a:cs typeface="Times New Roman" panose="02020503050405090304" pitchFamily="18" charset="0"/>
              </a:rPr>
              <a:t>Adwitiya</a:t>
            </a:r>
            <a:r>
              <a:rPr lang="en-IN" altLang="en-GB" sz="1600" dirty="0">
                <a:latin typeface="Times New Roman" panose="02020503050405090304" pitchFamily="18" charset="0"/>
                <a:cs typeface="Times New Roman" panose="02020503050405090304" pitchFamily="18" charset="0"/>
              </a:rPr>
              <a:t> Mukhopadhyay</a:t>
            </a:r>
            <a:endParaRPr lang="en-IN" altLang="en-GB" sz="1600" dirty="0">
              <a:latin typeface="Times New Roman" panose="02020503050405090304" pitchFamily="18" charset="0"/>
              <a:cs typeface="Times New Roman" panose="02020503050405090304" pitchFamily="18" charset="0"/>
            </a:endParaRPr>
          </a:p>
          <a:p>
            <a:pPr marL="0" lvl="0" indent="0" algn="ctr" rtl="0">
              <a:spcBef>
                <a:spcPts val="0"/>
              </a:spcBef>
              <a:spcAft>
                <a:spcPts val="0"/>
              </a:spcAft>
              <a:buNone/>
            </a:pPr>
            <a:r>
              <a:rPr lang="en-IN" altLang="en-GB" sz="1600" dirty="0">
                <a:latin typeface="Times New Roman" panose="02020503050405090304" pitchFamily="18" charset="0"/>
                <a:cs typeface="Times New Roman" panose="02020503050405090304" pitchFamily="18" charset="0"/>
              </a:rPr>
              <a:t>Deputy Controller</a:t>
            </a:r>
            <a:endParaRPr lang="en-IN" altLang="en-GB" sz="1600" dirty="0">
              <a:latin typeface="Times New Roman" panose="02020503050405090304" pitchFamily="18" charset="0"/>
              <a:cs typeface="Times New Roman" panose="02020503050405090304" pitchFamily="18" charset="0"/>
            </a:endParaRPr>
          </a:p>
          <a:p>
            <a:pPr marL="0" lvl="0" indent="0" algn="ctr" rtl="0">
              <a:spcBef>
                <a:spcPts val="0"/>
              </a:spcBef>
              <a:spcAft>
                <a:spcPts val="0"/>
              </a:spcAft>
              <a:buNone/>
            </a:pPr>
            <a:r>
              <a:rPr lang="en-IN" altLang="en-GB" sz="1600" dirty="0">
                <a:latin typeface="Times New Roman" panose="02020503050405090304" pitchFamily="18" charset="0"/>
                <a:cs typeface="Times New Roman" panose="02020503050405090304" pitchFamily="18" charset="0"/>
              </a:rPr>
              <a:t>Department of Examination</a:t>
            </a:r>
            <a:endParaRPr lang="en-IN" altLang="en-GB" sz="1600" dirty="0">
              <a:latin typeface="Times New Roman" panose="02020503050405090304" pitchFamily="18" charset="0"/>
              <a:cs typeface="Times New Roman" panose="02020503050405090304" pitchFamily="18" charset="0"/>
            </a:endParaRPr>
          </a:p>
          <a:p>
            <a:pPr marL="0" lvl="0" indent="0" algn="ctr" rtl="0">
              <a:spcBef>
                <a:spcPts val="0"/>
              </a:spcBef>
              <a:spcAft>
                <a:spcPts val="0"/>
              </a:spcAft>
              <a:buNone/>
            </a:pPr>
            <a:r>
              <a:rPr lang="en-IN" altLang="en-GB" sz="1600" dirty="0">
                <a:latin typeface="Times New Roman" panose="02020503050405090304" pitchFamily="18" charset="0"/>
                <a:cs typeface="Times New Roman" panose="02020503050405090304" pitchFamily="18" charset="0"/>
              </a:rPr>
              <a:t>Amrita Vishwa Vidyapeetham, Mysuru Campus</a:t>
            </a:r>
            <a:endParaRPr lang="en-IN" altLang="en-GB" sz="1600" dirty="0">
              <a:latin typeface="Times New Roman" panose="02020503050405090304" pitchFamily="18" charset="0"/>
              <a:cs typeface="Times New Roman" panose="02020503050405090304" pitchFamily="18" charset="0"/>
            </a:endParaRPr>
          </a:p>
        </p:txBody>
      </p:sp>
      <p:pic>
        <p:nvPicPr>
          <p:cNvPr id="2" name="officeArt object" descr="Picture 49"/>
          <p:cNvPicPr/>
          <p:nvPr/>
        </p:nvPicPr>
        <p:blipFill>
          <a:blip r:embed="rId1"/>
          <a:stretch>
            <a:fillRect/>
          </a:stretch>
        </p:blipFill>
        <p:spPr>
          <a:xfrm>
            <a:off x="67837" y="75232"/>
            <a:ext cx="2548983" cy="831794"/>
          </a:xfrm>
          <a:prstGeom prst="rect">
            <a:avLst/>
          </a:prstGeom>
          <a:ln w="12700" cap="flat">
            <a:noFill/>
            <a:miter lim="400000"/>
            <a:headEnd/>
            <a:tailEnd/>
          </a:ln>
          <a:effectLst/>
        </p:spPr>
      </p:pic>
      <p:sp>
        <p:nvSpPr>
          <p:cNvPr id="8" name="Footer Placeholder 7"/>
          <p:cNvSpPr>
            <a:spLocks noGrp="1"/>
          </p:cNvSpPr>
          <p:nvPr>
            <p:ph type="ftr" sz="quarter" idx="11"/>
          </p:nvPr>
        </p:nvSpPr>
        <p:spPr/>
        <p:txBody>
          <a:bodyPr/>
          <a:lstStyle/>
          <a:p>
            <a:r>
              <a:rPr lang="en-US" dirty="0"/>
              <a:t>BCA- 21CSA399 MAJOR  PROJECT – REVIEW PRESENTATION</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Date Placeholder 2"/>
          <p:cNvSpPr>
            <a:spLocks noGrp="1"/>
          </p:cNvSpPr>
          <p:nvPr>
            <p:ph type="dt" sz="half" idx="10"/>
          </p:nvPr>
        </p:nvSpPr>
        <p:spPr/>
        <p:txBody>
          <a:bodyPr/>
          <a:lstStyle/>
          <a:p>
            <a:r>
              <a:rPr lang="en-US" dirty="0"/>
              <a:t>26-03-2025</a:t>
            </a:r>
            <a:endParaRPr lang="en-US" dirty="0"/>
          </a:p>
        </p:txBody>
      </p:sp>
      <p:sp>
        <p:nvSpPr>
          <p:cNvPr id="4" name="Text Box 3"/>
          <p:cNvSpPr txBox="1"/>
          <p:nvPr/>
        </p:nvSpPr>
        <p:spPr>
          <a:xfrm>
            <a:off x="1157605" y="2032635"/>
            <a:ext cx="6952615" cy="368300"/>
          </a:xfrm>
          <a:prstGeom prst="rect">
            <a:avLst/>
          </a:prstGeom>
          <a:noFill/>
        </p:spPr>
        <p:txBody>
          <a:bodyPr wrap="square" rtlCol="0" anchor="t">
            <a:spAutoFit/>
          </a:bodyPr>
          <a:lstStyle/>
          <a:p>
            <a:pPr algn="ctr"/>
            <a:r>
              <a:rPr lang="en-IN" altLang="en-GB" dirty="0">
                <a:latin typeface="Times New Roman" panose="02020503050405090304" pitchFamily="18" charset="0"/>
                <a:cs typeface="Times New Roman" panose="02020503050405090304" pitchFamily="18" charset="0"/>
                <a:sym typeface="+mn-ea"/>
              </a:rPr>
              <a:t>Suspicious Link Analyzer</a:t>
            </a:r>
            <a:endParaRPr lang="en-US" altLang="en-US">
              <a:latin typeface="Times New Roman Regular" panose="02020503050405090304" charset="0"/>
              <a:cs typeface="Times New Roman Regular" panose="0202050305040509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dirty="0">
                <a:latin typeface="Times New Roman" panose="02020503050405090304" pitchFamily="18" charset="0"/>
                <a:cs typeface="Times New Roman" panose="02020503050405090304" pitchFamily="18" charset="0"/>
              </a:rPr>
              <a:t>USE CASE DIAGRAM</a:t>
            </a:r>
            <a:endParaRPr lang="en-US" altLang="en-US"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Date Placeholder 4"/>
          <p:cNvSpPr>
            <a:spLocks noGrp="1"/>
          </p:cNvSpPr>
          <p:nvPr>
            <p:ph type="dt" sz="half" idx="10"/>
          </p:nvPr>
        </p:nvSpPr>
        <p:spPr/>
        <p:txBody>
          <a:bodyPr/>
          <a:lstStyle/>
          <a:p>
            <a:r>
              <a:rPr lang="en-US" dirty="0"/>
              <a:t>Team No :10A</a:t>
            </a:r>
            <a:endParaRPr lang="en-US" dirty="0"/>
          </a:p>
        </p:txBody>
      </p:sp>
      <p:pic>
        <p:nvPicPr>
          <p:cNvPr id="3" name="Picture 2"/>
          <p:cNvPicPr>
            <a:picLocks noChangeAspect="1"/>
          </p:cNvPicPr>
          <p:nvPr/>
        </p:nvPicPr>
        <p:blipFill>
          <a:blip r:embed="rId1"/>
          <a:stretch>
            <a:fillRect/>
          </a:stretch>
        </p:blipFill>
        <p:spPr>
          <a:xfrm>
            <a:off x="2840990" y="1101725"/>
            <a:ext cx="3462655" cy="341185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dirty="0">
                <a:latin typeface="Times New Roman" panose="02020503050405090304" pitchFamily="18" charset="0"/>
                <a:cs typeface="Times New Roman" panose="02020503050405090304" pitchFamily="18" charset="0"/>
              </a:rPr>
              <a:t>ACTIVITY DIAGRAM</a:t>
            </a:r>
            <a:endParaRPr lang="en-US" altLang="en-US"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Date Placeholder 4"/>
          <p:cNvSpPr>
            <a:spLocks noGrp="1"/>
          </p:cNvSpPr>
          <p:nvPr>
            <p:ph type="dt" sz="half" idx="10"/>
          </p:nvPr>
        </p:nvSpPr>
        <p:spPr/>
        <p:txBody>
          <a:bodyPr/>
          <a:lstStyle/>
          <a:p>
            <a:r>
              <a:rPr lang="en-US" dirty="0"/>
              <a:t>Team No :10A</a:t>
            </a:r>
            <a:endParaRPr lang="en-US" dirty="0"/>
          </a:p>
        </p:txBody>
      </p:sp>
      <p:pic>
        <p:nvPicPr>
          <p:cNvPr id="6" name="Picture 5"/>
          <p:cNvPicPr>
            <a:picLocks noChangeAspect="1"/>
          </p:cNvPicPr>
          <p:nvPr/>
        </p:nvPicPr>
        <p:blipFill>
          <a:blip r:embed="rId1"/>
          <a:stretch>
            <a:fillRect/>
          </a:stretch>
        </p:blipFill>
        <p:spPr>
          <a:xfrm>
            <a:off x="3175000" y="915035"/>
            <a:ext cx="2794000" cy="385254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dirty="0">
                <a:latin typeface="Times New Roman" panose="02020503050405090304" pitchFamily="18" charset="0"/>
                <a:cs typeface="Times New Roman" panose="02020503050405090304" pitchFamily="18" charset="0"/>
              </a:rPr>
              <a:t>SEQUENCE DIAGRAM</a:t>
            </a:r>
            <a:endParaRPr lang="en-US" altLang="en-US"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Date Placeholder 4"/>
          <p:cNvSpPr>
            <a:spLocks noGrp="1"/>
          </p:cNvSpPr>
          <p:nvPr>
            <p:ph type="dt" sz="half" idx="10"/>
          </p:nvPr>
        </p:nvSpPr>
        <p:spPr/>
        <p:txBody>
          <a:bodyPr/>
          <a:lstStyle/>
          <a:p>
            <a:r>
              <a:rPr lang="en-US" dirty="0"/>
              <a:t>Team No :10A</a:t>
            </a:r>
            <a:endParaRPr lang="en-US" dirty="0"/>
          </a:p>
        </p:txBody>
      </p:sp>
      <p:pic>
        <p:nvPicPr>
          <p:cNvPr id="3" name="Picture 2"/>
          <p:cNvPicPr>
            <a:picLocks noChangeAspect="1"/>
          </p:cNvPicPr>
          <p:nvPr/>
        </p:nvPicPr>
        <p:blipFill>
          <a:blip r:embed="rId1"/>
          <a:stretch>
            <a:fillRect/>
          </a:stretch>
        </p:blipFill>
        <p:spPr>
          <a:xfrm>
            <a:off x="2311400" y="992505"/>
            <a:ext cx="4146550" cy="36017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503050405090304" pitchFamily="18" charset="0"/>
                <a:cs typeface="Times New Roman" panose="02020503050405090304" pitchFamily="18" charset="0"/>
              </a:rPr>
              <a:t>System Requirements of proposed system</a:t>
            </a:r>
            <a:endParaRPr lang="en-IN"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IN" b="1" dirty="0">
                <a:latin typeface="Times New Roman" panose="02020503050405090304" pitchFamily="18" charset="0"/>
                <a:cs typeface="Times New Roman" panose="02020503050405090304" pitchFamily="18" charset="0"/>
              </a:rPr>
              <a:t>1️</a:t>
            </a:r>
            <a:r>
              <a:rPr lang="en-US" altLang="en-IN" b="1" dirty="0">
                <a:latin typeface="Times New Roman" panose="02020503050405090304" pitchFamily="18" charset="0"/>
                <a:cs typeface="Times New Roman" panose="02020503050405090304" pitchFamily="18" charset="0"/>
              </a:rPr>
              <a:t>  </a:t>
            </a:r>
            <a:r>
              <a:rPr lang="en-IN" b="1" dirty="0">
                <a:latin typeface="Times New Roman" panose="02020503050405090304" pitchFamily="18" charset="0"/>
                <a:cs typeface="Times New Roman" panose="02020503050405090304" pitchFamily="18" charset="0"/>
              </a:rPr>
              <a:t>Hardware Requirements</a:t>
            </a:r>
            <a:endParaRPr lang="en-IN" b="1"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Processor</a:t>
            </a:r>
            <a:r>
              <a:rPr lang="en-IN" dirty="0">
                <a:latin typeface="Times New Roman" panose="02020503050405090304" pitchFamily="18" charset="0"/>
                <a:cs typeface="Times New Roman" panose="02020503050405090304" pitchFamily="18" charset="0"/>
              </a:rPr>
              <a:t>: Intel Core i</a:t>
            </a:r>
            <a:r>
              <a:rPr lang="en-US" altLang="en-IN" dirty="0">
                <a:latin typeface="Times New Roman" panose="02020503050405090304" pitchFamily="18" charset="0"/>
                <a:cs typeface="Times New Roman" panose="02020503050405090304" pitchFamily="18" charset="0"/>
              </a:rPr>
              <a:t>3</a:t>
            </a:r>
            <a:r>
              <a:rPr lang="en-IN" dirty="0">
                <a:latin typeface="Times New Roman" panose="02020503050405090304" pitchFamily="18" charset="0"/>
                <a:cs typeface="Times New Roman" panose="02020503050405090304" pitchFamily="18" charset="0"/>
              </a:rPr>
              <a:t> or higher</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RAM</a:t>
            </a:r>
            <a:r>
              <a:rPr lang="en-IN" dirty="0">
                <a:latin typeface="Times New Roman" panose="02020503050405090304" pitchFamily="18" charset="0"/>
                <a:cs typeface="Times New Roman" panose="02020503050405090304" pitchFamily="18" charset="0"/>
              </a:rPr>
              <a:t>: Minimum 8GB (Recommended: 16GB for AI/ML processing)</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Storage</a:t>
            </a:r>
            <a:r>
              <a:rPr lang="en-IN" dirty="0">
                <a:latin typeface="Times New Roman" panose="02020503050405090304" pitchFamily="18" charset="0"/>
                <a:cs typeface="Times New Roman" panose="02020503050405090304" pitchFamily="18" charset="0"/>
              </a:rPr>
              <a:t>: At least 5GB of free space</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GPU</a:t>
            </a:r>
            <a:r>
              <a:rPr lang="en-IN" dirty="0">
                <a:latin typeface="Times New Roman" panose="02020503050405090304" pitchFamily="18" charset="0"/>
                <a:cs typeface="Times New Roman" panose="02020503050405090304" pitchFamily="18" charset="0"/>
              </a:rPr>
              <a:t>: Recommended for machine learning-based phishing detection</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Internet Connectivity</a:t>
            </a:r>
            <a:r>
              <a:rPr lang="en-IN" dirty="0">
                <a:latin typeface="Times New Roman" panose="02020503050405090304" pitchFamily="18" charset="0"/>
                <a:cs typeface="Times New Roman" panose="02020503050405090304" pitchFamily="18" charset="0"/>
              </a:rPr>
              <a:t>: Required for real-time URL analysis</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endParaRPr lang="en-IN" dirty="0">
              <a:latin typeface="Times New Roman" panose="02020503050405090304" pitchFamily="18" charset="0"/>
              <a:cs typeface="Times New Roman" panose="02020503050405090304" pitchFamily="18" charset="0"/>
            </a:endParaRPr>
          </a:p>
          <a:p>
            <a:pPr marL="0" indent="0">
              <a:buNone/>
            </a:pPr>
            <a:r>
              <a:rPr lang="en-IN" b="1" dirty="0">
                <a:latin typeface="Times New Roman" panose="02020503050405090304" pitchFamily="18" charset="0"/>
                <a:cs typeface="Times New Roman" panose="02020503050405090304" pitchFamily="18" charset="0"/>
              </a:rPr>
              <a:t>2️</a:t>
            </a:r>
            <a:r>
              <a:rPr lang="en-US" altLang="en-IN" b="1" dirty="0">
                <a:latin typeface="Times New Roman" panose="02020503050405090304" pitchFamily="18" charset="0"/>
                <a:cs typeface="Times New Roman" panose="02020503050405090304" pitchFamily="18" charset="0"/>
              </a:rPr>
              <a:t>  </a:t>
            </a:r>
            <a:r>
              <a:rPr lang="en-IN" b="1" dirty="0">
                <a:latin typeface="Times New Roman" panose="02020503050405090304" pitchFamily="18" charset="0"/>
                <a:cs typeface="Times New Roman" panose="02020503050405090304" pitchFamily="18" charset="0"/>
              </a:rPr>
              <a:t>Software Requirements</a:t>
            </a:r>
            <a:endParaRPr lang="en-IN" b="1"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Operating System</a:t>
            </a:r>
            <a:r>
              <a:rPr lang="en-IN" dirty="0">
                <a:latin typeface="Times New Roman" panose="02020503050405090304" pitchFamily="18" charset="0"/>
                <a:cs typeface="Times New Roman" panose="02020503050405090304" pitchFamily="18" charset="0"/>
              </a:rPr>
              <a:t>: Windows 10/11, macOS, or Linux</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Programming Languages</a:t>
            </a:r>
            <a:r>
              <a:rPr lang="en-IN" dirty="0">
                <a:latin typeface="Times New Roman" panose="02020503050405090304" pitchFamily="18" charset="0"/>
                <a:cs typeface="Times New Roman" panose="02020503050405090304" pitchFamily="18" charset="0"/>
              </a:rPr>
              <a:t>: Python, JavaScript (for frontend)</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Frameworks &amp; Libraries</a:t>
            </a:r>
            <a:r>
              <a:rPr lang="en-IN" dirty="0">
                <a:latin typeface="Times New Roman" panose="02020503050405090304" pitchFamily="18" charset="0"/>
                <a:cs typeface="Times New Roman" panose="02020503050405090304" pitchFamily="18" charset="0"/>
              </a:rPr>
              <a:t>: Flask/Django for backend, TensorFlow/</a:t>
            </a:r>
            <a:r>
              <a:rPr lang="en-IN" dirty="0" err="1">
                <a:latin typeface="Times New Roman" panose="02020503050405090304" pitchFamily="18" charset="0"/>
                <a:cs typeface="Times New Roman" panose="02020503050405090304" pitchFamily="18" charset="0"/>
              </a:rPr>
              <a:t>PyTorch</a:t>
            </a:r>
            <a:r>
              <a:rPr lang="en-IN" dirty="0">
                <a:latin typeface="Times New Roman" panose="02020503050405090304" pitchFamily="18" charset="0"/>
                <a:cs typeface="Times New Roman" panose="02020503050405090304" pitchFamily="18" charset="0"/>
              </a:rPr>
              <a:t> for AI models</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Database</a:t>
            </a:r>
            <a:r>
              <a:rPr lang="en-IN" dirty="0">
                <a:latin typeface="Times New Roman" panose="02020503050405090304" pitchFamily="18" charset="0"/>
                <a:cs typeface="Times New Roman" panose="02020503050405090304" pitchFamily="18" charset="0"/>
              </a:rPr>
              <a:t>: MySQL / PostgreSQL for storing phishing data</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API Integrations</a:t>
            </a:r>
            <a:r>
              <a:rPr lang="en-IN" dirty="0">
                <a:latin typeface="Times New Roman" panose="02020503050405090304" pitchFamily="18" charset="0"/>
                <a:cs typeface="Times New Roman" panose="02020503050405090304" pitchFamily="18" charset="0"/>
              </a:rPr>
              <a:t>: Google Safe Browsing, </a:t>
            </a:r>
            <a:r>
              <a:rPr lang="en-IN" dirty="0" err="1">
                <a:latin typeface="Times New Roman" panose="02020503050405090304" pitchFamily="18" charset="0"/>
                <a:cs typeface="Times New Roman" panose="02020503050405090304" pitchFamily="18" charset="0"/>
              </a:rPr>
              <a:t>VirusTotal</a:t>
            </a:r>
            <a:r>
              <a:rPr lang="en-IN" dirty="0">
                <a:latin typeface="Times New Roman" panose="02020503050405090304" pitchFamily="18" charset="0"/>
                <a:cs typeface="Times New Roman" panose="02020503050405090304" pitchFamily="18" charset="0"/>
              </a:rPr>
              <a:t> API for real-time phishing detection</a:t>
            </a:r>
            <a:endParaRPr lang="en-IN" dirty="0">
              <a:latin typeface="Times New Roman" panose="02020503050405090304" pitchFamily="18" charset="0"/>
              <a:cs typeface="Times New Roman" panose="02020503050405090304" pitchFamily="18" charset="0"/>
            </a:endParaRPr>
          </a:p>
          <a:p>
            <a:pPr>
              <a:buFont typeface="Arial" panose="020B0604020202090204" pitchFamily="34" charset="0"/>
              <a:buChar char="•"/>
            </a:pPr>
            <a:r>
              <a:rPr lang="en-IN" b="1" dirty="0">
                <a:latin typeface="Times New Roman" panose="02020503050405090304" pitchFamily="18" charset="0"/>
                <a:cs typeface="Times New Roman" panose="02020503050405090304" pitchFamily="18" charset="0"/>
              </a:rPr>
              <a:t>Development Tools</a:t>
            </a:r>
            <a:r>
              <a:rPr lang="en-IN" dirty="0">
                <a:latin typeface="Times New Roman" panose="02020503050405090304" pitchFamily="18" charset="0"/>
                <a:cs typeface="Times New Roman" panose="02020503050405090304" pitchFamily="18" charset="0"/>
              </a:rPr>
              <a:t>: </a:t>
            </a:r>
            <a:r>
              <a:rPr lang="en-IN" dirty="0" err="1">
                <a:latin typeface="Times New Roman" panose="02020503050405090304" pitchFamily="18" charset="0"/>
                <a:cs typeface="Times New Roman" panose="02020503050405090304" pitchFamily="18" charset="0"/>
              </a:rPr>
              <a:t>Jupyter</a:t>
            </a:r>
            <a:r>
              <a:rPr lang="en-IN" dirty="0">
                <a:latin typeface="Times New Roman" panose="02020503050405090304" pitchFamily="18" charset="0"/>
                <a:cs typeface="Times New Roman" panose="02020503050405090304" pitchFamily="18" charset="0"/>
              </a:rPr>
              <a:t> Notebook, VS Code, Postman (for API testing)</a:t>
            </a:r>
            <a:endParaRPr lang="en-IN" dirty="0">
              <a:latin typeface="Times New Roman" panose="02020503050405090304" pitchFamily="18" charset="0"/>
              <a:cs typeface="Times New Roman" panose="02020503050405090304" pitchFamily="18" charset="0"/>
            </a:endParaRPr>
          </a:p>
          <a:p>
            <a:endParaRPr lang="en-IN" dirty="0"/>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Date Placeholder 5"/>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503050405090304" pitchFamily="18" charset="0"/>
                <a:cs typeface="Times New Roman" panose="02020503050405090304" pitchFamily="18" charset="0"/>
              </a:rPr>
              <a:t>Status of the proposed system</a:t>
            </a:r>
            <a:endParaRPr lang="en-GB" dirty="0">
              <a:latin typeface="Times New Roman" panose="02020503050405090304" pitchFamily="18" charset="0"/>
              <a:cs typeface="Times New Roman" panose="02020503050405090304" pitchFamily="18" charset="0"/>
            </a:endParaRPr>
          </a:p>
        </p:txBody>
      </p:sp>
      <p:sp>
        <p:nvSpPr>
          <p:cNvPr id="5" name="Content Placeholder 4"/>
          <p:cNvSpPr>
            <a:spLocks noGrp="1"/>
          </p:cNvSpPr>
          <p:nvPr>
            <p:ph idx="1"/>
          </p:nvPr>
        </p:nvSpPr>
        <p:spPr/>
        <p:txBody>
          <a:bodyPr>
            <a:normAutofit fontScale="87500" lnSpcReduction="20000"/>
          </a:bodyPr>
          <a:lstStyle/>
          <a:p>
            <a:r>
              <a:rPr lang="en-US" altLang="en-US" dirty="0">
                <a:latin typeface="Times New Roman Regular" panose="02020503050405090304" charset="0"/>
                <a:cs typeface="Times New Roman Regular" panose="02020503050405090304" charset="0"/>
              </a:rPr>
              <a:t>✔ </a:t>
            </a:r>
            <a:r>
              <a:rPr lang="en-US" altLang="en-US" b="1" dirty="0">
                <a:latin typeface="Times New Roman Regular" panose="02020503050405090304" charset="0"/>
                <a:cs typeface="Times New Roman Regular" panose="02020503050405090304" charset="0"/>
              </a:rPr>
              <a:t>ML Phase Completed</a:t>
            </a:r>
            <a:r>
              <a:rPr lang="en-US" altLang="en-US" dirty="0">
                <a:latin typeface="Times New Roman Regular" panose="02020503050405090304" charset="0"/>
                <a:cs typeface="Times New Roman Regular" panose="02020503050405090304" charset="0"/>
              </a:rPr>
              <a:t> – Dataset collected, preprocessing done, multiple ML models trained and evaluated, best model (Gradient Boosting Classifier) selected.</a:t>
            </a:r>
            <a:endParaRPr lang="en-US" altLang="en-US" dirty="0">
              <a:latin typeface="Times New Roman Regular" panose="02020503050405090304" charset="0"/>
              <a:cs typeface="Times New Roman Regular" panose="02020503050405090304" charset="0"/>
            </a:endParaRPr>
          </a:p>
          <a:p>
            <a:r>
              <a:rPr lang="en-US" altLang="en-US" dirty="0">
                <a:latin typeface="Times New Roman Regular" panose="02020503050405090304" charset="0"/>
                <a:cs typeface="Times New Roman Regular" panose="02020503050405090304" charset="0"/>
              </a:rPr>
              <a:t>✔ </a:t>
            </a:r>
            <a:r>
              <a:rPr lang="en-US" altLang="en-US" b="1" dirty="0">
                <a:latin typeface="Times New Roman Regular" panose="02020503050405090304" charset="0"/>
                <a:cs typeface="Times New Roman Regular" panose="02020503050405090304" charset="0"/>
              </a:rPr>
              <a:t>Comparative Analysis Done</a:t>
            </a:r>
            <a:r>
              <a:rPr lang="en-US" altLang="en-US" dirty="0">
                <a:latin typeface="Times New Roman Regular" panose="02020503050405090304" charset="0"/>
                <a:cs typeface="Times New Roman Regular" panose="02020503050405090304" charset="0"/>
              </a:rPr>
              <a:t> – ML models compared, performance visualized, and best approach finalized.</a:t>
            </a:r>
            <a:endParaRPr lang="en-US" altLang="en-US" dirty="0">
              <a:latin typeface="Times New Roman Regular" panose="02020503050405090304" charset="0"/>
              <a:cs typeface="Times New Roman Regular" panose="02020503050405090304" charset="0"/>
            </a:endParaRPr>
          </a:p>
          <a:p>
            <a:r>
              <a:rPr lang="zh-CN" altLang="en-US" dirty="0">
                <a:latin typeface="Times New Roman Regular" panose="02020503050405090304" charset="0"/>
                <a:cs typeface="Times New Roman Regular" panose="02020503050405090304" charset="0"/>
              </a:rPr>
              <a:t>🔄</a:t>
            </a:r>
            <a:r>
              <a:rPr lang="en-US" altLang="en-US" dirty="0">
                <a:latin typeface="Times New Roman Regular" panose="02020503050405090304" charset="0"/>
                <a:cs typeface="Times New Roman Regular" panose="02020503050405090304" charset="0"/>
              </a:rPr>
              <a:t> </a:t>
            </a:r>
            <a:r>
              <a:rPr lang="en-US" altLang="en-US" b="1" dirty="0">
                <a:latin typeface="Times New Roman Regular" panose="02020503050405090304" charset="0"/>
                <a:cs typeface="Times New Roman Regular" panose="02020503050405090304" charset="0"/>
              </a:rPr>
              <a:t>Application Building Phase (In Progress)</a:t>
            </a:r>
            <a:r>
              <a:rPr lang="en-US" altLang="en-US" dirty="0">
                <a:latin typeface="Times New Roman Regular" panose="02020503050405090304" charset="0"/>
                <a:cs typeface="Times New Roman Regular" panose="02020503050405090304" charset="0"/>
              </a:rPr>
              <a:t> – Frontend and backend development, integrating the trained model into a user-friendly interface.</a:t>
            </a:r>
            <a:endParaRPr lang="en-US" altLang="en-US" dirty="0">
              <a:latin typeface="Times New Roman Regular" panose="02020503050405090304" charset="0"/>
              <a:cs typeface="Times New Roman Regular" panose="02020503050405090304" charset="0"/>
            </a:endParaRPr>
          </a:p>
          <a:p>
            <a:r>
              <a:rPr lang="zh-CN" altLang="en-US" dirty="0">
                <a:latin typeface="Times New Roman Regular" panose="02020503050405090304" charset="0"/>
                <a:cs typeface="Times New Roman Regular" panose="02020503050405090304" charset="0"/>
              </a:rPr>
              <a:t>🔄</a:t>
            </a:r>
            <a:r>
              <a:rPr lang="en-US" altLang="en-US" dirty="0">
                <a:latin typeface="Times New Roman Regular" panose="02020503050405090304" charset="0"/>
                <a:cs typeface="Times New Roman Regular" panose="02020503050405090304" charset="0"/>
              </a:rPr>
              <a:t> </a:t>
            </a:r>
            <a:r>
              <a:rPr lang="en-US" altLang="en-US" b="1" dirty="0">
                <a:latin typeface="Times New Roman Regular" panose="02020503050405090304" charset="0"/>
                <a:cs typeface="Times New Roman Regular" panose="02020503050405090304" charset="0"/>
              </a:rPr>
              <a:t>AI Integration Phase (Pending)</a:t>
            </a:r>
            <a:r>
              <a:rPr lang="en-US" altLang="en-US" dirty="0">
                <a:latin typeface="Times New Roman Regular" panose="02020503050405090304" charset="0"/>
                <a:cs typeface="Times New Roman Regular" panose="02020503050405090304" charset="0"/>
              </a:rPr>
              <a:t> – Exploring deep learning models like LSTM, CNN, and BERT for enhanced phishing detection.</a:t>
            </a:r>
            <a:endParaRPr lang="en-US" altLang="en-US" dirty="0">
              <a:latin typeface="Times New Roman Regular" panose="02020503050405090304" charset="0"/>
              <a:cs typeface="Times New Roman Regular" panose="02020503050405090304" charset="0"/>
            </a:endParaRPr>
          </a:p>
          <a:p>
            <a:endParaRPr lang="en-US" altLang="en-US" dirty="0">
              <a:latin typeface="Times New Roman Regular" panose="02020503050405090304" charset="0"/>
              <a:cs typeface="Times New Roman Regular" panose="02020503050405090304" charset="0"/>
            </a:endParaRPr>
          </a:p>
          <a:p>
            <a:r>
              <a:rPr lang="zh-CN" altLang="en-US" dirty="0">
                <a:latin typeface="Times New Roman Regular" panose="02020503050405090304" charset="0"/>
                <a:cs typeface="Times New Roman Regular" panose="02020503050405090304" charset="0"/>
              </a:rPr>
              <a:t>📌</a:t>
            </a:r>
            <a:r>
              <a:rPr lang="en-US" altLang="en-US" dirty="0">
                <a:latin typeface="Times New Roman Regular" panose="02020503050405090304" charset="0"/>
                <a:cs typeface="Times New Roman Regular" panose="02020503050405090304" charset="0"/>
              </a:rPr>
              <a:t> Future Plans:</a:t>
            </a:r>
            <a:endParaRPr lang="en-US" altLang="en-US" dirty="0">
              <a:latin typeface="Times New Roman Regular" panose="02020503050405090304" charset="0"/>
              <a:cs typeface="Times New Roman Regular" panose="02020503050405090304" charset="0"/>
            </a:endParaRPr>
          </a:p>
          <a:p>
            <a:r>
              <a:rPr lang="en-US" altLang="en-US" dirty="0">
                <a:latin typeface="Times New Roman Regular" panose="02020503050405090304" charset="0"/>
                <a:cs typeface="Times New Roman Regular" panose="02020503050405090304" charset="0"/>
              </a:rPr>
              <a:t>✅ Additional paper submission planned after model deployment and further improvements.</a:t>
            </a:r>
            <a:endParaRPr lang="zh-CN" altLang="en-US" dirty="0">
              <a:latin typeface="Times New Roman Regular" panose="02020503050405090304" charset="0"/>
              <a:cs typeface="Times New Roman Regular" panose="02020503050405090304"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Footer Placeholder 5"/>
          <p:cNvSpPr>
            <a:spLocks noGrp="1"/>
          </p:cNvSpPr>
          <p:nvPr>
            <p:ph type="ftr" sz="quarter" idx="11"/>
          </p:nvPr>
        </p:nvSpPr>
        <p:spPr/>
        <p:txBody>
          <a:bodyPr/>
          <a:lstStyle/>
          <a:p>
            <a:r>
              <a:rPr lang="en-US" dirty="0"/>
              <a:t>BCA- 21CSA399 MAJOR  PROJECT – REVIEW PRESENTATION</a:t>
            </a:r>
            <a:endParaRPr lang="en-US" dirty="0"/>
          </a:p>
          <a:p>
            <a:endParaRPr lang="en-US" dirty="0"/>
          </a:p>
        </p:txBody>
      </p:sp>
      <p:sp>
        <p:nvSpPr>
          <p:cNvPr id="2" name="Date Placeholder 1"/>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503050405090304" pitchFamily="18" charset="0"/>
                <a:cs typeface="Times New Roman" panose="02020503050405090304" pitchFamily="18" charset="0"/>
              </a:rPr>
              <a:t>Work done so far</a:t>
            </a:r>
            <a:endParaRPr lang="en-US" altLang="en-GB" dirty="0">
              <a:latin typeface="Times New Roman" panose="02020503050405090304" pitchFamily="18" charset="0"/>
              <a:cs typeface="Times New Roman" panose="02020503050405090304" pitchFamily="18" charset="0"/>
            </a:endParaRPr>
          </a:p>
        </p:txBody>
      </p:sp>
      <p:sp>
        <p:nvSpPr>
          <p:cNvPr id="5" name="Content Placeholder 4"/>
          <p:cNvSpPr>
            <a:spLocks noGrp="1"/>
          </p:cNvSpPr>
          <p:nvPr>
            <p:ph idx="1"/>
          </p:nvPr>
        </p:nvSpPr>
        <p:spPr>
          <a:xfrm>
            <a:off x="628650" y="1169194"/>
            <a:ext cx="7886700" cy="3263504"/>
          </a:xfrm>
        </p:spPr>
        <p:txBody>
          <a:bodyPr>
            <a:noAutofit/>
          </a:bodyPr>
          <a:lstStyle/>
          <a:p>
            <a:r>
              <a:rPr lang="en-US" altLang="en-US" sz="1600" dirty="0">
                <a:latin typeface="Times New Roman Regular" panose="02020503050405090304" charset="0"/>
                <a:cs typeface="Times New Roman Regular" panose="02020503050405090304" charset="0"/>
              </a:rPr>
              <a:t>Dataset Collection &amp; Preprocessing – Gathered data, applied tokenization, </a:t>
            </a:r>
            <a:r>
              <a:rPr lang="en-US" altLang="en-US" sz="1600" dirty="0" err="1">
                <a:latin typeface="Times New Roman Regular" panose="02020503050405090304" charset="0"/>
                <a:cs typeface="Times New Roman Regular" panose="02020503050405090304" charset="0"/>
              </a:rPr>
              <a:t>stopword</a:t>
            </a:r>
            <a:r>
              <a:rPr lang="en-US" altLang="en-US" sz="1600" dirty="0">
                <a:latin typeface="Times New Roman Regular" panose="02020503050405090304" charset="0"/>
                <a:cs typeface="Times New Roman Regular" panose="02020503050405090304" charset="0"/>
              </a:rPr>
              <a:t> removal, lemmatization, and TF-IDF.</a:t>
            </a:r>
            <a:endParaRPr lang="en-US" altLang="en-US" sz="1600" dirty="0">
              <a:latin typeface="Times New Roman Regular" panose="02020503050405090304" charset="0"/>
              <a:cs typeface="Times New Roman Regular" panose="02020503050405090304" charset="0"/>
            </a:endParaRPr>
          </a:p>
          <a:p>
            <a:r>
              <a:rPr lang="en-US" altLang="en-US" sz="1600" dirty="0">
                <a:latin typeface="Times New Roman Regular" panose="02020503050405090304" charset="0"/>
                <a:cs typeface="Times New Roman Regular" panose="02020503050405090304" charset="0"/>
              </a:rPr>
              <a:t>ML Models – Implemented Logistic Regression, Random Forest, SVM, KNN, Naïve Bayes, Multi-Layer Perceptron, </a:t>
            </a:r>
            <a:r>
              <a:rPr lang="en-US" altLang="en-US" sz="1600" dirty="0" err="1">
                <a:latin typeface="Times New Roman Regular" panose="02020503050405090304" charset="0"/>
                <a:cs typeface="Times New Roman Regular" panose="02020503050405090304" charset="0"/>
              </a:rPr>
              <a:t>CatBoost</a:t>
            </a:r>
            <a:r>
              <a:rPr lang="en-US" altLang="en-US" sz="1600" dirty="0">
                <a:latin typeface="Times New Roman Regular" panose="02020503050405090304" charset="0"/>
                <a:cs typeface="Times New Roman Regular" panose="02020503050405090304" charset="0"/>
              </a:rPr>
              <a:t>, Gradient Boosting, and </a:t>
            </a:r>
            <a:r>
              <a:rPr lang="en-US" altLang="en-US" sz="1600" dirty="0" err="1">
                <a:latin typeface="Times New Roman Regular" panose="02020503050405090304" charset="0"/>
                <a:cs typeface="Times New Roman Regular" panose="02020503050405090304" charset="0"/>
              </a:rPr>
              <a:t>XGBoost</a:t>
            </a:r>
            <a:r>
              <a:rPr lang="en-US" altLang="en-US" sz="1600" dirty="0">
                <a:latin typeface="Times New Roman Regular" panose="02020503050405090304" charset="0"/>
                <a:cs typeface="Times New Roman Regular" panose="02020503050405090304" charset="0"/>
              </a:rPr>
              <a:t>.</a:t>
            </a:r>
            <a:endParaRPr lang="en-US" altLang="en-US" sz="1600" dirty="0">
              <a:latin typeface="Times New Roman Regular" panose="02020503050405090304" charset="0"/>
              <a:cs typeface="Times New Roman Regular" panose="02020503050405090304" charset="0"/>
            </a:endParaRPr>
          </a:p>
          <a:p>
            <a:r>
              <a:rPr lang="en-US" altLang="en-US" sz="1600" dirty="0">
                <a:latin typeface="Times New Roman Regular" panose="02020503050405090304" charset="0"/>
                <a:cs typeface="Times New Roman Regular" panose="02020503050405090304" charset="0"/>
              </a:rPr>
              <a:t>Best Model Selection – Compared ML models based on accuracy, precision, recall, and F1-score. Found Gradient Boosting Classifier performed best.</a:t>
            </a:r>
            <a:endParaRPr lang="en-US" altLang="en-US" sz="1600" dirty="0">
              <a:latin typeface="Times New Roman Regular" panose="02020503050405090304" charset="0"/>
              <a:cs typeface="Times New Roman Regular" panose="02020503050405090304" charset="0"/>
            </a:endParaRPr>
          </a:p>
          <a:p>
            <a:r>
              <a:rPr lang="en-US" altLang="en-US" sz="1600" dirty="0">
                <a:latin typeface="Times New Roman Regular" panose="02020503050405090304" charset="0"/>
                <a:cs typeface="Times New Roman Regular" panose="02020503050405090304" charset="0"/>
              </a:rPr>
              <a:t>Feature Extraction – Extracted 30 features from URLs, including Address Bar, Domain, HTML, and JavaScript-based indicators.</a:t>
            </a:r>
            <a:endParaRPr lang="en-US" altLang="en-US" sz="1600" dirty="0">
              <a:latin typeface="Times New Roman Regular" panose="02020503050405090304" charset="0"/>
              <a:cs typeface="Times New Roman Regular" panose="02020503050405090304" charset="0"/>
            </a:endParaRPr>
          </a:p>
          <a:p>
            <a:r>
              <a:rPr lang="en-US" altLang="en-US" sz="1600" dirty="0">
                <a:latin typeface="Times New Roman Regular" panose="02020503050405090304" charset="0"/>
                <a:cs typeface="Times New Roman Regular" panose="02020503050405090304" charset="0"/>
              </a:rPr>
              <a:t>Comparative Analysis – Visualized model performance using bar graphs and scatter plots for better interpretability.</a:t>
            </a:r>
            <a:endParaRPr lang="en-US" altLang="en-US" sz="1600" dirty="0">
              <a:latin typeface="Times New Roman Regular" panose="02020503050405090304" charset="0"/>
              <a:cs typeface="Times New Roman Regular" panose="02020503050405090304" charset="0"/>
            </a:endParaRPr>
          </a:p>
          <a:p>
            <a:r>
              <a:rPr lang="en-US" altLang="en-US" sz="1600" dirty="0">
                <a:latin typeface="Times New Roman Regular" panose="02020503050405090304" charset="0"/>
                <a:cs typeface="Times New Roman Regular" panose="02020503050405090304" charset="0"/>
              </a:rPr>
              <a:t>Final Prediction Model – Integrated the best-performing model with a frontend interface for real-time phishing detection.</a:t>
            </a:r>
            <a:endParaRPr lang="en-US" altLang="en-US" sz="1600" dirty="0">
              <a:latin typeface="Times New Roman Regular" panose="02020503050405090304" charset="0"/>
              <a:cs typeface="Times New Roman Regular" panose="02020503050405090304"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Footer Placeholder 5"/>
          <p:cNvSpPr>
            <a:spLocks noGrp="1"/>
          </p:cNvSpPr>
          <p:nvPr>
            <p:ph type="ftr" sz="quarter" idx="11"/>
          </p:nvPr>
        </p:nvSpPr>
        <p:spPr/>
        <p:txBody>
          <a:bodyPr/>
          <a:lstStyle/>
          <a:p>
            <a:r>
              <a:rPr lang="en-US" dirty="0"/>
              <a:t>BCA- 21CSA399 MAJOR  PROJECT – REVIEW PRESENTATION</a:t>
            </a:r>
            <a:endParaRPr lang="en-US" dirty="0"/>
          </a:p>
          <a:p>
            <a:endParaRPr lang="en-US" dirty="0"/>
          </a:p>
        </p:txBody>
      </p:sp>
      <p:sp>
        <p:nvSpPr>
          <p:cNvPr id="2" name="Date Placeholder 1"/>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503050405090304" pitchFamily="18" charset="0"/>
                <a:cs typeface="Times New Roman" panose="02020503050405090304" pitchFamily="18" charset="0"/>
              </a:rPr>
              <a:t>Implementation</a:t>
            </a:r>
            <a:endParaRPr lang="en-IN" sz="1400" dirty="0">
              <a:solidFill>
                <a:schemeClr val="bg1">
                  <a:lumMod val="75000"/>
                </a:schemeClr>
              </a:solidFill>
              <a:latin typeface="Times New Roman" panose="02020503050405090304" pitchFamily="18" charset="0"/>
              <a:cs typeface="Times New Roman" panose="02020503050405090304" pitchFamily="18" charset="0"/>
            </a:endParaRPr>
          </a:p>
        </p:txBody>
      </p:sp>
      <p:pic>
        <p:nvPicPr>
          <p:cNvPr id="7" name="Content Placeholder 6"/>
          <p:cNvPicPr>
            <a:picLocks noGrp="1" noChangeAspect="1"/>
          </p:cNvPicPr>
          <p:nvPr>
            <p:ph idx="1"/>
          </p:nvPr>
        </p:nvPicPr>
        <p:blipFill>
          <a:blip r:embed="rId1"/>
          <a:stretch>
            <a:fillRect/>
          </a:stretch>
        </p:blipFill>
        <p:spPr>
          <a:xfrm>
            <a:off x="478790" y="1136650"/>
            <a:ext cx="4511675" cy="3317240"/>
          </a:xfrm>
          <a:prstGeom prst="rect">
            <a:avLst/>
          </a:prstGeom>
        </p:spPr>
      </p:pic>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Date Placeholder 5"/>
          <p:cNvSpPr>
            <a:spLocks noGrp="1"/>
          </p:cNvSpPr>
          <p:nvPr>
            <p:ph type="dt" sz="half" idx="10"/>
          </p:nvPr>
        </p:nvSpPr>
        <p:spPr/>
        <p:txBody>
          <a:bodyPr/>
          <a:lstStyle/>
          <a:p>
            <a:r>
              <a:rPr lang="en-US" dirty="0"/>
              <a:t>26-03-2025</a:t>
            </a:r>
            <a:endParaRPr lang="en-US" dirty="0"/>
          </a:p>
        </p:txBody>
      </p:sp>
      <p:pic>
        <p:nvPicPr>
          <p:cNvPr id="8" name="Picture 7"/>
          <p:cNvPicPr>
            <a:picLocks noChangeAspect="1"/>
          </p:cNvPicPr>
          <p:nvPr/>
        </p:nvPicPr>
        <p:blipFill>
          <a:blip r:embed="rId2"/>
          <a:stretch>
            <a:fillRect/>
          </a:stretch>
        </p:blipFill>
        <p:spPr>
          <a:xfrm>
            <a:off x="4989830" y="1061720"/>
            <a:ext cx="3809365" cy="35147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latin typeface="Times New Roman" panose="02020503050405090304" pitchFamily="18" charset="0"/>
                <a:cs typeface="Times New Roman" panose="02020503050405090304" pitchFamily="18" charset="0"/>
              </a:rPr>
              <a:t>Implementation</a:t>
            </a:r>
            <a:endParaRPr lang="en-IN" sz="1400" dirty="0">
              <a:solidFill>
                <a:schemeClr val="bg1">
                  <a:lumMod val="75000"/>
                </a:schemeClr>
              </a:solidFill>
              <a:latin typeface="Times New Roman" panose="02020503050405090304" pitchFamily="18" charset="0"/>
              <a:cs typeface="Times New Roman" panose="02020503050405090304" pitchFamily="18" charset="0"/>
            </a:endParaRPr>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Date Placeholder 5"/>
          <p:cNvSpPr>
            <a:spLocks noGrp="1"/>
          </p:cNvSpPr>
          <p:nvPr>
            <p:ph type="dt" sz="half" idx="10"/>
          </p:nvPr>
        </p:nvSpPr>
        <p:spPr/>
        <p:txBody>
          <a:bodyPr/>
          <a:lstStyle/>
          <a:p>
            <a:r>
              <a:rPr lang="en-US" dirty="0"/>
              <a:t>25-03-2025</a:t>
            </a:r>
            <a:endParaRPr lang="en-US" dirty="0"/>
          </a:p>
        </p:txBody>
      </p:sp>
      <p:pic>
        <p:nvPicPr>
          <p:cNvPr id="8" name="Content Placeholder 7"/>
          <p:cNvPicPr>
            <a:picLocks noGrp="1" noChangeAspect="1"/>
          </p:cNvPicPr>
          <p:nvPr>
            <p:ph idx="1"/>
          </p:nvPr>
        </p:nvPicPr>
        <p:blipFill>
          <a:blip r:embed="rId1"/>
          <a:stretch>
            <a:fillRect/>
          </a:stretch>
        </p:blipFill>
        <p:spPr>
          <a:xfrm>
            <a:off x="4471670" y="1468755"/>
            <a:ext cx="4373245" cy="2837180"/>
          </a:xfrm>
          <a:prstGeom prst="rect">
            <a:avLst/>
          </a:prstGeom>
        </p:spPr>
      </p:pic>
      <p:pic>
        <p:nvPicPr>
          <p:cNvPr id="9" name="Picture 8"/>
          <p:cNvPicPr>
            <a:picLocks noChangeAspect="1"/>
          </p:cNvPicPr>
          <p:nvPr/>
        </p:nvPicPr>
        <p:blipFill>
          <a:blip r:embed="rId2"/>
          <a:stretch>
            <a:fillRect/>
          </a:stretch>
        </p:blipFill>
        <p:spPr>
          <a:xfrm>
            <a:off x="237490" y="1330960"/>
            <a:ext cx="4218940" cy="2257425"/>
          </a:xfrm>
          <a:prstGeom prst="rect">
            <a:avLst/>
          </a:prstGeom>
        </p:spPr>
      </p:pic>
      <p:sp>
        <p:nvSpPr>
          <p:cNvPr id="10" name="Text Box 9"/>
          <p:cNvSpPr txBox="1"/>
          <p:nvPr/>
        </p:nvSpPr>
        <p:spPr>
          <a:xfrm>
            <a:off x="628650" y="1152525"/>
            <a:ext cx="2821940" cy="306705"/>
          </a:xfrm>
          <a:prstGeom prst="rect">
            <a:avLst/>
          </a:prstGeom>
          <a:noFill/>
        </p:spPr>
        <p:txBody>
          <a:bodyPr wrap="square" rtlCol="0" anchor="t">
            <a:spAutoFit/>
          </a:bodyPr>
          <a:lstStyle/>
          <a:p>
            <a:r>
              <a:rPr lang="en-US" sz="1400">
                <a:latin typeface="Times New Roman Regular" panose="02020503050405090304" charset="0"/>
                <a:cs typeface="Times New Roman Regular" panose="02020503050405090304" charset="0"/>
              </a:rPr>
              <a:t>Storing Best Model:</a:t>
            </a:r>
            <a:endParaRPr lang="en-US" sz="1400">
              <a:latin typeface="Times New Roman Regular" panose="02020503050405090304" charset="0"/>
              <a:cs typeface="Times New Roman Regular" panose="02020503050405090304" charset="0"/>
            </a:endParaRPr>
          </a:p>
        </p:txBody>
      </p:sp>
      <p:sp>
        <p:nvSpPr>
          <p:cNvPr id="11" name="Text Box 10"/>
          <p:cNvSpPr txBox="1"/>
          <p:nvPr/>
        </p:nvSpPr>
        <p:spPr>
          <a:xfrm>
            <a:off x="4865370" y="1152525"/>
            <a:ext cx="2821940" cy="306705"/>
          </a:xfrm>
          <a:prstGeom prst="rect">
            <a:avLst/>
          </a:prstGeom>
          <a:noFill/>
        </p:spPr>
        <p:txBody>
          <a:bodyPr wrap="square" rtlCol="0" anchor="t">
            <a:spAutoFit/>
          </a:bodyPr>
          <a:lstStyle/>
          <a:p>
            <a:r>
              <a:rPr lang="en-US" sz="1400">
                <a:latin typeface="Times New Roman Regular" panose="02020503050405090304" charset="0"/>
                <a:cs typeface="Times New Roman Regular" panose="02020503050405090304" charset="0"/>
              </a:rPr>
              <a:t>Best Model Performance:</a:t>
            </a:r>
            <a:endParaRPr lang="en-US" sz="1400">
              <a:latin typeface="Times New Roman Regular" panose="02020503050405090304" charset="0"/>
              <a:cs typeface="Times New Roman Regular" panose="02020503050405090304"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Date Placeholder 5"/>
          <p:cNvSpPr>
            <a:spLocks noGrp="1"/>
          </p:cNvSpPr>
          <p:nvPr>
            <p:ph type="dt" sz="half" idx="10"/>
          </p:nvPr>
        </p:nvSpPr>
        <p:spPr/>
        <p:txBody>
          <a:bodyPr/>
          <a:lstStyle/>
          <a:p>
            <a:r>
              <a:rPr lang="en-US" dirty="0"/>
              <a:t>25-03-2025</a:t>
            </a:r>
            <a:endParaRPr lang="en-US" dirty="0"/>
          </a:p>
        </p:txBody>
      </p:sp>
      <p:pic>
        <p:nvPicPr>
          <p:cNvPr id="15" name="Picture 14"/>
          <p:cNvPicPr>
            <a:picLocks noChangeAspect="1"/>
          </p:cNvPicPr>
          <p:nvPr/>
        </p:nvPicPr>
        <p:blipFill>
          <a:blip r:embed="rId1"/>
          <a:srcRect t="7573"/>
          <a:stretch>
            <a:fillRect/>
          </a:stretch>
        </p:blipFill>
        <p:spPr>
          <a:xfrm>
            <a:off x="1447800" y="677427"/>
            <a:ext cx="6248400" cy="3530241"/>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503050405090304" pitchFamily="18" charset="0"/>
                <a:cs typeface="Times New Roman" panose="02020503050405090304" pitchFamily="18" charset="0"/>
              </a:rPr>
              <a:t>References/Web Resources </a:t>
            </a:r>
            <a:endParaRPr lang="en-GB" dirty="0">
              <a:latin typeface="Times New Roman" panose="02020503050405090304" pitchFamily="18" charset="0"/>
              <a:cs typeface="Times New Roman" panose="02020503050405090304" pitchFamily="18" charset="0"/>
            </a:endParaRPr>
          </a:p>
        </p:txBody>
      </p:sp>
      <p:sp>
        <p:nvSpPr>
          <p:cNvPr id="116" name="Google Shape;116;p23"/>
          <p:cNvSpPr txBox="1">
            <a:spLocks noGrp="1"/>
          </p:cNvSpPr>
          <p:nvPr>
            <p:ph idx="1"/>
          </p:nvPr>
        </p:nvSpPr>
        <p:spPr>
          <a:prstGeom prst="rect">
            <a:avLst/>
          </a:prstGeom>
        </p:spPr>
        <p:txBody>
          <a:bodyPr spcFirstLastPara="1" wrap="square" lIns="91425" tIns="91425" rIns="91425" bIns="91425" anchor="t" anchorCtr="0">
            <a:noAutofit/>
          </a:bodyPr>
          <a:lstStyle/>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[1</a:t>
            </a:r>
            <a:r>
              <a:rPr lang="en-US" sz="1400" dirty="0">
                <a:latin typeface="Times New Roman" panose="02020503050405090304" pitchFamily="18" charset="0"/>
                <a:cs typeface="Times New Roman" panose="02020503050405090304" pitchFamily="18" charset="0"/>
              </a:rPr>
              <a:t>]</a:t>
            </a:r>
            <a:r>
              <a:rPr lang="en-IN" sz="14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Google Safe Browsing API</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1" action="ppaction://hlinksldjump"/>
              </a:rPr>
              <a:t>https://developers.google.com/safe-browsing</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[2</a:t>
            </a:r>
            <a:r>
              <a:rPr lang="en-US" sz="1400" dirty="0">
                <a:latin typeface="Times New Roman" panose="02020503050405090304" pitchFamily="18" charset="0"/>
                <a:cs typeface="Times New Roman" panose="02020503050405090304" pitchFamily="18" charset="0"/>
              </a:rPr>
              <a:t>]</a:t>
            </a:r>
            <a:r>
              <a:rPr lang="en-IN" sz="1400" dirty="0">
                <a:latin typeface="Times New Roman" panose="02020503050405090304" pitchFamily="18" charset="0"/>
                <a:cs typeface="Times New Roman" panose="02020503050405090304" pitchFamily="18" charset="0"/>
              </a:rPr>
              <a:t> </a:t>
            </a:r>
            <a:r>
              <a:rPr lang="en-IN" sz="1400" b="1" dirty="0" err="1">
                <a:latin typeface="Times New Roman" panose="02020503050405090304" pitchFamily="18" charset="0"/>
                <a:cs typeface="Times New Roman" panose="02020503050405090304" pitchFamily="18" charset="0"/>
              </a:rPr>
              <a:t>VirusTotal</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2"/>
              </a:rPr>
              <a:t>https://www.virustotal.com/</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[3</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err="1">
                <a:latin typeface="Times New Roman" panose="02020503050405090304" pitchFamily="18" charset="0"/>
                <a:cs typeface="Times New Roman" panose="02020503050405090304" pitchFamily="18" charset="0"/>
              </a:rPr>
              <a:t>PhishTank</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3"/>
              </a:rPr>
              <a:t>https://www.phishtank.com/</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[4</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Kaggle Phishing Dataset</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1" action="ppaction://hlinksldjump"/>
              </a:rPr>
              <a:t>https://www.kaggle.com/eswarchandt/phishing-website-detector</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[5</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OWASP Phishing Resources</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1" action="ppaction://hlinksldjump"/>
              </a:rPr>
              <a:t>https://owasp.org/www-community/attacks/Phishing</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[6</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URLScan.io</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4"/>
              </a:rPr>
              <a:t>https://urlscan.io/</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[7</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National Cyber Security Centre (UK)</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5"/>
              </a:rPr>
              <a:t>https://www.ncsc.gov.uk/</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[8</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MITRE ATT&amp;CK - Phishing Tactics</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1" action="ppaction://hlinksldjump"/>
              </a:rPr>
              <a:t>https://attack.mitre.org/</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[9</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Zscaler </a:t>
            </a:r>
            <a:r>
              <a:rPr lang="en-IN" sz="1400" b="1" dirty="0" err="1">
                <a:latin typeface="Times New Roman" panose="02020503050405090304" pitchFamily="18" charset="0"/>
                <a:cs typeface="Times New Roman" panose="02020503050405090304" pitchFamily="18" charset="0"/>
              </a:rPr>
              <a:t>ThreatLabZ</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1" action="ppaction://hlinksldjump"/>
              </a:rPr>
              <a:t>https://www.zscaler.com/blogs/security-research</a:t>
            </a:r>
            <a:endParaRPr lang="en-IN" sz="1400" dirty="0">
              <a:latin typeface="Times New Roman" panose="02020503050405090304" pitchFamily="18" charset="0"/>
              <a:cs typeface="Times New Roman" panose="02020503050405090304" pitchFamily="18" charset="0"/>
            </a:endParaRPr>
          </a:p>
          <a:p>
            <a:pPr marL="0" indent="0">
              <a:buNone/>
            </a:pPr>
            <a:r>
              <a:rPr lang="en-US" sz="1400" b="0" i="0" dirty="0">
                <a:solidFill>
                  <a:srgbClr val="333333"/>
                </a:solidFill>
                <a:effectLst/>
                <a:latin typeface="Times New Roman" panose="02020503050405090304" pitchFamily="18" charset="0"/>
                <a:cs typeface="Times New Roman" panose="02020503050405090304" pitchFamily="18" charset="0"/>
              </a:rPr>
              <a:t>[10</a:t>
            </a:r>
            <a:r>
              <a:rPr lang="en-US" sz="1400" dirty="0">
                <a:latin typeface="Times New Roman" panose="02020503050405090304" pitchFamily="18" charset="0"/>
                <a:cs typeface="Times New Roman" panose="02020503050405090304" pitchFamily="18" charset="0"/>
              </a:rPr>
              <a:t>]</a:t>
            </a:r>
            <a:r>
              <a:rPr lang="en-IN" sz="1100" dirty="0">
                <a:latin typeface="Times New Roman" panose="02020503050405090304" pitchFamily="18" charset="0"/>
                <a:cs typeface="Times New Roman" panose="02020503050405090304" pitchFamily="18" charset="0"/>
              </a:rPr>
              <a:t> </a:t>
            </a:r>
            <a:r>
              <a:rPr lang="en-IN" sz="1400" b="1" dirty="0" err="1">
                <a:latin typeface="Times New Roman" panose="02020503050405090304" pitchFamily="18" charset="0"/>
                <a:cs typeface="Times New Roman" panose="02020503050405090304" pitchFamily="18" charset="0"/>
              </a:rPr>
              <a:t>CheckPhish</a:t>
            </a:r>
            <a:r>
              <a:rPr lang="en-IN" sz="1400" b="1" dirty="0">
                <a:latin typeface="Times New Roman" panose="02020503050405090304" pitchFamily="18" charset="0"/>
                <a:cs typeface="Times New Roman" panose="02020503050405090304" pitchFamily="18" charset="0"/>
              </a:rPr>
              <a:t> AI</a:t>
            </a:r>
            <a:r>
              <a:rPr lang="en-IN" sz="1400" dirty="0">
                <a:latin typeface="Times New Roman" panose="02020503050405090304" pitchFamily="18" charset="0"/>
                <a:cs typeface="Times New Roman" panose="02020503050405090304" pitchFamily="18" charset="0"/>
              </a:rPr>
              <a:t> – </a:t>
            </a:r>
            <a:r>
              <a:rPr lang="en-IN" sz="1400" dirty="0">
                <a:latin typeface="Times New Roman" panose="02020503050405090304" pitchFamily="18" charset="0"/>
                <a:cs typeface="Times New Roman" panose="02020503050405090304" pitchFamily="18" charset="0"/>
                <a:hlinkClick r:id="rId6"/>
              </a:rPr>
              <a:t>https://checkphish.ai/</a:t>
            </a:r>
            <a:endParaRPr lang="en-IN" sz="1400" dirty="0">
              <a:latin typeface="Times New Roman" panose="02020503050405090304" pitchFamily="18" charset="0"/>
              <a:cs typeface="Times New Roman" panose="02020503050405090304" pitchFamily="18" charset="0"/>
            </a:endParaRPr>
          </a:p>
          <a:p>
            <a:pPr marL="0" lvl="0" indent="0" algn="l" rtl="0">
              <a:spcBef>
                <a:spcPts val="0"/>
              </a:spcBef>
              <a:spcAft>
                <a:spcPts val="1600"/>
              </a:spcAft>
              <a:buNone/>
            </a:pPr>
            <a:endParaRPr lang="en-GB" sz="1400"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3" name="Footer Placeholder 2"/>
          <p:cNvSpPr>
            <a:spLocks noGrp="1"/>
          </p:cNvSpPr>
          <p:nvPr>
            <p:ph type="ftr" sz="quarter" idx="11"/>
          </p:nvPr>
        </p:nvSpPr>
        <p:spPr/>
        <p:txBody>
          <a:bodyPr/>
          <a:lstStyle/>
          <a:p>
            <a:r>
              <a:rPr lang="en-US" dirty="0"/>
              <a:t>BCA- </a:t>
            </a:r>
            <a:r>
              <a:rPr lang="en-US"/>
              <a:t>21CSA398MINOR</a:t>
            </a:r>
            <a:r>
              <a:rPr lang="en-US" dirty="0"/>
              <a:t> PROJECT – REVIEW 1 PRESENTATION</a:t>
            </a:r>
            <a:endParaRPr lang="en-US" dirty="0"/>
          </a:p>
        </p:txBody>
      </p:sp>
      <p:sp>
        <p:nvSpPr>
          <p:cNvPr id="4" name="Date Placeholder 3"/>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273844"/>
            <a:ext cx="7886700" cy="603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503050405090304" pitchFamily="18" charset="0"/>
                <a:cs typeface="Times New Roman" panose="02020503050405090304" pitchFamily="18" charset="0"/>
              </a:rPr>
              <a:t>Problem</a:t>
            </a:r>
            <a:r>
              <a:rPr lang="en-US" altLang="en-GB" dirty="0">
                <a:latin typeface="Times New Roman" panose="02020503050405090304" pitchFamily="18" charset="0"/>
                <a:cs typeface="Times New Roman" panose="02020503050405090304" pitchFamily="18" charset="0"/>
              </a:rPr>
              <a:t> Statement</a:t>
            </a:r>
            <a:endParaRPr lang="en-US" altLang="en-GB" dirty="0">
              <a:latin typeface="Times New Roman" panose="02020503050405090304" pitchFamily="18" charset="0"/>
              <a:cs typeface="Times New Roman" panose="02020503050405090304" pitchFamily="18" charset="0"/>
            </a:endParaRPr>
          </a:p>
        </p:txBody>
      </p:sp>
      <p:sp>
        <p:nvSpPr>
          <p:cNvPr id="5" name="Content Placeholder 4"/>
          <p:cNvSpPr>
            <a:spLocks noGrp="1"/>
          </p:cNvSpPr>
          <p:nvPr>
            <p:ph idx="1"/>
          </p:nvPr>
        </p:nvSpPr>
        <p:spPr>
          <a:xfrm>
            <a:off x="628650" y="1151373"/>
            <a:ext cx="7886700" cy="3103537"/>
          </a:xfrm>
        </p:spPr>
        <p:txBody>
          <a:bodyPr>
            <a:noAutofit/>
          </a:bodyPr>
          <a:lstStyle/>
          <a:p>
            <a:pPr marL="0" indent="0" algn="just">
              <a:buNone/>
            </a:pPr>
            <a:r>
              <a:rPr lang="en-US" altLang="en-US" sz="2000" dirty="0">
                <a:latin typeface="Times New Roman" panose="02020503050405090304" pitchFamily="18" charset="0"/>
                <a:cs typeface="Times New Roman" panose="02020503050405090304" pitchFamily="18" charset="0"/>
              </a:rPr>
              <a:t>Why do existing security tools struggle to detect evolving phishing techniques, fake login forms, and dark web threats? Is it due to outdated blacklists and limited monitoring, which fail to adapt to new attack methods? Additionally, since these tools often block threats without providing explanations, how does this impact user awareness of cyber risks, and what solutions can improve both security effectiveness and user education?</a:t>
            </a:r>
            <a:endParaRPr lang="en-US" altLang="en-US" sz="20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Footer Placeholder 5"/>
          <p:cNvSpPr>
            <a:spLocks noGrp="1"/>
          </p:cNvSpPr>
          <p:nvPr>
            <p:ph type="ftr" sz="quarter" idx="11"/>
          </p:nvPr>
        </p:nvSpPr>
        <p:spPr/>
        <p:txBody>
          <a:bodyPr/>
          <a:lstStyle/>
          <a:p>
            <a:r>
              <a:rPr lang="en-US" dirty="0"/>
              <a:t>BCA- 21CSA399 MAJOR  PROJECT – REVIEW PRESENTATION</a:t>
            </a:r>
            <a:endParaRPr lang="en-US" dirty="0"/>
          </a:p>
        </p:txBody>
      </p:sp>
      <p:sp>
        <p:nvSpPr>
          <p:cNvPr id="2" name="Date Placeholder 1"/>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628650" y="273844"/>
            <a:ext cx="7886700" cy="603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503050405090304" pitchFamily="18" charset="0"/>
                <a:cs typeface="Times New Roman" panose="02020503050405090304" pitchFamily="18" charset="0"/>
              </a:rPr>
              <a:t>Motivation</a:t>
            </a:r>
            <a:endParaRPr lang="en-US" altLang="en-GB" dirty="0">
              <a:latin typeface="Times New Roman" panose="02020503050405090304" pitchFamily="18" charset="0"/>
              <a:cs typeface="Times New Roman" panose="02020503050405090304" pitchFamily="18" charset="0"/>
            </a:endParaRPr>
          </a:p>
        </p:txBody>
      </p:sp>
      <p:sp>
        <p:nvSpPr>
          <p:cNvPr id="5" name="Content Placeholder 4"/>
          <p:cNvSpPr>
            <a:spLocks noGrp="1"/>
          </p:cNvSpPr>
          <p:nvPr>
            <p:ph idx="1"/>
          </p:nvPr>
        </p:nvSpPr>
        <p:spPr>
          <a:xfrm>
            <a:off x="628650" y="1151373"/>
            <a:ext cx="7886700" cy="3103537"/>
          </a:xfrm>
        </p:spPr>
        <p:txBody>
          <a:bodyPr>
            <a:noAutofit/>
          </a:bodyPr>
          <a:lstStyle/>
          <a:p>
            <a:pPr algn="just"/>
            <a:r>
              <a:rPr lang="en-US" sz="1400" b="1" dirty="0">
                <a:latin typeface="Times New Roman" panose="02020503050405090304" pitchFamily="18" charset="0"/>
                <a:cs typeface="Times New Roman" panose="02020503050405090304" pitchFamily="18" charset="0"/>
              </a:rPr>
              <a:t>Increase in Phishing &amp; Cyber Attacks</a:t>
            </a:r>
            <a:r>
              <a:rPr lang="en-US" sz="1400" dirty="0">
                <a:latin typeface="Times New Roman" panose="02020503050405090304" pitchFamily="18" charset="0"/>
                <a:cs typeface="Times New Roman" panose="02020503050405090304" pitchFamily="18" charset="0"/>
              </a:rPr>
              <a:t> – Traditional security tools rely on outdated blacklists, making them ineffective against </a:t>
            </a:r>
            <a:r>
              <a:rPr lang="en-US" sz="1400" b="1" dirty="0">
                <a:latin typeface="Times New Roman" panose="02020503050405090304" pitchFamily="18" charset="0"/>
                <a:cs typeface="Times New Roman" panose="02020503050405090304" pitchFamily="18" charset="0"/>
              </a:rPr>
              <a:t>new and evolving phishing techniques</a:t>
            </a:r>
            <a:r>
              <a:rPr lang="en-US" sz="1400" dirty="0">
                <a:latin typeface="Times New Roman" panose="02020503050405090304" pitchFamily="18" charset="0"/>
                <a:cs typeface="Times New Roman" panose="02020503050405090304" pitchFamily="18" charset="0"/>
              </a:rPr>
              <a:t>.</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Lack of User Awareness</a:t>
            </a:r>
            <a:r>
              <a:rPr lang="en-US" sz="1400" dirty="0">
                <a:latin typeface="Times New Roman" panose="02020503050405090304" pitchFamily="18" charset="0"/>
                <a:cs typeface="Times New Roman" panose="02020503050405090304" pitchFamily="18" charset="0"/>
              </a:rPr>
              <a:t> – Most users fail to recognize fraudulent links, leading to </a:t>
            </a:r>
            <a:r>
              <a:rPr lang="en-US" sz="1400" b="1" dirty="0">
                <a:latin typeface="Times New Roman" panose="02020503050405090304" pitchFamily="18" charset="0"/>
                <a:cs typeface="Times New Roman" panose="02020503050405090304" pitchFamily="18" charset="0"/>
              </a:rPr>
              <a:t>credential theft, financial fraud, and malware infections</a:t>
            </a:r>
            <a:r>
              <a:rPr lang="en-US" sz="1400" dirty="0">
                <a:latin typeface="Times New Roman" panose="02020503050405090304" pitchFamily="18" charset="0"/>
                <a:cs typeface="Times New Roman" panose="02020503050405090304" pitchFamily="18" charset="0"/>
              </a:rPr>
              <a:t>.</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Ineffective Threat Explanation</a:t>
            </a:r>
            <a:r>
              <a:rPr lang="en-US" sz="1400" dirty="0">
                <a:latin typeface="Times New Roman" panose="02020503050405090304" pitchFamily="18" charset="0"/>
                <a:cs typeface="Times New Roman" panose="02020503050405090304" pitchFamily="18" charset="0"/>
              </a:rPr>
              <a:t> – Existing tools simply block suspicious links </a:t>
            </a:r>
            <a:r>
              <a:rPr lang="en-US" sz="1400" b="1" dirty="0">
                <a:latin typeface="Times New Roman" panose="02020503050405090304" pitchFamily="18" charset="0"/>
                <a:cs typeface="Times New Roman" panose="02020503050405090304" pitchFamily="18" charset="0"/>
              </a:rPr>
              <a:t>without explaining why</a:t>
            </a:r>
            <a:r>
              <a:rPr lang="en-US" sz="1400" dirty="0">
                <a:latin typeface="Times New Roman" panose="02020503050405090304" pitchFamily="18" charset="0"/>
                <a:cs typeface="Times New Roman" panose="02020503050405090304" pitchFamily="18" charset="0"/>
              </a:rPr>
              <a:t> they are dangerous, leaving users uninformed.</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Inability to Detect Fake Login Forms</a:t>
            </a:r>
            <a:r>
              <a:rPr lang="en-US" sz="1400" dirty="0">
                <a:latin typeface="Times New Roman" panose="02020503050405090304" pitchFamily="18" charset="0"/>
                <a:cs typeface="Times New Roman" panose="02020503050405090304" pitchFamily="18" charset="0"/>
              </a:rPr>
              <a:t> – Conventional solutions do not analyze </a:t>
            </a:r>
            <a:r>
              <a:rPr lang="en-US" sz="1400" b="1" dirty="0">
                <a:latin typeface="Times New Roman" panose="02020503050405090304" pitchFamily="18" charset="0"/>
                <a:cs typeface="Times New Roman" panose="02020503050405090304" pitchFamily="18" charset="0"/>
              </a:rPr>
              <a:t>malicious login/payment forms</a:t>
            </a:r>
            <a:r>
              <a:rPr lang="en-US" sz="1400" dirty="0">
                <a:latin typeface="Times New Roman" panose="02020503050405090304" pitchFamily="18" charset="0"/>
                <a:cs typeface="Times New Roman" panose="02020503050405090304" pitchFamily="18" charset="0"/>
              </a:rPr>
              <a:t>, which are primary attack vectors for credential theft.</a:t>
            </a:r>
            <a:endParaRPr lang="en-US" sz="1400" dirty="0">
              <a:latin typeface="Times New Roman" panose="02020503050405090304" pitchFamily="18" charset="0"/>
              <a:cs typeface="Times New Roman" panose="02020503050405090304" pitchFamily="18" charset="0"/>
            </a:endParaRPr>
          </a:p>
          <a:p>
            <a:pPr algn="just"/>
            <a:r>
              <a:rPr lang="en-US" sz="1400" dirty="0">
                <a:latin typeface="Times New Roman" panose="02020503050405090304" pitchFamily="18" charset="0"/>
                <a:cs typeface="Times New Roman" panose="02020503050405090304" pitchFamily="18" charset="0"/>
              </a:rPr>
              <a:t> </a:t>
            </a:r>
            <a:r>
              <a:rPr lang="en-US" sz="1400" b="1" dirty="0">
                <a:latin typeface="Times New Roman" panose="02020503050405090304" pitchFamily="18" charset="0"/>
                <a:cs typeface="Times New Roman" panose="02020503050405090304" pitchFamily="18" charset="0"/>
              </a:rPr>
              <a:t>Limited Dark Web Monitoring</a:t>
            </a:r>
            <a:r>
              <a:rPr lang="en-US" sz="1400" dirty="0">
                <a:latin typeface="Times New Roman" panose="02020503050405090304" pitchFamily="18" charset="0"/>
                <a:cs typeface="Times New Roman" panose="02020503050405090304" pitchFamily="18" charset="0"/>
              </a:rPr>
              <a:t> – Many security tools fail to </a:t>
            </a:r>
            <a:r>
              <a:rPr lang="en-US" sz="1400" b="1" dirty="0">
                <a:latin typeface="Times New Roman" panose="02020503050405090304" pitchFamily="18" charset="0"/>
                <a:cs typeface="Times New Roman" panose="02020503050405090304" pitchFamily="18" charset="0"/>
              </a:rPr>
              <a:t>track scam URLs from the dark web</a:t>
            </a:r>
            <a:r>
              <a:rPr lang="en-US" sz="1400" dirty="0">
                <a:latin typeface="Times New Roman" panose="02020503050405090304" pitchFamily="18" charset="0"/>
                <a:cs typeface="Times New Roman" panose="02020503050405090304" pitchFamily="18" charset="0"/>
              </a:rPr>
              <a:t>, missing historical fraud records.</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No Safe Browsing Alternative</a:t>
            </a:r>
            <a:r>
              <a:rPr lang="en-US" sz="1400" dirty="0">
                <a:latin typeface="Times New Roman" panose="02020503050405090304" pitchFamily="18" charset="0"/>
                <a:cs typeface="Times New Roman" panose="02020503050405090304" pitchFamily="18" charset="0"/>
              </a:rPr>
              <a:t> – Current solutions either </a:t>
            </a:r>
            <a:r>
              <a:rPr lang="en-US" sz="1400" b="1" dirty="0">
                <a:latin typeface="Times New Roman" panose="02020503050405090304" pitchFamily="18" charset="0"/>
                <a:cs typeface="Times New Roman" panose="02020503050405090304" pitchFamily="18" charset="0"/>
              </a:rPr>
              <a:t>block links entirely or allow access</a:t>
            </a:r>
            <a:r>
              <a:rPr lang="en-US" sz="1400" dirty="0">
                <a:latin typeface="Times New Roman" panose="02020503050405090304" pitchFamily="18" charset="0"/>
                <a:cs typeface="Times New Roman" panose="02020503050405090304" pitchFamily="18" charset="0"/>
              </a:rPr>
              <a:t>, without offering a </a:t>
            </a:r>
            <a:r>
              <a:rPr lang="en-US" sz="1400" b="1" dirty="0">
                <a:latin typeface="Times New Roman" panose="02020503050405090304" pitchFamily="18" charset="0"/>
                <a:cs typeface="Times New Roman" panose="02020503050405090304" pitchFamily="18" charset="0"/>
              </a:rPr>
              <a:t>secure preview mode</a:t>
            </a:r>
            <a:r>
              <a:rPr lang="en-US" sz="1400" dirty="0">
                <a:latin typeface="Times New Roman" panose="02020503050405090304" pitchFamily="18" charset="0"/>
                <a:cs typeface="Times New Roman" panose="02020503050405090304" pitchFamily="18" charset="0"/>
              </a:rPr>
              <a:t> for risk-free browsing.</a:t>
            </a:r>
            <a:endParaRPr lang="en-IN" sz="14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Footer Placeholder 5"/>
          <p:cNvSpPr>
            <a:spLocks noGrp="1"/>
          </p:cNvSpPr>
          <p:nvPr>
            <p:ph type="ftr" sz="quarter" idx="11"/>
          </p:nvPr>
        </p:nvSpPr>
        <p:spPr/>
        <p:txBody>
          <a:bodyPr/>
          <a:lstStyle/>
          <a:p>
            <a:r>
              <a:rPr lang="en-US" dirty="0"/>
              <a:t>BCA- 21CSA399 MAJOR  PROJECT – REVIEW PRESENTATION</a:t>
            </a:r>
            <a:endParaRPr lang="en-US" dirty="0"/>
          </a:p>
        </p:txBody>
      </p:sp>
      <p:sp>
        <p:nvSpPr>
          <p:cNvPr id="2" name="Date Placeholder 1"/>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pPr>
            <a:r>
              <a:rPr lang="en-IN" dirty="0">
                <a:latin typeface="Times New Roman" panose="02020503050405090304" pitchFamily="18" charset="0"/>
                <a:cs typeface="Times New Roman" panose="02020503050405090304" pitchFamily="18" charset="0"/>
              </a:rPr>
              <a:t>Scope of the proposed application</a:t>
            </a:r>
            <a:endParaRPr lang="en-IN" dirty="0">
              <a:latin typeface="Times New Roman" panose="02020503050405090304" pitchFamily="18" charset="0"/>
              <a:cs typeface="Times New Roman" panose="02020503050405090304" pitchFamily="18" charset="0"/>
            </a:endParaRPr>
          </a:p>
        </p:txBody>
      </p:sp>
      <p:sp>
        <p:nvSpPr>
          <p:cNvPr id="3" name="Content Placeholder 2"/>
          <p:cNvSpPr>
            <a:spLocks noGrp="1"/>
          </p:cNvSpPr>
          <p:nvPr>
            <p:ph idx="1"/>
          </p:nvPr>
        </p:nvSpPr>
        <p:spPr>
          <a:xfrm>
            <a:off x="628650" y="1268016"/>
            <a:ext cx="7886700" cy="3438104"/>
          </a:xfrm>
        </p:spPr>
        <p:txBody>
          <a:bodyPr>
            <a:normAutofit/>
          </a:bodyPr>
          <a:lstStyle/>
          <a:p>
            <a:pPr algn="just"/>
            <a:r>
              <a:rPr lang="en-US" sz="1400" b="1" dirty="0">
                <a:latin typeface="Times New Roman" panose="02020503050405090304" pitchFamily="18" charset="0"/>
                <a:cs typeface="Times New Roman" panose="02020503050405090304" pitchFamily="18" charset="0"/>
              </a:rPr>
              <a:t>Real-Time Suspicious Link Detection</a:t>
            </a:r>
            <a:r>
              <a:rPr lang="en-US" sz="1400" dirty="0">
                <a:latin typeface="Times New Roman" panose="02020503050405090304" pitchFamily="18" charset="0"/>
                <a:cs typeface="Times New Roman" panose="02020503050405090304" pitchFamily="18" charset="0"/>
              </a:rPr>
              <a:t> – Uses AI and ML to analyze URLs for phishing, malware, and scam threats across web and mobile platforms.</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Fake Form &amp; Credential Theft Prevention</a:t>
            </a:r>
            <a:r>
              <a:rPr lang="en-US" sz="1400" dirty="0">
                <a:latin typeface="Times New Roman" panose="02020503050405090304" pitchFamily="18" charset="0"/>
                <a:cs typeface="Times New Roman" panose="02020503050405090304" pitchFamily="18" charset="0"/>
              </a:rPr>
              <a:t> – Identifies fraudulent login and payment forms to protect user credentials.</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AI-Powered Threat Explanation</a:t>
            </a:r>
            <a:r>
              <a:rPr lang="en-US" sz="1400" dirty="0">
                <a:latin typeface="Times New Roman" panose="02020503050405090304" pitchFamily="18" charset="0"/>
                <a:cs typeface="Times New Roman" panose="02020503050405090304" pitchFamily="18" charset="0"/>
              </a:rPr>
              <a:t> – Provides phishing storytelling and chatbot-based explanations for better user awareness.</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Safe Link Sanitization</a:t>
            </a:r>
            <a:r>
              <a:rPr lang="en-US" sz="1400" dirty="0">
                <a:latin typeface="Times New Roman" panose="02020503050405090304" pitchFamily="18" charset="0"/>
                <a:cs typeface="Times New Roman" panose="02020503050405090304" pitchFamily="18" charset="0"/>
              </a:rPr>
              <a:t> – Removes risky tracking elements from URLs and offers a secure preview mode instead of blocking access completely.</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Dark Web Intelligence Integration</a:t>
            </a:r>
            <a:r>
              <a:rPr lang="en-US" sz="1400" dirty="0">
                <a:latin typeface="Times New Roman" panose="02020503050405090304" pitchFamily="18" charset="0"/>
                <a:cs typeface="Times New Roman" panose="02020503050405090304" pitchFamily="18" charset="0"/>
              </a:rPr>
              <a:t> – Cross-references URLs with dark web databases to detect previously reported fraud cases.</a:t>
            </a:r>
            <a:endParaRPr lang="en-US" sz="1400" dirty="0">
              <a:latin typeface="Times New Roman" panose="02020503050405090304" pitchFamily="18" charset="0"/>
              <a:cs typeface="Times New Roman" panose="02020503050405090304" pitchFamily="18" charset="0"/>
            </a:endParaRPr>
          </a:p>
          <a:p>
            <a:pPr algn="just"/>
            <a:r>
              <a:rPr lang="en-US" sz="1400" b="1" dirty="0">
                <a:latin typeface="Times New Roman" panose="02020503050405090304" pitchFamily="18" charset="0"/>
                <a:cs typeface="Times New Roman" panose="02020503050405090304" pitchFamily="18" charset="0"/>
              </a:rPr>
              <a:t>Continuous AI Learning &amp; Updates</a:t>
            </a:r>
            <a:r>
              <a:rPr lang="en-US" sz="1400" dirty="0">
                <a:latin typeface="Times New Roman" panose="02020503050405090304" pitchFamily="18" charset="0"/>
                <a:cs typeface="Times New Roman" panose="02020503050405090304" pitchFamily="18" charset="0"/>
              </a:rPr>
              <a:t> – Improves threat detection using real-time user feedback and evolving phishing techniques.</a:t>
            </a:r>
            <a:endParaRPr lang="en-US" sz="1400" dirty="0">
              <a:latin typeface="Times New Roman" panose="02020503050405090304" pitchFamily="18" charset="0"/>
              <a:cs typeface="Times New Roman" panose="02020503050405090304" pitchFamily="18" charset="0"/>
            </a:endParaRPr>
          </a:p>
          <a:p>
            <a:endParaRPr lang="en-IN" dirty="0">
              <a:latin typeface="Times New Roman" panose="02020503050405090304" pitchFamily="18" charset="0"/>
              <a:cs typeface="Times New Roman" panose="02020503050405090304" pitchFamily="18" charset="0"/>
            </a:endParaRPr>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Date Placeholder 5"/>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503050405090304" pitchFamily="18" charset="0"/>
                <a:cs typeface="Times New Roman" panose="02020503050405090304" pitchFamily="18" charset="0"/>
              </a:rPr>
              <a:t>Objectives of the Project </a:t>
            </a:r>
            <a:endParaRPr lang="en-GB" dirty="0">
              <a:latin typeface="Times New Roman" panose="02020503050405090304" pitchFamily="18" charset="0"/>
              <a:cs typeface="Times New Roman" panose="02020503050405090304" pitchFamily="18" charset="0"/>
            </a:endParaRPr>
          </a:p>
        </p:txBody>
      </p:sp>
      <p:sp>
        <p:nvSpPr>
          <p:cNvPr id="5" name="Content Placeholder 4"/>
          <p:cNvSpPr>
            <a:spLocks noGrp="1"/>
          </p:cNvSpPr>
          <p:nvPr>
            <p:ph idx="1"/>
          </p:nvPr>
        </p:nvSpPr>
        <p:spPr>
          <a:xfrm>
            <a:off x="628650" y="1091381"/>
            <a:ext cx="7886700" cy="3541342"/>
          </a:xfrm>
        </p:spPr>
        <p:txBody>
          <a:bodyPr>
            <a:normAutofit/>
          </a:bodyPr>
          <a:lstStyle/>
          <a:p>
            <a:pPr algn="just"/>
            <a:r>
              <a:rPr lang="en-IN" sz="1400" b="1" dirty="0">
                <a:latin typeface="Times New Roman" panose="02020503050405090304" pitchFamily="18" charset="0"/>
                <a:cs typeface="Times New Roman" panose="02020503050405090304" pitchFamily="18" charset="0"/>
              </a:rPr>
              <a:t>Enhance Cybersecurity with AI</a:t>
            </a:r>
            <a:r>
              <a:rPr lang="en-IN" sz="1400" dirty="0">
                <a:latin typeface="Times New Roman" panose="02020503050405090304" pitchFamily="18" charset="0"/>
                <a:cs typeface="Times New Roman" panose="02020503050405090304" pitchFamily="18" charset="0"/>
              </a:rPr>
              <a:t> – Utilize </a:t>
            </a:r>
            <a:r>
              <a:rPr lang="en-IN" sz="1400" b="1" dirty="0">
                <a:latin typeface="Times New Roman" panose="02020503050405090304" pitchFamily="18" charset="0"/>
                <a:cs typeface="Times New Roman" panose="02020503050405090304" pitchFamily="18" charset="0"/>
              </a:rPr>
              <a:t>machine learning and AI algorithms</a:t>
            </a:r>
            <a:r>
              <a:rPr lang="en-IN" sz="1400" dirty="0">
                <a:latin typeface="Times New Roman" panose="02020503050405090304" pitchFamily="18" charset="0"/>
                <a:cs typeface="Times New Roman" panose="02020503050405090304" pitchFamily="18" charset="0"/>
              </a:rPr>
              <a:t> to detect </a:t>
            </a:r>
            <a:r>
              <a:rPr lang="en-IN" sz="1400" b="1" dirty="0">
                <a:latin typeface="Times New Roman" panose="02020503050405090304" pitchFamily="18" charset="0"/>
                <a:cs typeface="Times New Roman" panose="02020503050405090304" pitchFamily="18" charset="0"/>
              </a:rPr>
              <a:t>phishing, malware, and scam links</a:t>
            </a:r>
            <a:r>
              <a:rPr lang="en-IN" sz="1400" dirty="0">
                <a:latin typeface="Times New Roman" panose="02020503050405090304" pitchFamily="18" charset="0"/>
                <a:cs typeface="Times New Roman" panose="02020503050405090304" pitchFamily="18" charset="0"/>
              </a:rPr>
              <a:t> in real-time.</a:t>
            </a:r>
            <a:endParaRPr lang="en-IN" sz="1400" dirty="0">
              <a:latin typeface="Times New Roman" panose="02020503050405090304" pitchFamily="18" charset="0"/>
              <a:cs typeface="Times New Roman" panose="02020503050405090304" pitchFamily="18" charset="0"/>
            </a:endParaRPr>
          </a:p>
          <a:p>
            <a:pPr algn="just"/>
            <a:r>
              <a:rPr lang="en-IN" sz="1400" b="1" dirty="0">
                <a:latin typeface="Times New Roman" panose="02020503050405090304" pitchFamily="18" charset="0"/>
                <a:cs typeface="Times New Roman" panose="02020503050405090304" pitchFamily="18" charset="0"/>
              </a:rPr>
              <a:t>Improve User Awareness &amp; Education</a:t>
            </a:r>
            <a:r>
              <a:rPr lang="en-IN" sz="1400" dirty="0">
                <a:latin typeface="Times New Roman" panose="02020503050405090304" pitchFamily="18" charset="0"/>
                <a:cs typeface="Times New Roman" panose="02020503050405090304" pitchFamily="18" charset="0"/>
              </a:rPr>
              <a:t> – Implement </a:t>
            </a:r>
            <a:r>
              <a:rPr lang="en-IN" sz="1400" b="1" dirty="0">
                <a:latin typeface="Times New Roman" panose="02020503050405090304" pitchFamily="18" charset="0"/>
                <a:cs typeface="Times New Roman" panose="02020503050405090304" pitchFamily="18" charset="0"/>
              </a:rPr>
              <a:t>AI-generated phishing storytelling</a:t>
            </a:r>
            <a:r>
              <a:rPr lang="en-IN" sz="1400" dirty="0">
                <a:latin typeface="Times New Roman" panose="02020503050405090304" pitchFamily="18" charset="0"/>
                <a:cs typeface="Times New Roman" panose="02020503050405090304" pitchFamily="18" charset="0"/>
              </a:rPr>
              <a:t> and a </a:t>
            </a:r>
            <a:r>
              <a:rPr lang="en-IN" sz="1400" b="1" dirty="0">
                <a:latin typeface="Times New Roman" panose="02020503050405090304" pitchFamily="18" charset="0"/>
                <a:cs typeface="Times New Roman" panose="02020503050405090304" pitchFamily="18" charset="0"/>
              </a:rPr>
              <a:t>chatbot</a:t>
            </a:r>
            <a:r>
              <a:rPr lang="en-IN" sz="1400" dirty="0">
                <a:latin typeface="Times New Roman" panose="02020503050405090304" pitchFamily="18" charset="0"/>
                <a:cs typeface="Times New Roman" panose="02020503050405090304" pitchFamily="18" charset="0"/>
              </a:rPr>
              <a:t> to explain security threats in an easy-to-understand manner.</a:t>
            </a:r>
            <a:endParaRPr lang="en-IN" sz="1400" dirty="0">
              <a:latin typeface="Times New Roman" panose="02020503050405090304" pitchFamily="18" charset="0"/>
              <a:cs typeface="Times New Roman" panose="02020503050405090304" pitchFamily="18" charset="0"/>
            </a:endParaRPr>
          </a:p>
          <a:p>
            <a:pPr algn="just"/>
            <a:r>
              <a:rPr lang="en-IN" sz="1400" b="1" dirty="0">
                <a:latin typeface="Times New Roman" panose="02020503050405090304" pitchFamily="18" charset="0"/>
                <a:cs typeface="Times New Roman" panose="02020503050405090304" pitchFamily="18" charset="0"/>
              </a:rPr>
              <a:t>Prevent Credential Theft</a:t>
            </a:r>
            <a:r>
              <a:rPr lang="en-IN" sz="1400" dirty="0">
                <a:latin typeface="Times New Roman" panose="02020503050405090304" pitchFamily="18" charset="0"/>
                <a:cs typeface="Times New Roman" panose="02020503050405090304" pitchFamily="18" charset="0"/>
              </a:rPr>
              <a:t> – Analyse webpages for </a:t>
            </a:r>
            <a:r>
              <a:rPr lang="en-IN" sz="1400" b="1" dirty="0">
                <a:latin typeface="Times New Roman" panose="02020503050405090304" pitchFamily="18" charset="0"/>
                <a:cs typeface="Times New Roman" panose="02020503050405090304" pitchFamily="18" charset="0"/>
              </a:rPr>
              <a:t>fake login and payment forms</a:t>
            </a:r>
            <a:r>
              <a:rPr lang="en-IN" sz="1400" dirty="0">
                <a:latin typeface="Times New Roman" panose="02020503050405090304" pitchFamily="18" charset="0"/>
                <a:cs typeface="Times New Roman" panose="02020503050405090304" pitchFamily="18" charset="0"/>
              </a:rPr>
              <a:t>, detecting </a:t>
            </a:r>
            <a:r>
              <a:rPr lang="en-IN" sz="1400" b="1" dirty="0">
                <a:latin typeface="Times New Roman" panose="02020503050405090304" pitchFamily="18" charset="0"/>
                <a:cs typeface="Times New Roman" panose="02020503050405090304" pitchFamily="18" charset="0"/>
              </a:rPr>
              <a:t>hidden input fields and unauthorized data collection</a:t>
            </a:r>
            <a:r>
              <a:rPr lang="en-IN" sz="1400" dirty="0">
                <a:latin typeface="Times New Roman" panose="02020503050405090304" pitchFamily="18" charset="0"/>
                <a:cs typeface="Times New Roman" panose="02020503050405090304" pitchFamily="18" charset="0"/>
              </a:rPr>
              <a:t>.</a:t>
            </a:r>
            <a:endParaRPr lang="en-IN" sz="1400" dirty="0">
              <a:latin typeface="Times New Roman" panose="02020503050405090304" pitchFamily="18" charset="0"/>
              <a:cs typeface="Times New Roman" panose="02020503050405090304" pitchFamily="18" charset="0"/>
            </a:endParaRPr>
          </a:p>
          <a:p>
            <a:pPr algn="just"/>
            <a:r>
              <a:rPr lang="en-IN" sz="1400" dirty="0">
                <a:latin typeface="Times New Roman" panose="02020503050405090304" pitchFamily="18" charset="0"/>
                <a:cs typeface="Times New Roman" panose="02020503050405090304" pitchFamily="18" charset="0"/>
              </a:rPr>
              <a:t> </a:t>
            </a:r>
            <a:r>
              <a:rPr lang="en-IN" sz="1400" b="1" dirty="0">
                <a:latin typeface="Times New Roman" panose="02020503050405090304" pitchFamily="18" charset="0"/>
                <a:cs typeface="Times New Roman" panose="02020503050405090304" pitchFamily="18" charset="0"/>
              </a:rPr>
              <a:t>Enable Safe Browsing with Link Sanitization</a:t>
            </a:r>
            <a:r>
              <a:rPr lang="en-IN" sz="1400" dirty="0">
                <a:latin typeface="Times New Roman" panose="02020503050405090304" pitchFamily="18" charset="0"/>
                <a:cs typeface="Times New Roman" panose="02020503050405090304" pitchFamily="18" charset="0"/>
              </a:rPr>
              <a:t> – Modify risky URLs by </a:t>
            </a:r>
            <a:r>
              <a:rPr lang="en-IN" sz="1400" b="1" dirty="0">
                <a:latin typeface="Times New Roman" panose="02020503050405090304" pitchFamily="18" charset="0"/>
                <a:cs typeface="Times New Roman" panose="02020503050405090304" pitchFamily="18" charset="0"/>
              </a:rPr>
              <a:t>removing tracking parameters</a:t>
            </a:r>
            <a:r>
              <a:rPr lang="en-IN" sz="1400" dirty="0">
                <a:latin typeface="Times New Roman" panose="02020503050405090304" pitchFamily="18" charset="0"/>
                <a:cs typeface="Times New Roman" panose="02020503050405090304" pitchFamily="18" charset="0"/>
              </a:rPr>
              <a:t> and offering a </a:t>
            </a:r>
            <a:r>
              <a:rPr lang="en-IN" sz="1400" b="1" dirty="0">
                <a:latin typeface="Times New Roman" panose="02020503050405090304" pitchFamily="18" charset="0"/>
                <a:cs typeface="Times New Roman" panose="02020503050405090304" pitchFamily="18" charset="0"/>
              </a:rPr>
              <a:t>safe preview mode</a:t>
            </a:r>
            <a:r>
              <a:rPr lang="en-IN" sz="1400" dirty="0">
                <a:latin typeface="Times New Roman" panose="02020503050405090304" pitchFamily="18" charset="0"/>
                <a:cs typeface="Times New Roman" panose="02020503050405090304" pitchFamily="18" charset="0"/>
              </a:rPr>
              <a:t> instead of outright blocking.</a:t>
            </a:r>
            <a:endParaRPr lang="en-IN" sz="1400" dirty="0">
              <a:latin typeface="Times New Roman" panose="02020503050405090304" pitchFamily="18" charset="0"/>
              <a:cs typeface="Times New Roman" panose="02020503050405090304" pitchFamily="18" charset="0"/>
            </a:endParaRPr>
          </a:p>
          <a:p>
            <a:pPr algn="just"/>
            <a:r>
              <a:rPr lang="en-IN" sz="1400" b="1" dirty="0">
                <a:latin typeface="Times New Roman" panose="02020503050405090304" pitchFamily="18" charset="0"/>
                <a:cs typeface="Times New Roman" panose="02020503050405090304" pitchFamily="18" charset="0"/>
              </a:rPr>
              <a:t>Leverage Dark Web Intelligence</a:t>
            </a:r>
            <a:r>
              <a:rPr lang="en-IN" sz="1400" dirty="0">
                <a:latin typeface="Times New Roman" panose="02020503050405090304" pitchFamily="18" charset="0"/>
                <a:cs typeface="Times New Roman" panose="02020503050405090304" pitchFamily="18" charset="0"/>
              </a:rPr>
              <a:t> – Cross-check URLs with </a:t>
            </a:r>
            <a:r>
              <a:rPr lang="en-IN" sz="1400" b="1" dirty="0">
                <a:latin typeface="Times New Roman" panose="02020503050405090304" pitchFamily="18" charset="0"/>
                <a:cs typeface="Times New Roman" panose="02020503050405090304" pitchFamily="18" charset="0"/>
              </a:rPr>
              <a:t>dark web scam databases</a:t>
            </a:r>
            <a:r>
              <a:rPr lang="en-IN" sz="1400" dirty="0">
                <a:latin typeface="Times New Roman" panose="02020503050405090304" pitchFamily="18" charset="0"/>
                <a:cs typeface="Times New Roman" panose="02020503050405090304" pitchFamily="18" charset="0"/>
              </a:rPr>
              <a:t> to identify previously reported fraudulent domains.</a:t>
            </a:r>
            <a:endParaRPr lang="en-IN" sz="1400" dirty="0">
              <a:latin typeface="Times New Roman" panose="02020503050405090304" pitchFamily="18" charset="0"/>
              <a:cs typeface="Times New Roman" panose="02020503050405090304" pitchFamily="18" charset="0"/>
            </a:endParaRPr>
          </a:p>
          <a:p>
            <a:pPr algn="just"/>
            <a:r>
              <a:rPr lang="en-IN" sz="1400" b="1" dirty="0">
                <a:latin typeface="Times New Roman" panose="02020503050405090304" pitchFamily="18" charset="0"/>
                <a:cs typeface="Times New Roman" panose="02020503050405090304" pitchFamily="18" charset="0"/>
              </a:rPr>
              <a:t>Ensure Continuous Improvement with AI Learning</a:t>
            </a:r>
            <a:r>
              <a:rPr lang="en-IN" sz="1400" dirty="0">
                <a:latin typeface="Times New Roman" panose="02020503050405090304" pitchFamily="18" charset="0"/>
                <a:cs typeface="Times New Roman" panose="02020503050405090304" pitchFamily="18" charset="0"/>
              </a:rPr>
              <a:t> – Update detection models in </a:t>
            </a:r>
            <a:r>
              <a:rPr lang="en-IN" sz="1400" b="1" dirty="0">
                <a:latin typeface="Times New Roman" panose="02020503050405090304" pitchFamily="18" charset="0"/>
                <a:cs typeface="Times New Roman" panose="02020503050405090304" pitchFamily="18" charset="0"/>
              </a:rPr>
              <a:t>real time</a:t>
            </a:r>
            <a:r>
              <a:rPr lang="en-IN" sz="1400" dirty="0">
                <a:latin typeface="Times New Roman" panose="02020503050405090304" pitchFamily="18" charset="0"/>
                <a:cs typeface="Times New Roman" panose="02020503050405090304" pitchFamily="18" charset="0"/>
              </a:rPr>
              <a:t> using </a:t>
            </a:r>
            <a:r>
              <a:rPr lang="en-IN" sz="1400" b="1" dirty="0">
                <a:latin typeface="Times New Roman" panose="02020503050405090304" pitchFamily="18" charset="0"/>
                <a:cs typeface="Times New Roman" panose="02020503050405090304" pitchFamily="18" charset="0"/>
              </a:rPr>
              <a:t>user feedback and new phishing trends</a:t>
            </a:r>
            <a:r>
              <a:rPr lang="en-IN" sz="1400" dirty="0">
                <a:latin typeface="Times New Roman" panose="02020503050405090304" pitchFamily="18" charset="0"/>
                <a:cs typeface="Times New Roman" panose="02020503050405090304" pitchFamily="18" charset="0"/>
              </a:rPr>
              <a:t>, ensuring </a:t>
            </a:r>
            <a:r>
              <a:rPr lang="en-IN" sz="1400" b="1" dirty="0">
                <a:latin typeface="Times New Roman" panose="02020503050405090304" pitchFamily="18" charset="0"/>
                <a:cs typeface="Times New Roman" panose="02020503050405090304" pitchFamily="18" charset="0"/>
              </a:rPr>
              <a:t>adaptive cybersecurity protection</a:t>
            </a:r>
            <a:r>
              <a:rPr lang="en-IN" sz="1400" dirty="0">
                <a:latin typeface="Times New Roman" panose="02020503050405090304" pitchFamily="18" charset="0"/>
                <a:cs typeface="Times New Roman" panose="02020503050405090304" pitchFamily="18" charset="0"/>
              </a:rPr>
              <a:t>.</a:t>
            </a:r>
            <a:endParaRPr lang="en-IN" sz="1400" dirty="0">
              <a:latin typeface="Times New Roman" panose="02020503050405090304" pitchFamily="18" charset="0"/>
              <a:cs typeface="Times New Roman" panose="02020503050405090304" pitchFamily="18" charset="0"/>
            </a:endParaRPr>
          </a:p>
          <a:p>
            <a:endParaRPr lang="en-IN" sz="1400" dirty="0">
              <a:latin typeface="Times New Roman" panose="02020503050405090304" pitchFamily="18" charset="0"/>
              <a:cs typeface="Times New Roman" panose="02020503050405090304" pitchFamily="18" charset="0"/>
            </a:endParaRP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6" name="Footer Placeholder 5"/>
          <p:cNvSpPr>
            <a:spLocks noGrp="1"/>
          </p:cNvSpPr>
          <p:nvPr>
            <p:ph type="ftr" sz="quarter" idx="11"/>
          </p:nvPr>
        </p:nvSpPr>
        <p:spPr/>
        <p:txBody>
          <a:bodyPr/>
          <a:lstStyle/>
          <a:p>
            <a:r>
              <a:rPr lang="en-US" dirty="0"/>
              <a:t>BCA- 21CSA399 MAJOR  PROJECT – REVIEW PRESENTATION</a:t>
            </a:r>
            <a:endParaRPr lang="en-US" dirty="0"/>
          </a:p>
          <a:p>
            <a:endParaRPr lang="en-US" dirty="0"/>
          </a:p>
        </p:txBody>
      </p:sp>
      <p:sp>
        <p:nvSpPr>
          <p:cNvPr id="2" name="Date Placeholder 1"/>
          <p:cNvSpPr>
            <a:spLocks noGrp="1"/>
          </p:cNvSpPr>
          <p:nvPr>
            <p:ph type="dt" sz="half" idx="10"/>
          </p:nvPr>
        </p:nvSpPr>
        <p:spPr>
          <a:xfrm>
            <a:off x="645160" y="4767263"/>
            <a:ext cx="2057400" cy="273844"/>
          </a:xfrm>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503050405090304" pitchFamily="18" charset="0"/>
                <a:cs typeface="Times New Roman" panose="02020503050405090304" pitchFamily="18" charset="0"/>
              </a:rPr>
              <a:t>Existing Applications</a:t>
            </a:r>
            <a:endParaRPr lang="en-IN" sz="1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aphicFrame>
        <p:nvGraphicFramePr>
          <p:cNvPr id="5" name="Table 4"/>
          <p:cNvGraphicFramePr>
            <a:graphicFrameLocks noGrp="1"/>
          </p:cNvGraphicFramePr>
          <p:nvPr/>
        </p:nvGraphicFramePr>
        <p:xfrm>
          <a:off x="628651" y="1268016"/>
          <a:ext cx="7886699" cy="3286274"/>
        </p:xfrm>
        <a:graphic>
          <a:graphicData uri="http://schemas.openxmlformats.org/drawingml/2006/table">
            <a:tbl>
              <a:tblPr firstRow="1" firstCol="1" bandRow="1">
                <a:tableStyleId>{5940675A-B579-460E-94D1-54222C63F5DA}</a:tableStyleId>
              </a:tblPr>
              <a:tblGrid>
                <a:gridCol w="451126"/>
                <a:gridCol w="1394864"/>
                <a:gridCol w="1504506"/>
                <a:gridCol w="1757755"/>
                <a:gridCol w="1263231"/>
                <a:gridCol w="1515217"/>
              </a:tblGrid>
              <a:tr h="424127">
                <a:tc>
                  <a:txBody>
                    <a:bodyPr/>
                    <a:lstStyle/>
                    <a:p>
                      <a:pPr algn="ctr">
                        <a:lnSpc>
                          <a:spcPct val="107000"/>
                        </a:lnSpc>
                        <a:spcAft>
                          <a:spcPts val="800"/>
                        </a:spcAft>
                      </a:pPr>
                      <a:r>
                        <a:rPr lang="en-IN" sz="1200" b="1" kern="100" dirty="0" err="1">
                          <a:solidFill>
                            <a:schemeClr val="tx1"/>
                          </a:solidFill>
                          <a:effectLst/>
                          <a:latin typeface="Times New Roman" panose="02020503050405090304" pitchFamily="18" charset="0"/>
                          <a:cs typeface="Times New Roman" panose="02020503050405090304" pitchFamily="18" charset="0"/>
                        </a:rPr>
                        <a:t>S.No</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Name of  the Existing Application/System</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Purpose</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Technology used</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cs typeface="Times New Roman" panose="02020503050405090304" pitchFamily="18" charset="0"/>
                        </a:rPr>
                        <a:t>Performance</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Technical gaps identified</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r>
              <a:tr h="805840">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1</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Google Safe Browsing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Detects and blocks phishing, malware, and deceptive websites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Machine Learning, URL Blacklists, Google’s Security APIs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High detection rate but relies on reported threats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No real-time AI analysis; can't explain why a URL is suspicious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r>
              <a:tr h="855407">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2</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err="1">
                          <a:latin typeface="Times New Roman" panose="02020503050405090304" pitchFamily="18" charset="0"/>
                          <a:cs typeface="Times New Roman" panose="02020503050405090304" pitchFamily="18" charset="0"/>
                        </a:rPr>
                        <a:t>VirusTotal</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Scans URLs and files for malware using multiple antivirus engines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AI, Signature-based Detection, Sandbox Analysis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Effective at detecting known threats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No deep analysis of webpage structure; lacks phishing storytelling</a:t>
                      </a:r>
                      <a:endParaRPr lang="en-US" sz="1200" dirty="0">
                        <a:latin typeface="Times New Roman" panose="02020503050405090304" pitchFamily="18" charset="0"/>
                        <a:cs typeface="Times New Roman" panose="02020503050405090304" pitchFamily="18" charset="0"/>
                      </a:endParaRPr>
                    </a:p>
                  </a:txBody>
                  <a:tcPr marL="68580" marR="68580" marT="0" marB="0"/>
                </a:tc>
              </a:tr>
              <a:tr h="855407">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3</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err="1">
                          <a:latin typeface="Times New Roman" panose="02020503050405090304" pitchFamily="18" charset="0"/>
                          <a:cs typeface="Times New Roman" panose="02020503050405090304" pitchFamily="18" charset="0"/>
                        </a:rPr>
                        <a:t>PhishTank</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Crowdsourced phishing link reporting and verification</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Crowdsourcing, URL Database, Pattern Matching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Good for community-driven reporting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Slow updates; does not use AI for proactive detection</a:t>
                      </a:r>
                      <a:endParaRPr lang="en-US" sz="1200" dirty="0">
                        <a:latin typeface="Times New Roman" panose="02020503050405090304" pitchFamily="18" charset="0"/>
                        <a:cs typeface="Times New Roman" panose="02020503050405090304" pitchFamily="18" charset="0"/>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dirty="0"/>
              <a:t>BCA- 21CSA399 MAJOR  PROJECT – REVIEW PRESENTATION</a:t>
            </a:r>
            <a:endParaRPr lang="en-US" dirty="0"/>
          </a:p>
        </p:txBody>
      </p:sp>
      <p:sp>
        <p:nvSpPr>
          <p:cNvPr id="4" name="Date Placeholder 3"/>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503050405090304" pitchFamily="18" charset="0"/>
                <a:cs typeface="Times New Roman" panose="02020503050405090304" pitchFamily="18" charset="0"/>
              </a:rPr>
              <a:t>Existing Applications</a:t>
            </a:r>
            <a:endParaRPr lang="en-IN" sz="1200" dirty="0">
              <a:solidFill>
                <a:schemeClr val="bg1">
                  <a:lumMod val="50000"/>
                </a:schemeClr>
              </a:solidFill>
            </a:endParaRPr>
          </a:p>
        </p:txBody>
      </p:sp>
      <p:sp>
        <p:nvSpPr>
          <p:cNvPr id="3" name="Slide Number Placeholder 2"/>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graphicFrame>
        <p:nvGraphicFramePr>
          <p:cNvPr id="5" name="Table 4"/>
          <p:cNvGraphicFramePr>
            <a:graphicFrameLocks noGrp="1"/>
          </p:cNvGraphicFramePr>
          <p:nvPr/>
        </p:nvGraphicFramePr>
        <p:xfrm>
          <a:off x="628651" y="1268016"/>
          <a:ext cx="7886699" cy="3396194"/>
        </p:xfrm>
        <a:graphic>
          <a:graphicData uri="http://schemas.openxmlformats.org/drawingml/2006/table">
            <a:tbl>
              <a:tblPr firstRow="1" firstCol="1" bandRow="1">
                <a:tableStyleId>{5940675A-B579-460E-94D1-54222C63F5DA}</a:tableStyleId>
              </a:tblPr>
              <a:tblGrid>
                <a:gridCol w="451126"/>
                <a:gridCol w="1394864"/>
                <a:gridCol w="1504506"/>
                <a:gridCol w="1757755"/>
                <a:gridCol w="1263231"/>
                <a:gridCol w="1515217"/>
              </a:tblGrid>
              <a:tr h="424127">
                <a:tc>
                  <a:txBody>
                    <a:bodyPr/>
                    <a:lstStyle/>
                    <a:p>
                      <a:pPr algn="ctr">
                        <a:lnSpc>
                          <a:spcPct val="107000"/>
                        </a:lnSpc>
                        <a:spcAft>
                          <a:spcPts val="800"/>
                        </a:spcAft>
                      </a:pPr>
                      <a:r>
                        <a:rPr lang="en-IN" sz="1200" b="1" kern="100" dirty="0" err="1">
                          <a:solidFill>
                            <a:schemeClr val="tx1"/>
                          </a:solidFill>
                          <a:effectLst/>
                          <a:latin typeface="Times New Roman" panose="02020503050405090304" pitchFamily="18" charset="0"/>
                          <a:cs typeface="Times New Roman" panose="02020503050405090304" pitchFamily="18" charset="0"/>
                        </a:rPr>
                        <a:t>S.No</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Name of  the Existing Application/System</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Purpose</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Technology used</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cs typeface="Times New Roman" panose="02020503050405090304" pitchFamily="18" charset="0"/>
                        </a:rPr>
                        <a:t>Performance</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ctr">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Technical gaps identified</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r>
              <a:tr h="805840">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4</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err="1">
                          <a:latin typeface="Times New Roman" panose="02020503050405090304" pitchFamily="18" charset="0"/>
                          <a:cs typeface="Times New Roman" panose="02020503050405090304" pitchFamily="18" charset="0"/>
                        </a:rPr>
                        <a:t>URLVoid</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Checks website reputation using multiple security engines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Threat Intelligence APIs, Blacklists, Heuristic Analysis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Fast and lightweight for basic checks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No AI-driven behavioral analysis; lacks real-time phishing detection</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r>
              <a:tr h="855407">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5</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Zscaler Safe Browsing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Enterprise-level web filtering and threat protection</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Cloud-Based AI, </a:t>
                      </a:r>
                      <a:r>
                        <a:rPr lang="en-IN" sz="1200" dirty="0" err="1">
                          <a:latin typeface="Times New Roman" panose="02020503050405090304" pitchFamily="18" charset="0"/>
                          <a:cs typeface="Times New Roman" panose="02020503050405090304" pitchFamily="18" charset="0"/>
                        </a:rPr>
                        <a:t>Behavioral</a:t>
                      </a:r>
                      <a:r>
                        <a:rPr lang="en-IN" sz="1200" dirty="0">
                          <a:latin typeface="Times New Roman" panose="02020503050405090304" pitchFamily="18" charset="0"/>
                          <a:cs typeface="Times New Roman" panose="02020503050405090304" pitchFamily="18" charset="0"/>
                        </a:rPr>
                        <a:t> Analysis, DNS Filtering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a:latin typeface="Times New Roman" panose="02020503050405090304" pitchFamily="18" charset="0"/>
                          <a:cs typeface="Times New Roman" panose="02020503050405090304" pitchFamily="18" charset="0"/>
                        </a:rPr>
                        <a:t>Strong protection for businesses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Not accessible for individual users; lacks user-friendly threat explanations</a:t>
                      </a:r>
                      <a:endParaRPr lang="en-US" sz="1200" dirty="0">
                        <a:latin typeface="Times New Roman" panose="02020503050405090304" pitchFamily="18" charset="0"/>
                        <a:cs typeface="Times New Roman" panose="02020503050405090304" pitchFamily="18" charset="0"/>
                      </a:endParaRPr>
                    </a:p>
                  </a:txBody>
                  <a:tcPr marL="68580" marR="68580" marT="0" marB="0"/>
                </a:tc>
              </a:tr>
              <a:tr h="855407">
                <a:tc>
                  <a:txBody>
                    <a:bodyPr/>
                    <a:lstStyle/>
                    <a:p>
                      <a:pPr algn="l">
                        <a:lnSpc>
                          <a:spcPct val="107000"/>
                        </a:lnSpc>
                        <a:spcAft>
                          <a:spcPts val="800"/>
                        </a:spcAft>
                      </a:pPr>
                      <a:r>
                        <a:rPr lang="en-IN" sz="1200" b="1" kern="100" dirty="0">
                          <a:solidFill>
                            <a:schemeClr val="tx1"/>
                          </a:solidFill>
                          <a:effectLst/>
                          <a:latin typeface="Times New Roman" panose="02020503050405090304" pitchFamily="18" charset="0"/>
                          <a:ea typeface="Calibri" charset="0"/>
                          <a:cs typeface="Times New Roman" panose="02020503050405090304" pitchFamily="18" charset="0"/>
                        </a:rPr>
                        <a:t>6</a:t>
                      </a:r>
                      <a:endParaRPr lang="en-IN" sz="1200" b="1" kern="100" dirty="0">
                        <a:solidFill>
                          <a:schemeClr val="tx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IN" sz="1200" dirty="0" err="1">
                          <a:latin typeface="Times New Roman" panose="02020503050405090304" pitchFamily="18" charset="0"/>
                          <a:cs typeface="Times New Roman" panose="02020503050405090304" pitchFamily="18" charset="0"/>
                        </a:rPr>
                        <a:t>Netcraft</a:t>
                      </a:r>
                      <a:r>
                        <a:rPr lang="en-IN" sz="1200" dirty="0">
                          <a:latin typeface="Times New Roman" panose="02020503050405090304" pitchFamily="18" charset="0"/>
                          <a:cs typeface="Times New Roman" panose="02020503050405090304" pitchFamily="18" charset="0"/>
                        </a:rPr>
                        <a:t> Anti-Phishing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Provides real-time phishing protection and cybercrime analysis</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AI, Browser Extensions, Web Crawling</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Effective in detecting phishing attacks in real-time</a:t>
                      </a:r>
                      <a:endParaRPr lang="en-IN" sz="1200" kern="100" dirty="0">
                        <a:solidFill>
                          <a:schemeClr val="bg1"/>
                        </a:solidFill>
                        <a:effectLst/>
                        <a:latin typeface="Times New Roman" panose="02020503050405090304" pitchFamily="18" charset="0"/>
                        <a:ea typeface="Calibri" charset="0"/>
                        <a:cs typeface="Times New Roman" panose="02020503050405090304" pitchFamily="18" charset="0"/>
                      </a:endParaRPr>
                    </a:p>
                  </a:txBody>
                  <a:tcPr marL="68580" marR="68580" marT="0" marB="0"/>
                </a:tc>
                <a:tc>
                  <a:txBody>
                    <a:bodyPr/>
                    <a:lstStyle/>
                    <a:p>
                      <a:pPr algn="l">
                        <a:lnSpc>
                          <a:spcPct val="107000"/>
                        </a:lnSpc>
                        <a:spcAft>
                          <a:spcPts val="800"/>
                        </a:spcAft>
                      </a:pPr>
                      <a:r>
                        <a:rPr lang="en-US" sz="1200" dirty="0">
                          <a:latin typeface="Times New Roman" panose="02020503050405090304" pitchFamily="18" charset="0"/>
                          <a:cs typeface="Times New Roman" panose="02020503050405090304" pitchFamily="18" charset="0"/>
                        </a:rPr>
                        <a:t>Requires manual user input for reporting new threats; lacks automation in deep analysis</a:t>
                      </a:r>
                      <a:endParaRPr lang="en-US" sz="1200" dirty="0">
                        <a:latin typeface="Times New Roman" panose="02020503050405090304" pitchFamily="18" charset="0"/>
                        <a:cs typeface="Times New Roman" panose="02020503050405090304" pitchFamily="18" charset="0"/>
                      </a:endParaRPr>
                    </a:p>
                  </a:txBody>
                  <a:tcPr marL="68580" marR="68580" marT="0" marB="0"/>
                </a:tc>
              </a:tr>
            </a:tbl>
          </a:graphicData>
        </a:graphic>
      </p:graphicFrame>
      <p:sp>
        <p:nvSpPr>
          <p:cNvPr id="6" name="Footer Placeholder 5"/>
          <p:cNvSpPr>
            <a:spLocks noGrp="1"/>
          </p:cNvSpPr>
          <p:nvPr>
            <p:ph type="ftr" sz="quarter" idx="11"/>
          </p:nvPr>
        </p:nvSpPr>
        <p:spPr/>
        <p:txBody>
          <a:bodyPr/>
          <a:lstStyle/>
          <a:p>
            <a:r>
              <a:rPr lang="en-US" dirty="0"/>
              <a:t>BCA- 21CSA399 MAJOR  PROJECT – REVIEW PRESENTATION</a:t>
            </a:r>
            <a:endParaRPr lang="en-US" dirty="0"/>
          </a:p>
        </p:txBody>
      </p:sp>
      <p:sp>
        <p:nvSpPr>
          <p:cNvPr id="4" name="Date Placeholder 3"/>
          <p:cNvSpPr>
            <a:spLocks noGrp="1"/>
          </p:cNvSpPr>
          <p:nvPr>
            <p:ph type="dt" sz="half" idx="10"/>
          </p:nvPr>
        </p:nvSpPr>
        <p:spPr/>
        <p:txBody>
          <a:bodyPr/>
          <a:lstStyle/>
          <a:p>
            <a:r>
              <a:rPr lang="en-US" dirty="0"/>
              <a:t>Team No :10A</a:t>
            </a:r>
            <a:endParaRPr lang="en-US"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dirty="0">
                <a:latin typeface="Times New Roman" panose="02020503050405090304" pitchFamily="18" charset="0"/>
                <a:cs typeface="Times New Roman" panose="02020503050405090304" pitchFamily="18" charset="0"/>
              </a:rPr>
              <a:t>Project Flow</a:t>
            </a:r>
            <a:endParaRPr lang="en-US" altLang="en-GB"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Date Placeholder 4"/>
          <p:cNvSpPr>
            <a:spLocks noGrp="1"/>
          </p:cNvSpPr>
          <p:nvPr>
            <p:ph type="dt" sz="half" idx="10"/>
          </p:nvPr>
        </p:nvSpPr>
        <p:spPr/>
        <p:txBody>
          <a:bodyPr/>
          <a:lstStyle/>
          <a:p>
            <a:r>
              <a:rPr lang="en-US" dirty="0"/>
              <a:t>Team No :10A</a:t>
            </a:r>
            <a:endParaRPr lang="en-US" dirty="0"/>
          </a:p>
        </p:txBody>
      </p:sp>
      <p:pic>
        <p:nvPicPr>
          <p:cNvPr id="7" name="Picture 6"/>
          <p:cNvPicPr>
            <a:picLocks noChangeAspect="1"/>
          </p:cNvPicPr>
          <p:nvPr/>
        </p:nvPicPr>
        <p:blipFill>
          <a:blip r:embed="rId1"/>
          <a:stretch>
            <a:fillRect/>
          </a:stretch>
        </p:blipFill>
        <p:spPr>
          <a:xfrm>
            <a:off x="1437640" y="1151890"/>
            <a:ext cx="5891530" cy="31172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latin typeface="Times New Roman" panose="02020503050405090304" pitchFamily="18" charset="0"/>
                <a:cs typeface="Times New Roman" panose="02020503050405090304" pitchFamily="18" charset="0"/>
              </a:rPr>
              <a:t>System Architecture of the proposed system  </a:t>
            </a:r>
            <a:endParaRPr lang="en-GB" dirty="0">
              <a:latin typeface="Times New Roman" panose="02020503050405090304" pitchFamily="18" charset="0"/>
              <a:cs typeface="Times New Roman" panose="02020503050405090304" pitchFamily="18" charset="0"/>
            </a:endParaRPr>
          </a:p>
        </p:txBody>
      </p:sp>
      <p:sp>
        <p:nvSpPr>
          <p:cNvPr id="2" name="Slide Number Placeholder 1"/>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fld>
            <a:endParaRPr lang="en-GB"/>
          </a:p>
        </p:txBody>
      </p:sp>
      <p:sp>
        <p:nvSpPr>
          <p:cNvPr id="4" name="Footer Placeholder 3"/>
          <p:cNvSpPr>
            <a:spLocks noGrp="1"/>
          </p:cNvSpPr>
          <p:nvPr>
            <p:ph type="ftr" sz="quarter" idx="11"/>
          </p:nvPr>
        </p:nvSpPr>
        <p:spPr/>
        <p:txBody>
          <a:bodyPr/>
          <a:lstStyle/>
          <a:p>
            <a:r>
              <a:rPr lang="en-US" dirty="0"/>
              <a:t>BCA- 21CSA399 MAJOR  PROJECT – REVIEW PRESENTATION</a:t>
            </a:r>
            <a:endParaRPr lang="en-US" dirty="0"/>
          </a:p>
        </p:txBody>
      </p:sp>
      <p:sp>
        <p:nvSpPr>
          <p:cNvPr id="5" name="Date Placeholder 4"/>
          <p:cNvSpPr>
            <a:spLocks noGrp="1"/>
          </p:cNvSpPr>
          <p:nvPr>
            <p:ph type="dt" sz="half" idx="10"/>
          </p:nvPr>
        </p:nvSpPr>
        <p:spPr/>
        <p:txBody>
          <a:bodyPr/>
          <a:lstStyle/>
          <a:p>
            <a:r>
              <a:rPr lang="en-US" dirty="0"/>
              <a:t>Team No :10A</a:t>
            </a:r>
            <a:endParaRPr lang="en-US" dirty="0"/>
          </a:p>
        </p:txBody>
      </p:sp>
      <p:pic>
        <p:nvPicPr>
          <p:cNvPr id="6" name="Picture 5" descr="Screenshot 2025-03-24 at 11.08.13 AM"/>
          <p:cNvPicPr>
            <a:picLocks noChangeAspect="1"/>
          </p:cNvPicPr>
          <p:nvPr/>
        </p:nvPicPr>
        <p:blipFill>
          <a:blip r:embed="rId1"/>
          <a:stretch>
            <a:fillRect/>
          </a:stretch>
        </p:blipFill>
        <p:spPr>
          <a:xfrm>
            <a:off x="522605" y="967105"/>
            <a:ext cx="8098790" cy="349059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9165</Words>
  <Application>WPS Slides</Application>
  <PresentationFormat>On-screen Show (16:9)</PresentationFormat>
  <Paragraphs>339</Paragraphs>
  <Slides>19</Slides>
  <Notes>14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SimSun</vt:lpstr>
      <vt:lpstr>Wingdings</vt:lpstr>
      <vt:lpstr>Arial</vt:lpstr>
      <vt:lpstr>Times New Roman Regular</vt:lpstr>
      <vt:lpstr>Times New Roman</vt:lpstr>
      <vt:lpstr>Calibri</vt:lpstr>
      <vt:lpstr>Helvetica Neue</vt:lpstr>
      <vt:lpstr>Microsoft YaHei</vt:lpstr>
      <vt:lpstr>汉仪旗黑</vt:lpstr>
      <vt:lpstr>Arial Unicode MS</vt:lpstr>
      <vt:lpstr>Calibri Light</vt:lpstr>
      <vt:lpstr>Apple Color Emoji</vt:lpstr>
      <vt:lpstr>汉仪书宋二KW</vt:lpstr>
      <vt:lpstr>Office Theme</vt:lpstr>
      <vt:lpstr>AMRITANETRA – Amrita Network Threat Recognition &amp; Analysis</vt:lpstr>
      <vt:lpstr>Problem Statement</vt:lpstr>
      <vt:lpstr>Motivation</vt:lpstr>
      <vt:lpstr>Scope of the proposed application</vt:lpstr>
      <vt:lpstr>Objectives of the Project </vt:lpstr>
      <vt:lpstr>Existing Applications</vt:lpstr>
      <vt:lpstr>Existing Applications</vt:lpstr>
      <vt:lpstr>Project Flow</vt:lpstr>
      <vt:lpstr>System Architecture of the proposed system  </vt:lpstr>
      <vt:lpstr>USE CASE DIAGRAM</vt:lpstr>
      <vt:lpstr>ACTIVITY DIAGRAM</vt:lpstr>
      <vt:lpstr>SEQUENCE DIAGRAM</vt:lpstr>
      <vt:lpstr>System Requirements of proposed system</vt:lpstr>
      <vt:lpstr>Status of the proposed system</vt:lpstr>
      <vt:lpstr>Work done so far</vt:lpstr>
      <vt:lpstr>Implementation</vt:lpstr>
      <vt:lpstr>Implementation</vt:lpstr>
      <vt:lpstr>PowerPoint 演示文稿</vt:lpstr>
      <vt:lpstr>References/Web Resources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Somnath</dc:creator>
  <cp:lastModifiedBy>Darshan Suresh</cp:lastModifiedBy>
  <cp:revision>41</cp:revision>
  <dcterms:created xsi:type="dcterms:W3CDTF">2025-05-10T06:49:20Z</dcterms:created>
  <dcterms:modified xsi:type="dcterms:W3CDTF">2025-05-10T06:49:20Z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1FA4DBBC6834D78A6A18E66754D7B20B_43</vt:lpwstr>
  </property>
  <property fmtid="{D5CDD505-2E9C-101B-9397-08002B2CF9AE}" pid="3" name="KSOProductBuildVer">
    <vt:lpwstr>1033-6.13.1.8710</vt:lpwstr>
  </property>
</Properties>
</file>