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2"/>
  </p:notesMasterIdLst>
  <p:handoutMasterIdLst>
    <p:handoutMasterId r:id="rId3"/>
  </p:handoutMasterIdLst>
  <p:sldSz cx="9144000" cy="5143500" type="screen16x9"/>
  <p:notesSz cx="6858000" cy="9144000"/>
  <p:embeddedFontLst>
    <p:embeddedFont>
      <p:font typeface="Ciscolight" panose="020B0604020202020204" charset="0"/>
      <p:regular r:id="rId4"/>
    </p:embeddedFont>
    <p:embeddedFont>
      <p:font typeface="CiscoSansTT" panose="020B0604020202020204" charset="0"/>
      <p:regular r:id="rId5"/>
      <p:bold r:id="rId6"/>
      <p:italic r:id="rId7"/>
      <p:boldItalic r:id="rId8"/>
    </p:embeddedFont>
    <p:embeddedFont>
      <p:font typeface="CiscoSansTT ExtraLight" panose="020B0604020202020204" charset="0"/>
      <p:regular r:id="rId9"/>
      <p:italic r:id="rId10"/>
    </p:embeddedFont>
    <p:embeddedFont>
      <p:font typeface="CiscoSansTT Heavy" panose="020B0604020202020204" charset="0"/>
      <p:bold r:id="rId11"/>
      <p:boldItalic r:id="rId12"/>
    </p:embeddedFont>
    <p:embeddedFont>
      <p:font typeface="CiscoSansTT Light" panose="020B0604020202020204" charset="0"/>
      <p:regular r:id="rId13"/>
      <p: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1">
          <p15:clr>
            <a:srgbClr val="A4A3A4"/>
          </p15:clr>
        </p15:guide>
        <p15:guide id="2" pos="2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948"/>
    <a:srgbClr val="54B94A"/>
    <a:srgbClr val="005073"/>
    <a:srgbClr val="C0EA80"/>
    <a:srgbClr val="BBDD88"/>
    <a:srgbClr val="F4BF70"/>
    <a:srgbClr val="F2F25C"/>
    <a:srgbClr val="F3CC3F"/>
    <a:srgbClr val="FED422"/>
    <a:srgbClr val="EEAA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04" autoAdjust="0"/>
  </p:normalViewPr>
  <p:slideViewPr>
    <p:cSldViewPr snapToGrid="0">
      <p:cViewPr varScale="1">
        <p:scale>
          <a:sx n="97" d="100"/>
          <a:sy n="97" d="100"/>
        </p:scale>
        <p:origin x="630" y="78"/>
      </p:cViewPr>
      <p:guideLst>
        <p:guide orient="horz" pos="951"/>
        <p:guide pos="228"/>
      </p:guideLst>
    </p:cSldViewPr>
  </p:slideViewPr>
  <p:outlineViewPr>
    <p:cViewPr>
      <p:scale>
        <a:sx n="33" d="100"/>
        <a:sy n="33" d="100"/>
      </p:scale>
      <p:origin x="0" y="1070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notesMaster" Target="notesMasters/notesMaster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32D8C-52DD-4DA0-BEA4-61BCF7C2EDF9}" type="datetimeFigureOut">
              <a:rPr lang="en-GB" smtClean="0"/>
              <a:t>12/05/2021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E49DD2-7A7F-45D3-BF51-7B5A70AFB81B}" type="slidenum">
              <a:rPr lang="en-GB" smtClean="0"/>
              <a:t>‹#›</a:t>
            </a:fld>
            <a:endParaRPr lang="en-GB"/>
          </a:p>
        </p:txBody>
      </p:sp>
    </p:spTree>
    <p:extLst>
      <p:ext uri="{BB962C8B-B14F-4D97-AF65-F5344CB8AC3E}">
        <p14:creationId xmlns:p14="http://schemas.microsoft.com/office/powerpoint/2010/main" val="341879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76084-FF89-C546-BB62-0004C5E16AD5}" type="datetimeFigureOut">
              <a:rPr lang="en-US" smtClean="0"/>
              <a:t>5/12/2021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0"/>
            <a:r>
              <a:rPr lang="en-GB" dirty="0"/>
              <a:t>	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FCB79-2C0C-F84D-A224-30C295992FCE}" type="slidenum">
              <a:rPr lang="en-US" smtClean="0"/>
              <a:t>‹#›</a:t>
            </a:fld>
            <a:endParaRPr lang="en-US"/>
          </a:p>
        </p:txBody>
      </p:sp>
    </p:spTree>
    <p:extLst>
      <p:ext uri="{BB962C8B-B14F-4D97-AF65-F5344CB8AC3E}">
        <p14:creationId xmlns:p14="http://schemas.microsoft.com/office/powerpoint/2010/main" val="233634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0.emf"/><Relationship Id="rId5"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8.emf"/><Relationship Id="rId14" Type="http://schemas.openxmlformats.org/officeDocument/2006/relationships/image" Target="../media/image13.png"/><Relationship Id="rId22"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jpeg"/><Relationship Id="rId3" Type="http://schemas.openxmlformats.org/officeDocument/2006/relationships/image" Target="../media/image24.wmf"/><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wmf"/><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wmf"/><Relationship Id="rId9" Type="http://schemas.openxmlformats.org/officeDocument/2006/relationships/image" Target="../media/image50.w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0.emf"/><Relationship Id="rId5"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8.emf"/><Relationship Id="rId14" Type="http://schemas.openxmlformats.org/officeDocument/2006/relationships/image" Target="../media/image13.png"/><Relationship Id="rId22" Type="http://schemas.openxmlformats.org/officeDocument/2006/relationships/image" Target="../media/image2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jpeg"/><Relationship Id="rId3" Type="http://schemas.openxmlformats.org/officeDocument/2006/relationships/image" Target="../media/image24.wmf"/><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wmf"/><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wmf"/><Relationship Id="rId9" Type="http://schemas.openxmlformats.org/officeDocument/2006/relationships/image" Target="../media/image50.w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flip="none" rotWithShape="1">
          <a:gsLst>
            <a:gs pos="0">
              <a:srgbClr val="00B0F0"/>
            </a:gs>
            <a:gs pos="78000">
              <a:srgbClr val="00589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221392" y="2108877"/>
            <a:ext cx="8922607" cy="644730"/>
          </a:xfrm>
          <a:prstGeom prst="rect">
            <a:avLst/>
          </a:prstGeom>
        </p:spPr>
        <p:txBody>
          <a:bodyPr anchor="b" anchorCtr="0"/>
          <a:lstStyle>
            <a:lvl1pPr marL="0" indent="0" algn="l">
              <a:lnSpc>
                <a:spcPct val="90000"/>
              </a:lnSpc>
              <a:buFont typeface="Arial" panose="020B0604020202020204" pitchFamily="34" charset="0"/>
              <a:buNone/>
              <a:defRPr sz="4000" b="0" i="0" spc="0" baseline="0">
                <a:solidFill>
                  <a:schemeClr val="bg1"/>
                </a:solidFill>
                <a:latin typeface="+mj-lt"/>
                <a:cs typeface="CiscoSans Thin"/>
              </a:defRPr>
            </a:lvl1pPr>
          </a:lstStyle>
          <a:p>
            <a:r>
              <a:rPr lang="en-US" dirty="0"/>
              <a:t>Presentation Title Goes Here</a:t>
            </a:r>
          </a:p>
        </p:txBody>
      </p:sp>
      <p:sp>
        <p:nvSpPr>
          <p:cNvPr id="24" name="Subtitle 2"/>
          <p:cNvSpPr>
            <a:spLocks noGrp="1"/>
          </p:cNvSpPr>
          <p:nvPr>
            <p:ph type="subTitle" idx="1" hasCustomPrompt="1"/>
          </p:nvPr>
        </p:nvSpPr>
        <p:spPr>
          <a:xfrm>
            <a:off x="262050" y="3152139"/>
            <a:ext cx="8270686" cy="288131"/>
          </a:xfrm>
          <a:prstGeom prst="rect">
            <a:avLst/>
          </a:prstGeom>
        </p:spPr>
        <p:txBody>
          <a:bodyPr anchor="b" anchorCtr="0">
            <a:noAutofit/>
          </a:bodyPr>
          <a:lstStyle>
            <a:lvl1pPr marL="0" indent="0" algn="l">
              <a:buNone/>
              <a:defRPr sz="1200" b="0" i="0">
                <a:solidFill>
                  <a:schemeClr val="bg1"/>
                </a:solidFill>
                <a:latin typeface="+mn-lt"/>
                <a:cs typeface="CiscoSans"/>
              </a:defRPr>
            </a:lvl1pPr>
            <a:lvl2pPr marL="342931" indent="0" algn="ctr">
              <a:buNone/>
              <a:defRPr>
                <a:solidFill>
                  <a:schemeClr val="tx1">
                    <a:tint val="75000"/>
                  </a:schemeClr>
                </a:solidFill>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a:t>Speaker Name</a:t>
            </a:r>
          </a:p>
        </p:txBody>
      </p:sp>
      <p:sp>
        <p:nvSpPr>
          <p:cNvPr id="25" name="Text Placeholder 38"/>
          <p:cNvSpPr>
            <a:spLocks noGrp="1"/>
          </p:cNvSpPr>
          <p:nvPr>
            <p:ph type="body" sz="quarter" idx="10" hasCustomPrompt="1"/>
          </p:nvPr>
        </p:nvSpPr>
        <p:spPr>
          <a:xfrm>
            <a:off x="261472" y="3496349"/>
            <a:ext cx="8271264" cy="288131"/>
          </a:xfrm>
          <a:prstGeom prst="rect">
            <a:avLst/>
          </a:prstGeom>
        </p:spPr>
        <p:txBody>
          <a:bodyPr/>
          <a:lstStyle>
            <a:lvl1pPr marL="0" indent="0" algn="l">
              <a:buFontTx/>
              <a:buNone/>
              <a:defRPr lang="en-US" sz="1200" b="0" i="0" kern="1200" dirty="0" smtClean="0">
                <a:solidFill>
                  <a:schemeClr val="bg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Speaker Title</a:t>
            </a:r>
          </a:p>
        </p:txBody>
      </p:sp>
      <p:sp>
        <p:nvSpPr>
          <p:cNvPr id="26" name="Text Placeholder 40"/>
          <p:cNvSpPr>
            <a:spLocks noGrp="1"/>
          </p:cNvSpPr>
          <p:nvPr>
            <p:ph type="body" sz="quarter" idx="11" hasCustomPrompt="1"/>
          </p:nvPr>
        </p:nvSpPr>
        <p:spPr>
          <a:xfrm>
            <a:off x="251847" y="4453668"/>
            <a:ext cx="8112650" cy="288131"/>
          </a:xfrm>
          <a:prstGeom prst="rect">
            <a:avLst/>
          </a:prstGeom>
        </p:spPr>
        <p:txBody>
          <a:bodyPr/>
          <a:lstStyle>
            <a:lvl1pPr marL="0" indent="0" algn="l">
              <a:buFontTx/>
              <a:buNone/>
              <a:defRPr lang="en-US" sz="1200" b="0" i="0" kern="1200" dirty="0" smtClean="0">
                <a:solidFill>
                  <a:schemeClr val="bg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Date</a:t>
            </a:r>
          </a:p>
        </p:txBody>
      </p:sp>
      <p:sp>
        <p:nvSpPr>
          <p:cNvPr id="3" name="Text Placeholder 2"/>
          <p:cNvSpPr>
            <a:spLocks noGrp="1"/>
          </p:cNvSpPr>
          <p:nvPr>
            <p:ph type="body" sz="quarter" idx="13" hasCustomPrompt="1"/>
          </p:nvPr>
        </p:nvSpPr>
        <p:spPr>
          <a:xfrm>
            <a:off x="262195" y="2806363"/>
            <a:ext cx="8270541" cy="299001"/>
          </a:xfrm>
          <a:prstGeom prst="rect">
            <a:avLst/>
          </a:prstGeom>
        </p:spPr>
        <p:txBody>
          <a:bodyPr/>
          <a:lstStyle>
            <a:lvl1pPr marL="0" indent="0">
              <a:buFont typeface="Arial" panose="020B0604020202020204" pitchFamily="34" charset="0"/>
              <a:buNone/>
              <a:defRPr sz="1200" baseline="0">
                <a:solidFill>
                  <a:schemeClr val="bg1"/>
                </a:solidFill>
                <a:latin typeface="+mn-lt"/>
              </a:defRPr>
            </a:lvl1pPr>
            <a:lvl2pPr marL="304841" indent="0">
              <a:buNone/>
              <a:defRPr/>
            </a:lvl2pPr>
            <a:lvl3pPr marL="427491" indent="0">
              <a:buNone/>
              <a:defRPr/>
            </a:lvl3pPr>
            <a:lvl4pPr marL="516800" indent="0">
              <a:buNone/>
              <a:defRPr/>
            </a:lvl4pPr>
            <a:lvl5pPr marL="601346" indent="0">
              <a:buNone/>
              <a:defRPr/>
            </a:lvl5pPr>
          </a:lstStyle>
          <a:p>
            <a:pPr lvl="0"/>
            <a:r>
              <a:rPr lang="en-GB" dirty="0"/>
              <a:t>Subhead goes here</a:t>
            </a:r>
          </a:p>
        </p:txBody>
      </p:sp>
      <p:grpSp>
        <p:nvGrpSpPr>
          <p:cNvPr id="28" name="Group 67"/>
          <p:cNvGrpSpPr/>
          <p:nvPr userDrawn="1"/>
        </p:nvGrpSpPr>
        <p:grpSpPr>
          <a:xfrm>
            <a:off x="285162" y="307874"/>
            <a:ext cx="862739" cy="459830"/>
            <a:chOff x="609606" y="528528"/>
            <a:chExt cx="1444732" cy="763787"/>
          </a:xfrm>
          <a:solidFill>
            <a:schemeClr val="bg1"/>
          </a:solidFill>
        </p:grpSpPr>
        <p:sp>
          <p:nvSpPr>
            <p:cNvPr id="32" name="Rectangle 3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solidFill>
                  <a:schemeClr val="bg1"/>
                </a:solidFill>
                <a:latin typeface="+mj-lt"/>
              </a:endParaRPr>
            </a:p>
          </p:txBody>
        </p:sp>
        <p:sp>
          <p:nvSpPr>
            <p:cNvPr id="45" name="Freeform 44"/>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6" name="Freeform 45"/>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7" name="Freeform 46"/>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chemeClr val="bg1"/>
                </a:solidFill>
                <a:latin typeface="+mj-lt"/>
              </a:endParaRPr>
            </a:p>
          </p:txBody>
        </p:sp>
        <p:sp>
          <p:nvSpPr>
            <p:cNvPr id="48" name="Freeform 47"/>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chemeClr val="bg1"/>
                </a:solidFill>
                <a:latin typeface="+mj-lt"/>
              </a:endParaRPr>
            </a:p>
          </p:txBody>
        </p:sp>
        <p:sp>
          <p:nvSpPr>
            <p:cNvPr id="49" name="Freeform 48"/>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sp>
          <p:nvSpPr>
            <p:cNvPr id="50" name="Freeform 49"/>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1" name="Freeform 50"/>
            <p:cNvSpPr>
              <a:spLocks/>
            </p:cNvSpPr>
            <p:nvPr/>
          </p:nvSpPr>
          <p:spPr bwMode="black">
            <a:xfrm>
              <a:off x="954502" y="528528"/>
              <a:ext cx="62080"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2" name="Freeform 51"/>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3" name="Freeform 52"/>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chemeClr val="bg1"/>
                </a:solidFill>
                <a:latin typeface="+mj-lt"/>
              </a:endParaRPr>
            </a:p>
          </p:txBody>
        </p:sp>
        <p:sp>
          <p:nvSpPr>
            <p:cNvPr id="54" name="Freeform 53"/>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5" name="Freeform 54"/>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6" name="Freeform 55"/>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7" name="Freeform 56"/>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grpSp>
    </p:spTree>
    <p:extLst>
      <p:ext uri="{BB962C8B-B14F-4D97-AF65-F5344CB8AC3E}">
        <p14:creationId xmlns:p14="http://schemas.microsoft.com/office/powerpoint/2010/main" val="191710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left)">
                                      <p:cBhvr>
                                        <p:cTn id="18" dur="500"/>
                                        <p:tgtEl>
                                          <p:spTgt spid="25">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wipe(left)">
                                      <p:cBhvr>
                                        <p:cTn id="2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53765" y="1439056"/>
            <a:ext cx="4117446" cy="2265389"/>
          </a:xfrm>
        </p:spPr>
        <p:txBody>
          <a:bodyPr vert="horz" lIns="61730" tIns="34295" rIns="61730" bIns="34295" rtlCol="0" anchor="ctr" anchorCtr="0">
            <a:noAutofit/>
          </a:bodyPr>
          <a:lstStyle>
            <a:lvl1pPr marL="0" indent="0" algn="l" defTabSz="685891" rtl="0" eaLnBrk="1" latinLnBrk="0" hangingPunct="1">
              <a:lnSpc>
                <a:spcPct val="80000"/>
              </a:lnSpc>
              <a:spcBef>
                <a:spcPct val="0"/>
              </a:spcBef>
              <a:buClr>
                <a:schemeClr val="tx1"/>
              </a:buClr>
              <a:buFont typeface="Ciscolight" pitchFamily="2" charset="0"/>
              <a:buNone/>
              <a:defRPr lang="en-US" sz="3600" b="0" kern="1200" spc="0" baseline="0" dirty="0">
                <a:solidFill>
                  <a:srgbClr val="78BBE4"/>
                </a:solidFill>
                <a:latin typeface="+mj-lt"/>
                <a:ea typeface="+mj-ea"/>
                <a:cs typeface="+mj-cs"/>
              </a:defRPr>
            </a:lvl1pPr>
          </a:lstStyle>
          <a:p>
            <a:r>
              <a:rPr lang="en-US" dirty="0"/>
              <a:t>Telling Shared Experiences</a:t>
            </a:r>
          </a:p>
        </p:txBody>
      </p:sp>
      <p:sp>
        <p:nvSpPr>
          <p:cNvPr id="9" name="Text Placeholder 3"/>
          <p:cNvSpPr>
            <a:spLocks noGrp="1"/>
          </p:cNvSpPr>
          <p:nvPr>
            <p:ph type="body" sz="quarter" idx="11" hasCustomPrompt="1"/>
          </p:nvPr>
        </p:nvSpPr>
        <p:spPr>
          <a:xfrm>
            <a:off x="4922520" y="654518"/>
            <a:ext cx="3895344" cy="3840480"/>
          </a:xfrm>
          <a:prstGeom prst="rect">
            <a:avLst/>
          </a:prstGeom>
        </p:spPr>
        <p:txBody>
          <a:bodyPr anchor="ctr" anchorCtr="0">
            <a:noAutofit/>
          </a:bodyPr>
          <a:lstStyle>
            <a:lvl1pPr marL="0" indent="0">
              <a:buFontTx/>
              <a:buNone/>
              <a:defRPr sz="1600" baseline="0">
                <a:solidFill>
                  <a:schemeClr val="tx2"/>
                </a:solidFill>
                <a:latin typeface="+mn-lt"/>
              </a:defRPr>
            </a:lvl1pPr>
            <a:lvl2pPr>
              <a:defRPr sz="1500"/>
            </a:lvl2pPr>
            <a:lvl3pPr>
              <a:defRPr sz="1500"/>
            </a:lvl3pPr>
            <a:lvl4pPr>
              <a:defRPr sz="1500"/>
            </a:lvl4pPr>
            <a:lvl5pPr>
              <a:defRPr sz="1500"/>
            </a:lvl5pPr>
          </a:lstStyle>
          <a:p>
            <a:pPr lvl="0"/>
            <a:r>
              <a:rPr lang="en-US" dirty="0"/>
              <a:t>Tell your story here</a:t>
            </a:r>
          </a:p>
        </p:txBody>
      </p:sp>
      <p:cxnSp>
        <p:nvCxnSpPr>
          <p:cNvPr id="5" name="Straight Connector 4"/>
          <p:cNvCxnSpPr/>
          <p:nvPr userDrawn="1"/>
        </p:nvCxnSpPr>
        <p:spPr>
          <a:xfrm>
            <a:off x="4600575" y="609601"/>
            <a:ext cx="0" cy="3985259"/>
          </a:xfrm>
          <a:prstGeom prst="line">
            <a:avLst/>
          </a:prstGeom>
          <a:ln w="25400" cap="flat" cmpd="sng">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87956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_gradient only">
    <p:bg>
      <p:bgPr>
        <a:gradFill>
          <a:gsLst>
            <a:gs pos="87000">
              <a:srgbClr val="0062AC"/>
            </a:gs>
            <a:gs pos="0">
              <a:srgbClr val="00B0F0"/>
            </a:gs>
          </a:gsLst>
          <a:path path="circle">
            <a:fillToRect l="100000" t="100000"/>
          </a:path>
        </a:gradFill>
        <a:effectLst/>
      </p:bgPr>
    </p:bg>
    <p:spTree>
      <p:nvGrpSpPr>
        <p:cNvPr id="1" name=""/>
        <p:cNvGrpSpPr/>
        <p:nvPr/>
      </p:nvGrpSpPr>
      <p:grpSpPr>
        <a:xfrm>
          <a:off x="0" y="0"/>
          <a:ext cx="0" cy="0"/>
          <a:chOff x="0" y="0"/>
          <a:chExt cx="0" cy="0"/>
        </a:xfrm>
      </p:grpSpPr>
      <p:sp>
        <p:nvSpPr>
          <p:cNvPr id="8"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a:solidFill>
                  <a:srgbClr val="FFFFFF"/>
                </a:solidFill>
                <a:latin typeface="+mn-lt"/>
                <a:cs typeface="CiscoSans Thin"/>
              </a:rPr>
              <a:t>© 2021  Cisco and/or its affiliates. All rights reserved.</a:t>
            </a:r>
          </a:p>
        </p:txBody>
      </p:sp>
      <p:cxnSp>
        <p:nvCxnSpPr>
          <p:cNvPr id="10" name="Straight Connector 9"/>
          <p:cNvCxnSpPr/>
          <p:nvPr userDrawn="1"/>
        </p:nvCxnSpPr>
        <p:spPr>
          <a:xfrm>
            <a:off x="0" y="5057775"/>
            <a:ext cx="9144000" cy="0"/>
          </a:xfrm>
          <a:prstGeom prst="line">
            <a:avLst/>
          </a:prstGeom>
          <a:ln w="177800">
            <a:solidFill>
              <a:srgbClr val="006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359345"/>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green thank you">
    <p:bg>
      <p:bgPr>
        <a:gradFill flip="none" rotWithShape="1">
          <a:gsLst>
            <a:gs pos="0">
              <a:srgbClr val="00B0F0"/>
            </a:gs>
            <a:gs pos="87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4" name="TextBox 63"/>
          <p:cNvSpPr txBox="1"/>
          <p:nvPr userDrawn="1"/>
        </p:nvSpPr>
        <p:spPr>
          <a:xfrm>
            <a:off x="626132" y="2300012"/>
            <a:ext cx="2467342" cy="646331"/>
          </a:xfrm>
          <a:prstGeom prst="rect">
            <a:avLst/>
          </a:prstGeom>
          <a:noFill/>
        </p:spPr>
        <p:txBody>
          <a:bodyPr wrap="none" rtlCol="0">
            <a:spAutoFit/>
          </a:bodyPr>
          <a:lstStyle/>
          <a:p>
            <a:r>
              <a:rPr lang="en-US" sz="3600" dirty="0">
                <a:solidFill>
                  <a:srgbClr val="FFFFFF"/>
                </a:solidFill>
                <a:latin typeface="+mj-lt"/>
              </a:rPr>
              <a:t>Thank you.</a:t>
            </a:r>
          </a:p>
        </p:txBody>
      </p:sp>
      <p:sp>
        <p:nvSpPr>
          <p:cNvPr id="65" name="Rectangle 64"/>
          <p:cNvSpPr>
            <a:spLocks noChangeArrowheads="1"/>
          </p:cNvSpPr>
          <p:nvPr userDrawn="1"/>
        </p:nvSpPr>
        <p:spPr bwMode="black">
          <a:xfrm>
            <a:off x="6286242" y="2851173"/>
            <a:ext cx="116616" cy="441827"/>
          </a:xfrm>
          <a:prstGeom prst="rect">
            <a:avLst/>
          </a:prstGeom>
          <a:solidFill>
            <a:schemeClr val="tx1"/>
          </a:solidFill>
          <a:ln w="9525">
            <a:noFill/>
            <a:miter lim="800000"/>
            <a:headEnd/>
            <a:tailEnd/>
          </a:ln>
        </p:spPr>
        <p:txBody>
          <a:bodyPr/>
          <a:lstStyle/>
          <a:p>
            <a:endParaRPr lang="en-US">
              <a:solidFill>
                <a:srgbClr val="0096D6"/>
              </a:solidFill>
              <a:latin typeface="+mj-lt"/>
            </a:endParaRPr>
          </a:p>
        </p:txBody>
      </p:sp>
      <p:sp>
        <p:nvSpPr>
          <p:cNvPr id="66" name="Freeform 65"/>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7" name="Freeform 66"/>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8" name="Freeform 67"/>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endParaRPr lang="en-US">
              <a:solidFill>
                <a:srgbClr val="0096D6"/>
              </a:solidFill>
              <a:latin typeface="+mj-lt"/>
            </a:endParaRPr>
          </a:p>
        </p:txBody>
      </p:sp>
      <p:sp>
        <p:nvSpPr>
          <p:cNvPr id="69" name="Freeform 68"/>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0" name="Freeform 69"/>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1" name="Freeform 70"/>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2" name="Freeform 71"/>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3" name="Freeform 72"/>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4" name="Freeform 73"/>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5" name="Freeform 74"/>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6" name="Freeform 75"/>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7" name="Freeform 76"/>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8" name="Freeform 77"/>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Tree>
    <p:extLst>
      <p:ext uri="{BB962C8B-B14F-4D97-AF65-F5344CB8AC3E}">
        <p14:creationId xmlns:p14="http://schemas.microsoft.com/office/powerpoint/2010/main" val="1754768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700"/>
                                        <p:tgtEl>
                                          <p:spTgt spid="70"/>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700"/>
                                        <p:tgtEl>
                                          <p:spTgt spid="7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700"/>
                                        <p:tgtEl>
                                          <p:spTgt spid="7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700"/>
                                        <p:tgtEl>
                                          <p:spTgt spid="73"/>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700"/>
                                        <p:tgtEl>
                                          <p:spTgt spid="7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700"/>
                                        <p:tgtEl>
                                          <p:spTgt spid="7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700"/>
                                        <p:tgtEl>
                                          <p:spTgt spid="7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700"/>
                                        <p:tgtEl>
                                          <p:spTgt spid="77"/>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700"/>
                                        <p:tgtEl>
                                          <p:spTgt spid="78"/>
                                        </p:tgtEl>
                                      </p:cBhvr>
                                    </p:animEffect>
                                  </p:childTnLst>
                                </p:cTn>
                              </p:par>
                              <p:par>
                                <p:cTn id="36" presetID="42" presetClass="path" presetSubtype="0" accel="50000" decel="50000" fill="hold" grpId="0" nodeType="withEffect">
                                  <p:stCondLst>
                                    <p:cond delay="0"/>
                                  </p:stCondLst>
                                  <p:childTnLst>
                                    <p:animMotion origin="layout" path="M -4.72222E-6 3.7037E-7 L -4.72222E-6 0.09143 " pathEditMode="relative" rAng="0" ptsTypes="AA">
                                      <p:cBhvr>
                                        <p:cTn id="37" dur="700" spd="-100000" fill="hold"/>
                                        <p:tgtEl>
                                          <p:spTgt spid="70"/>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5E-6 3.7037E-6 L 5E-6 0.11157 " pathEditMode="relative" rAng="0" ptsTypes="AA">
                                      <p:cBhvr>
                                        <p:cTn id="39" dur="700" spd="-100000" fill="hold"/>
                                        <p:tgtEl>
                                          <p:spTgt spid="72"/>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4.72222E-6 4.81481E-6 L 4.72222E-6 0.09143 " pathEditMode="relative" rAng="0" ptsTypes="AA">
                                      <p:cBhvr>
                                        <p:cTn id="41" dur="700" spd="-100000" fill="hold"/>
                                        <p:tgtEl>
                                          <p:spTgt spid="74"/>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2.77778E-6 3.7037E-6 L -2.77778E-6 0.11157 " pathEditMode="relative" rAng="0" ptsTypes="AA">
                                      <p:cBhvr>
                                        <p:cTn id="43" dur="700" spd="-100000" fill="hold"/>
                                        <p:tgtEl>
                                          <p:spTgt spid="76"/>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5.55556E-7 4.81481E-6 L 5.55556E-7 0.09143 " pathEditMode="relative" rAng="0" ptsTypes="AA">
                                      <p:cBhvr>
                                        <p:cTn id="45" dur="700" spd="-100000" fill="hold"/>
                                        <p:tgtEl>
                                          <p:spTgt spid="78"/>
                                        </p:tgtEl>
                                        <p:attrNameLst>
                                          <p:attrName>ppt_x</p:attrName>
                                          <p:attrName>ppt_y</p:attrName>
                                        </p:attrNameLst>
                                      </p:cBhvr>
                                      <p:rCtr x="0" y="46"/>
                                    </p:animMotion>
                                  </p:childTnLst>
                                </p:cTn>
                              </p:par>
                              <p:par>
                                <p:cTn id="46" presetID="64" presetClass="path" presetSubtype="0" accel="50000" decel="50000" fill="hold" grpId="0" nodeType="withEffect">
                                  <p:stCondLst>
                                    <p:cond delay="0"/>
                                  </p:stCondLst>
                                  <p:childTnLst>
                                    <p:animMotion origin="layout" path="M 4.72222E-6 3.33333E-6 L 4.72222E-6 -0.10764 " pathEditMode="relative" rAng="0" ptsTypes="AA">
                                      <p:cBhvr>
                                        <p:cTn id="47" dur="700" spd="-100000" fill="hold"/>
                                        <p:tgtEl>
                                          <p:spTgt spid="71"/>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4.44444E-6 3.33333E-6 L 4.44444E-6 -0.10764 " pathEditMode="relative" rAng="0" ptsTypes="AA">
                                      <p:cBhvr>
                                        <p:cTn id="49" dur="700" spd="-100000" fill="hold"/>
                                        <p:tgtEl>
                                          <p:spTgt spid="73"/>
                                        </p:tgtEl>
                                        <p:attrNameLst>
                                          <p:attrName>ppt_x</p:attrName>
                                          <p:attrName>ppt_y</p:attrName>
                                        </p:attrNameLst>
                                      </p:cBhvr>
                                      <p:rCtr x="0" y="-54"/>
                                    </p:animMotion>
                                  </p:childTnLst>
                                </p:cTn>
                              </p:par>
                              <p:par>
                                <p:cTn id="50" presetID="64" presetClass="path" presetSubtype="0" accel="50000" decel="50000" fill="hold" grpId="0" nodeType="withEffect">
                                  <p:stCondLst>
                                    <p:cond delay="0"/>
                                  </p:stCondLst>
                                  <p:childTnLst>
                                    <p:animMotion origin="layout" path="M -2.22222E-6 3.33333E-6 L -2.22222E-6 -0.10764 " pathEditMode="relative" rAng="0" ptsTypes="AA">
                                      <p:cBhvr>
                                        <p:cTn id="51" dur="700" spd="-100000" fill="hold"/>
                                        <p:tgtEl>
                                          <p:spTgt spid="75"/>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1.11111E-6 3.33333E-6 L 1.11111E-6 -0.10764 " pathEditMode="relative" rAng="0" ptsTypes="AA">
                                      <p:cBhvr>
                                        <p:cTn id="53" dur="700" spd="-100000" fill="hold"/>
                                        <p:tgtEl>
                                          <p:spTgt spid="77"/>
                                        </p:tgtEl>
                                        <p:attrNameLst>
                                          <p:attrName>ppt_x</p:attrName>
                                          <p:attrName>ppt_y</p:attrName>
                                        </p:attrNameLst>
                                      </p:cBhvr>
                                      <p:rCtr x="0" y="-54"/>
                                    </p:animMotion>
                                  </p:childTnLst>
                                </p:cTn>
                              </p:par>
                            </p:childTnLst>
                          </p:cTn>
                        </p:par>
                        <p:par>
                          <p:cTn id="54" fill="hold">
                            <p:stCondLst>
                              <p:cond delay="12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700"/>
                                        <p:tgtEl>
                                          <p:spTgt spid="67"/>
                                        </p:tgtEl>
                                      </p:cBhvr>
                                    </p:animEffect>
                                  </p:childTnLst>
                                </p:cTn>
                              </p:par>
                              <p:par>
                                <p:cTn id="58" presetID="10" presetClass="entr" presetSubtype="0" fill="hold" nodeType="withEffect">
                                  <p:stCondLst>
                                    <p:cond delay="1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700"/>
                                        <p:tgtEl>
                                          <p:spTgt spid="65"/>
                                        </p:tgtEl>
                                      </p:cBhvr>
                                    </p:animEffect>
                                  </p:childTnLst>
                                </p:cTn>
                              </p:par>
                              <p:par>
                                <p:cTn id="61" presetID="10" presetClass="entr" presetSubtype="0" fill="hold" nodeType="withEffect">
                                  <p:stCondLst>
                                    <p:cond delay="20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700"/>
                                        <p:tgtEl>
                                          <p:spTgt spid="69"/>
                                        </p:tgtEl>
                                      </p:cBhvr>
                                    </p:animEffect>
                                  </p:childTnLst>
                                </p:cTn>
                              </p:par>
                              <p:par>
                                <p:cTn id="64" presetID="10" presetClass="entr" presetSubtype="0" fill="hold" nodeType="withEffect">
                                  <p:stCondLst>
                                    <p:cond delay="30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700"/>
                                        <p:tgtEl>
                                          <p:spTgt spid="66"/>
                                        </p:tgtEl>
                                      </p:cBhvr>
                                    </p:animEffect>
                                  </p:childTnLst>
                                </p:cTn>
                              </p:par>
                              <p:par>
                                <p:cTn id="67" presetID="10" presetClass="entr" presetSubtype="0" fill="hold" nodeType="withEffect">
                                  <p:stCondLst>
                                    <p:cond delay="40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7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grpSp>
        <p:nvGrpSpPr>
          <p:cNvPr id="16" name="Graphic 5">
            <a:extLst>
              <a:ext uri="{FF2B5EF4-FFF2-40B4-BE49-F238E27FC236}">
                <a16:creationId xmlns:a16="http://schemas.microsoft.com/office/drawing/2014/main" id="{1BED9F02-7760-422A-857B-27E2412005C6}"/>
              </a:ext>
            </a:extLst>
          </p:cNvPr>
          <p:cNvGrpSpPr/>
          <p:nvPr userDrawn="1"/>
        </p:nvGrpSpPr>
        <p:grpSpPr>
          <a:xfrm>
            <a:off x="3681746" y="-1"/>
            <a:ext cx="5462254" cy="5143502"/>
            <a:chOff x="2776537" y="881062"/>
            <a:chExt cx="3590925" cy="3381375"/>
          </a:xfrm>
        </p:grpSpPr>
        <p:sp>
          <p:nvSpPr>
            <p:cNvPr id="17" name="Freeform: Shape 16">
              <a:extLst>
                <a:ext uri="{FF2B5EF4-FFF2-40B4-BE49-F238E27FC236}">
                  <a16:creationId xmlns:a16="http://schemas.microsoft.com/office/drawing/2014/main" id="{12F002AD-BE14-4C37-A4E5-5B8A246E9B45}"/>
                </a:ext>
              </a:extLst>
            </p:cNvPr>
            <p:cNvSpPr/>
            <p:nvPr/>
          </p:nvSpPr>
          <p:spPr>
            <a:xfrm>
              <a:off x="4155281"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FBAB18"/>
                </a:gs>
                <a:gs pos="10000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8" name="Freeform: Shape 17">
              <a:extLst>
                <a:ext uri="{FF2B5EF4-FFF2-40B4-BE49-F238E27FC236}">
                  <a16:creationId xmlns:a16="http://schemas.microsoft.com/office/drawing/2014/main" id="{812971D3-4D83-4AFF-A55F-E7A85F05363C}"/>
                </a:ext>
              </a:extLst>
            </p:cNvPr>
            <p:cNvSpPr/>
            <p:nvPr/>
          </p:nvSpPr>
          <p:spPr>
            <a:xfrm>
              <a:off x="4435316"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00BCEB"/>
                </a:gs>
                <a:gs pos="10000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9" name="Freeform: Shape 18">
              <a:extLst>
                <a:ext uri="{FF2B5EF4-FFF2-40B4-BE49-F238E27FC236}">
                  <a16:creationId xmlns:a16="http://schemas.microsoft.com/office/drawing/2014/main" id="{F5C9D723-1E63-4F85-BDCD-6CAEED30497E}"/>
                </a:ext>
              </a:extLst>
            </p:cNvPr>
            <p:cNvSpPr/>
            <p:nvPr/>
          </p:nvSpPr>
          <p:spPr>
            <a:xfrm>
              <a:off x="4716303"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6EBE4A"/>
                </a:gs>
                <a:gs pos="10000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0" name="Freeform: Shape 19">
              <a:extLst>
                <a:ext uri="{FF2B5EF4-FFF2-40B4-BE49-F238E27FC236}">
                  <a16:creationId xmlns:a16="http://schemas.microsoft.com/office/drawing/2014/main" id="{E7778B20-3991-4139-92A5-FF577418A87E}"/>
                </a:ext>
              </a:extLst>
            </p:cNvPr>
            <p:cNvSpPr/>
            <p:nvPr/>
          </p:nvSpPr>
          <p:spPr>
            <a:xfrm>
              <a:off x="2769393" y="2757011"/>
              <a:ext cx="1657350" cy="1504950"/>
            </a:xfrm>
            <a:custGeom>
              <a:avLst/>
              <a:gdLst>
                <a:gd name="connsiteX0" fmla="*/ 1652111 w 1657350"/>
                <a:gd name="connsiteY0" fmla="*/ 7144 h 1504950"/>
                <a:gd name="connsiteX1" fmla="*/ 1393031 w 1657350"/>
                <a:gd name="connsiteY1" fmla="*/ 7144 h 1504950"/>
                <a:gd name="connsiteX2" fmla="*/ 7144 w 1657350"/>
                <a:gd name="connsiteY2" fmla="*/ 1505426 h 1504950"/>
                <a:gd name="connsiteX3" fmla="*/ 1143476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1652111" y="7144"/>
                  </a:moveTo>
                  <a:lnTo>
                    <a:pt x="1393031" y="7144"/>
                  </a:lnTo>
                  <a:lnTo>
                    <a:pt x="7144" y="1505426"/>
                  </a:lnTo>
                  <a:lnTo>
                    <a:pt x="1143476" y="1505426"/>
                  </a:lnTo>
                  <a:close/>
                </a:path>
              </a:pathLst>
            </a:custGeom>
            <a:gradFill>
              <a:gsLst>
                <a:gs pos="100000">
                  <a:srgbClr val="FBAB18"/>
                </a:gs>
                <a:gs pos="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1" name="Freeform: Shape 20">
              <a:extLst>
                <a:ext uri="{FF2B5EF4-FFF2-40B4-BE49-F238E27FC236}">
                  <a16:creationId xmlns:a16="http://schemas.microsoft.com/office/drawing/2014/main" id="{7E260255-14AA-401E-AB94-8C7A3E4BB4C1}"/>
                </a:ext>
              </a:extLst>
            </p:cNvPr>
            <p:cNvSpPr/>
            <p:nvPr/>
          </p:nvSpPr>
          <p:spPr>
            <a:xfrm>
              <a:off x="3997166" y="2757011"/>
              <a:ext cx="1143000" cy="1504950"/>
            </a:xfrm>
            <a:custGeom>
              <a:avLst/>
              <a:gdLst>
                <a:gd name="connsiteX0" fmla="*/ 704374 w 1143000"/>
                <a:gd name="connsiteY0" fmla="*/ 7144 h 1504950"/>
                <a:gd name="connsiteX1" fmla="*/ 445294 w 1143000"/>
                <a:gd name="connsiteY1" fmla="*/ 7144 h 1504950"/>
                <a:gd name="connsiteX2" fmla="*/ 7144 w 1143000"/>
                <a:gd name="connsiteY2" fmla="*/ 1505426 h 1504950"/>
                <a:gd name="connsiteX3" fmla="*/ 1143476 w 114300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143000" h="1504950">
                  <a:moveTo>
                    <a:pt x="704374" y="7144"/>
                  </a:moveTo>
                  <a:lnTo>
                    <a:pt x="445294" y="7144"/>
                  </a:lnTo>
                  <a:lnTo>
                    <a:pt x="7144" y="1505426"/>
                  </a:lnTo>
                  <a:lnTo>
                    <a:pt x="1143476" y="1505426"/>
                  </a:lnTo>
                  <a:close/>
                </a:path>
              </a:pathLst>
            </a:custGeom>
            <a:gradFill>
              <a:gsLst>
                <a:gs pos="100000">
                  <a:srgbClr val="00BCEB"/>
                </a:gs>
                <a:gs pos="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2" name="Freeform: Shape 21">
              <a:extLst>
                <a:ext uri="{FF2B5EF4-FFF2-40B4-BE49-F238E27FC236}">
                  <a16:creationId xmlns:a16="http://schemas.microsoft.com/office/drawing/2014/main" id="{CCA814C1-2B56-4FF2-B122-78157BEAEA85}"/>
                </a:ext>
              </a:extLst>
            </p:cNvPr>
            <p:cNvSpPr/>
            <p:nvPr/>
          </p:nvSpPr>
          <p:spPr>
            <a:xfrm>
              <a:off x="4716303" y="2757011"/>
              <a:ext cx="1657350" cy="1504950"/>
            </a:xfrm>
            <a:custGeom>
              <a:avLst/>
              <a:gdLst>
                <a:gd name="connsiteX0" fmla="*/ 266224 w 1657350"/>
                <a:gd name="connsiteY0" fmla="*/ 7144 h 1504950"/>
                <a:gd name="connsiteX1" fmla="*/ 7144 w 1657350"/>
                <a:gd name="connsiteY1" fmla="*/ 7144 h 1504950"/>
                <a:gd name="connsiteX2" fmla="*/ 515779 w 1657350"/>
                <a:gd name="connsiteY2" fmla="*/ 1505426 h 1504950"/>
                <a:gd name="connsiteX3" fmla="*/ 1652111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266224" y="7144"/>
                  </a:moveTo>
                  <a:lnTo>
                    <a:pt x="7144" y="7144"/>
                  </a:lnTo>
                  <a:lnTo>
                    <a:pt x="515779" y="1505426"/>
                  </a:lnTo>
                  <a:lnTo>
                    <a:pt x="1652111" y="1505426"/>
                  </a:lnTo>
                  <a:close/>
                </a:path>
              </a:pathLst>
            </a:custGeom>
            <a:gradFill>
              <a:gsLst>
                <a:gs pos="100000">
                  <a:srgbClr val="6EBE4A"/>
                </a:gs>
                <a:gs pos="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grpSp>
      <p:grpSp>
        <p:nvGrpSpPr>
          <p:cNvPr id="23" name="Group 22">
            <a:extLst>
              <a:ext uri="{FF2B5EF4-FFF2-40B4-BE49-F238E27FC236}">
                <a16:creationId xmlns:a16="http://schemas.microsoft.com/office/drawing/2014/main" id="{083AAB3E-8B56-4515-AC10-8594F3E02604}"/>
              </a:ext>
            </a:extLst>
          </p:cNvPr>
          <p:cNvGrpSpPr/>
          <p:nvPr userDrawn="1"/>
        </p:nvGrpSpPr>
        <p:grpSpPr>
          <a:xfrm>
            <a:off x="4981525" y="1696801"/>
            <a:ext cx="2862696" cy="1749898"/>
            <a:chOff x="3140652" y="2021445"/>
            <a:chExt cx="2862696" cy="1749898"/>
          </a:xfrm>
        </p:grpSpPr>
        <p:pic>
          <p:nvPicPr>
            <p:cNvPr id="24" name="Picture 23">
              <a:extLst>
                <a:ext uri="{FF2B5EF4-FFF2-40B4-BE49-F238E27FC236}">
                  <a16:creationId xmlns:a16="http://schemas.microsoft.com/office/drawing/2014/main" id="{A2EC9935-52C3-4EE5-A413-38560AD1902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25" name="Picture 24">
              <a:extLst>
                <a:ext uri="{FF2B5EF4-FFF2-40B4-BE49-F238E27FC236}">
                  <a16:creationId xmlns:a16="http://schemas.microsoft.com/office/drawing/2014/main" id="{C7A04276-0065-43DA-9913-E8670FFBDE9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26" name="Picture 25">
              <a:extLst>
                <a:ext uri="{FF2B5EF4-FFF2-40B4-BE49-F238E27FC236}">
                  <a16:creationId xmlns:a16="http://schemas.microsoft.com/office/drawing/2014/main" id="{3AF9220E-79F4-49BF-B72D-4BFF7CF6CA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sp>
        <p:nvSpPr>
          <p:cNvPr id="27" name="Title 1">
            <a:extLst>
              <a:ext uri="{FF2B5EF4-FFF2-40B4-BE49-F238E27FC236}">
                <a16:creationId xmlns:a16="http://schemas.microsoft.com/office/drawing/2014/main" id="{3F55D149-F5A7-4B56-9F19-3CC62174EEFA}"/>
              </a:ext>
            </a:extLst>
          </p:cNvPr>
          <p:cNvSpPr txBox="1">
            <a:spLocks/>
          </p:cNvSpPr>
          <p:nvPr userDrawn="1"/>
        </p:nvSpPr>
        <p:spPr bwMode="auto">
          <a:xfrm>
            <a:off x="533400" y="1770143"/>
            <a:ext cx="4069080" cy="16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3600" b="1" dirty="0">
                <a:solidFill>
                  <a:srgbClr val="005073"/>
                </a:solidFill>
                <a:latin typeface="+mn-lt"/>
              </a:rPr>
              <a:t>Cisco HyperFlex Overview</a:t>
            </a:r>
          </a:p>
        </p:txBody>
      </p:sp>
    </p:spTree>
    <p:extLst>
      <p:ext uri="{BB962C8B-B14F-4D97-AF65-F5344CB8AC3E}">
        <p14:creationId xmlns:p14="http://schemas.microsoft.com/office/powerpoint/2010/main" val="28359972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543102-FC0B-4FF0-B989-E15D2687DBE8}"/>
              </a:ext>
            </a:extLst>
          </p:cNvPr>
          <p:cNvSpPr txBox="1">
            <a:spLocks/>
          </p:cNvSpPr>
          <p:nvPr userDrawn="1"/>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One Architecture for Operational Simplicity</a:t>
            </a:r>
          </a:p>
        </p:txBody>
      </p:sp>
      <p:sp>
        <p:nvSpPr>
          <p:cNvPr id="4" name="Rectangle 3">
            <a:extLst>
              <a:ext uri="{FF2B5EF4-FFF2-40B4-BE49-F238E27FC236}">
                <a16:creationId xmlns:a16="http://schemas.microsoft.com/office/drawing/2014/main" id="{C0B8F41D-0F59-4BCF-8509-C54BD158D7CE}"/>
              </a:ext>
            </a:extLst>
          </p:cNvPr>
          <p:cNvSpPr/>
          <p:nvPr userDrawn="1"/>
        </p:nvSpPr>
        <p:spPr>
          <a:xfrm>
            <a:off x="445728" y="2423736"/>
            <a:ext cx="2500963"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 name="Rectangle 4">
            <a:extLst>
              <a:ext uri="{FF2B5EF4-FFF2-40B4-BE49-F238E27FC236}">
                <a16:creationId xmlns:a16="http://schemas.microsoft.com/office/drawing/2014/main" id="{C1DB2E26-58EF-4521-84EE-A8DC9893229D}"/>
              </a:ext>
            </a:extLst>
          </p:cNvPr>
          <p:cNvSpPr/>
          <p:nvPr userDrawn="1"/>
        </p:nvSpPr>
        <p:spPr>
          <a:xfrm>
            <a:off x="2984786" y="2423736"/>
            <a:ext cx="1819482"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6" name="Rectangle 5">
            <a:extLst>
              <a:ext uri="{FF2B5EF4-FFF2-40B4-BE49-F238E27FC236}">
                <a16:creationId xmlns:a16="http://schemas.microsoft.com/office/drawing/2014/main" id="{9E277786-BF6A-4422-9732-FB7406D6FDBF}"/>
              </a:ext>
            </a:extLst>
          </p:cNvPr>
          <p:cNvSpPr/>
          <p:nvPr userDrawn="1"/>
        </p:nvSpPr>
        <p:spPr>
          <a:xfrm>
            <a:off x="4842365" y="1968752"/>
            <a:ext cx="1611239" cy="1603605"/>
          </a:xfrm>
          <a:prstGeom prst="rect">
            <a:avLst/>
          </a:prstGeom>
          <a:solidFill>
            <a:srgbClr val="00BCEB"/>
          </a:soli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7" name="Rectangle 6">
            <a:extLst>
              <a:ext uri="{FF2B5EF4-FFF2-40B4-BE49-F238E27FC236}">
                <a16:creationId xmlns:a16="http://schemas.microsoft.com/office/drawing/2014/main" id="{4C5BABA4-0DD7-4DF1-96D2-5E8EDE897F89}"/>
              </a:ext>
            </a:extLst>
          </p:cNvPr>
          <p:cNvSpPr/>
          <p:nvPr userDrawn="1"/>
        </p:nvSpPr>
        <p:spPr>
          <a:xfrm>
            <a:off x="6491701" y="2423736"/>
            <a:ext cx="2147801"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8" name="Text Placeholder 3" descr="Left:  Consolidation  and Virtualization">
            <a:extLst>
              <a:ext uri="{FF2B5EF4-FFF2-40B4-BE49-F238E27FC236}">
                <a16:creationId xmlns:a16="http://schemas.microsoft.com/office/drawing/2014/main" id="{9BDB7E6A-8561-4AB4-B6DB-998DA22EF000}"/>
              </a:ext>
            </a:extLst>
          </p:cNvPr>
          <p:cNvSpPr txBox="1">
            <a:spLocks/>
          </p:cNvSpPr>
          <p:nvPr userDrawn="1"/>
        </p:nvSpPr>
        <p:spPr>
          <a:xfrm>
            <a:off x="787924" y="3568672"/>
            <a:ext cx="1816568"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en-US" b="0" cap="none" dirty="0">
                <a:solidFill>
                  <a:srgbClr val="58585B"/>
                </a:solidFill>
                <a:latin typeface="Arial" charset="0"/>
                <a:ea typeface="ＭＳ Ｐゴシック" pitchFamily="34" charset="-128"/>
              </a:rPr>
              <a:t>Mainstream </a:t>
            </a:r>
            <a:br>
              <a:rPr lang="en-US" b="0" cap="none" dirty="0">
                <a:solidFill>
                  <a:srgbClr val="58585B"/>
                </a:solidFill>
                <a:latin typeface="Arial" charset="0"/>
                <a:ea typeface="ＭＳ Ｐゴシック" pitchFamily="34" charset="-128"/>
              </a:rPr>
            </a:br>
            <a:r>
              <a:rPr lang="en-US" b="0" cap="none" dirty="0">
                <a:solidFill>
                  <a:srgbClr val="58585B"/>
                </a:solidFill>
                <a:latin typeface="Arial" charset="0"/>
                <a:ea typeface="ＭＳ Ｐゴシック" pitchFamily="34" charset="-128"/>
              </a:rPr>
              <a:t>Computing</a:t>
            </a:r>
          </a:p>
        </p:txBody>
      </p:sp>
      <p:sp>
        <p:nvSpPr>
          <p:cNvPr id="9" name="Text Placeholder 3" descr="Left:  Scale Out ">
            <a:extLst>
              <a:ext uri="{FF2B5EF4-FFF2-40B4-BE49-F238E27FC236}">
                <a16:creationId xmlns:a16="http://schemas.microsoft.com/office/drawing/2014/main" id="{2D1E167A-3715-4F00-9C1D-8B4E6FA5E937}"/>
              </a:ext>
            </a:extLst>
          </p:cNvPr>
          <p:cNvSpPr txBox="1">
            <a:spLocks/>
          </p:cNvSpPr>
          <p:nvPr userDrawn="1"/>
        </p:nvSpPr>
        <p:spPr>
          <a:xfrm>
            <a:off x="7656273" y="3570107"/>
            <a:ext cx="869176" cy="24467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en-US" b="0" cap="none" dirty="0">
                <a:solidFill>
                  <a:srgbClr val="58585B"/>
                </a:solidFill>
                <a:latin typeface="Arial" charset="0"/>
                <a:ea typeface="ＭＳ Ｐゴシック" pitchFamily="34" charset="-128"/>
              </a:rPr>
              <a:t>Scale Out </a:t>
            </a:r>
          </a:p>
        </p:txBody>
      </p:sp>
      <p:sp>
        <p:nvSpPr>
          <p:cNvPr id="10" name="TextBox 9">
            <a:extLst>
              <a:ext uri="{FF2B5EF4-FFF2-40B4-BE49-F238E27FC236}">
                <a16:creationId xmlns:a16="http://schemas.microsoft.com/office/drawing/2014/main" id="{91CD9C9F-A78D-4BBE-8E72-76A8F4F60B00}"/>
              </a:ext>
            </a:extLst>
          </p:cNvPr>
          <p:cNvSpPr txBox="1"/>
          <p:nvPr userDrawn="1"/>
        </p:nvSpPr>
        <p:spPr>
          <a:xfrm>
            <a:off x="4919940" y="2551265"/>
            <a:ext cx="1456088" cy="430883"/>
          </a:xfrm>
          <a:prstGeom prst="rect">
            <a:avLst/>
          </a:prstGeom>
          <a:noFill/>
        </p:spPr>
        <p:txBody>
          <a:bodyPr wrap="square" lIns="91436" tIns="45718" rIns="91436" bIns="45718" rtlCol="0">
            <a:spAutoFit/>
          </a:bodyPr>
          <a:lstStyle/>
          <a:p>
            <a:pPr algn="ctr" defTabSz="457034" fontAlgn="base">
              <a:spcBef>
                <a:spcPct val="0"/>
              </a:spcBef>
              <a:spcAft>
                <a:spcPct val="0"/>
              </a:spcAft>
              <a:defRPr/>
            </a:pPr>
            <a:r>
              <a:rPr lang="en-US" sz="1100" b="1" dirty="0">
                <a:solidFill>
                  <a:srgbClr val="FFFFFF"/>
                </a:solidFill>
                <a:latin typeface="Arial" charset="0"/>
                <a:ea typeface="ＭＳ Ｐゴシック" pitchFamily="34" charset="-128"/>
              </a:rPr>
              <a:t>HyperFlex Systems</a:t>
            </a:r>
          </a:p>
        </p:txBody>
      </p:sp>
      <p:sp>
        <p:nvSpPr>
          <p:cNvPr id="11" name="Text Placeholder 3" descr="Left:  Hyperconverged">
            <a:extLst>
              <a:ext uri="{FF2B5EF4-FFF2-40B4-BE49-F238E27FC236}">
                <a16:creationId xmlns:a16="http://schemas.microsoft.com/office/drawing/2014/main" id="{05DEBB82-6337-4BFA-8BAC-3D6C6EFE71E2}"/>
              </a:ext>
            </a:extLst>
          </p:cNvPr>
          <p:cNvSpPr txBox="1">
            <a:spLocks/>
          </p:cNvSpPr>
          <p:nvPr userDrawn="1"/>
        </p:nvSpPr>
        <p:spPr>
          <a:xfrm>
            <a:off x="4938494" y="3570108"/>
            <a:ext cx="1418981"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en-US" b="0" cap="none" dirty="0">
                <a:solidFill>
                  <a:srgbClr val="58585B"/>
                </a:solidFill>
                <a:latin typeface="Arial" charset="0"/>
                <a:ea typeface="ＭＳ Ｐゴシック" pitchFamily="34" charset="-128"/>
              </a:rPr>
              <a:t>Hyperconverged</a:t>
            </a:r>
          </a:p>
          <a:p>
            <a:pPr defTabSz="457189" fontAlgn="base">
              <a:spcBef>
                <a:spcPct val="0"/>
              </a:spcBef>
              <a:spcAft>
                <a:spcPct val="0"/>
              </a:spcAft>
              <a:defRPr/>
            </a:pPr>
            <a:r>
              <a:rPr lang="en-US" b="0" cap="none" dirty="0">
                <a:solidFill>
                  <a:srgbClr val="58585B"/>
                </a:solidFill>
                <a:latin typeface="Arial" charset="0"/>
                <a:ea typeface="ＭＳ Ｐゴシック" pitchFamily="34" charset="-128"/>
              </a:rPr>
              <a:t>Infrastructure</a:t>
            </a:r>
          </a:p>
        </p:txBody>
      </p:sp>
      <p:sp>
        <p:nvSpPr>
          <p:cNvPr id="12" name="Text Placeholder 3" descr="Left:  Integrated Infrastructure">
            <a:extLst>
              <a:ext uri="{FF2B5EF4-FFF2-40B4-BE49-F238E27FC236}">
                <a16:creationId xmlns:a16="http://schemas.microsoft.com/office/drawing/2014/main" id="{A160BDAB-30CE-41F0-ACFC-8E60219EE2BC}"/>
              </a:ext>
            </a:extLst>
          </p:cNvPr>
          <p:cNvSpPr txBox="1">
            <a:spLocks/>
          </p:cNvSpPr>
          <p:nvPr userDrawn="1"/>
        </p:nvSpPr>
        <p:spPr>
          <a:xfrm>
            <a:off x="3235725" y="3570108"/>
            <a:ext cx="1317607" cy="413955"/>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lnSpc>
                <a:spcPct val="95000"/>
              </a:lnSpc>
              <a:spcBef>
                <a:spcPct val="0"/>
              </a:spcBef>
              <a:spcAft>
                <a:spcPct val="0"/>
              </a:spcAft>
              <a:defRPr/>
            </a:pPr>
            <a:r>
              <a:rPr lang="en-US" b="0" cap="none" dirty="0">
                <a:solidFill>
                  <a:srgbClr val="58585B"/>
                </a:solidFill>
                <a:latin typeface="Arial" charset="0"/>
                <a:ea typeface="ＭＳ Ｐゴシック" pitchFamily="34" charset="-128"/>
              </a:rPr>
              <a:t>Converged Infrastructure</a:t>
            </a:r>
          </a:p>
        </p:txBody>
      </p:sp>
      <p:grpSp>
        <p:nvGrpSpPr>
          <p:cNvPr id="13" name="Group 12">
            <a:extLst>
              <a:ext uri="{FF2B5EF4-FFF2-40B4-BE49-F238E27FC236}">
                <a16:creationId xmlns:a16="http://schemas.microsoft.com/office/drawing/2014/main" id="{B0DE9A29-ECCE-4DE2-A27E-5C70B24CD791}"/>
              </a:ext>
            </a:extLst>
          </p:cNvPr>
          <p:cNvGrpSpPr/>
          <p:nvPr userDrawn="1"/>
        </p:nvGrpSpPr>
        <p:grpSpPr>
          <a:xfrm>
            <a:off x="3204031" y="3002618"/>
            <a:ext cx="1380992" cy="445689"/>
            <a:chOff x="3331702" y="2930217"/>
            <a:chExt cx="1380992" cy="445689"/>
          </a:xfrm>
        </p:grpSpPr>
        <p:pic>
          <p:nvPicPr>
            <p:cNvPr id="14" name="Picture 58">
              <a:extLst>
                <a:ext uri="{FF2B5EF4-FFF2-40B4-BE49-F238E27FC236}">
                  <a16:creationId xmlns:a16="http://schemas.microsoft.com/office/drawing/2014/main" id="{1E2076B9-7439-4EC6-8EA8-B1100089303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31702" y="2930418"/>
              <a:ext cx="216818" cy="432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pic>
          <p:nvPicPr>
            <p:cNvPr id="15" name="Picture 14">
              <a:extLst>
                <a:ext uri="{FF2B5EF4-FFF2-40B4-BE49-F238E27FC236}">
                  <a16:creationId xmlns:a16="http://schemas.microsoft.com/office/drawing/2014/main" id="{FF536C66-9B08-415C-8442-9129FADFE2B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30912" y="2952859"/>
              <a:ext cx="181782" cy="39270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16" name="Picture 5">
              <a:extLst>
                <a:ext uri="{FF2B5EF4-FFF2-40B4-BE49-F238E27FC236}">
                  <a16:creationId xmlns:a16="http://schemas.microsoft.com/office/drawing/2014/main" id="{6A0F3DD2-0503-4DA4-AD22-8C725727C5A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3754832" y="2937772"/>
              <a:ext cx="193014" cy="4329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16">
              <a:extLst>
                <a:ext uri="{FF2B5EF4-FFF2-40B4-BE49-F238E27FC236}">
                  <a16:creationId xmlns:a16="http://schemas.microsoft.com/office/drawing/2014/main" id="{D9B33388-5BCA-42BA-A053-86E8B60DDC2E}"/>
                </a:ext>
              </a:extLst>
            </p:cNvPr>
            <p:cNvPicPr>
              <a:picLocks noChangeAspect="1"/>
            </p:cNvPicPr>
            <p:nvPr/>
          </p:nvPicPr>
          <p:blipFill rotWithShape="1">
            <a:blip r:embed="rId5" cstate="screen">
              <a:extLst>
                <a:ext uri="{BEBA8EAE-BF5A-486C-A8C5-ECC9F3942E4B}">
                  <a14:imgProps xmlns:a14="http://schemas.microsoft.com/office/drawing/2010/main">
                    <a14:imgLayer r:embed="rId6">
                      <a14:imgEffect>
                        <a14:backgroundRemoval t="0" b="100000" l="0" r="100000">
                          <a14:foregroundMark x1="66667" y1="35152" x2="66667" y2="35152"/>
                          <a14:foregroundMark x1="66667" y1="40606" x2="66667" y2="40606"/>
                        </a14:backgroundRemoval>
                      </a14:imgEffect>
                    </a14:imgLayer>
                  </a14:imgProps>
                </a:ext>
                <a:ext uri="{28A0092B-C50C-407E-A947-70E740481C1C}">
                  <a14:useLocalDpi xmlns:a14="http://schemas.microsoft.com/office/drawing/2010/main"/>
                </a:ext>
              </a:extLst>
            </a:blip>
            <a:srcRect/>
            <a:stretch/>
          </p:blipFill>
          <p:spPr>
            <a:xfrm>
              <a:off x="4154158" y="2930217"/>
              <a:ext cx="170443" cy="445689"/>
            </a:xfrm>
            <a:prstGeom prst="rect">
              <a:avLst/>
            </a:prstGeom>
            <a:effectLst/>
          </p:spPr>
        </p:pic>
      </p:grpSp>
      <p:grpSp>
        <p:nvGrpSpPr>
          <p:cNvPr id="18" name="Group 17">
            <a:extLst>
              <a:ext uri="{FF2B5EF4-FFF2-40B4-BE49-F238E27FC236}">
                <a16:creationId xmlns:a16="http://schemas.microsoft.com/office/drawing/2014/main" id="{DE88133F-F883-42ED-9C3F-C5ED57CC5AC0}"/>
              </a:ext>
            </a:extLst>
          </p:cNvPr>
          <p:cNvGrpSpPr/>
          <p:nvPr userDrawn="1"/>
        </p:nvGrpSpPr>
        <p:grpSpPr>
          <a:xfrm>
            <a:off x="3348831" y="2604959"/>
            <a:ext cx="1091392" cy="252936"/>
            <a:chOff x="3378217" y="2604959"/>
            <a:chExt cx="1091392" cy="252936"/>
          </a:xfrm>
        </p:grpSpPr>
        <p:grpSp>
          <p:nvGrpSpPr>
            <p:cNvPr id="19" name="Group 18">
              <a:extLst>
                <a:ext uri="{FF2B5EF4-FFF2-40B4-BE49-F238E27FC236}">
                  <a16:creationId xmlns:a16="http://schemas.microsoft.com/office/drawing/2014/main" id="{FEF13442-5F6E-46D4-B1F2-4387DF67EB11}"/>
                </a:ext>
              </a:extLst>
            </p:cNvPr>
            <p:cNvGrpSpPr/>
            <p:nvPr/>
          </p:nvGrpSpPr>
          <p:grpSpPr>
            <a:xfrm>
              <a:off x="3537429" y="2604959"/>
              <a:ext cx="772968" cy="92599"/>
              <a:chOff x="3557463" y="2604959"/>
              <a:chExt cx="772968" cy="92599"/>
            </a:xfrm>
          </p:grpSpPr>
          <p:pic>
            <p:nvPicPr>
              <p:cNvPr id="24" name="Picture 85">
                <a:extLst>
                  <a:ext uri="{FF2B5EF4-FFF2-40B4-BE49-F238E27FC236}">
                    <a16:creationId xmlns:a16="http://schemas.microsoft.com/office/drawing/2014/main" id="{A6CD4122-B299-4BA8-8939-6516E254EB3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3557463" y="2623685"/>
                <a:ext cx="328567" cy="55146"/>
              </a:xfrm>
              <a:prstGeom prst="rect">
                <a:avLst/>
              </a:prstGeom>
              <a:noFill/>
              <a:ln w="9525" algn="ctr">
                <a:noFill/>
                <a:miter lim="800000"/>
                <a:headEnd/>
                <a:tailEnd/>
              </a:ln>
            </p:spPr>
          </p:pic>
          <p:pic>
            <p:nvPicPr>
              <p:cNvPr id="25" name="Picture 24" descr="emc2.png">
                <a:extLst>
                  <a:ext uri="{FF2B5EF4-FFF2-40B4-BE49-F238E27FC236}">
                    <a16:creationId xmlns:a16="http://schemas.microsoft.com/office/drawing/2014/main" id="{60B39052-12CA-4CE7-802D-5DC65F9A04F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5373" y="2604959"/>
                <a:ext cx="245058" cy="92599"/>
              </a:xfrm>
              <a:prstGeom prst="rect">
                <a:avLst/>
              </a:prstGeom>
            </p:spPr>
          </p:pic>
        </p:grpSp>
        <p:grpSp>
          <p:nvGrpSpPr>
            <p:cNvPr id="20" name="Group 19">
              <a:extLst>
                <a:ext uri="{FF2B5EF4-FFF2-40B4-BE49-F238E27FC236}">
                  <a16:creationId xmlns:a16="http://schemas.microsoft.com/office/drawing/2014/main" id="{E940A4F9-2258-473F-B910-585CBAD8CA4F}"/>
                </a:ext>
              </a:extLst>
            </p:cNvPr>
            <p:cNvGrpSpPr/>
            <p:nvPr/>
          </p:nvGrpSpPr>
          <p:grpSpPr>
            <a:xfrm>
              <a:off x="3378217" y="2736909"/>
              <a:ext cx="1091392" cy="120986"/>
              <a:chOff x="3378217" y="2736909"/>
              <a:chExt cx="1091392" cy="120986"/>
            </a:xfrm>
          </p:grpSpPr>
          <p:pic>
            <p:nvPicPr>
              <p:cNvPr id="21" name="Picture 20">
                <a:extLst>
                  <a:ext uri="{FF2B5EF4-FFF2-40B4-BE49-F238E27FC236}">
                    <a16:creationId xmlns:a16="http://schemas.microsoft.com/office/drawing/2014/main" id="{E85337FD-E79F-4BBD-9DF9-9954769EFF1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tretch>
                <a:fillRect/>
              </a:stretch>
            </p:blipFill>
            <p:spPr bwMode="auto">
              <a:xfrm>
                <a:off x="3378217" y="2783996"/>
                <a:ext cx="292186" cy="73899"/>
              </a:xfrm>
              <a:prstGeom prst="rect">
                <a:avLst/>
              </a:prstGeom>
              <a:noFill/>
              <a:ln w="9525" algn="ctr">
                <a:noFill/>
                <a:miter lim="800000"/>
                <a:headEnd/>
                <a:tailEnd/>
              </a:ln>
            </p:spPr>
          </p:pic>
          <p:pic>
            <p:nvPicPr>
              <p:cNvPr id="22" name="Picture 21">
                <a:extLst>
                  <a:ext uri="{FF2B5EF4-FFF2-40B4-BE49-F238E27FC236}">
                    <a16:creationId xmlns:a16="http://schemas.microsoft.com/office/drawing/2014/main" id="{CC7387F6-E4EF-418D-8583-CA6229E0B1AC}"/>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340196" y="2736909"/>
                <a:ext cx="129413" cy="120986"/>
              </a:xfrm>
              <a:prstGeom prst="rect">
                <a:avLst/>
              </a:prstGeom>
            </p:spPr>
          </p:pic>
          <p:pic>
            <p:nvPicPr>
              <p:cNvPr id="23" name="Picture 22">
                <a:extLst>
                  <a:ext uri="{FF2B5EF4-FFF2-40B4-BE49-F238E27FC236}">
                    <a16:creationId xmlns:a16="http://schemas.microsoft.com/office/drawing/2014/main" id="{FECD3411-42F9-4BB1-B912-3FEB2D1799F8}"/>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717015" y="2779478"/>
                <a:ext cx="236864" cy="78417"/>
              </a:xfrm>
              <a:prstGeom prst="rect">
                <a:avLst/>
              </a:prstGeom>
            </p:spPr>
          </p:pic>
        </p:grpSp>
      </p:grpSp>
      <p:sp>
        <p:nvSpPr>
          <p:cNvPr id="26" name="Text Placeholder 3" descr="Left:  Scale Out ">
            <a:extLst>
              <a:ext uri="{FF2B5EF4-FFF2-40B4-BE49-F238E27FC236}">
                <a16:creationId xmlns:a16="http://schemas.microsoft.com/office/drawing/2014/main" id="{02813065-C617-4C3F-8EA5-761989D1B047}"/>
              </a:ext>
            </a:extLst>
          </p:cNvPr>
          <p:cNvSpPr txBox="1">
            <a:spLocks/>
          </p:cNvSpPr>
          <p:nvPr userDrawn="1"/>
        </p:nvSpPr>
        <p:spPr>
          <a:xfrm>
            <a:off x="6380786" y="3571518"/>
            <a:ext cx="1319110"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en-US" b="0" cap="none" dirty="0">
                <a:solidFill>
                  <a:srgbClr val="58585B"/>
                </a:solidFill>
                <a:latin typeface="Arial" charset="0"/>
                <a:ea typeface="ＭＳ Ｐゴシック" pitchFamily="34" charset="-128"/>
              </a:rPr>
              <a:t>Software-Defined Storage</a:t>
            </a:r>
          </a:p>
        </p:txBody>
      </p:sp>
      <p:sp>
        <p:nvSpPr>
          <p:cNvPr id="27" name="Rounded Rectangle 209">
            <a:extLst>
              <a:ext uri="{FF2B5EF4-FFF2-40B4-BE49-F238E27FC236}">
                <a16:creationId xmlns:a16="http://schemas.microsoft.com/office/drawing/2014/main" id="{3445D2A9-FD7D-41EB-AB5C-53171EBA283B}"/>
              </a:ext>
            </a:extLst>
          </p:cNvPr>
          <p:cNvSpPr/>
          <p:nvPr userDrawn="1"/>
        </p:nvSpPr>
        <p:spPr>
          <a:xfrm>
            <a:off x="507405"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28" name="Rounded Rectangle 210">
            <a:extLst>
              <a:ext uri="{FF2B5EF4-FFF2-40B4-BE49-F238E27FC236}">
                <a16:creationId xmlns:a16="http://schemas.microsoft.com/office/drawing/2014/main" id="{97CD103C-6CA5-4F07-8DAB-8524807C1785}"/>
              </a:ext>
            </a:extLst>
          </p:cNvPr>
          <p:cNvSpPr/>
          <p:nvPr userDrawn="1"/>
        </p:nvSpPr>
        <p:spPr>
          <a:xfrm>
            <a:off x="3276840"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29" name="Rounded Rectangle 211">
            <a:extLst>
              <a:ext uri="{FF2B5EF4-FFF2-40B4-BE49-F238E27FC236}">
                <a16:creationId xmlns:a16="http://schemas.microsoft.com/office/drawing/2014/main" id="{886D0929-E78C-431D-823E-A12D13943066}"/>
              </a:ext>
            </a:extLst>
          </p:cNvPr>
          <p:cNvSpPr/>
          <p:nvPr userDrawn="1"/>
        </p:nvSpPr>
        <p:spPr>
          <a:xfrm>
            <a:off x="6045513"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30" name="Rectangle 29">
            <a:extLst>
              <a:ext uri="{FF2B5EF4-FFF2-40B4-BE49-F238E27FC236}">
                <a16:creationId xmlns:a16="http://schemas.microsoft.com/office/drawing/2014/main" id="{F4A88F17-57B5-4E4E-9550-645A888421BE}"/>
              </a:ext>
            </a:extLst>
          </p:cNvPr>
          <p:cNvSpPr/>
          <p:nvPr userDrawn="1"/>
        </p:nvSpPr>
        <p:spPr>
          <a:xfrm>
            <a:off x="1085542" y="1541829"/>
            <a:ext cx="1455848"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UCS Management</a:t>
            </a:r>
          </a:p>
        </p:txBody>
      </p:sp>
      <p:sp>
        <p:nvSpPr>
          <p:cNvPr id="31" name="Rectangle 30">
            <a:extLst>
              <a:ext uri="{FF2B5EF4-FFF2-40B4-BE49-F238E27FC236}">
                <a16:creationId xmlns:a16="http://schemas.microsoft.com/office/drawing/2014/main" id="{D5BAB2DA-3912-47A2-92F6-492BB9A1C3F9}"/>
              </a:ext>
            </a:extLst>
          </p:cNvPr>
          <p:cNvSpPr/>
          <p:nvPr userDrawn="1"/>
        </p:nvSpPr>
        <p:spPr>
          <a:xfrm>
            <a:off x="4170597" y="1541829"/>
            <a:ext cx="821059"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Intersight</a:t>
            </a:r>
          </a:p>
        </p:txBody>
      </p:sp>
      <p:sp>
        <p:nvSpPr>
          <p:cNvPr id="32" name="Rectangle 31">
            <a:extLst>
              <a:ext uri="{FF2B5EF4-FFF2-40B4-BE49-F238E27FC236}">
                <a16:creationId xmlns:a16="http://schemas.microsoft.com/office/drawing/2014/main" id="{797B30AB-71A0-4DA8-AE03-55A024BAB448}"/>
              </a:ext>
            </a:extLst>
          </p:cNvPr>
          <p:cNvSpPr/>
          <p:nvPr userDrawn="1"/>
        </p:nvSpPr>
        <p:spPr>
          <a:xfrm>
            <a:off x="6713681" y="1541829"/>
            <a:ext cx="1247457"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IMC Supervisor</a:t>
            </a:r>
          </a:p>
        </p:txBody>
      </p:sp>
      <p:grpSp>
        <p:nvGrpSpPr>
          <p:cNvPr id="33" name="Group 32">
            <a:extLst>
              <a:ext uri="{FF2B5EF4-FFF2-40B4-BE49-F238E27FC236}">
                <a16:creationId xmlns:a16="http://schemas.microsoft.com/office/drawing/2014/main" id="{09CD1CC5-9CD8-4512-BF5C-B1AE125C9102}"/>
              </a:ext>
            </a:extLst>
          </p:cNvPr>
          <p:cNvGrpSpPr/>
          <p:nvPr userDrawn="1"/>
        </p:nvGrpSpPr>
        <p:grpSpPr>
          <a:xfrm>
            <a:off x="553848" y="2647445"/>
            <a:ext cx="2284720" cy="825582"/>
            <a:chOff x="489000" y="2647444"/>
            <a:chExt cx="2284720" cy="825582"/>
          </a:xfrm>
        </p:grpSpPr>
        <p:grpSp>
          <p:nvGrpSpPr>
            <p:cNvPr id="34" name="Group 33">
              <a:extLst>
                <a:ext uri="{FF2B5EF4-FFF2-40B4-BE49-F238E27FC236}">
                  <a16:creationId xmlns:a16="http://schemas.microsoft.com/office/drawing/2014/main" id="{7B986B95-0F2F-4C97-AD1D-9632A3C2C4EF}"/>
                </a:ext>
              </a:extLst>
            </p:cNvPr>
            <p:cNvGrpSpPr/>
            <p:nvPr/>
          </p:nvGrpSpPr>
          <p:grpSpPr>
            <a:xfrm>
              <a:off x="489000" y="2647447"/>
              <a:ext cx="855899" cy="816390"/>
              <a:chOff x="489000" y="2647447"/>
              <a:chExt cx="855899" cy="816390"/>
            </a:xfrm>
          </p:grpSpPr>
          <p:pic>
            <p:nvPicPr>
              <p:cNvPr id="38" name="Mini Rack Picture">
                <a:extLst>
                  <a:ext uri="{FF2B5EF4-FFF2-40B4-BE49-F238E27FC236}">
                    <a16:creationId xmlns:a16="http://schemas.microsoft.com/office/drawing/2014/main" id="{09886BFD-64CD-4355-B863-44DE163E56D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00748" y="2987087"/>
                <a:ext cx="432402" cy="476750"/>
              </a:xfrm>
              <a:prstGeom prst="rect">
                <a:avLst/>
              </a:prstGeom>
            </p:spPr>
          </p:pic>
          <p:sp>
            <p:nvSpPr>
              <p:cNvPr id="39" name="TextBox 38">
                <a:extLst>
                  <a:ext uri="{FF2B5EF4-FFF2-40B4-BE49-F238E27FC236}">
                    <a16:creationId xmlns:a16="http://schemas.microsoft.com/office/drawing/2014/main" id="{A982CA14-0E6B-4401-93D7-4065DBC141E6}"/>
                  </a:ext>
                </a:extLst>
              </p:cNvPr>
              <p:cNvSpPr txBox="1"/>
              <p:nvPr/>
            </p:nvSpPr>
            <p:spPr>
              <a:xfrm>
                <a:off x="489000" y="2647447"/>
                <a:ext cx="855899" cy="246217"/>
              </a:xfrm>
              <a:prstGeom prst="rect">
                <a:avLst/>
              </a:prstGeom>
              <a:noFill/>
            </p:spPr>
            <p:txBody>
              <a:bodyPr wrap="square" lIns="91436" tIns="45718" rIns="91436" bIns="45718" rtlCol="0" anchor="b">
                <a:spAutoFit/>
              </a:bodyPr>
              <a:lstStyle>
                <a:defPPr>
                  <a:defRPr lang="en-US"/>
                </a:defPPr>
                <a:lvl1pPr algn="ctr" defTabSz="456701">
                  <a:defRPr sz="1100">
                    <a:solidFill>
                      <a:schemeClr val="bg2"/>
                    </a:solidFill>
                  </a:defRPr>
                </a:lvl1pPr>
              </a:lstStyle>
              <a:p>
                <a:pPr fontAlgn="base">
                  <a:spcBef>
                    <a:spcPct val="0"/>
                  </a:spcBef>
                  <a:spcAft>
                    <a:spcPct val="0"/>
                  </a:spcAft>
                  <a:defRPr/>
                </a:pPr>
                <a:r>
                  <a:rPr lang="en-US" sz="1000" b="1" dirty="0">
                    <a:solidFill>
                      <a:srgbClr val="595959"/>
                    </a:solidFill>
                    <a:latin typeface="Arial" charset="0"/>
                    <a:ea typeface="Apple LiGothic Medium"/>
                    <a:cs typeface="Apple LiGothic Medium"/>
                  </a:rPr>
                  <a:t>UCS Mini</a:t>
                </a:r>
              </a:p>
            </p:txBody>
          </p:sp>
        </p:grpSp>
        <p:grpSp>
          <p:nvGrpSpPr>
            <p:cNvPr id="35" name="Group 34">
              <a:extLst>
                <a:ext uri="{FF2B5EF4-FFF2-40B4-BE49-F238E27FC236}">
                  <a16:creationId xmlns:a16="http://schemas.microsoft.com/office/drawing/2014/main" id="{1D0580A7-F66F-4370-806F-B7E61521EAA1}"/>
                </a:ext>
              </a:extLst>
            </p:cNvPr>
            <p:cNvGrpSpPr/>
            <p:nvPr/>
          </p:nvGrpSpPr>
          <p:grpSpPr>
            <a:xfrm>
              <a:off x="1511336" y="2647444"/>
              <a:ext cx="1262384" cy="825582"/>
              <a:chOff x="1650128" y="2647444"/>
              <a:chExt cx="1262384" cy="825582"/>
            </a:xfrm>
          </p:grpSpPr>
          <p:pic>
            <p:nvPicPr>
              <p:cNvPr id="36" name="Picture 35">
                <a:extLst>
                  <a:ext uri="{FF2B5EF4-FFF2-40B4-BE49-F238E27FC236}">
                    <a16:creationId xmlns:a16="http://schemas.microsoft.com/office/drawing/2014/main" id="{B1402066-D078-45AE-B2E1-EF74872906B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000873" y="2977898"/>
                <a:ext cx="560894" cy="495128"/>
              </a:xfrm>
              <a:prstGeom prst="rect">
                <a:avLst/>
              </a:prstGeom>
              <a:effectLst/>
            </p:spPr>
          </p:pic>
          <p:sp>
            <p:nvSpPr>
              <p:cNvPr id="37" name="TextBox 36">
                <a:extLst>
                  <a:ext uri="{FF2B5EF4-FFF2-40B4-BE49-F238E27FC236}">
                    <a16:creationId xmlns:a16="http://schemas.microsoft.com/office/drawing/2014/main" id="{CE2C19B8-AD42-496D-BA3A-EF01C7988C91}"/>
                  </a:ext>
                </a:extLst>
              </p:cNvPr>
              <p:cNvSpPr txBox="1"/>
              <p:nvPr/>
            </p:nvSpPr>
            <p:spPr>
              <a:xfrm>
                <a:off x="1650128" y="2647444"/>
                <a:ext cx="1262384" cy="246221"/>
              </a:xfrm>
              <a:prstGeom prst="rect">
                <a:avLst/>
              </a:prstGeom>
              <a:noFill/>
            </p:spPr>
            <p:txBody>
              <a:bodyPr wrap="square" rtlCol="0" anchor="b">
                <a:spAutoFit/>
              </a:bodyPr>
              <a:lstStyle>
                <a:defPPr>
                  <a:defRPr lang="en-US"/>
                </a:defPPr>
                <a:lvl1pPr algn="ctr" defTabSz="456701">
                  <a:defRPr sz="1100">
                    <a:solidFill>
                      <a:schemeClr val="bg2"/>
                    </a:solidFill>
                  </a:defRPr>
                </a:lvl1pPr>
              </a:lstStyle>
              <a:p>
                <a:pPr fontAlgn="base">
                  <a:spcBef>
                    <a:spcPct val="0"/>
                  </a:spcBef>
                  <a:spcAft>
                    <a:spcPct val="0"/>
                  </a:spcAft>
                  <a:defRPr/>
                </a:pPr>
                <a:r>
                  <a:rPr lang="en-US" sz="1000" b="1" dirty="0">
                    <a:solidFill>
                      <a:srgbClr val="595959"/>
                    </a:solidFill>
                    <a:latin typeface="Arial" charset="0"/>
                    <a:ea typeface="Apple LiGothic Medium"/>
                    <a:cs typeface="Apple LiGothic Medium"/>
                  </a:rPr>
                  <a:t>Fourth Gen. UCS</a:t>
                </a:r>
              </a:p>
            </p:txBody>
          </p:sp>
        </p:grpSp>
      </p:grpSp>
      <p:grpSp>
        <p:nvGrpSpPr>
          <p:cNvPr id="40" name="Group 39">
            <a:extLst>
              <a:ext uri="{FF2B5EF4-FFF2-40B4-BE49-F238E27FC236}">
                <a16:creationId xmlns:a16="http://schemas.microsoft.com/office/drawing/2014/main" id="{57AC058F-A6EC-431C-A881-80D8B5B6E725}"/>
              </a:ext>
            </a:extLst>
          </p:cNvPr>
          <p:cNvGrpSpPr/>
          <p:nvPr userDrawn="1"/>
        </p:nvGrpSpPr>
        <p:grpSpPr>
          <a:xfrm>
            <a:off x="5284253" y="2174255"/>
            <a:ext cx="727463" cy="214325"/>
            <a:chOff x="571924" y="3035369"/>
            <a:chExt cx="1000334" cy="294718"/>
          </a:xfrm>
        </p:grpSpPr>
        <p:grpSp>
          <p:nvGrpSpPr>
            <p:cNvPr id="41" name="Group 40">
              <a:extLst>
                <a:ext uri="{FF2B5EF4-FFF2-40B4-BE49-F238E27FC236}">
                  <a16:creationId xmlns:a16="http://schemas.microsoft.com/office/drawing/2014/main" id="{BD4FE568-FA65-475F-8584-E6FF572894BF}"/>
                </a:ext>
              </a:extLst>
            </p:cNvPr>
            <p:cNvGrpSpPr/>
            <p:nvPr/>
          </p:nvGrpSpPr>
          <p:grpSpPr>
            <a:xfrm>
              <a:off x="571924" y="3035369"/>
              <a:ext cx="294718" cy="294718"/>
              <a:chOff x="571924" y="3035369"/>
              <a:chExt cx="294718" cy="294718"/>
            </a:xfrm>
          </p:grpSpPr>
          <p:sp>
            <p:nvSpPr>
              <p:cNvPr id="48" name="Rounded Rectangle 231">
                <a:extLst>
                  <a:ext uri="{FF2B5EF4-FFF2-40B4-BE49-F238E27FC236}">
                    <a16:creationId xmlns:a16="http://schemas.microsoft.com/office/drawing/2014/main" id="{23524631-0ABC-4874-9DF1-50A4EA14ABF2}"/>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49" name="TextBox 48">
                <a:extLst>
                  <a:ext uri="{FF2B5EF4-FFF2-40B4-BE49-F238E27FC236}">
                    <a16:creationId xmlns:a16="http://schemas.microsoft.com/office/drawing/2014/main" id="{B50D9595-A7FC-46C3-95CB-0089A4049608}"/>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nvGrpSpPr>
            <p:cNvPr id="42" name="Group 41">
              <a:extLst>
                <a:ext uri="{FF2B5EF4-FFF2-40B4-BE49-F238E27FC236}">
                  <a16:creationId xmlns:a16="http://schemas.microsoft.com/office/drawing/2014/main" id="{587A485B-6865-4B1E-B91F-5AECB114224B}"/>
                </a:ext>
              </a:extLst>
            </p:cNvPr>
            <p:cNvGrpSpPr/>
            <p:nvPr/>
          </p:nvGrpSpPr>
          <p:grpSpPr>
            <a:xfrm>
              <a:off x="924732" y="3035369"/>
              <a:ext cx="294718" cy="294718"/>
              <a:chOff x="571924" y="3035369"/>
              <a:chExt cx="294718" cy="294718"/>
            </a:xfrm>
          </p:grpSpPr>
          <p:sp>
            <p:nvSpPr>
              <p:cNvPr id="46" name="Rounded Rectangle 229">
                <a:extLst>
                  <a:ext uri="{FF2B5EF4-FFF2-40B4-BE49-F238E27FC236}">
                    <a16:creationId xmlns:a16="http://schemas.microsoft.com/office/drawing/2014/main" id="{2C7F484F-500E-42FC-BF8C-234694B0D2C0}"/>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47" name="TextBox 46">
                <a:extLst>
                  <a:ext uri="{FF2B5EF4-FFF2-40B4-BE49-F238E27FC236}">
                    <a16:creationId xmlns:a16="http://schemas.microsoft.com/office/drawing/2014/main" id="{0DAEFC3E-4EB1-4368-A210-E2692A5DB4D4}"/>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nvGrpSpPr>
            <p:cNvPr id="43" name="Group 42">
              <a:extLst>
                <a:ext uri="{FF2B5EF4-FFF2-40B4-BE49-F238E27FC236}">
                  <a16:creationId xmlns:a16="http://schemas.microsoft.com/office/drawing/2014/main" id="{101672A6-C9B5-4142-B386-153DDA61F651}"/>
                </a:ext>
              </a:extLst>
            </p:cNvPr>
            <p:cNvGrpSpPr/>
            <p:nvPr/>
          </p:nvGrpSpPr>
          <p:grpSpPr>
            <a:xfrm>
              <a:off x="1277540" y="3035369"/>
              <a:ext cx="294718" cy="294718"/>
              <a:chOff x="571924" y="3035369"/>
              <a:chExt cx="294718" cy="294718"/>
            </a:xfrm>
          </p:grpSpPr>
          <p:sp>
            <p:nvSpPr>
              <p:cNvPr id="44" name="Rounded Rectangle 227">
                <a:extLst>
                  <a:ext uri="{FF2B5EF4-FFF2-40B4-BE49-F238E27FC236}">
                    <a16:creationId xmlns:a16="http://schemas.microsoft.com/office/drawing/2014/main" id="{E1D70A3A-F703-424B-AA11-27C9805BA1ED}"/>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45" name="TextBox 44">
                <a:extLst>
                  <a:ext uri="{FF2B5EF4-FFF2-40B4-BE49-F238E27FC236}">
                    <a16:creationId xmlns:a16="http://schemas.microsoft.com/office/drawing/2014/main" id="{B91DE07A-18BE-4193-BD30-1936DE69993C}"/>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grpSp>
        <p:nvGrpSpPr>
          <p:cNvPr id="50" name="Group 49">
            <a:extLst>
              <a:ext uri="{FF2B5EF4-FFF2-40B4-BE49-F238E27FC236}">
                <a16:creationId xmlns:a16="http://schemas.microsoft.com/office/drawing/2014/main" id="{6C73B283-B4A2-4351-810A-EBCCC93B8F8C}"/>
              </a:ext>
            </a:extLst>
          </p:cNvPr>
          <p:cNvGrpSpPr/>
          <p:nvPr userDrawn="1"/>
        </p:nvGrpSpPr>
        <p:grpSpPr>
          <a:xfrm>
            <a:off x="7616431" y="2124779"/>
            <a:ext cx="948860" cy="1302721"/>
            <a:chOff x="7645817" y="2124778"/>
            <a:chExt cx="948860" cy="1302721"/>
          </a:xfrm>
        </p:grpSpPr>
        <p:sp>
          <p:nvSpPr>
            <p:cNvPr id="51" name="Rectangle 50">
              <a:extLst>
                <a:ext uri="{FF2B5EF4-FFF2-40B4-BE49-F238E27FC236}">
                  <a16:creationId xmlns:a16="http://schemas.microsoft.com/office/drawing/2014/main" id="{70FB5A85-5587-4750-989A-0953F5E29F56}"/>
                </a:ext>
              </a:extLst>
            </p:cNvPr>
            <p:cNvSpPr/>
            <p:nvPr/>
          </p:nvSpPr>
          <p:spPr>
            <a:xfrm>
              <a:off x="7645817" y="2570503"/>
              <a:ext cx="948860" cy="400105"/>
            </a:xfrm>
            <a:prstGeom prst="rect">
              <a:avLst/>
            </a:prstGeom>
            <a:noFill/>
          </p:spPr>
          <p:txBody>
            <a:bodyPr wrap="square" lIns="91436" tIns="45718" rIns="91436" bIns="45718" rtlCol="0" anchor="b">
              <a:spAutoFit/>
            </a:bodyPr>
            <a:lstStyle/>
            <a:p>
              <a:pPr marL="0" marR="0" lvl="0" indent="0" algn="ctr" defTabSz="456665"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t>UCS </a:t>
              </a:r>
              <a:b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br>
              <a: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t>C3000 </a:t>
              </a:r>
            </a:p>
          </p:txBody>
        </p:sp>
        <p:pic>
          <p:nvPicPr>
            <p:cNvPr id="52" name="Picture 51">
              <a:extLst>
                <a:ext uri="{FF2B5EF4-FFF2-40B4-BE49-F238E27FC236}">
                  <a16:creationId xmlns:a16="http://schemas.microsoft.com/office/drawing/2014/main" id="{2236BB8E-7AA6-4035-9765-222C94937AD6}"/>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29597" y="3023425"/>
              <a:ext cx="581300" cy="404074"/>
            </a:xfrm>
            <a:prstGeom prst="rect">
              <a:avLst/>
            </a:prstGeom>
            <a:effectLst/>
          </p:spPr>
        </p:pic>
        <p:grpSp>
          <p:nvGrpSpPr>
            <p:cNvPr id="53" name="Group 52">
              <a:extLst>
                <a:ext uri="{FF2B5EF4-FFF2-40B4-BE49-F238E27FC236}">
                  <a16:creationId xmlns:a16="http://schemas.microsoft.com/office/drawing/2014/main" id="{A48A89EC-BF6A-4450-A4F3-20ECF8F0CB9C}"/>
                </a:ext>
              </a:extLst>
            </p:cNvPr>
            <p:cNvGrpSpPr/>
            <p:nvPr/>
          </p:nvGrpSpPr>
          <p:grpSpPr>
            <a:xfrm>
              <a:off x="7671874" y="2124778"/>
              <a:ext cx="896746" cy="376543"/>
              <a:chOff x="7697931" y="2208074"/>
              <a:chExt cx="896746" cy="376543"/>
            </a:xfrm>
          </p:grpSpPr>
          <p:grpSp>
            <p:nvGrpSpPr>
              <p:cNvPr id="54" name="Group 53">
                <a:extLst>
                  <a:ext uri="{FF2B5EF4-FFF2-40B4-BE49-F238E27FC236}">
                    <a16:creationId xmlns:a16="http://schemas.microsoft.com/office/drawing/2014/main" id="{FA73F395-B214-4437-8548-63F2E0DB53C9}"/>
                  </a:ext>
                </a:extLst>
              </p:cNvPr>
              <p:cNvGrpSpPr/>
              <p:nvPr/>
            </p:nvGrpSpPr>
            <p:grpSpPr>
              <a:xfrm>
                <a:off x="7697931" y="2208074"/>
                <a:ext cx="896746" cy="146685"/>
                <a:chOff x="7697931" y="2208074"/>
                <a:chExt cx="896746" cy="146685"/>
              </a:xfrm>
            </p:grpSpPr>
            <p:pic>
              <p:nvPicPr>
                <p:cNvPr id="58" name="Picture 57">
                  <a:extLst>
                    <a:ext uri="{FF2B5EF4-FFF2-40B4-BE49-F238E27FC236}">
                      <a16:creationId xmlns:a16="http://schemas.microsoft.com/office/drawing/2014/main" id="{AF4BDCE3-D76B-4DBA-8EC5-9BA694F961FC}"/>
                    </a:ext>
                  </a:extLst>
                </p:cNvPr>
                <p:cNvPicPr>
                  <a:picLocks noChangeAspect="1"/>
                </p:cNvPicPr>
                <p:nvPr/>
              </p:nvPicPr>
              <p:blipFill rotWithShape="1">
                <a:blip r:embed="rId15" cstate="screen">
                  <a:clrChange>
                    <a:clrFrom>
                      <a:srgbClr val="FFFFFF"/>
                    </a:clrFrom>
                    <a:clrTo>
                      <a:srgbClr val="FFFFFF">
                        <a:alpha val="0"/>
                      </a:srgbClr>
                    </a:clrTo>
                  </a:clrChange>
                  <a:duotone>
                    <a:prstClr val="black"/>
                    <a:srgbClr val="005073">
                      <a:tint val="45000"/>
                      <a:satMod val="400000"/>
                    </a:srgbClr>
                  </a:duotone>
                  <a:extLst>
                    <a:ext uri="{28A0092B-C50C-407E-A947-70E740481C1C}">
                      <a14:useLocalDpi xmlns:a14="http://schemas.microsoft.com/office/drawing/2010/main"/>
                    </a:ext>
                  </a:extLst>
                </a:blip>
                <a:srcRect/>
                <a:stretch/>
              </p:blipFill>
              <p:spPr>
                <a:xfrm>
                  <a:off x="8121509" y="2208074"/>
                  <a:ext cx="473168" cy="146685"/>
                </a:xfrm>
                <a:prstGeom prst="rect">
                  <a:avLst/>
                </a:prstGeom>
              </p:spPr>
            </p:pic>
            <p:pic>
              <p:nvPicPr>
                <p:cNvPr id="59" name="Picture 58">
                  <a:extLst>
                    <a:ext uri="{FF2B5EF4-FFF2-40B4-BE49-F238E27FC236}">
                      <a16:creationId xmlns:a16="http://schemas.microsoft.com/office/drawing/2014/main" id="{CBE3B009-C627-4C48-B811-395BD98C7661}"/>
                    </a:ext>
                  </a:extLst>
                </p:cNvPr>
                <p:cNvPicPr>
                  <a:picLocks noChangeAspect="1"/>
                </p:cNvPicPr>
                <p:nvPr/>
              </p:nvPicPr>
              <p:blipFill>
                <a:blip r:embed="rId16" cstate="screen">
                  <a:duotone>
                    <a:prstClr val="black"/>
                    <a:srgbClr val="005073">
                      <a:tint val="45000"/>
                      <a:satMod val="400000"/>
                    </a:srgbClr>
                  </a:duotone>
                  <a:extLst>
                    <a:ext uri="{28A0092B-C50C-407E-A947-70E740481C1C}">
                      <a14:useLocalDpi xmlns:a14="http://schemas.microsoft.com/office/drawing/2010/main"/>
                    </a:ext>
                  </a:extLst>
                </a:blip>
                <a:stretch>
                  <a:fillRect/>
                </a:stretch>
              </p:blipFill>
              <p:spPr>
                <a:xfrm>
                  <a:off x="7697931" y="2231360"/>
                  <a:ext cx="375704" cy="100113"/>
                </a:xfrm>
                <a:prstGeom prst="rect">
                  <a:avLst/>
                </a:prstGeom>
              </p:spPr>
            </p:pic>
          </p:grpSp>
          <p:grpSp>
            <p:nvGrpSpPr>
              <p:cNvPr id="55" name="Group 54">
                <a:extLst>
                  <a:ext uri="{FF2B5EF4-FFF2-40B4-BE49-F238E27FC236}">
                    <a16:creationId xmlns:a16="http://schemas.microsoft.com/office/drawing/2014/main" id="{7DAACC38-9C3B-493B-8E0D-D438F80B251F}"/>
                  </a:ext>
                </a:extLst>
              </p:cNvPr>
              <p:cNvGrpSpPr/>
              <p:nvPr/>
            </p:nvGrpSpPr>
            <p:grpSpPr>
              <a:xfrm>
                <a:off x="7750362" y="2395683"/>
                <a:ext cx="791884" cy="188934"/>
                <a:chOff x="7755875" y="2395683"/>
                <a:chExt cx="791884" cy="188934"/>
              </a:xfrm>
            </p:grpSpPr>
            <p:pic>
              <p:nvPicPr>
                <p:cNvPr id="56" name="Picture 55" descr="download.png">
                  <a:extLst>
                    <a:ext uri="{FF2B5EF4-FFF2-40B4-BE49-F238E27FC236}">
                      <a16:creationId xmlns:a16="http://schemas.microsoft.com/office/drawing/2014/main" id="{9D54B5F8-2D2F-41B0-852B-6BB5CAD19ABF}"/>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7755875" y="2420877"/>
                  <a:ext cx="361817" cy="138547"/>
                </a:xfrm>
                <a:prstGeom prst="rect">
                  <a:avLst/>
                </a:prstGeom>
              </p:spPr>
            </p:pic>
            <p:pic>
              <p:nvPicPr>
                <p:cNvPr id="57" name="Picture 56" descr="commvault_logo.png">
                  <a:extLst>
                    <a:ext uri="{FF2B5EF4-FFF2-40B4-BE49-F238E27FC236}">
                      <a16:creationId xmlns:a16="http://schemas.microsoft.com/office/drawing/2014/main" id="{4D1A441D-D94B-438E-B776-56F9F5F7EA7B}"/>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247072" y="2395683"/>
                  <a:ext cx="300687" cy="188934"/>
                </a:xfrm>
                <a:prstGeom prst="rect">
                  <a:avLst/>
                </a:prstGeom>
              </p:spPr>
            </p:pic>
          </p:grpSp>
        </p:grpSp>
      </p:grpSp>
      <p:grpSp>
        <p:nvGrpSpPr>
          <p:cNvPr id="60" name="Group 59">
            <a:extLst>
              <a:ext uri="{FF2B5EF4-FFF2-40B4-BE49-F238E27FC236}">
                <a16:creationId xmlns:a16="http://schemas.microsoft.com/office/drawing/2014/main" id="{4732EEA3-FFAE-45C2-93AB-11CC2D45B6E9}"/>
              </a:ext>
            </a:extLst>
          </p:cNvPr>
          <p:cNvGrpSpPr/>
          <p:nvPr userDrawn="1"/>
        </p:nvGrpSpPr>
        <p:grpSpPr>
          <a:xfrm>
            <a:off x="6565911" y="2185122"/>
            <a:ext cx="948860" cy="1182454"/>
            <a:chOff x="6595296" y="2185121"/>
            <a:chExt cx="948860" cy="1182454"/>
          </a:xfrm>
        </p:grpSpPr>
        <p:sp>
          <p:nvSpPr>
            <p:cNvPr id="61" name="Rectangle 60">
              <a:extLst>
                <a:ext uri="{FF2B5EF4-FFF2-40B4-BE49-F238E27FC236}">
                  <a16:creationId xmlns:a16="http://schemas.microsoft.com/office/drawing/2014/main" id="{EA4A87C8-B719-4470-8344-BD121886328D}"/>
                </a:ext>
              </a:extLst>
            </p:cNvPr>
            <p:cNvSpPr/>
            <p:nvPr/>
          </p:nvSpPr>
          <p:spPr>
            <a:xfrm>
              <a:off x="6595296" y="2570503"/>
              <a:ext cx="948860" cy="400105"/>
            </a:xfrm>
            <a:prstGeom prst="rect">
              <a:avLst/>
            </a:prstGeom>
            <a:noFill/>
          </p:spPr>
          <p:txBody>
            <a:bodyPr wrap="square" lIns="91436" tIns="45718" rIns="91436" bIns="45718" rtlCol="0" anchor="b">
              <a:spAutoFit/>
            </a:bodyPr>
            <a:lstStyle/>
            <a:p>
              <a:pPr marL="0" marR="0" lvl="0" indent="0" algn="ctr" defTabSz="456629"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ＭＳ Ｐゴシック" pitchFamily="34" charset="-128"/>
                </a:rPr>
                <a:t>UCS </a:t>
              </a:r>
            </a:p>
            <a:p>
              <a:pPr marL="0" marR="0" lvl="0" indent="0" algn="ctr" defTabSz="456629"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ＭＳ Ｐゴシック" pitchFamily="34" charset="-128"/>
                </a:rPr>
                <a:t>C240</a:t>
              </a:r>
            </a:p>
          </p:txBody>
        </p:sp>
        <p:pic>
          <p:nvPicPr>
            <p:cNvPr id="62" name="Picture 61">
              <a:extLst>
                <a:ext uri="{FF2B5EF4-FFF2-40B4-BE49-F238E27FC236}">
                  <a16:creationId xmlns:a16="http://schemas.microsoft.com/office/drawing/2014/main" id="{A12A0867-AB19-4E2B-880A-D3397C16BB42}"/>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741152" y="3083349"/>
              <a:ext cx="657148" cy="284226"/>
            </a:xfrm>
            <a:prstGeom prst="rect">
              <a:avLst/>
            </a:prstGeom>
            <a:effectLst/>
          </p:spPr>
        </p:pic>
        <p:grpSp>
          <p:nvGrpSpPr>
            <p:cNvPr id="63" name="Group 62">
              <a:extLst>
                <a:ext uri="{FF2B5EF4-FFF2-40B4-BE49-F238E27FC236}">
                  <a16:creationId xmlns:a16="http://schemas.microsoft.com/office/drawing/2014/main" id="{6289C24F-0B68-4DD6-AC1C-FE7186E74D76}"/>
                </a:ext>
              </a:extLst>
            </p:cNvPr>
            <p:cNvGrpSpPr/>
            <p:nvPr/>
          </p:nvGrpSpPr>
          <p:grpSpPr>
            <a:xfrm>
              <a:off x="6740173" y="2185121"/>
              <a:ext cx="659107" cy="192590"/>
              <a:chOff x="6689695" y="2185121"/>
              <a:chExt cx="659107" cy="192590"/>
            </a:xfrm>
          </p:grpSpPr>
          <p:pic>
            <p:nvPicPr>
              <p:cNvPr id="64" name="Picture 63">
                <a:extLst>
                  <a:ext uri="{FF2B5EF4-FFF2-40B4-BE49-F238E27FC236}">
                    <a16:creationId xmlns:a16="http://schemas.microsoft.com/office/drawing/2014/main" id="{43D42454-A82A-4775-8621-564A2A76CCEF}"/>
                  </a:ext>
                </a:extLst>
              </p:cNvPr>
              <p:cNvPicPr>
                <a:picLocks noChangeAspect="1"/>
              </p:cNvPicPr>
              <p:nvPr/>
            </p:nvPicPr>
            <p:blipFill rotWithShape="1">
              <a:blip r:embed="rId20" cstate="screen">
                <a:duotone>
                  <a:prstClr val="black"/>
                  <a:srgbClr val="005073">
                    <a:tint val="45000"/>
                    <a:satMod val="400000"/>
                  </a:srgbClr>
                </a:duotone>
                <a:extLst>
                  <a:ext uri="{28A0092B-C50C-407E-A947-70E740481C1C}">
                    <a14:useLocalDpi xmlns:a14="http://schemas.microsoft.com/office/drawing/2010/main"/>
                  </a:ext>
                </a:extLst>
              </a:blip>
              <a:srcRect/>
              <a:stretch/>
            </p:blipFill>
            <p:spPr>
              <a:xfrm>
                <a:off x="6689695" y="2185121"/>
                <a:ext cx="254770" cy="192590"/>
              </a:xfrm>
              <a:prstGeom prst="rect">
                <a:avLst/>
              </a:prstGeom>
            </p:spPr>
          </p:pic>
          <p:sp>
            <p:nvSpPr>
              <p:cNvPr id="65" name="Freeform 67">
                <a:extLst>
                  <a:ext uri="{FF2B5EF4-FFF2-40B4-BE49-F238E27FC236}">
                    <a16:creationId xmlns:a16="http://schemas.microsoft.com/office/drawing/2014/main" id="{03142012-AEBC-40C0-9E10-6C3BE3411A34}"/>
                  </a:ext>
                </a:extLst>
              </p:cNvPr>
              <p:cNvSpPr>
                <a:spLocks noChangeAspect="1"/>
              </p:cNvSpPr>
              <p:nvPr/>
            </p:nvSpPr>
            <p:spPr bwMode="auto">
              <a:xfrm>
                <a:off x="7075823" y="2192813"/>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grpSp>
      <p:grpSp>
        <p:nvGrpSpPr>
          <p:cNvPr id="66" name="Group 65">
            <a:extLst>
              <a:ext uri="{FF2B5EF4-FFF2-40B4-BE49-F238E27FC236}">
                <a16:creationId xmlns:a16="http://schemas.microsoft.com/office/drawing/2014/main" id="{BE2E9B00-83F5-48D4-8358-D64D39F59C2B}"/>
              </a:ext>
            </a:extLst>
          </p:cNvPr>
          <p:cNvGrpSpPr/>
          <p:nvPr userDrawn="1"/>
        </p:nvGrpSpPr>
        <p:grpSpPr>
          <a:xfrm>
            <a:off x="3316118" y="2184623"/>
            <a:ext cx="1156821" cy="193587"/>
            <a:chOff x="3454048" y="1984865"/>
            <a:chExt cx="1156821" cy="193587"/>
          </a:xfrm>
        </p:grpSpPr>
        <p:sp>
          <p:nvSpPr>
            <p:cNvPr id="67" name="Freeform 67">
              <a:extLst>
                <a:ext uri="{FF2B5EF4-FFF2-40B4-BE49-F238E27FC236}">
                  <a16:creationId xmlns:a16="http://schemas.microsoft.com/office/drawing/2014/main" id="{3FEB89FC-4E41-48F3-A0EE-5B5D59F56478}"/>
                </a:ext>
              </a:extLst>
            </p:cNvPr>
            <p:cNvSpPr>
              <a:spLocks noChangeAspect="1"/>
            </p:cNvSpPr>
            <p:nvPr/>
          </p:nvSpPr>
          <p:spPr bwMode="auto">
            <a:xfrm>
              <a:off x="4337890" y="1985938"/>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nvGrpSpPr>
            <p:cNvPr id="68" name="Group 67">
              <a:extLst>
                <a:ext uri="{FF2B5EF4-FFF2-40B4-BE49-F238E27FC236}">
                  <a16:creationId xmlns:a16="http://schemas.microsoft.com/office/drawing/2014/main" id="{8CBB7396-7E7E-4A65-ABCB-99315ACDD3F4}"/>
                </a:ext>
              </a:extLst>
            </p:cNvPr>
            <p:cNvGrpSpPr/>
            <p:nvPr/>
          </p:nvGrpSpPr>
          <p:grpSpPr>
            <a:xfrm>
              <a:off x="3860595" y="1985938"/>
              <a:ext cx="272979" cy="177206"/>
              <a:chOff x="4084564" y="1985938"/>
              <a:chExt cx="272979" cy="177206"/>
            </a:xfrm>
          </p:grpSpPr>
          <p:sp>
            <p:nvSpPr>
              <p:cNvPr id="72" name="Freeform 67">
                <a:extLst>
                  <a:ext uri="{FF2B5EF4-FFF2-40B4-BE49-F238E27FC236}">
                    <a16:creationId xmlns:a16="http://schemas.microsoft.com/office/drawing/2014/main" id="{B4D02C34-3495-43ED-AD90-0B76359840B0}"/>
                  </a:ext>
                </a:extLst>
              </p:cNvPr>
              <p:cNvSpPr>
                <a:spLocks noChangeAspect="1"/>
              </p:cNvSpPr>
              <p:nvPr/>
            </p:nvSpPr>
            <p:spPr bwMode="auto">
              <a:xfrm>
                <a:off x="4084564" y="1985938"/>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nvGrpSpPr>
              <p:cNvPr id="73" name="Group 72">
                <a:extLst>
                  <a:ext uri="{FF2B5EF4-FFF2-40B4-BE49-F238E27FC236}">
                    <a16:creationId xmlns:a16="http://schemas.microsoft.com/office/drawing/2014/main" id="{E5BC05D9-F30E-43AA-8450-5E1575C30BC5}"/>
                  </a:ext>
                </a:extLst>
              </p:cNvPr>
              <p:cNvGrpSpPr/>
              <p:nvPr/>
            </p:nvGrpSpPr>
            <p:grpSpPr>
              <a:xfrm>
                <a:off x="4173204" y="2055661"/>
                <a:ext cx="101226" cy="79140"/>
                <a:chOff x="4785923" y="2292253"/>
                <a:chExt cx="184244" cy="144047"/>
              </a:xfrm>
            </p:grpSpPr>
            <p:sp>
              <p:nvSpPr>
                <p:cNvPr id="74" name="Rectangle 73">
                  <a:extLst>
                    <a:ext uri="{FF2B5EF4-FFF2-40B4-BE49-F238E27FC236}">
                      <a16:creationId xmlns:a16="http://schemas.microsoft.com/office/drawing/2014/main" id="{A189B803-6688-4F95-A013-7AF703C08D41}"/>
                    </a:ext>
                  </a:extLst>
                </p:cNvPr>
                <p:cNvSpPr/>
                <p:nvPr/>
              </p:nvSpPr>
              <p:spPr>
                <a:xfrm>
                  <a:off x="4785923" y="2292253"/>
                  <a:ext cx="184244" cy="107017"/>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cxnSp>
              <p:nvCxnSpPr>
                <p:cNvPr id="75" name="Straight Connector 74">
                  <a:extLst>
                    <a:ext uri="{FF2B5EF4-FFF2-40B4-BE49-F238E27FC236}">
                      <a16:creationId xmlns:a16="http://schemas.microsoft.com/office/drawing/2014/main" id="{FEE22162-8DA7-4540-B27E-AD15AFDFA347}"/>
                    </a:ext>
                  </a:extLst>
                </p:cNvPr>
                <p:cNvCxnSpPr/>
                <p:nvPr/>
              </p:nvCxnSpPr>
              <p:spPr>
                <a:xfrm>
                  <a:off x="4832572" y="2436300"/>
                  <a:ext cx="90949" cy="0"/>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cxnSp>
          </p:grpSp>
        </p:grpSp>
        <p:grpSp>
          <p:nvGrpSpPr>
            <p:cNvPr id="69" name="Group 4">
              <a:extLst>
                <a:ext uri="{FF2B5EF4-FFF2-40B4-BE49-F238E27FC236}">
                  <a16:creationId xmlns:a16="http://schemas.microsoft.com/office/drawing/2014/main" id="{3FE793B4-E8C3-4059-9E1B-7A58C80A4E1D}"/>
                </a:ext>
              </a:extLst>
            </p:cNvPr>
            <p:cNvGrpSpPr>
              <a:grpSpLocks noChangeAspect="1"/>
            </p:cNvGrpSpPr>
            <p:nvPr/>
          </p:nvGrpSpPr>
          <p:grpSpPr bwMode="auto">
            <a:xfrm>
              <a:off x="3454048" y="1984865"/>
              <a:ext cx="202231" cy="193587"/>
              <a:chOff x="2377" y="1135"/>
              <a:chExt cx="1006" cy="963"/>
            </a:xfrm>
          </p:grpSpPr>
          <p:sp>
            <p:nvSpPr>
              <p:cNvPr id="70" name="Freeform 5">
                <a:extLst>
                  <a:ext uri="{FF2B5EF4-FFF2-40B4-BE49-F238E27FC236}">
                    <a16:creationId xmlns:a16="http://schemas.microsoft.com/office/drawing/2014/main" id="{63D1EC33-CE9F-42F3-9BE7-E3959A850A64}"/>
                  </a:ext>
                </a:extLst>
              </p:cNvPr>
              <p:cNvSpPr>
                <a:spLocks/>
              </p:cNvSpPr>
              <p:nvPr/>
            </p:nvSpPr>
            <p:spPr bwMode="auto">
              <a:xfrm>
                <a:off x="2377" y="1135"/>
                <a:ext cx="1006" cy="963"/>
              </a:xfrm>
              <a:custGeom>
                <a:avLst/>
                <a:gdLst>
                  <a:gd name="T0" fmla="*/ 417 w 423"/>
                  <a:gd name="T1" fmla="*/ 154 h 405"/>
                  <a:gd name="T2" fmla="*/ 376 w 423"/>
                  <a:gd name="T3" fmla="*/ 136 h 405"/>
                  <a:gd name="T4" fmla="*/ 352 w 423"/>
                  <a:gd name="T5" fmla="*/ 93 h 405"/>
                  <a:gd name="T6" fmla="*/ 356 w 423"/>
                  <a:gd name="T7" fmla="*/ 49 h 405"/>
                  <a:gd name="T8" fmla="*/ 272 w 423"/>
                  <a:gd name="T9" fmla="*/ 0 h 405"/>
                  <a:gd name="T10" fmla="*/ 236 w 423"/>
                  <a:gd name="T11" fmla="*/ 27 h 405"/>
                  <a:gd name="T12" fmla="*/ 211 w 423"/>
                  <a:gd name="T13" fmla="*/ 25 h 405"/>
                  <a:gd name="T14" fmla="*/ 187 w 423"/>
                  <a:gd name="T15" fmla="*/ 27 h 405"/>
                  <a:gd name="T16" fmla="*/ 151 w 423"/>
                  <a:gd name="T17" fmla="*/ 0 h 405"/>
                  <a:gd name="T18" fmla="*/ 67 w 423"/>
                  <a:gd name="T19" fmla="*/ 49 h 405"/>
                  <a:gd name="T20" fmla="*/ 71 w 423"/>
                  <a:gd name="T21" fmla="*/ 93 h 405"/>
                  <a:gd name="T22" fmla="*/ 47 w 423"/>
                  <a:gd name="T23" fmla="*/ 136 h 405"/>
                  <a:gd name="T24" fmla="*/ 6 w 423"/>
                  <a:gd name="T25" fmla="*/ 154 h 405"/>
                  <a:gd name="T26" fmla="*/ 0 w 423"/>
                  <a:gd name="T27" fmla="*/ 203 h 405"/>
                  <a:gd name="T28" fmla="*/ 6 w 423"/>
                  <a:gd name="T29" fmla="*/ 251 h 405"/>
                  <a:gd name="T30" fmla="*/ 47 w 423"/>
                  <a:gd name="T31" fmla="*/ 269 h 405"/>
                  <a:gd name="T32" fmla="*/ 71 w 423"/>
                  <a:gd name="T33" fmla="*/ 312 h 405"/>
                  <a:gd name="T34" fmla="*/ 67 w 423"/>
                  <a:gd name="T35" fmla="*/ 356 h 405"/>
                  <a:gd name="T36" fmla="*/ 151 w 423"/>
                  <a:gd name="T37" fmla="*/ 405 h 405"/>
                  <a:gd name="T38" fmla="*/ 187 w 423"/>
                  <a:gd name="T39" fmla="*/ 379 h 405"/>
                  <a:gd name="T40" fmla="*/ 211 w 423"/>
                  <a:gd name="T41" fmla="*/ 380 h 405"/>
                  <a:gd name="T42" fmla="*/ 236 w 423"/>
                  <a:gd name="T43" fmla="*/ 379 h 405"/>
                  <a:gd name="T44" fmla="*/ 272 w 423"/>
                  <a:gd name="T45" fmla="*/ 405 h 405"/>
                  <a:gd name="T46" fmla="*/ 356 w 423"/>
                  <a:gd name="T47" fmla="*/ 356 h 405"/>
                  <a:gd name="T48" fmla="*/ 352 w 423"/>
                  <a:gd name="T49" fmla="*/ 312 h 405"/>
                  <a:gd name="T50" fmla="*/ 376 w 423"/>
                  <a:gd name="T51" fmla="*/ 269 h 405"/>
                  <a:gd name="T52" fmla="*/ 417 w 423"/>
                  <a:gd name="T53" fmla="*/ 251 h 405"/>
                  <a:gd name="T54" fmla="*/ 423 w 423"/>
                  <a:gd name="T55" fmla="*/ 203 h 405"/>
                  <a:gd name="T56" fmla="*/ 417 w 423"/>
                  <a:gd name="T57" fmla="*/ 15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3" h="405">
                    <a:moveTo>
                      <a:pt x="417" y="154"/>
                    </a:moveTo>
                    <a:cubicBezTo>
                      <a:pt x="376" y="136"/>
                      <a:pt x="376" y="136"/>
                      <a:pt x="376" y="136"/>
                    </a:cubicBezTo>
                    <a:cubicBezTo>
                      <a:pt x="370" y="121"/>
                      <a:pt x="362" y="106"/>
                      <a:pt x="352" y="93"/>
                    </a:cubicBezTo>
                    <a:cubicBezTo>
                      <a:pt x="356" y="49"/>
                      <a:pt x="356" y="49"/>
                      <a:pt x="356" y="49"/>
                    </a:cubicBezTo>
                    <a:cubicBezTo>
                      <a:pt x="333" y="27"/>
                      <a:pt x="304" y="10"/>
                      <a:pt x="272" y="0"/>
                    </a:cubicBezTo>
                    <a:cubicBezTo>
                      <a:pt x="236" y="27"/>
                      <a:pt x="236" y="27"/>
                      <a:pt x="236" y="27"/>
                    </a:cubicBezTo>
                    <a:cubicBezTo>
                      <a:pt x="228" y="26"/>
                      <a:pt x="220" y="25"/>
                      <a:pt x="211" y="25"/>
                    </a:cubicBezTo>
                    <a:cubicBezTo>
                      <a:pt x="203" y="25"/>
                      <a:pt x="195" y="26"/>
                      <a:pt x="187" y="27"/>
                    </a:cubicBezTo>
                    <a:cubicBezTo>
                      <a:pt x="151" y="0"/>
                      <a:pt x="151" y="0"/>
                      <a:pt x="151" y="0"/>
                    </a:cubicBezTo>
                    <a:cubicBezTo>
                      <a:pt x="119" y="10"/>
                      <a:pt x="90" y="27"/>
                      <a:pt x="67" y="49"/>
                    </a:cubicBezTo>
                    <a:cubicBezTo>
                      <a:pt x="71" y="93"/>
                      <a:pt x="71" y="93"/>
                      <a:pt x="71" y="93"/>
                    </a:cubicBezTo>
                    <a:cubicBezTo>
                      <a:pt x="61" y="106"/>
                      <a:pt x="53" y="121"/>
                      <a:pt x="47" y="136"/>
                    </a:cubicBezTo>
                    <a:cubicBezTo>
                      <a:pt x="6" y="154"/>
                      <a:pt x="6" y="154"/>
                      <a:pt x="6" y="154"/>
                    </a:cubicBezTo>
                    <a:cubicBezTo>
                      <a:pt x="2" y="170"/>
                      <a:pt x="0" y="186"/>
                      <a:pt x="0" y="203"/>
                    </a:cubicBezTo>
                    <a:cubicBezTo>
                      <a:pt x="0" y="219"/>
                      <a:pt x="2" y="236"/>
                      <a:pt x="6" y="251"/>
                    </a:cubicBezTo>
                    <a:cubicBezTo>
                      <a:pt x="47" y="269"/>
                      <a:pt x="47" y="269"/>
                      <a:pt x="47" y="269"/>
                    </a:cubicBezTo>
                    <a:cubicBezTo>
                      <a:pt x="53" y="285"/>
                      <a:pt x="61" y="299"/>
                      <a:pt x="71" y="312"/>
                    </a:cubicBezTo>
                    <a:cubicBezTo>
                      <a:pt x="67" y="356"/>
                      <a:pt x="67" y="356"/>
                      <a:pt x="67" y="356"/>
                    </a:cubicBezTo>
                    <a:cubicBezTo>
                      <a:pt x="90" y="379"/>
                      <a:pt x="119" y="395"/>
                      <a:pt x="151" y="405"/>
                    </a:cubicBezTo>
                    <a:cubicBezTo>
                      <a:pt x="187" y="379"/>
                      <a:pt x="187" y="379"/>
                      <a:pt x="187" y="379"/>
                    </a:cubicBezTo>
                    <a:cubicBezTo>
                      <a:pt x="195" y="380"/>
                      <a:pt x="203" y="380"/>
                      <a:pt x="211" y="380"/>
                    </a:cubicBezTo>
                    <a:cubicBezTo>
                      <a:pt x="220" y="380"/>
                      <a:pt x="228" y="380"/>
                      <a:pt x="236" y="379"/>
                    </a:cubicBezTo>
                    <a:cubicBezTo>
                      <a:pt x="272" y="405"/>
                      <a:pt x="272" y="405"/>
                      <a:pt x="272" y="405"/>
                    </a:cubicBezTo>
                    <a:cubicBezTo>
                      <a:pt x="304" y="395"/>
                      <a:pt x="333" y="379"/>
                      <a:pt x="356" y="356"/>
                    </a:cubicBezTo>
                    <a:cubicBezTo>
                      <a:pt x="352" y="312"/>
                      <a:pt x="352" y="312"/>
                      <a:pt x="352" y="312"/>
                    </a:cubicBezTo>
                    <a:cubicBezTo>
                      <a:pt x="362" y="299"/>
                      <a:pt x="370" y="285"/>
                      <a:pt x="376" y="269"/>
                    </a:cubicBezTo>
                    <a:cubicBezTo>
                      <a:pt x="417" y="251"/>
                      <a:pt x="417" y="251"/>
                      <a:pt x="417" y="251"/>
                    </a:cubicBezTo>
                    <a:cubicBezTo>
                      <a:pt x="421" y="236"/>
                      <a:pt x="423" y="219"/>
                      <a:pt x="423" y="203"/>
                    </a:cubicBezTo>
                    <a:cubicBezTo>
                      <a:pt x="423" y="186"/>
                      <a:pt x="421" y="170"/>
                      <a:pt x="417" y="154"/>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71" name="Oval 6">
                <a:extLst>
                  <a:ext uri="{FF2B5EF4-FFF2-40B4-BE49-F238E27FC236}">
                    <a16:creationId xmlns:a16="http://schemas.microsoft.com/office/drawing/2014/main" id="{88940CBF-82C6-44DD-AD02-4014C8ECF32F}"/>
                  </a:ext>
                </a:extLst>
              </p:cNvPr>
              <p:cNvSpPr>
                <a:spLocks noChangeArrowheads="1"/>
              </p:cNvSpPr>
              <p:nvPr/>
            </p:nvSpPr>
            <p:spPr bwMode="auto">
              <a:xfrm>
                <a:off x="2667" y="1404"/>
                <a:ext cx="426" cy="425"/>
              </a:xfrm>
              <a:prstGeom prst="ellipse">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grpSp>
        <p:nvGrpSpPr>
          <p:cNvPr id="76" name="Group 75">
            <a:extLst>
              <a:ext uri="{FF2B5EF4-FFF2-40B4-BE49-F238E27FC236}">
                <a16:creationId xmlns:a16="http://schemas.microsoft.com/office/drawing/2014/main" id="{24670AEE-5133-4171-BF33-B3937EAE2DB0}"/>
              </a:ext>
            </a:extLst>
          </p:cNvPr>
          <p:cNvGrpSpPr/>
          <p:nvPr userDrawn="1"/>
        </p:nvGrpSpPr>
        <p:grpSpPr>
          <a:xfrm>
            <a:off x="608320" y="2180199"/>
            <a:ext cx="2175779" cy="202434"/>
            <a:chOff x="662584" y="2180199"/>
            <a:chExt cx="2175779" cy="202434"/>
          </a:xfrm>
        </p:grpSpPr>
        <p:sp>
          <p:nvSpPr>
            <p:cNvPr id="77" name="Freeform 74">
              <a:extLst>
                <a:ext uri="{FF2B5EF4-FFF2-40B4-BE49-F238E27FC236}">
                  <a16:creationId xmlns:a16="http://schemas.microsoft.com/office/drawing/2014/main" id="{2C9F11DF-8EF5-48B0-99E0-7E97AA700BFC}"/>
                </a:ext>
              </a:extLst>
            </p:cNvPr>
            <p:cNvSpPr>
              <a:spLocks/>
            </p:cNvSpPr>
            <p:nvPr/>
          </p:nvSpPr>
          <p:spPr bwMode="auto">
            <a:xfrm>
              <a:off x="2684489" y="2180199"/>
              <a:ext cx="153874" cy="202434"/>
            </a:xfrm>
            <a:custGeom>
              <a:avLst/>
              <a:gdLst>
                <a:gd name="T0" fmla="*/ 87 w 146"/>
                <a:gd name="T1" fmla="*/ 0 h 165"/>
                <a:gd name="T2" fmla="*/ 75 w 146"/>
                <a:gd name="T3" fmla="*/ 5 h 165"/>
                <a:gd name="T4" fmla="*/ 16 w 146"/>
                <a:gd name="T5" fmla="*/ 64 h 165"/>
                <a:gd name="T6" fmla="*/ 15 w 146"/>
                <a:gd name="T7" fmla="*/ 84 h 165"/>
                <a:gd name="T8" fmla="*/ 84 w 146"/>
                <a:gd name="T9" fmla="*/ 15 h 165"/>
                <a:gd name="T10" fmla="*/ 87 w 146"/>
                <a:gd name="T11" fmla="*/ 14 h 165"/>
                <a:gd name="T12" fmla="*/ 89 w 146"/>
                <a:gd name="T13" fmla="*/ 15 h 165"/>
                <a:gd name="T14" fmla="*/ 132 w 146"/>
                <a:gd name="T15" fmla="*/ 57 h 165"/>
                <a:gd name="T16" fmla="*/ 133 w 146"/>
                <a:gd name="T17" fmla="*/ 60 h 165"/>
                <a:gd name="T18" fmla="*/ 132 w 146"/>
                <a:gd name="T19" fmla="*/ 62 h 165"/>
                <a:gd name="T20" fmla="*/ 48 w 146"/>
                <a:gd name="T21" fmla="*/ 146 h 165"/>
                <a:gd name="T22" fmla="*/ 34 w 146"/>
                <a:gd name="T23" fmla="*/ 152 h 165"/>
                <a:gd name="T24" fmla="*/ 19 w 146"/>
                <a:gd name="T25" fmla="*/ 146 h 165"/>
                <a:gd name="T26" fmla="*/ 13 w 146"/>
                <a:gd name="T27" fmla="*/ 132 h 165"/>
                <a:gd name="T28" fmla="*/ 19 w 146"/>
                <a:gd name="T29" fmla="*/ 118 h 165"/>
                <a:gd name="T30" fmla="*/ 86 w 146"/>
                <a:gd name="T31" fmla="*/ 51 h 165"/>
                <a:gd name="T32" fmla="*/ 96 w 146"/>
                <a:gd name="T33" fmla="*/ 60 h 165"/>
                <a:gd name="T34" fmla="*/ 96 w 146"/>
                <a:gd name="T35" fmla="*/ 61 h 165"/>
                <a:gd name="T36" fmla="*/ 43 w 146"/>
                <a:gd name="T37" fmla="*/ 113 h 165"/>
                <a:gd name="T38" fmla="*/ 53 w 146"/>
                <a:gd name="T39" fmla="*/ 117 h 165"/>
                <a:gd name="T40" fmla="*/ 63 w 146"/>
                <a:gd name="T41" fmla="*/ 112 h 165"/>
                <a:gd name="T42" fmla="*/ 115 w 146"/>
                <a:gd name="T43" fmla="*/ 60 h 165"/>
                <a:gd name="T44" fmla="*/ 86 w 146"/>
                <a:gd name="T45" fmla="*/ 32 h 165"/>
                <a:gd name="T46" fmla="*/ 10 w 146"/>
                <a:gd name="T47" fmla="*/ 108 h 165"/>
                <a:gd name="T48" fmla="*/ 0 w 146"/>
                <a:gd name="T49" fmla="*/ 132 h 165"/>
                <a:gd name="T50" fmla="*/ 10 w 146"/>
                <a:gd name="T51" fmla="*/ 156 h 165"/>
                <a:gd name="T52" fmla="*/ 34 w 146"/>
                <a:gd name="T53" fmla="*/ 165 h 165"/>
                <a:gd name="T54" fmla="*/ 57 w 146"/>
                <a:gd name="T55" fmla="*/ 156 h 165"/>
                <a:gd name="T56" fmla="*/ 141 w 146"/>
                <a:gd name="T57" fmla="*/ 72 h 165"/>
                <a:gd name="T58" fmla="*/ 146 w 146"/>
                <a:gd name="T59" fmla="*/ 60 h 165"/>
                <a:gd name="T60" fmla="*/ 141 w 146"/>
                <a:gd name="T61" fmla="*/ 48 h 165"/>
                <a:gd name="T62" fmla="*/ 99 w 146"/>
                <a:gd name="T63" fmla="*/ 5 h 165"/>
                <a:gd name="T64" fmla="*/ 87 w 146"/>
                <a:gd name="T6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65">
                  <a:moveTo>
                    <a:pt x="87" y="0"/>
                  </a:moveTo>
                  <a:cubicBezTo>
                    <a:pt x="82" y="0"/>
                    <a:pt x="78" y="2"/>
                    <a:pt x="75" y="5"/>
                  </a:cubicBezTo>
                  <a:cubicBezTo>
                    <a:pt x="16" y="64"/>
                    <a:pt x="16" y="64"/>
                    <a:pt x="16" y="64"/>
                  </a:cubicBezTo>
                  <a:cubicBezTo>
                    <a:pt x="11" y="70"/>
                    <a:pt x="10" y="78"/>
                    <a:pt x="15" y="84"/>
                  </a:cubicBezTo>
                  <a:cubicBezTo>
                    <a:pt x="84" y="15"/>
                    <a:pt x="84" y="15"/>
                    <a:pt x="84" y="15"/>
                  </a:cubicBezTo>
                  <a:cubicBezTo>
                    <a:pt x="85" y="14"/>
                    <a:pt x="86" y="14"/>
                    <a:pt x="87" y="14"/>
                  </a:cubicBezTo>
                  <a:cubicBezTo>
                    <a:pt x="88" y="14"/>
                    <a:pt x="89" y="14"/>
                    <a:pt x="89" y="15"/>
                  </a:cubicBezTo>
                  <a:cubicBezTo>
                    <a:pt x="132" y="57"/>
                    <a:pt x="132" y="57"/>
                    <a:pt x="132" y="57"/>
                  </a:cubicBezTo>
                  <a:cubicBezTo>
                    <a:pt x="133" y="58"/>
                    <a:pt x="133" y="59"/>
                    <a:pt x="133" y="60"/>
                  </a:cubicBezTo>
                  <a:cubicBezTo>
                    <a:pt x="133" y="61"/>
                    <a:pt x="133" y="61"/>
                    <a:pt x="132" y="62"/>
                  </a:cubicBezTo>
                  <a:cubicBezTo>
                    <a:pt x="48" y="146"/>
                    <a:pt x="48" y="146"/>
                    <a:pt x="48" y="146"/>
                  </a:cubicBezTo>
                  <a:cubicBezTo>
                    <a:pt x="44" y="150"/>
                    <a:pt x="39" y="152"/>
                    <a:pt x="34" y="152"/>
                  </a:cubicBezTo>
                  <a:cubicBezTo>
                    <a:pt x="28" y="152"/>
                    <a:pt x="23" y="150"/>
                    <a:pt x="19" y="146"/>
                  </a:cubicBezTo>
                  <a:cubicBezTo>
                    <a:pt x="16" y="142"/>
                    <a:pt x="13" y="137"/>
                    <a:pt x="13" y="132"/>
                  </a:cubicBezTo>
                  <a:cubicBezTo>
                    <a:pt x="13" y="127"/>
                    <a:pt x="16" y="122"/>
                    <a:pt x="19" y="118"/>
                  </a:cubicBezTo>
                  <a:cubicBezTo>
                    <a:pt x="86" y="51"/>
                    <a:pt x="86" y="51"/>
                    <a:pt x="86" y="51"/>
                  </a:cubicBezTo>
                  <a:cubicBezTo>
                    <a:pt x="96" y="60"/>
                    <a:pt x="96" y="60"/>
                    <a:pt x="96" y="60"/>
                  </a:cubicBezTo>
                  <a:cubicBezTo>
                    <a:pt x="96" y="61"/>
                    <a:pt x="96" y="61"/>
                    <a:pt x="96" y="61"/>
                  </a:cubicBezTo>
                  <a:cubicBezTo>
                    <a:pt x="43" y="113"/>
                    <a:pt x="43" y="113"/>
                    <a:pt x="43" y="113"/>
                  </a:cubicBezTo>
                  <a:cubicBezTo>
                    <a:pt x="46" y="115"/>
                    <a:pt x="49" y="117"/>
                    <a:pt x="53" y="117"/>
                  </a:cubicBezTo>
                  <a:cubicBezTo>
                    <a:pt x="57" y="117"/>
                    <a:pt x="61" y="115"/>
                    <a:pt x="63" y="112"/>
                  </a:cubicBezTo>
                  <a:cubicBezTo>
                    <a:pt x="115" y="60"/>
                    <a:pt x="115" y="60"/>
                    <a:pt x="115" y="60"/>
                  </a:cubicBezTo>
                  <a:cubicBezTo>
                    <a:pt x="86" y="32"/>
                    <a:pt x="86" y="32"/>
                    <a:pt x="86" y="32"/>
                  </a:cubicBezTo>
                  <a:cubicBezTo>
                    <a:pt x="10" y="108"/>
                    <a:pt x="10" y="108"/>
                    <a:pt x="10" y="108"/>
                  </a:cubicBezTo>
                  <a:cubicBezTo>
                    <a:pt x="4" y="115"/>
                    <a:pt x="0" y="123"/>
                    <a:pt x="0" y="132"/>
                  </a:cubicBezTo>
                  <a:cubicBezTo>
                    <a:pt x="0" y="141"/>
                    <a:pt x="4" y="149"/>
                    <a:pt x="10" y="156"/>
                  </a:cubicBezTo>
                  <a:cubicBezTo>
                    <a:pt x="16" y="162"/>
                    <a:pt x="25" y="165"/>
                    <a:pt x="34" y="165"/>
                  </a:cubicBezTo>
                  <a:cubicBezTo>
                    <a:pt x="43" y="165"/>
                    <a:pt x="51" y="162"/>
                    <a:pt x="57" y="156"/>
                  </a:cubicBezTo>
                  <a:cubicBezTo>
                    <a:pt x="141" y="72"/>
                    <a:pt x="141" y="72"/>
                    <a:pt x="141" y="72"/>
                  </a:cubicBezTo>
                  <a:cubicBezTo>
                    <a:pt x="145" y="68"/>
                    <a:pt x="146" y="64"/>
                    <a:pt x="146" y="60"/>
                  </a:cubicBezTo>
                  <a:cubicBezTo>
                    <a:pt x="146" y="55"/>
                    <a:pt x="145" y="51"/>
                    <a:pt x="141" y="48"/>
                  </a:cubicBezTo>
                  <a:cubicBezTo>
                    <a:pt x="99" y="5"/>
                    <a:pt x="99" y="5"/>
                    <a:pt x="99" y="5"/>
                  </a:cubicBezTo>
                  <a:cubicBezTo>
                    <a:pt x="96" y="2"/>
                    <a:pt x="91" y="0"/>
                    <a:pt x="87" y="0"/>
                  </a:cubicBezTo>
                </a:path>
              </a:pathLst>
            </a:custGeom>
            <a:solidFill>
              <a:srgbClr val="2828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797" tIns="60898" rIns="121797" bIns="60898" numCol="1" anchor="t" anchorCtr="0" compatLnSpc="1">
              <a:prstTxWarp prst="textNoShape">
                <a:avLst/>
              </a:prstTxWarp>
            </a:bodyPr>
            <a:lstStyle/>
            <a:p>
              <a:pPr marL="0" marR="0" lvl="0" indent="0" defTabSz="456209"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676767"/>
                </a:solidFill>
                <a:effectLst/>
                <a:uLnTx/>
                <a:uFillTx/>
                <a:latin typeface="CiscoSansTT ExtraLight"/>
                <a:ea typeface="ＭＳ Ｐゴシック" pitchFamily="34" charset="-128"/>
              </a:endParaRPr>
            </a:p>
          </p:txBody>
        </p:sp>
        <p:grpSp>
          <p:nvGrpSpPr>
            <p:cNvPr id="78" name="Group 9">
              <a:extLst>
                <a:ext uri="{FF2B5EF4-FFF2-40B4-BE49-F238E27FC236}">
                  <a16:creationId xmlns:a16="http://schemas.microsoft.com/office/drawing/2014/main" id="{E6FA6A9F-D131-4890-BF10-A50A4B9B6F7F}"/>
                </a:ext>
              </a:extLst>
            </p:cNvPr>
            <p:cNvGrpSpPr>
              <a:grpSpLocks noChangeAspect="1"/>
            </p:cNvGrpSpPr>
            <p:nvPr/>
          </p:nvGrpSpPr>
          <p:grpSpPr bwMode="auto">
            <a:xfrm>
              <a:off x="662584" y="2216798"/>
              <a:ext cx="217738" cy="129236"/>
              <a:chOff x="2587" y="1417"/>
              <a:chExt cx="588" cy="349"/>
            </a:xfrm>
          </p:grpSpPr>
          <p:sp>
            <p:nvSpPr>
              <p:cNvPr id="102" name="Rectangle 10">
                <a:extLst>
                  <a:ext uri="{FF2B5EF4-FFF2-40B4-BE49-F238E27FC236}">
                    <a16:creationId xmlns:a16="http://schemas.microsoft.com/office/drawing/2014/main" id="{027D50CD-86CA-4AEF-9ACE-8CD9208823D1}"/>
                  </a:ext>
                </a:extLst>
              </p:cNvPr>
              <p:cNvSpPr>
                <a:spLocks noChangeArrowheads="1"/>
              </p:cNvSpPr>
              <p:nvPr/>
            </p:nvSpPr>
            <p:spPr bwMode="auto">
              <a:xfrm>
                <a:off x="2587" y="1417"/>
                <a:ext cx="588" cy="349"/>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03" name="Freeform 11">
                <a:extLst>
                  <a:ext uri="{FF2B5EF4-FFF2-40B4-BE49-F238E27FC236}">
                    <a16:creationId xmlns:a16="http://schemas.microsoft.com/office/drawing/2014/main" id="{A72FA066-15B5-417B-B459-91BD83D6A959}"/>
                  </a:ext>
                </a:extLst>
              </p:cNvPr>
              <p:cNvSpPr>
                <a:spLocks/>
              </p:cNvSpPr>
              <p:nvPr/>
            </p:nvSpPr>
            <p:spPr bwMode="auto">
              <a:xfrm>
                <a:off x="2587" y="1417"/>
                <a:ext cx="588" cy="207"/>
              </a:xfrm>
              <a:custGeom>
                <a:avLst/>
                <a:gdLst>
                  <a:gd name="T0" fmla="*/ 0 w 588"/>
                  <a:gd name="T1" fmla="*/ 0 h 207"/>
                  <a:gd name="T2" fmla="*/ 282 w 588"/>
                  <a:gd name="T3" fmla="*/ 207 h 207"/>
                  <a:gd name="T4" fmla="*/ 588 w 588"/>
                  <a:gd name="T5" fmla="*/ 0 h 207"/>
                </a:gdLst>
                <a:ahLst/>
                <a:cxnLst>
                  <a:cxn ang="0">
                    <a:pos x="T0" y="T1"/>
                  </a:cxn>
                  <a:cxn ang="0">
                    <a:pos x="T2" y="T3"/>
                  </a:cxn>
                  <a:cxn ang="0">
                    <a:pos x="T4" y="T5"/>
                  </a:cxn>
                </a:cxnLst>
                <a:rect l="0" t="0" r="r" b="b"/>
                <a:pathLst>
                  <a:path w="588" h="207">
                    <a:moveTo>
                      <a:pt x="0" y="0"/>
                    </a:moveTo>
                    <a:lnTo>
                      <a:pt x="282" y="207"/>
                    </a:lnTo>
                    <a:lnTo>
                      <a:pt x="588" y="0"/>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79" name="Group 14">
              <a:extLst>
                <a:ext uri="{FF2B5EF4-FFF2-40B4-BE49-F238E27FC236}">
                  <a16:creationId xmlns:a16="http://schemas.microsoft.com/office/drawing/2014/main" id="{33FD08E0-675E-4E3A-97D1-B0191CBD7BA2}"/>
                </a:ext>
              </a:extLst>
            </p:cNvPr>
            <p:cNvGrpSpPr>
              <a:grpSpLocks noChangeAspect="1"/>
            </p:cNvGrpSpPr>
            <p:nvPr/>
          </p:nvGrpSpPr>
          <p:grpSpPr bwMode="auto">
            <a:xfrm>
              <a:off x="1963253" y="2212062"/>
              <a:ext cx="148725" cy="138709"/>
              <a:chOff x="2389" y="1164"/>
              <a:chExt cx="980" cy="914"/>
            </a:xfrm>
          </p:grpSpPr>
          <p:sp>
            <p:nvSpPr>
              <p:cNvPr id="97" name="Rectangle 15">
                <a:extLst>
                  <a:ext uri="{FF2B5EF4-FFF2-40B4-BE49-F238E27FC236}">
                    <a16:creationId xmlns:a16="http://schemas.microsoft.com/office/drawing/2014/main" id="{E7A007E8-F0EA-41B9-BA4F-375A9E5A7569}"/>
                  </a:ext>
                </a:extLst>
              </p:cNvPr>
              <p:cNvSpPr>
                <a:spLocks noChangeArrowheads="1"/>
              </p:cNvSpPr>
              <p:nvPr/>
            </p:nvSpPr>
            <p:spPr bwMode="auto">
              <a:xfrm>
                <a:off x="2389" y="1812"/>
                <a:ext cx="326" cy="266"/>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8" name="Rectangle 16">
                <a:extLst>
                  <a:ext uri="{FF2B5EF4-FFF2-40B4-BE49-F238E27FC236}">
                    <a16:creationId xmlns:a16="http://schemas.microsoft.com/office/drawing/2014/main" id="{C16DF61B-A4B9-4602-9FEC-401A798F577F}"/>
                  </a:ext>
                </a:extLst>
              </p:cNvPr>
              <p:cNvSpPr>
                <a:spLocks noChangeArrowheads="1"/>
              </p:cNvSpPr>
              <p:nvPr/>
            </p:nvSpPr>
            <p:spPr bwMode="auto">
              <a:xfrm>
                <a:off x="3043" y="1812"/>
                <a:ext cx="326" cy="266"/>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9" name="Rectangle 17">
                <a:extLst>
                  <a:ext uri="{FF2B5EF4-FFF2-40B4-BE49-F238E27FC236}">
                    <a16:creationId xmlns:a16="http://schemas.microsoft.com/office/drawing/2014/main" id="{B64545A9-F11B-420A-A62A-F8C744980341}"/>
                  </a:ext>
                </a:extLst>
              </p:cNvPr>
              <p:cNvSpPr>
                <a:spLocks noChangeArrowheads="1"/>
              </p:cNvSpPr>
              <p:nvPr/>
            </p:nvSpPr>
            <p:spPr bwMode="auto">
              <a:xfrm>
                <a:off x="2715" y="1164"/>
                <a:ext cx="328" cy="267"/>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00" name="Freeform 18">
                <a:extLst>
                  <a:ext uri="{FF2B5EF4-FFF2-40B4-BE49-F238E27FC236}">
                    <a16:creationId xmlns:a16="http://schemas.microsoft.com/office/drawing/2014/main" id="{F542B431-99AA-4382-8BF8-52CF46AE7DAE}"/>
                  </a:ext>
                </a:extLst>
              </p:cNvPr>
              <p:cNvSpPr>
                <a:spLocks/>
              </p:cNvSpPr>
              <p:nvPr/>
            </p:nvSpPr>
            <p:spPr bwMode="auto">
              <a:xfrm>
                <a:off x="2543" y="1647"/>
                <a:ext cx="671" cy="169"/>
              </a:xfrm>
              <a:custGeom>
                <a:avLst/>
                <a:gdLst>
                  <a:gd name="T0" fmla="*/ 671 w 671"/>
                  <a:gd name="T1" fmla="*/ 169 h 169"/>
                  <a:gd name="T2" fmla="*/ 671 w 671"/>
                  <a:gd name="T3" fmla="*/ 0 h 169"/>
                  <a:gd name="T4" fmla="*/ 0 w 671"/>
                  <a:gd name="T5" fmla="*/ 0 h 169"/>
                  <a:gd name="T6" fmla="*/ 0 w 671"/>
                  <a:gd name="T7" fmla="*/ 169 h 169"/>
                </a:gdLst>
                <a:ahLst/>
                <a:cxnLst>
                  <a:cxn ang="0">
                    <a:pos x="T0" y="T1"/>
                  </a:cxn>
                  <a:cxn ang="0">
                    <a:pos x="T2" y="T3"/>
                  </a:cxn>
                  <a:cxn ang="0">
                    <a:pos x="T4" y="T5"/>
                  </a:cxn>
                  <a:cxn ang="0">
                    <a:pos x="T6" y="T7"/>
                  </a:cxn>
                </a:cxnLst>
                <a:rect l="0" t="0" r="r" b="b"/>
                <a:pathLst>
                  <a:path w="671" h="169">
                    <a:moveTo>
                      <a:pt x="671" y="169"/>
                    </a:moveTo>
                    <a:lnTo>
                      <a:pt x="671" y="0"/>
                    </a:lnTo>
                    <a:lnTo>
                      <a:pt x="0" y="0"/>
                    </a:lnTo>
                    <a:lnTo>
                      <a:pt x="0" y="169"/>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01" name="Line 19">
                <a:extLst>
                  <a:ext uri="{FF2B5EF4-FFF2-40B4-BE49-F238E27FC236}">
                    <a16:creationId xmlns:a16="http://schemas.microsoft.com/office/drawing/2014/main" id="{DB63C0F3-D33E-455A-B4BE-10CD0708FA46}"/>
                  </a:ext>
                </a:extLst>
              </p:cNvPr>
              <p:cNvSpPr>
                <a:spLocks noChangeShapeType="1"/>
              </p:cNvSpPr>
              <p:nvPr/>
            </p:nvSpPr>
            <p:spPr bwMode="auto">
              <a:xfrm>
                <a:off x="2874" y="1435"/>
                <a:ext cx="0" cy="212"/>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80" name="Group 22">
              <a:extLst>
                <a:ext uri="{FF2B5EF4-FFF2-40B4-BE49-F238E27FC236}">
                  <a16:creationId xmlns:a16="http://schemas.microsoft.com/office/drawing/2014/main" id="{2EB75275-A5CA-441A-86A0-258E412F9BCA}"/>
                </a:ext>
              </a:extLst>
            </p:cNvPr>
            <p:cNvGrpSpPr>
              <a:grpSpLocks noChangeAspect="1"/>
            </p:cNvGrpSpPr>
            <p:nvPr/>
          </p:nvGrpSpPr>
          <p:grpSpPr bwMode="auto">
            <a:xfrm>
              <a:off x="2327702" y="2201014"/>
              <a:ext cx="141062" cy="160804"/>
              <a:chOff x="2681" y="1396"/>
              <a:chExt cx="393" cy="448"/>
            </a:xfrm>
          </p:grpSpPr>
          <p:sp>
            <p:nvSpPr>
              <p:cNvPr id="92" name="Rectangle 23">
                <a:extLst>
                  <a:ext uri="{FF2B5EF4-FFF2-40B4-BE49-F238E27FC236}">
                    <a16:creationId xmlns:a16="http://schemas.microsoft.com/office/drawing/2014/main" id="{3D40417F-4374-4B0B-AF33-EA59BDAD9DCF}"/>
                  </a:ext>
                </a:extLst>
              </p:cNvPr>
              <p:cNvSpPr>
                <a:spLocks noChangeArrowheads="1"/>
              </p:cNvSpPr>
              <p:nvPr/>
            </p:nvSpPr>
            <p:spPr bwMode="auto">
              <a:xfrm>
                <a:off x="2681" y="1453"/>
                <a:ext cx="393" cy="391"/>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3" name="Freeform 24">
                <a:extLst>
                  <a:ext uri="{FF2B5EF4-FFF2-40B4-BE49-F238E27FC236}">
                    <a16:creationId xmlns:a16="http://schemas.microsoft.com/office/drawing/2014/main" id="{CAB9C7DA-7570-4368-9483-8035FD6B3104}"/>
                  </a:ext>
                </a:extLst>
              </p:cNvPr>
              <p:cNvSpPr>
                <a:spLocks/>
              </p:cNvSpPr>
              <p:nvPr/>
            </p:nvSpPr>
            <p:spPr bwMode="auto">
              <a:xfrm>
                <a:off x="2681" y="1396"/>
                <a:ext cx="393" cy="57"/>
              </a:xfrm>
              <a:custGeom>
                <a:avLst/>
                <a:gdLst>
                  <a:gd name="T0" fmla="*/ 0 w 393"/>
                  <a:gd name="T1" fmla="*/ 57 h 57"/>
                  <a:gd name="T2" fmla="*/ 58 w 393"/>
                  <a:gd name="T3" fmla="*/ 0 h 57"/>
                  <a:gd name="T4" fmla="*/ 335 w 393"/>
                  <a:gd name="T5" fmla="*/ 0 h 57"/>
                  <a:gd name="T6" fmla="*/ 393 w 393"/>
                  <a:gd name="T7" fmla="*/ 57 h 57"/>
                </a:gdLst>
                <a:ahLst/>
                <a:cxnLst>
                  <a:cxn ang="0">
                    <a:pos x="T0" y="T1"/>
                  </a:cxn>
                  <a:cxn ang="0">
                    <a:pos x="T2" y="T3"/>
                  </a:cxn>
                  <a:cxn ang="0">
                    <a:pos x="T4" y="T5"/>
                  </a:cxn>
                  <a:cxn ang="0">
                    <a:pos x="T6" y="T7"/>
                  </a:cxn>
                </a:cxnLst>
                <a:rect l="0" t="0" r="r" b="b"/>
                <a:pathLst>
                  <a:path w="393" h="57">
                    <a:moveTo>
                      <a:pt x="0" y="57"/>
                    </a:moveTo>
                    <a:lnTo>
                      <a:pt x="58" y="0"/>
                    </a:lnTo>
                    <a:lnTo>
                      <a:pt x="335" y="0"/>
                    </a:lnTo>
                    <a:lnTo>
                      <a:pt x="393" y="57"/>
                    </a:lnTo>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4" name="Line 25">
                <a:extLst>
                  <a:ext uri="{FF2B5EF4-FFF2-40B4-BE49-F238E27FC236}">
                    <a16:creationId xmlns:a16="http://schemas.microsoft.com/office/drawing/2014/main" id="{5705D6DE-ABDC-4EB3-B3BC-DDBD05319683}"/>
                  </a:ext>
                </a:extLst>
              </p:cNvPr>
              <p:cNvSpPr>
                <a:spLocks noChangeShapeType="1"/>
              </p:cNvSpPr>
              <p:nvPr/>
            </p:nvSpPr>
            <p:spPr bwMode="auto">
              <a:xfrm>
                <a:off x="2686" y="1655"/>
                <a:ext cx="381" cy="0"/>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5" name="Rectangle 26">
                <a:extLst>
                  <a:ext uri="{FF2B5EF4-FFF2-40B4-BE49-F238E27FC236}">
                    <a16:creationId xmlns:a16="http://schemas.microsoft.com/office/drawing/2014/main" id="{26A9EB0C-339E-474C-8A57-4C649575F92F}"/>
                  </a:ext>
                </a:extLst>
              </p:cNvPr>
              <p:cNvSpPr>
                <a:spLocks noChangeArrowheads="1"/>
              </p:cNvSpPr>
              <p:nvPr/>
            </p:nvSpPr>
            <p:spPr bwMode="auto">
              <a:xfrm>
                <a:off x="2790" y="1530"/>
                <a:ext cx="176" cy="50"/>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6" name="Rectangle 27">
                <a:extLst>
                  <a:ext uri="{FF2B5EF4-FFF2-40B4-BE49-F238E27FC236}">
                    <a16:creationId xmlns:a16="http://schemas.microsoft.com/office/drawing/2014/main" id="{EF2EBB15-B42C-4066-ABCB-8084B6D3758F}"/>
                  </a:ext>
                </a:extLst>
              </p:cNvPr>
              <p:cNvSpPr>
                <a:spLocks noChangeArrowheads="1"/>
              </p:cNvSpPr>
              <p:nvPr/>
            </p:nvSpPr>
            <p:spPr bwMode="auto">
              <a:xfrm>
                <a:off x="2790" y="1724"/>
                <a:ext cx="176" cy="51"/>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81" name="Group 30">
              <a:extLst>
                <a:ext uri="{FF2B5EF4-FFF2-40B4-BE49-F238E27FC236}">
                  <a16:creationId xmlns:a16="http://schemas.microsoft.com/office/drawing/2014/main" id="{F5F4EF1F-A272-44F5-A41D-E918C61D66C2}"/>
                </a:ext>
              </a:extLst>
            </p:cNvPr>
            <p:cNvGrpSpPr>
              <a:grpSpLocks noChangeAspect="1"/>
            </p:cNvGrpSpPr>
            <p:nvPr/>
          </p:nvGrpSpPr>
          <p:grpSpPr bwMode="auto">
            <a:xfrm>
              <a:off x="1497181" y="2208215"/>
              <a:ext cx="250348" cy="146402"/>
              <a:chOff x="2521" y="1469"/>
              <a:chExt cx="513" cy="300"/>
            </a:xfrm>
          </p:grpSpPr>
          <p:sp>
            <p:nvSpPr>
              <p:cNvPr id="87" name="Freeform 31">
                <a:extLst>
                  <a:ext uri="{FF2B5EF4-FFF2-40B4-BE49-F238E27FC236}">
                    <a16:creationId xmlns:a16="http://schemas.microsoft.com/office/drawing/2014/main" id="{DB404B85-C7F9-4C59-BC16-B8DD644C8D5B}"/>
                  </a:ext>
                </a:extLst>
              </p:cNvPr>
              <p:cNvSpPr>
                <a:spLocks/>
              </p:cNvSpPr>
              <p:nvPr/>
            </p:nvSpPr>
            <p:spPr bwMode="auto">
              <a:xfrm>
                <a:off x="2564" y="1529"/>
                <a:ext cx="416" cy="194"/>
              </a:xfrm>
              <a:custGeom>
                <a:avLst/>
                <a:gdLst>
                  <a:gd name="T0" fmla="*/ 0 w 617"/>
                  <a:gd name="T1" fmla="*/ 213 h 213"/>
                  <a:gd name="T2" fmla="*/ 141 w 617"/>
                  <a:gd name="T3" fmla="*/ 55 h 213"/>
                  <a:gd name="T4" fmla="*/ 262 w 617"/>
                  <a:gd name="T5" fmla="*/ 150 h 213"/>
                  <a:gd name="T6" fmla="*/ 494 w 617"/>
                  <a:gd name="T7" fmla="*/ 0 h 213"/>
                  <a:gd name="T8" fmla="*/ 617 w 617"/>
                  <a:gd name="T9" fmla="*/ 41 h 213"/>
                  <a:gd name="connsiteX0" fmla="*/ 0 w 8006"/>
                  <a:gd name="connsiteY0" fmla="*/ 10000 h 10000"/>
                  <a:gd name="connsiteX1" fmla="*/ 2285 w 8006"/>
                  <a:gd name="connsiteY1" fmla="*/ 2582 h 10000"/>
                  <a:gd name="connsiteX2" fmla="*/ 4246 w 8006"/>
                  <a:gd name="connsiteY2" fmla="*/ 7042 h 10000"/>
                  <a:gd name="connsiteX3" fmla="*/ 8006 w 8006"/>
                  <a:gd name="connsiteY3" fmla="*/ 0 h 10000"/>
                  <a:gd name="connsiteX0" fmla="*/ 0 w 8428"/>
                  <a:gd name="connsiteY0" fmla="*/ 9088 h 9088"/>
                  <a:gd name="connsiteX1" fmla="*/ 2854 w 8428"/>
                  <a:gd name="connsiteY1" fmla="*/ 1670 h 9088"/>
                  <a:gd name="connsiteX2" fmla="*/ 5304 w 8428"/>
                  <a:gd name="connsiteY2" fmla="*/ 6130 h 9088"/>
                  <a:gd name="connsiteX3" fmla="*/ 8428 w 8428"/>
                  <a:gd name="connsiteY3" fmla="*/ 0 h 9088"/>
                </a:gdLst>
                <a:ahLst/>
                <a:cxnLst>
                  <a:cxn ang="0">
                    <a:pos x="connsiteX0" y="connsiteY0"/>
                  </a:cxn>
                  <a:cxn ang="0">
                    <a:pos x="connsiteX1" y="connsiteY1"/>
                  </a:cxn>
                  <a:cxn ang="0">
                    <a:pos x="connsiteX2" y="connsiteY2"/>
                  </a:cxn>
                  <a:cxn ang="0">
                    <a:pos x="connsiteX3" y="connsiteY3"/>
                  </a:cxn>
                </a:cxnLst>
                <a:rect l="l" t="t" r="r" b="b"/>
                <a:pathLst>
                  <a:path w="8428" h="9088">
                    <a:moveTo>
                      <a:pt x="0" y="9088"/>
                    </a:moveTo>
                    <a:lnTo>
                      <a:pt x="2854" y="1670"/>
                    </a:lnTo>
                    <a:lnTo>
                      <a:pt x="5304" y="6130"/>
                    </a:lnTo>
                    <a:lnTo>
                      <a:pt x="8428" y="0"/>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88" name="Oval 32">
                <a:extLst>
                  <a:ext uri="{FF2B5EF4-FFF2-40B4-BE49-F238E27FC236}">
                    <a16:creationId xmlns:a16="http://schemas.microsoft.com/office/drawing/2014/main" id="{9C84B602-8612-4BF2-8342-B8AA5E580921}"/>
                  </a:ext>
                </a:extLst>
              </p:cNvPr>
              <p:cNvSpPr>
                <a:spLocks noChangeArrowheads="1"/>
              </p:cNvSpPr>
              <p:nvPr/>
            </p:nvSpPr>
            <p:spPr bwMode="auto">
              <a:xfrm>
                <a:off x="2660" y="1524"/>
                <a:ext cx="85" cy="88"/>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89" name="Oval 33">
                <a:extLst>
                  <a:ext uri="{FF2B5EF4-FFF2-40B4-BE49-F238E27FC236}">
                    <a16:creationId xmlns:a16="http://schemas.microsoft.com/office/drawing/2014/main" id="{D4E6DC46-EC2C-46EA-BB9E-10FFF9B2DFDF}"/>
                  </a:ext>
                </a:extLst>
              </p:cNvPr>
              <p:cNvSpPr>
                <a:spLocks noChangeArrowheads="1"/>
              </p:cNvSpPr>
              <p:nvPr/>
            </p:nvSpPr>
            <p:spPr bwMode="auto">
              <a:xfrm>
                <a:off x="2949" y="1469"/>
                <a:ext cx="85"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0" name="Oval 34">
                <a:extLst>
                  <a:ext uri="{FF2B5EF4-FFF2-40B4-BE49-F238E27FC236}">
                    <a16:creationId xmlns:a16="http://schemas.microsoft.com/office/drawing/2014/main" id="{17CC0D9D-F6D7-4427-B5D8-4A5F106788E8}"/>
                  </a:ext>
                </a:extLst>
              </p:cNvPr>
              <p:cNvSpPr>
                <a:spLocks noChangeArrowheads="1"/>
              </p:cNvSpPr>
              <p:nvPr/>
            </p:nvSpPr>
            <p:spPr bwMode="auto">
              <a:xfrm>
                <a:off x="2776" y="1619"/>
                <a:ext cx="86"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91" name="Oval 36">
                <a:extLst>
                  <a:ext uri="{FF2B5EF4-FFF2-40B4-BE49-F238E27FC236}">
                    <a16:creationId xmlns:a16="http://schemas.microsoft.com/office/drawing/2014/main" id="{1DC9F2FB-FFAB-41EF-A69B-CF46D4B718DD}"/>
                  </a:ext>
                </a:extLst>
              </p:cNvPr>
              <p:cNvSpPr>
                <a:spLocks noChangeArrowheads="1"/>
              </p:cNvSpPr>
              <p:nvPr/>
            </p:nvSpPr>
            <p:spPr bwMode="auto">
              <a:xfrm>
                <a:off x="2521" y="1682"/>
                <a:ext cx="86"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82" name="Group 81">
              <a:extLst>
                <a:ext uri="{FF2B5EF4-FFF2-40B4-BE49-F238E27FC236}">
                  <a16:creationId xmlns:a16="http://schemas.microsoft.com/office/drawing/2014/main" id="{6CDD699F-FE60-42AC-A2B9-2FECB3B86F1E}"/>
                </a:ext>
              </a:extLst>
            </p:cNvPr>
            <p:cNvGrpSpPr/>
            <p:nvPr/>
          </p:nvGrpSpPr>
          <p:grpSpPr>
            <a:xfrm>
              <a:off x="1096046" y="2215517"/>
              <a:ext cx="185411" cy="131799"/>
              <a:chOff x="9480550" y="5194300"/>
              <a:chExt cx="395288" cy="280988"/>
            </a:xfrm>
            <a:solidFill>
              <a:srgbClr val="282828"/>
            </a:solidFill>
          </p:grpSpPr>
          <p:sp>
            <p:nvSpPr>
              <p:cNvPr id="83" name="Freeform 66">
                <a:extLst>
                  <a:ext uri="{FF2B5EF4-FFF2-40B4-BE49-F238E27FC236}">
                    <a16:creationId xmlns:a16="http://schemas.microsoft.com/office/drawing/2014/main" id="{F41A6822-86C9-4CE7-A7DA-317A88C9C64D}"/>
                  </a:ext>
                </a:extLst>
              </p:cNvPr>
              <p:cNvSpPr>
                <a:spLocks/>
              </p:cNvSpPr>
              <p:nvPr/>
            </p:nvSpPr>
            <p:spPr bwMode="auto">
              <a:xfrm>
                <a:off x="9480550" y="5194300"/>
                <a:ext cx="363538" cy="206375"/>
              </a:xfrm>
              <a:custGeom>
                <a:avLst/>
                <a:gdLst/>
                <a:ahLst/>
                <a:cxnLst>
                  <a:cxn ang="0">
                    <a:pos x="46" y="0"/>
                  </a:cxn>
                  <a:cxn ang="0">
                    <a:pos x="51" y="0"/>
                  </a:cxn>
                  <a:cxn ang="0">
                    <a:pos x="78" y="97"/>
                  </a:cxn>
                  <a:cxn ang="0">
                    <a:pos x="186" y="97"/>
                  </a:cxn>
                  <a:cxn ang="0">
                    <a:pos x="192" y="103"/>
                  </a:cxn>
                  <a:cxn ang="0">
                    <a:pos x="186" y="109"/>
                  </a:cxn>
                  <a:cxn ang="0">
                    <a:pos x="68" y="109"/>
                  </a:cxn>
                  <a:cxn ang="0">
                    <a:pos x="41" y="13"/>
                  </a:cxn>
                  <a:cxn ang="0">
                    <a:pos x="7" y="13"/>
                  </a:cxn>
                  <a:cxn ang="0">
                    <a:pos x="0" y="6"/>
                  </a:cxn>
                  <a:cxn ang="0">
                    <a:pos x="7" y="0"/>
                  </a:cxn>
                  <a:cxn ang="0">
                    <a:pos x="46" y="0"/>
                  </a:cxn>
                </a:cxnLst>
                <a:rect l="0" t="0" r="r" b="b"/>
                <a:pathLst>
                  <a:path w="192" h="109">
                    <a:moveTo>
                      <a:pt x="46" y="0"/>
                    </a:moveTo>
                    <a:cubicBezTo>
                      <a:pt x="51" y="0"/>
                      <a:pt x="51" y="0"/>
                      <a:pt x="51" y="0"/>
                    </a:cubicBezTo>
                    <a:cubicBezTo>
                      <a:pt x="51" y="0"/>
                      <a:pt x="75" y="88"/>
                      <a:pt x="78" y="97"/>
                    </a:cubicBezTo>
                    <a:cubicBezTo>
                      <a:pt x="87" y="97"/>
                      <a:pt x="186" y="97"/>
                      <a:pt x="186" y="97"/>
                    </a:cubicBezTo>
                    <a:cubicBezTo>
                      <a:pt x="189" y="97"/>
                      <a:pt x="192" y="99"/>
                      <a:pt x="192" y="103"/>
                    </a:cubicBezTo>
                    <a:cubicBezTo>
                      <a:pt x="192" y="107"/>
                      <a:pt x="189" y="109"/>
                      <a:pt x="186" y="109"/>
                    </a:cubicBezTo>
                    <a:cubicBezTo>
                      <a:pt x="68" y="109"/>
                      <a:pt x="68" y="109"/>
                      <a:pt x="68" y="109"/>
                    </a:cubicBezTo>
                    <a:cubicBezTo>
                      <a:pt x="68" y="109"/>
                      <a:pt x="43" y="21"/>
                      <a:pt x="41" y="13"/>
                    </a:cubicBezTo>
                    <a:cubicBezTo>
                      <a:pt x="34" y="13"/>
                      <a:pt x="7" y="13"/>
                      <a:pt x="7" y="13"/>
                    </a:cubicBezTo>
                    <a:cubicBezTo>
                      <a:pt x="3" y="13"/>
                      <a:pt x="0" y="10"/>
                      <a:pt x="0" y="6"/>
                    </a:cubicBezTo>
                    <a:cubicBezTo>
                      <a:pt x="0" y="3"/>
                      <a:pt x="3" y="0"/>
                      <a:pt x="7" y="0"/>
                    </a:cubicBezTo>
                    <a:lnTo>
                      <a:pt x="46" y="0"/>
                    </a:ln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84" name="Oval 67">
                <a:extLst>
                  <a:ext uri="{FF2B5EF4-FFF2-40B4-BE49-F238E27FC236}">
                    <a16:creationId xmlns:a16="http://schemas.microsoft.com/office/drawing/2014/main" id="{AB068F10-DA16-43E1-ACE7-F67AADAC9925}"/>
                  </a:ext>
                </a:extLst>
              </p:cNvPr>
              <p:cNvSpPr>
                <a:spLocks noChangeArrowheads="1"/>
              </p:cNvSpPr>
              <p:nvPr/>
            </p:nvSpPr>
            <p:spPr bwMode="auto">
              <a:xfrm>
                <a:off x="9783763" y="5419725"/>
                <a:ext cx="55563" cy="55563"/>
              </a:xfrm>
              <a:prstGeom prst="ellipse">
                <a:avLst/>
              </a:pr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85" name="Oval 68">
                <a:extLst>
                  <a:ext uri="{FF2B5EF4-FFF2-40B4-BE49-F238E27FC236}">
                    <a16:creationId xmlns:a16="http://schemas.microsoft.com/office/drawing/2014/main" id="{2E2D0383-4CCA-459F-88D6-8971AE4078A1}"/>
                  </a:ext>
                </a:extLst>
              </p:cNvPr>
              <p:cNvSpPr>
                <a:spLocks noChangeArrowheads="1"/>
              </p:cNvSpPr>
              <p:nvPr/>
            </p:nvSpPr>
            <p:spPr bwMode="auto">
              <a:xfrm>
                <a:off x="9615488" y="5419725"/>
                <a:ext cx="55563" cy="55563"/>
              </a:xfrm>
              <a:prstGeom prst="ellipse">
                <a:avLst/>
              </a:pr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86" name="Freeform 69">
                <a:extLst>
                  <a:ext uri="{FF2B5EF4-FFF2-40B4-BE49-F238E27FC236}">
                    <a16:creationId xmlns:a16="http://schemas.microsoft.com/office/drawing/2014/main" id="{C99CA80A-F406-48B4-96C2-4FE018E08E9B}"/>
                  </a:ext>
                </a:extLst>
              </p:cNvPr>
              <p:cNvSpPr>
                <a:spLocks noEditPoints="1"/>
              </p:cNvSpPr>
              <p:nvPr/>
            </p:nvSpPr>
            <p:spPr bwMode="auto">
              <a:xfrm>
                <a:off x="9598025" y="5194300"/>
                <a:ext cx="277813" cy="163513"/>
              </a:xfrm>
              <a:custGeom>
                <a:avLst/>
                <a:gdLst/>
                <a:ahLst/>
                <a:cxnLst>
                  <a:cxn ang="0">
                    <a:pos x="0" y="8"/>
                  </a:cxn>
                  <a:cxn ang="0">
                    <a:pos x="25" y="82"/>
                  </a:cxn>
                  <a:cxn ang="0">
                    <a:pos x="31" y="86"/>
                  </a:cxn>
                  <a:cxn ang="0">
                    <a:pos x="119" y="86"/>
                  </a:cxn>
                  <a:cxn ang="0">
                    <a:pos x="127" y="80"/>
                  </a:cxn>
                  <a:cxn ang="0">
                    <a:pos x="145" y="6"/>
                  </a:cxn>
                  <a:cxn ang="0">
                    <a:pos x="139" y="0"/>
                  </a:cxn>
                  <a:cxn ang="0">
                    <a:pos x="8" y="0"/>
                  </a:cxn>
                  <a:cxn ang="0">
                    <a:pos x="1" y="2"/>
                  </a:cxn>
                  <a:cxn ang="0">
                    <a:pos x="0" y="8"/>
                  </a:cxn>
                  <a:cxn ang="0">
                    <a:pos x="112" y="41"/>
                  </a:cxn>
                  <a:cxn ang="0">
                    <a:pos x="98" y="27"/>
                  </a:cxn>
                  <a:cxn ang="0">
                    <a:pos x="112" y="12"/>
                  </a:cxn>
                  <a:cxn ang="0">
                    <a:pos x="127" y="27"/>
                  </a:cxn>
                  <a:cxn ang="0">
                    <a:pos x="112" y="41"/>
                  </a:cxn>
                  <a:cxn ang="0">
                    <a:pos x="78" y="60"/>
                  </a:cxn>
                  <a:cxn ang="0">
                    <a:pos x="93" y="46"/>
                  </a:cxn>
                  <a:cxn ang="0">
                    <a:pos x="108" y="60"/>
                  </a:cxn>
                  <a:cxn ang="0">
                    <a:pos x="93" y="75"/>
                  </a:cxn>
                  <a:cxn ang="0">
                    <a:pos x="78" y="60"/>
                  </a:cxn>
                  <a:cxn ang="0">
                    <a:pos x="75" y="41"/>
                  </a:cxn>
                  <a:cxn ang="0">
                    <a:pos x="61" y="27"/>
                  </a:cxn>
                  <a:cxn ang="0">
                    <a:pos x="75" y="12"/>
                  </a:cxn>
                  <a:cxn ang="0">
                    <a:pos x="90" y="27"/>
                  </a:cxn>
                  <a:cxn ang="0">
                    <a:pos x="75" y="41"/>
                  </a:cxn>
                  <a:cxn ang="0">
                    <a:pos x="41" y="60"/>
                  </a:cxn>
                  <a:cxn ang="0">
                    <a:pos x="56" y="46"/>
                  </a:cxn>
                  <a:cxn ang="0">
                    <a:pos x="71" y="60"/>
                  </a:cxn>
                  <a:cxn ang="0">
                    <a:pos x="56" y="75"/>
                  </a:cxn>
                  <a:cxn ang="0">
                    <a:pos x="41" y="60"/>
                  </a:cxn>
                  <a:cxn ang="0">
                    <a:pos x="22" y="27"/>
                  </a:cxn>
                  <a:cxn ang="0">
                    <a:pos x="37" y="12"/>
                  </a:cxn>
                  <a:cxn ang="0">
                    <a:pos x="51" y="27"/>
                  </a:cxn>
                  <a:cxn ang="0">
                    <a:pos x="37" y="41"/>
                  </a:cxn>
                  <a:cxn ang="0">
                    <a:pos x="22" y="27"/>
                  </a:cxn>
                </a:cxnLst>
                <a:rect l="0" t="0" r="r" b="b"/>
                <a:pathLst>
                  <a:path w="146" h="86">
                    <a:moveTo>
                      <a:pt x="0" y="8"/>
                    </a:moveTo>
                    <a:cubicBezTo>
                      <a:pt x="25" y="82"/>
                      <a:pt x="25" y="82"/>
                      <a:pt x="25" y="82"/>
                    </a:cubicBezTo>
                    <a:cubicBezTo>
                      <a:pt x="26" y="84"/>
                      <a:pt x="28" y="86"/>
                      <a:pt x="31" y="86"/>
                    </a:cubicBezTo>
                    <a:cubicBezTo>
                      <a:pt x="119" y="86"/>
                      <a:pt x="119" y="86"/>
                      <a:pt x="119" y="86"/>
                    </a:cubicBezTo>
                    <a:cubicBezTo>
                      <a:pt x="123" y="86"/>
                      <a:pt x="127" y="83"/>
                      <a:pt x="127" y="80"/>
                    </a:cubicBezTo>
                    <a:cubicBezTo>
                      <a:pt x="145" y="6"/>
                      <a:pt x="145" y="6"/>
                      <a:pt x="145" y="6"/>
                    </a:cubicBezTo>
                    <a:cubicBezTo>
                      <a:pt x="146" y="3"/>
                      <a:pt x="143" y="0"/>
                      <a:pt x="139" y="0"/>
                    </a:cubicBezTo>
                    <a:cubicBezTo>
                      <a:pt x="8" y="0"/>
                      <a:pt x="8" y="0"/>
                      <a:pt x="8" y="0"/>
                    </a:cubicBezTo>
                    <a:cubicBezTo>
                      <a:pt x="5" y="0"/>
                      <a:pt x="3" y="1"/>
                      <a:pt x="1" y="2"/>
                    </a:cubicBezTo>
                    <a:cubicBezTo>
                      <a:pt x="0" y="4"/>
                      <a:pt x="0" y="6"/>
                      <a:pt x="0" y="8"/>
                    </a:cubicBezTo>
                    <a:close/>
                    <a:moveTo>
                      <a:pt x="112" y="41"/>
                    </a:moveTo>
                    <a:cubicBezTo>
                      <a:pt x="104" y="41"/>
                      <a:pt x="98" y="35"/>
                      <a:pt x="98" y="27"/>
                    </a:cubicBezTo>
                    <a:cubicBezTo>
                      <a:pt x="98" y="19"/>
                      <a:pt x="104" y="12"/>
                      <a:pt x="112" y="12"/>
                    </a:cubicBezTo>
                    <a:cubicBezTo>
                      <a:pt x="120" y="12"/>
                      <a:pt x="127" y="19"/>
                      <a:pt x="127" y="27"/>
                    </a:cubicBezTo>
                    <a:cubicBezTo>
                      <a:pt x="127" y="35"/>
                      <a:pt x="120" y="41"/>
                      <a:pt x="112" y="41"/>
                    </a:cubicBezTo>
                    <a:close/>
                    <a:moveTo>
                      <a:pt x="78" y="60"/>
                    </a:moveTo>
                    <a:cubicBezTo>
                      <a:pt x="78" y="52"/>
                      <a:pt x="85" y="46"/>
                      <a:pt x="93" y="46"/>
                    </a:cubicBezTo>
                    <a:cubicBezTo>
                      <a:pt x="101" y="46"/>
                      <a:pt x="108" y="52"/>
                      <a:pt x="108" y="60"/>
                    </a:cubicBezTo>
                    <a:cubicBezTo>
                      <a:pt x="108" y="68"/>
                      <a:pt x="101" y="75"/>
                      <a:pt x="93" y="75"/>
                    </a:cubicBezTo>
                    <a:cubicBezTo>
                      <a:pt x="85" y="75"/>
                      <a:pt x="78" y="68"/>
                      <a:pt x="78" y="60"/>
                    </a:cubicBezTo>
                    <a:close/>
                    <a:moveTo>
                      <a:pt x="75" y="41"/>
                    </a:moveTo>
                    <a:cubicBezTo>
                      <a:pt x="67" y="41"/>
                      <a:pt x="61" y="35"/>
                      <a:pt x="61" y="27"/>
                    </a:cubicBezTo>
                    <a:cubicBezTo>
                      <a:pt x="61" y="19"/>
                      <a:pt x="67" y="12"/>
                      <a:pt x="75" y="12"/>
                    </a:cubicBezTo>
                    <a:cubicBezTo>
                      <a:pt x="83" y="12"/>
                      <a:pt x="90" y="19"/>
                      <a:pt x="90" y="27"/>
                    </a:cubicBezTo>
                    <a:cubicBezTo>
                      <a:pt x="90" y="35"/>
                      <a:pt x="83" y="41"/>
                      <a:pt x="75" y="41"/>
                    </a:cubicBezTo>
                    <a:close/>
                    <a:moveTo>
                      <a:pt x="41" y="60"/>
                    </a:moveTo>
                    <a:cubicBezTo>
                      <a:pt x="41" y="52"/>
                      <a:pt x="48" y="46"/>
                      <a:pt x="56" y="46"/>
                    </a:cubicBezTo>
                    <a:cubicBezTo>
                      <a:pt x="64" y="46"/>
                      <a:pt x="71" y="52"/>
                      <a:pt x="71" y="60"/>
                    </a:cubicBezTo>
                    <a:cubicBezTo>
                      <a:pt x="71" y="68"/>
                      <a:pt x="64" y="75"/>
                      <a:pt x="56" y="75"/>
                    </a:cubicBezTo>
                    <a:cubicBezTo>
                      <a:pt x="48" y="75"/>
                      <a:pt x="41" y="68"/>
                      <a:pt x="41" y="60"/>
                    </a:cubicBezTo>
                    <a:close/>
                    <a:moveTo>
                      <a:pt x="22" y="27"/>
                    </a:moveTo>
                    <a:cubicBezTo>
                      <a:pt x="22" y="19"/>
                      <a:pt x="29" y="12"/>
                      <a:pt x="37" y="12"/>
                    </a:cubicBezTo>
                    <a:cubicBezTo>
                      <a:pt x="45" y="12"/>
                      <a:pt x="51" y="19"/>
                      <a:pt x="51" y="27"/>
                    </a:cubicBezTo>
                    <a:cubicBezTo>
                      <a:pt x="51" y="35"/>
                      <a:pt x="45" y="41"/>
                      <a:pt x="37" y="41"/>
                    </a:cubicBezTo>
                    <a:cubicBezTo>
                      <a:pt x="29" y="41"/>
                      <a:pt x="22" y="35"/>
                      <a:pt x="22" y="2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grpSp>
      </p:grpSp>
      <p:grpSp>
        <p:nvGrpSpPr>
          <p:cNvPr id="104" name="Group 103">
            <a:extLst>
              <a:ext uri="{FF2B5EF4-FFF2-40B4-BE49-F238E27FC236}">
                <a16:creationId xmlns:a16="http://schemas.microsoft.com/office/drawing/2014/main" id="{F6D6FA86-E9B2-4A71-9BE0-F3307D8467D7}"/>
              </a:ext>
            </a:extLst>
          </p:cNvPr>
          <p:cNvGrpSpPr/>
          <p:nvPr userDrawn="1"/>
        </p:nvGrpSpPr>
        <p:grpSpPr>
          <a:xfrm>
            <a:off x="297606" y="4078643"/>
            <a:ext cx="8528434" cy="284041"/>
            <a:chOff x="297605" y="4078646"/>
            <a:chExt cx="8528434" cy="284041"/>
          </a:xfrm>
        </p:grpSpPr>
        <p:sp>
          <p:nvSpPr>
            <p:cNvPr id="105" name="Left-Right Arrow 129">
              <a:extLst>
                <a:ext uri="{FF2B5EF4-FFF2-40B4-BE49-F238E27FC236}">
                  <a16:creationId xmlns:a16="http://schemas.microsoft.com/office/drawing/2014/main" id="{B8C48E53-5272-4762-8F9A-10E5283B719A}"/>
                </a:ext>
              </a:extLst>
            </p:cNvPr>
            <p:cNvSpPr/>
            <p:nvPr/>
          </p:nvSpPr>
          <p:spPr>
            <a:xfrm>
              <a:off x="297605" y="4078646"/>
              <a:ext cx="8528434" cy="284041"/>
            </a:xfrm>
            <a:prstGeom prst="leftRightArrow">
              <a:avLst>
                <a:gd name="adj1" fmla="val 100000"/>
                <a:gd name="adj2" fmla="val 50000"/>
              </a:avLst>
            </a:prstGeom>
            <a:gradFill>
              <a:gsLst>
                <a:gs pos="100000">
                  <a:srgbClr val="FBAB18"/>
                </a:gs>
                <a:gs pos="0">
                  <a:srgbClr val="FBAB18"/>
                </a:gs>
                <a:gs pos="50000">
                  <a:srgbClr val="FBAB18">
                    <a:lumMod val="75000"/>
                  </a:srgbClr>
                </a:gs>
              </a:gsLst>
              <a:lin ang="0" scaled="1"/>
            </a:gradFill>
            <a:ln w="25400" cap="flat" cmpd="sng" algn="ctr">
              <a:noFill/>
              <a:prstDash val="solid"/>
            </a:ln>
            <a:effectLst/>
          </p:spPr>
          <p:txBody>
            <a:bodyPr lIns="91438" tIns="45719" rIns="91438" bIns="45719"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06" name="Rectangle 105">
              <a:extLst>
                <a:ext uri="{FF2B5EF4-FFF2-40B4-BE49-F238E27FC236}">
                  <a16:creationId xmlns:a16="http://schemas.microsoft.com/office/drawing/2014/main" id="{2F6C02C6-E22E-47A7-B838-B92D96C676E5}"/>
                </a:ext>
              </a:extLst>
            </p:cNvPr>
            <p:cNvSpPr/>
            <p:nvPr/>
          </p:nvSpPr>
          <p:spPr>
            <a:xfrm>
              <a:off x="474920" y="4089863"/>
              <a:ext cx="636705" cy="261606"/>
            </a:xfrm>
            <a:prstGeom prst="rect">
              <a:avLst/>
            </a:prstGeom>
          </p:spPr>
          <p:txBody>
            <a:bodyPr wrap="none" lIns="91436" tIns="45718" rIns="91436" bIns="45718">
              <a:sp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rPr>
                <a:t>EDGE</a:t>
              </a:r>
            </a:p>
          </p:txBody>
        </p:sp>
        <p:sp>
          <p:nvSpPr>
            <p:cNvPr id="107" name="Rectangle 106">
              <a:extLst>
                <a:ext uri="{FF2B5EF4-FFF2-40B4-BE49-F238E27FC236}">
                  <a16:creationId xmlns:a16="http://schemas.microsoft.com/office/drawing/2014/main" id="{5FB0D6C8-BB01-4712-A7FB-5EFD7FF91CFD}"/>
                </a:ext>
              </a:extLst>
            </p:cNvPr>
            <p:cNvSpPr/>
            <p:nvPr/>
          </p:nvSpPr>
          <p:spPr>
            <a:xfrm>
              <a:off x="7896250" y="4089863"/>
              <a:ext cx="752122" cy="261606"/>
            </a:xfrm>
            <a:prstGeom prst="rect">
              <a:avLst/>
            </a:prstGeom>
          </p:spPr>
          <p:txBody>
            <a:bodyPr wrap="none" lIns="91436" tIns="45718" rIns="91436" bIns="45718">
              <a:spAutoFit/>
            </a:bodyPr>
            <a:lstStyle/>
            <a:p>
              <a:pPr marL="0" marR="0" lvl="0" indent="0" algn="r" defTabSz="457189" eaLnBrk="1" fontAlgn="base" latinLnBrk="0" hangingPunct="1">
                <a:lnSpc>
                  <a:spcPct val="100000"/>
                </a:lnSpc>
                <a:spcBef>
                  <a:spcPct val="0"/>
                </a:spcBef>
                <a:spcAft>
                  <a:spcPct val="0"/>
                </a:spcAft>
                <a:buClrTx/>
                <a:buSzTx/>
                <a:buFontTx/>
                <a:buNone/>
                <a:tabLst/>
                <a:defRPr/>
              </a:pPr>
              <a:r>
                <a:rPr kumimoji="0" 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rPr>
                <a:t>CLOUD</a:t>
              </a:r>
            </a:p>
          </p:txBody>
        </p:sp>
        <p:sp>
          <p:nvSpPr>
            <p:cNvPr id="108" name="Rectangle 107">
              <a:extLst>
                <a:ext uri="{FF2B5EF4-FFF2-40B4-BE49-F238E27FC236}">
                  <a16:creationId xmlns:a16="http://schemas.microsoft.com/office/drawing/2014/main" id="{50325EE0-9BCA-4472-8A50-B23A956C2306}"/>
                </a:ext>
              </a:extLst>
            </p:cNvPr>
            <p:cNvSpPr/>
            <p:nvPr/>
          </p:nvSpPr>
          <p:spPr>
            <a:xfrm>
              <a:off x="3645310" y="4089863"/>
              <a:ext cx="1853384" cy="261606"/>
            </a:xfrm>
            <a:prstGeom prst="rect">
              <a:avLst/>
            </a:prstGeom>
          </p:spPr>
          <p:txBody>
            <a:bodyPr wrap="none" lIns="91436" tIns="45718" rIns="91436" bIns="45718">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100" b="1" i="0" u="none" strike="noStrike" kern="0" cap="none" spc="100" normalizeH="0" baseline="0" noProof="0" dirty="0">
                  <a:ln>
                    <a:noFill/>
                  </a:ln>
                  <a:solidFill>
                    <a:srgbClr val="FFFFFF"/>
                  </a:solidFill>
                  <a:effectLst/>
                  <a:uLnTx/>
                  <a:uFillTx/>
                  <a:latin typeface="Arial" charset="0"/>
                  <a:ea typeface="ＭＳ Ｐゴシック" pitchFamily="34" charset="-128"/>
                </a:rPr>
                <a:t>CORE DATA CENTER</a:t>
              </a:r>
            </a:p>
          </p:txBody>
        </p:sp>
      </p:grpSp>
      <p:sp>
        <p:nvSpPr>
          <p:cNvPr id="109" name="Rectangle 108">
            <a:extLst>
              <a:ext uri="{FF2B5EF4-FFF2-40B4-BE49-F238E27FC236}">
                <a16:creationId xmlns:a16="http://schemas.microsoft.com/office/drawing/2014/main" id="{3E6229F4-0D3B-40EB-8951-8CE550E870F9}"/>
              </a:ext>
            </a:extLst>
          </p:cNvPr>
          <p:cNvSpPr/>
          <p:nvPr userDrawn="1"/>
        </p:nvSpPr>
        <p:spPr>
          <a:xfrm>
            <a:off x="2850218" y="988570"/>
            <a:ext cx="3443567" cy="461665"/>
          </a:xfrm>
          <a:prstGeom prst="rect">
            <a:avLst/>
          </a:prstGeom>
          <a:noFill/>
          <a:ln w="25400" cap="flat" cmpd="sng" algn="ctr">
            <a:noFill/>
            <a:prstDash val="solid"/>
          </a:ln>
          <a:effectLst/>
        </p:spPr>
        <p:txBody>
          <a:bodyPr lIns="0" rIns="0" rtlCol="0" anchor="b">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282828">
                    <a:lumMod val="75000"/>
                    <a:lumOff val="25000"/>
                  </a:srgbClr>
                </a:solidFill>
                <a:effectLst/>
                <a:uLnTx/>
                <a:uFillTx/>
                <a:latin typeface="CiscoSansTT ExtraLight"/>
                <a:ea typeface="ＭＳ Ｐゴシック" pitchFamily="34" charset="-128"/>
                <a:cs typeface="+mn-cs"/>
              </a:rPr>
              <a:t>Unified Computing System</a:t>
            </a:r>
          </a:p>
        </p:txBody>
      </p:sp>
      <p:pic>
        <p:nvPicPr>
          <p:cNvPr id="110" name="Picture 109">
            <a:extLst>
              <a:ext uri="{FF2B5EF4-FFF2-40B4-BE49-F238E27FC236}">
                <a16:creationId xmlns:a16="http://schemas.microsoft.com/office/drawing/2014/main" id="{62DAC394-3CAD-4423-A521-65E3117FE781}"/>
              </a:ext>
            </a:extLst>
          </p:cNvPr>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5043650" y="3010161"/>
            <a:ext cx="1190060" cy="190240"/>
          </a:xfrm>
          <a:prstGeom prst="rect">
            <a:avLst/>
          </a:prstGeom>
        </p:spPr>
      </p:pic>
      <p:pic>
        <p:nvPicPr>
          <p:cNvPr id="111" name="Picture 110">
            <a:extLst>
              <a:ext uri="{FF2B5EF4-FFF2-40B4-BE49-F238E27FC236}">
                <a16:creationId xmlns:a16="http://schemas.microsoft.com/office/drawing/2014/main" id="{9D46B595-36B9-48F6-AB25-656922764015}"/>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5031806" y="3178880"/>
            <a:ext cx="1225528" cy="312335"/>
          </a:xfrm>
          <a:prstGeom prst="rect">
            <a:avLst/>
          </a:prstGeom>
        </p:spPr>
      </p:pic>
      <p:pic>
        <p:nvPicPr>
          <p:cNvPr id="112" name="Picture 111">
            <a:extLst>
              <a:ext uri="{FF2B5EF4-FFF2-40B4-BE49-F238E27FC236}">
                <a16:creationId xmlns:a16="http://schemas.microsoft.com/office/drawing/2014/main" id="{D304DE6C-9F06-4D01-851B-4EC6316DEE74}"/>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4041079" y="2755640"/>
            <a:ext cx="121505" cy="147324"/>
          </a:xfrm>
          <a:prstGeom prst="rect">
            <a:avLst/>
          </a:prstGeom>
        </p:spPr>
      </p:pic>
    </p:spTree>
    <p:extLst>
      <p:ext uri="{BB962C8B-B14F-4D97-AF65-F5344CB8AC3E}">
        <p14:creationId xmlns:p14="http://schemas.microsoft.com/office/powerpoint/2010/main" val="351645622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903E89D8-3E43-485B-A317-C0DD73243442}"/>
              </a:ext>
            </a:extLst>
          </p:cNvPr>
          <p:cNvGrpSpPr/>
          <p:nvPr userDrawn="1"/>
        </p:nvGrpSpPr>
        <p:grpSpPr>
          <a:xfrm>
            <a:off x="398479" y="2681019"/>
            <a:ext cx="5810177" cy="1776749"/>
            <a:chOff x="398479" y="2681019"/>
            <a:chExt cx="5810177" cy="1776749"/>
          </a:xfrm>
        </p:grpSpPr>
        <p:sp>
          <p:nvSpPr>
            <p:cNvPr id="112" name="Freeform 5">
              <a:extLst>
                <a:ext uri="{FF2B5EF4-FFF2-40B4-BE49-F238E27FC236}">
                  <a16:creationId xmlns:a16="http://schemas.microsoft.com/office/drawing/2014/main" id="{07F3D3FF-0ED8-441D-8F08-B65B31E21D1E}"/>
                </a:ext>
              </a:extLst>
            </p:cNvPr>
            <p:cNvSpPr>
              <a:spLocks/>
            </p:cNvSpPr>
            <p:nvPr/>
          </p:nvSpPr>
          <p:spPr bwMode="auto">
            <a:xfrm>
              <a:off x="398479" y="2797369"/>
              <a:ext cx="5768059" cy="1660399"/>
            </a:xfrm>
            <a:custGeom>
              <a:avLst/>
              <a:gdLst>
                <a:gd name="T0" fmla="*/ 1238 w 1238"/>
                <a:gd name="T1" fmla="*/ 0 h 279"/>
                <a:gd name="T2" fmla="*/ 0 w 1238"/>
                <a:gd name="T3" fmla="*/ 270 h 279"/>
              </a:gdLst>
              <a:ahLst/>
              <a:cxnLst>
                <a:cxn ang="0">
                  <a:pos x="T0" y="T1"/>
                </a:cxn>
                <a:cxn ang="0">
                  <a:pos x="T2" y="T3"/>
                </a:cxn>
              </a:cxnLst>
              <a:rect l="0" t="0" r="r" b="b"/>
              <a:pathLst>
                <a:path w="1238" h="279">
                  <a:moveTo>
                    <a:pt x="1238" y="0"/>
                  </a:moveTo>
                  <a:cubicBezTo>
                    <a:pt x="947" y="179"/>
                    <a:pt x="484" y="279"/>
                    <a:pt x="0" y="270"/>
                  </a:cubicBezTo>
                </a:path>
              </a:pathLst>
            </a:custGeom>
            <a:noFill/>
            <a:ln w="69850" cap="rnd">
              <a:solidFill>
                <a:srgbClr val="FBAB1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grpSp>
          <p:nvGrpSpPr>
            <p:cNvPr id="113" name="Group 112">
              <a:extLst>
                <a:ext uri="{FF2B5EF4-FFF2-40B4-BE49-F238E27FC236}">
                  <a16:creationId xmlns:a16="http://schemas.microsoft.com/office/drawing/2014/main" id="{2CE60902-2D13-444F-8EC8-ADC1044A5FB2}"/>
                </a:ext>
              </a:extLst>
            </p:cNvPr>
            <p:cNvGrpSpPr/>
            <p:nvPr/>
          </p:nvGrpSpPr>
          <p:grpSpPr>
            <a:xfrm rot="18991048">
              <a:off x="5996928" y="2681019"/>
              <a:ext cx="211728" cy="244121"/>
              <a:chOff x="8311339" y="4276836"/>
              <a:chExt cx="211728" cy="244121"/>
            </a:xfrm>
          </p:grpSpPr>
          <p:sp>
            <p:nvSpPr>
              <p:cNvPr id="114" name="Rounded Rectangle 5">
                <a:extLst>
                  <a:ext uri="{FF2B5EF4-FFF2-40B4-BE49-F238E27FC236}">
                    <a16:creationId xmlns:a16="http://schemas.microsoft.com/office/drawing/2014/main" id="{A977C13C-2F25-4FB7-9C00-7DAA366CAE08}"/>
                  </a:ext>
                </a:extLst>
              </p:cNvPr>
              <p:cNvSpPr/>
              <p:nvPr/>
            </p:nvSpPr>
            <p:spPr>
              <a:xfrm rot="2700000">
                <a:off x="8311340" y="4347628"/>
                <a:ext cx="211729" cy="70146"/>
              </a:xfrm>
              <a:prstGeom prst="roundRect">
                <a:avLst>
                  <a:gd name="adj" fmla="val 50000"/>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Arial" panose="020B0604020202020204"/>
                  <a:ea typeface="+mn-ea"/>
                  <a:cs typeface="+mn-cs"/>
                </a:endParaRPr>
              </a:p>
            </p:txBody>
          </p:sp>
          <p:sp>
            <p:nvSpPr>
              <p:cNvPr id="115" name="Rounded Rectangle 6">
                <a:extLst>
                  <a:ext uri="{FF2B5EF4-FFF2-40B4-BE49-F238E27FC236}">
                    <a16:creationId xmlns:a16="http://schemas.microsoft.com/office/drawing/2014/main" id="{77AB4526-9B27-447B-BC1E-B45632C46EC1}"/>
                  </a:ext>
                </a:extLst>
              </p:cNvPr>
              <p:cNvSpPr/>
              <p:nvPr/>
            </p:nvSpPr>
            <p:spPr>
              <a:xfrm rot="18900000">
                <a:off x="8311339" y="4450810"/>
                <a:ext cx="211728" cy="70147"/>
              </a:xfrm>
              <a:prstGeom prst="roundRect">
                <a:avLst>
                  <a:gd name="adj" fmla="val 50000"/>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Arial" panose="020B0604020202020204"/>
                  <a:ea typeface="+mn-ea"/>
                  <a:cs typeface="+mn-cs"/>
                </a:endParaRPr>
              </a:p>
            </p:txBody>
          </p:sp>
          <p:sp>
            <p:nvSpPr>
              <p:cNvPr id="116" name="Freeform 16">
                <a:extLst>
                  <a:ext uri="{FF2B5EF4-FFF2-40B4-BE49-F238E27FC236}">
                    <a16:creationId xmlns:a16="http://schemas.microsoft.com/office/drawing/2014/main" id="{818A5A53-AFF4-4515-A22C-2E2FA2836500}"/>
                  </a:ext>
                </a:extLst>
              </p:cNvPr>
              <p:cNvSpPr/>
              <p:nvPr/>
            </p:nvSpPr>
            <p:spPr>
              <a:xfrm rot="2700000">
                <a:off x="8393444" y="4383743"/>
                <a:ext cx="116770" cy="67169"/>
              </a:xfrm>
              <a:custGeom>
                <a:avLst/>
                <a:gdLst>
                  <a:gd name="connsiteX0" fmla="*/ 0 w 116770"/>
                  <a:gd name="connsiteY0" fmla="*/ 67169 h 67169"/>
                  <a:gd name="connsiteX1" fmla="*/ 56896 w 116770"/>
                  <a:gd name="connsiteY1" fmla="*/ 10273 h 67169"/>
                  <a:gd name="connsiteX2" fmla="*/ 106498 w 116770"/>
                  <a:gd name="connsiteY2" fmla="*/ 10273 h 67169"/>
                  <a:gd name="connsiteX3" fmla="*/ 106498 w 116770"/>
                  <a:gd name="connsiteY3" fmla="*/ 10274 h 67169"/>
                  <a:gd name="connsiteX4" fmla="*/ 116770 w 116770"/>
                  <a:gd name="connsiteY4" fmla="*/ 35075 h 67169"/>
                  <a:gd name="connsiteX5" fmla="*/ 107702 w 116770"/>
                  <a:gd name="connsiteY5" fmla="*/ 56968 h 67169"/>
                  <a:gd name="connsiteX6" fmla="*/ 83076 w 116770"/>
                  <a:gd name="connsiteY6" fmla="*/ 67169 h 6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770" h="67169">
                    <a:moveTo>
                      <a:pt x="0" y="67169"/>
                    </a:moveTo>
                    <a:lnTo>
                      <a:pt x="56896" y="10273"/>
                    </a:lnTo>
                    <a:cubicBezTo>
                      <a:pt x="70594" y="-3424"/>
                      <a:pt x="92801" y="-3424"/>
                      <a:pt x="106498" y="10273"/>
                    </a:cubicBezTo>
                    <a:lnTo>
                      <a:pt x="106498" y="10274"/>
                    </a:lnTo>
                    <a:cubicBezTo>
                      <a:pt x="113346" y="17122"/>
                      <a:pt x="116770" y="26099"/>
                      <a:pt x="116770" y="35075"/>
                    </a:cubicBezTo>
                    <a:lnTo>
                      <a:pt x="107702" y="56968"/>
                    </a:lnTo>
                    <a:lnTo>
                      <a:pt x="83076" y="67169"/>
                    </a:lnTo>
                    <a:close/>
                  </a:path>
                </a:pathLst>
              </a:custGeom>
              <a:solidFill>
                <a:srgbClr val="282828">
                  <a:lumMod val="50000"/>
                  <a:lumOff val="50000"/>
                  <a:alpha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sp>
            <p:nvSpPr>
              <p:cNvPr id="117" name="Freeform 19">
                <a:extLst>
                  <a:ext uri="{FF2B5EF4-FFF2-40B4-BE49-F238E27FC236}">
                    <a16:creationId xmlns:a16="http://schemas.microsoft.com/office/drawing/2014/main" id="{20804057-B4A8-401E-A989-619124FA4445}"/>
                  </a:ext>
                </a:extLst>
              </p:cNvPr>
              <p:cNvSpPr/>
              <p:nvPr/>
            </p:nvSpPr>
            <p:spPr>
              <a:xfrm rot="18900000" flipV="1">
                <a:off x="8393443" y="4421319"/>
                <a:ext cx="116770" cy="67169"/>
              </a:xfrm>
              <a:custGeom>
                <a:avLst/>
                <a:gdLst>
                  <a:gd name="connsiteX0" fmla="*/ 0 w 116770"/>
                  <a:gd name="connsiteY0" fmla="*/ 67169 h 67169"/>
                  <a:gd name="connsiteX1" fmla="*/ 56896 w 116770"/>
                  <a:gd name="connsiteY1" fmla="*/ 10273 h 67169"/>
                  <a:gd name="connsiteX2" fmla="*/ 106498 w 116770"/>
                  <a:gd name="connsiteY2" fmla="*/ 10273 h 67169"/>
                  <a:gd name="connsiteX3" fmla="*/ 106498 w 116770"/>
                  <a:gd name="connsiteY3" fmla="*/ 10274 h 67169"/>
                  <a:gd name="connsiteX4" fmla="*/ 116770 w 116770"/>
                  <a:gd name="connsiteY4" fmla="*/ 35075 h 67169"/>
                  <a:gd name="connsiteX5" fmla="*/ 107702 w 116770"/>
                  <a:gd name="connsiteY5" fmla="*/ 56968 h 67169"/>
                  <a:gd name="connsiteX6" fmla="*/ 83076 w 116770"/>
                  <a:gd name="connsiteY6" fmla="*/ 67169 h 6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770" h="67169">
                    <a:moveTo>
                      <a:pt x="0" y="67169"/>
                    </a:moveTo>
                    <a:lnTo>
                      <a:pt x="56896" y="10273"/>
                    </a:lnTo>
                    <a:cubicBezTo>
                      <a:pt x="70594" y="-3424"/>
                      <a:pt x="92801" y="-3424"/>
                      <a:pt x="106498" y="10273"/>
                    </a:cubicBezTo>
                    <a:lnTo>
                      <a:pt x="106498" y="10274"/>
                    </a:lnTo>
                    <a:cubicBezTo>
                      <a:pt x="113346" y="17122"/>
                      <a:pt x="116770" y="26099"/>
                      <a:pt x="116770" y="35075"/>
                    </a:cubicBezTo>
                    <a:lnTo>
                      <a:pt x="107702" y="56968"/>
                    </a:lnTo>
                    <a:lnTo>
                      <a:pt x="83076" y="67169"/>
                    </a:lnTo>
                    <a:close/>
                  </a:path>
                </a:pathLst>
              </a:custGeom>
              <a:solidFill>
                <a:srgbClr val="282828">
                  <a:lumMod val="50000"/>
                  <a:lumOff val="50000"/>
                  <a:alpha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sp>
            <p:nvSpPr>
              <p:cNvPr id="118" name="Freeform 20">
                <a:extLst>
                  <a:ext uri="{FF2B5EF4-FFF2-40B4-BE49-F238E27FC236}">
                    <a16:creationId xmlns:a16="http://schemas.microsoft.com/office/drawing/2014/main" id="{1A4CC793-E2A9-4C5C-B683-CABCD03A3789}"/>
                  </a:ext>
                </a:extLst>
              </p:cNvPr>
              <p:cNvSpPr/>
              <p:nvPr/>
            </p:nvSpPr>
            <p:spPr>
              <a:xfrm rot="2700000">
                <a:off x="8434806" y="4400305"/>
                <a:ext cx="67977" cy="67976"/>
              </a:xfrm>
              <a:custGeom>
                <a:avLst/>
                <a:gdLst>
                  <a:gd name="connsiteX0" fmla="*/ 18747 w 124056"/>
                  <a:gd name="connsiteY0" fmla="*/ 18748 h 124055"/>
                  <a:gd name="connsiteX1" fmla="*/ 64008 w 124056"/>
                  <a:gd name="connsiteY1" fmla="*/ 0 h 124055"/>
                  <a:gd name="connsiteX2" fmla="*/ 88923 w 124056"/>
                  <a:gd name="connsiteY2" fmla="*/ 5030 h 124055"/>
                  <a:gd name="connsiteX3" fmla="*/ 106905 w 124056"/>
                  <a:gd name="connsiteY3" fmla="*/ 17154 h 124055"/>
                  <a:gd name="connsiteX4" fmla="*/ 119026 w 124056"/>
                  <a:gd name="connsiteY4" fmla="*/ 35132 h 124055"/>
                  <a:gd name="connsiteX5" fmla="*/ 124056 w 124056"/>
                  <a:gd name="connsiteY5" fmla="*/ 60047 h 124055"/>
                  <a:gd name="connsiteX6" fmla="*/ 60048 w 124056"/>
                  <a:gd name="connsiteY6" fmla="*/ 124055 h 124055"/>
                  <a:gd name="connsiteX7" fmla="*/ 0 w 124056"/>
                  <a:gd name="connsiteY7" fmla="*/ 124055 h 124055"/>
                  <a:gd name="connsiteX8" fmla="*/ 0 w 124056"/>
                  <a:gd name="connsiteY8" fmla="*/ 64008 h 124055"/>
                  <a:gd name="connsiteX9" fmla="*/ 18747 w 124056"/>
                  <a:gd name="connsiteY9" fmla="*/ 18748 h 12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56" h="124055">
                    <a:moveTo>
                      <a:pt x="18747" y="18748"/>
                    </a:moveTo>
                    <a:cubicBezTo>
                      <a:pt x="30330" y="7164"/>
                      <a:pt x="46332" y="0"/>
                      <a:pt x="64008" y="0"/>
                    </a:cubicBezTo>
                    <a:cubicBezTo>
                      <a:pt x="72846" y="0"/>
                      <a:pt x="81265" y="1791"/>
                      <a:pt x="88923" y="5030"/>
                    </a:cubicBezTo>
                    <a:lnTo>
                      <a:pt x="106905" y="17154"/>
                    </a:lnTo>
                    <a:lnTo>
                      <a:pt x="119026" y="35132"/>
                    </a:lnTo>
                    <a:cubicBezTo>
                      <a:pt x="122265" y="42790"/>
                      <a:pt x="124056" y="51209"/>
                      <a:pt x="124056" y="60047"/>
                    </a:cubicBezTo>
                    <a:cubicBezTo>
                      <a:pt x="124056" y="95398"/>
                      <a:pt x="95399" y="124055"/>
                      <a:pt x="60048" y="124055"/>
                    </a:cubicBezTo>
                    <a:lnTo>
                      <a:pt x="0" y="124055"/>
                    </a:lnTo>
                    <a:lnTo>
                      <a:pt x="0" y="64008"/>
                    </a:lnTo>
                    <a:cubicBezTo>
                      <a:pt x="0" y="46333"/>
                      <a:pt x="7164" y="30331"/>
                      <a:pt x="18747" y="18748"/>
                    </a:cubicBezTo>
                    <a:close/>
                  </a:path>
                </a:pathLst>
              </a:custGeom>
              <a:solidFill>
                <a:srgbClr val="FBAB1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grpSp>
      </p:grpSp>
      <p:sp>
        <p:nvSpPr>
          <p:cNvPr id="119" name="Title 6">
            <a:extLst>
              <a:ext uri="{FF2B5EF4-FFF2-40B4-BE49-F238E27FC236}">
                <a16:creationId xmlns:a16="http://schemas.microsoft.com/office/drawing/2014/main" id="{0B15CE1F-92B8-4B37-B1F5-8ED3EB13A10D}"/>
              </a:ext>
            </a:extLst>
          </p:cNvPr>
          <p:cNvSpPr txBox="1">
            <a:spLocks/>
          </p:cNvSpPr>
          <p:nvPr userDrawn="1"/>
        </p:nvSpPr>
        <p:spPr bwMode="auto">
          <a:xfrm>
            <a:off x="329259" y="109636"/>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Datacenter Modernization</a:t>
            </a:r>
            <a:br>
              <a:rPr kumimoji="0" lang="en-IN" sz="2800" b="0" i="0" u="none" strike="noStrike" kern="1200" cap="none" spc="0" normalizeH="0" baseline="0" noProof="0" dirty="0">
                <a:ln>
                  <a:noFill/>
                </a:ln>
                <a:solidFill>
                  <a:srgbClr val="005073"/>
                </a:solidFill>
                <a:effectLst/>
                <a:uLnTx/>
                <a:uFillTx/>
                <a:latin typeface="CiscoSansTT ExtraLight"/>
              </a:rPr>
            </a:br>
            <a:r>
              <a:rPr kumimoji="0" lang="en-IN" sz="2000" b="0" i="0" u="none" strike="noStrike" kern="1200" cap="none" spc="0" normalizeH="0" baseline="0" noProof="0" dirty="0">
                <a:ln>
                  <a:noFill/>
                </a:ln>
                <a:solidFill>
                  <a:srgbClr val="005073"/>
                </a:solidFill>
                <a:effectLst/>
                <a:uLnTx/>
                <a:uFillTx/>
                <a:latin typeface="CiscoSansTT ExtraLight"/>
              </a:rPr>
              <a:t>Your bridge to the Future</a:t>
            </a:r>
            <a:endParaRPr kumimoji="0" lang="en-IN" sz="2800" b="0" i="0" u="none" strike="noStrike" kern="1200" cap="none" spc="0" normalizeH="0" baseline="0" noProof="0" dirty="0">
              <a:ln>
                <a:noFill/>
              </a:ln>
              <a:solidFill>
                <a:srgbClr val="005073"/>
              </a:solidFill>
              <a:effectLst/>
              <a:uLnTx/>
              <a:uFillTx/>
              <a:latin typeface="CiscoSansTT ExtraLight"/>
            </a:endParaRPr>
          </a:p>
        </p:txBody>
      </p:sp>
      <p:sp>
        <p:nvSpPr>
          <p:cNvPr id="120" name="Text Box 56" descr="© INSCALE GmbH, 26.05.2010&#10;http://www.presentationload.com/">
            <a:extLst>
              <a:ext uri="{FF2B5EF4-FFF2-40B4-BE49-F238E27FC236}">
                <a16:creationId xmlns:a16="http://schemas.microsoft.com/office/drawing/2014/main" id="{A1A0E056-4B6F-45F9-AB2A-6F18B656B0CF}"/>
              </a:ext>
            </a:extLst>
          </p:cNvPr>
          <p:cNvSpPr txBox="1">
            <a:spLocks noChangeArrowheads="1"/>
          </p:cNvSpPr>
          <p:nvPr userDrawn="1"/>
        </p:nvSpPr>
        <p:spPr bwMode="gray">
          <a:xfrm>
            <a:off x="403811" y="1183719"/>
            <a:ext cx="2103120" cy="877163"/>
          </a:xfrm>
          <a:prstGeom prst="rect">
            <a:avLst/>
          </a:prstGeom>
          <a:noFill/>
          <a:ln w="9525">
            <a:noFill/>
            <a:miter lim="800000"/>
            <a:headEnd/>
            <a:tailEnd/>
          </a:ln>
          <a:effectLst/>
        </p:spPr>
        <p:txBody>
          <a:bodyPr wrap="square" lIns="90000" tIns="0" rIns="72000">
            <a:spAutoFit/>
          </a:bodyPr>
          <a:lstStyle/>
          <a:p>
            <a:pPr algn="ctr" fontAlgn="base">
              <a:spcBef>
                <a:spcPct val="50000"/>
              </a:spcBef>
              <a:spcAft>
                <a:spcPct val="0"/>
              </a:spcAft>
              <a:defRPr/>
            </a:pPr>
            <a:r>
              <a:rPr lang="en-US" sz="1400" b="1" noProof="1">
                <a:solidFill>
                  <a:srgbClr val="005073"/>
                </a:solidFill>
                <a:latin typeface="CiscoSansTT ExtraLight"/>
                <a:ea typeface="ＭＳ Ｐゴシック" charset="0"/>
                <a:cs typeface="Calibri" pitchFamily="34" charset="0"/>
              </a:rPr>
              <a:t>Traditional Infrastructure </a:t>
            </a:r>
            <a:endParaRPr lang="en-US" sz="1000" b="1" noProof="1">
              <a:solidFill>
                <a:srgbClr val="282828"/>
              </a:solidFill>
              <a:latin typeface="CiscoSansTT ExtraLight"/>
              <a:ea typeface="ＭＳ Ｐゴシック" charset="0"/>
              <a:cs typeface="Calibri" pitchFamily="34" charset="0"/>
            </a:endParaRPr>
          </a:p>
          <a:p>
            <a:pPr algn="ctr" fontAlgn="base">
              <a:spcBef>
                <a:spcPct val="50000"/>
              </a:spcBef>
              <a:spcAft>
                <a:spcPct val="0"/>
              </a:spcAft>
              <a:defRPr/>
            </a:pPr>
            <a:r>
              <a:rPr lang="en-US" sz="1000" noProof="1">
                <a:solidFill>
                  <a:srgbClr val="282828"/>
                </a:solidFill>
                <a:latin typeface="CiscoSansTT ExtraLight"/>
                <a:ea typeface="ＭＳ Ｐゴシック" charset="0"/>
                <a:cs typeface="Calibri" pitchFamily="34" charset="0"/>
              </a:rPr>
              <a:t>Highly Manual Core Operations</a:t>
            </a:r>
          </a:p>
          <a:p>
            <a:pPr algn="ctr" fontAlgn="base">
              <a:spcBef>
                <a:spcPct val="50000"/>
              </a:spcBef>
              <a:spcAft>
                <a:spcPct val="0"/>
              </a:spcAft>
              <a:defRPr/>
            </a:pPr>
            <a:r>
              <a:rPr lang="en-US" sz="1000" noProof="1">
                <a:solidFill>
                  <a:srgbClr val="282828"/>
                </a:solidFill>
                <a:latin typeface="CiscoSansTT ExtraLight"/>
                <a:ea typeface="ＭＳ Ｐゴシック" charset="0"/>
                <a:cs typeface="Calibri" pitchFamily="34" charset="0"/>
              </a:rPr>
              <a:t>Limited Time and Budget </a:t>
            </a:r>
            <a:br>
              <a:rPr lang="en-US" sz="1000" noProof="1">
                <a:solidFill>
                  <a:srgbClr val="282828"/>
                </a:solidFill>
                <a:latin typeface="CiscoSansTT ExtraLight"/>
                <a:ea typeface="ＭＳ Ｐゴシック" charset="0"/>
                <a:cs typeface="Calibri" pitchFamily="34" charset="0"/>
              </a:rPr>
            </a:br>
            <a:r>
              <a:rPr lang="en-US" sz="1000" noProof="1">
                <a:solidFill>
                  <a:srgbClr val="282828"/>
                </a:solidFill>
                <a:latin typeface="CiscoSansTT ExtraLight"/>
                <a:ea typeface="ＭＳ Ｐゴシック" charset="0"/>
                <a:cs typeface="Calibri" pitchFamily="34" charset="0"/>
              </a:rPr>
              <a:t>for Future Initiatives </a:t>
            </a:r>
          </a:p>
        </p:txBody>
      </p:sp>
      <p:grpSp>
        <p:nvGrpSpPr>
          <p:cNvPr id="121" name="Group 120">
            <a:extLst>
              <a:ext uri="{FF2B5EF4-FFF2-40B4-BE49-F238E27FC236}">
                <a16:creationId xmlns:a16="http://schemas.microsoft.com/office/drawing/2014/main" id="{22563298-E421-4EFD-8B50-C9C54583DF88}"/>
              </a:ext>
            </a:extLst>
          </p:cNvPr>
          <p:cNvGrpSpPr/>
          <p:nvPr userDrawn="1"/>
        </p:nvGrpSpPr>
        <p:grpSpPr>
          <a:xfrm>
            <a:off x="3149707" y="1073150"/>
            <a:ext cx="2468880" cy="3454134"/>
            <a:chOff x="3149707" y="1073150"/>
            <a:chExt cx="2468880" cy="3454134"/>
          </a:xfrm>
        </p:grpSpPr>
        <p:sp>
          <p:nvSpPr>
            <p:cNvPr id="122" name="Rounded Rectangle 109">
              <a:extLst>
                <a:ext uri="{FF2B5EF4-FFF2-40B4-BE49-F238E27FC236}">
                  <a16:creationId xmlns:a16="http://schemas.microsoft.com/office/drawing/2014/main" id="{1EEB7E66-1591-4F41-8196-6FEBA48516B4}"/>
                </a:ext>
              </a:extLst>
            </p:cNvPr>
            <p:cNvSpPr/>
            <p:nvPr/>
          </p:nvSpPr>
          <p:spPr>
            <a:xfrm>
              <a:off x="3149707" y="1073150"/>
              <a:ext cx="2468880" cy="3454134"/>
            </a:xfrm>
            <a:prstGeom prst="roundRect">
              <a:avLst>
                <a:gd name="adj" fmla="val 3275"/>
              </a:avLst>
            </a:prstGeom>
            <a:solidFill>
              <a:srgbClr val="6EBE4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grpSp>
          <p:nvGrpSpPr>
            <p:cNvPr id="123" name="Group 122">
              <a:extLst>
                <a:ext uri="{FF2B5EF4-FFF2-40B4-BE49-F238E27FC236}">
                  <a16:creationId xmlns:a16="http://schemas.microsoft.com/office/drawing/2014/main" id="{8FE0D805-8E64-4BCD-AE85-F72CC9A25BB9}"/>
                </a:ext>
              </a:extLst>
            </p:cNvPr>
            <p:cNvGrpSpPr/>
            <p:nvPr/>
          </p:nvGrpSpPr>
          <p:grpSpPr>
            <a:xfrm>
              <a:off x="3537266" y="2098368"/>
              <a:ext cx="1693762" cy="1231411"/>
              <a:chOff x="3140652" y="2021445"/>
              <a:chExt cx="2862696" cy="1749898"/>
            </a:xfrm>
          </p:grpSpPr>
          <p:pic>
            <p:nvPicPr>
              <p:cNvPr id="133" name="Picture 132">
                <a:extLst>
                  <a:ext uri="{FF2B5EF4-FFF2-40B4-BE49-F238E27FC236}">
                    <a16:creationId xmlns:a16="http://schemas.microsoft.com/office/drawing/2014/main" id="{AC97CAAD-D0D2-4EF9-A0D6-74CD93F856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134" name="Picture 133">
                <a:extLst>
                  <a:ext uri="{FF2B5EF4-FFF2-40B4-BE49-F238E27FC236}">
                    <a16:creationId xmlns:a16="http://schemas.microsoft.com/office/drawing/2014/main" id="{72340901-0D6A-48E5-814B-F534D0DC41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135" name="Picture 134">
                <a:extLst>
                  <a:ext uri="{FF2B5EF4-FFF2-40B4-BE49-F238E27FC236}">
                    <a16:creationId xmlns:a16="http://schemas.microsoft.com/office/drawing/2014/main" id="{E4D3D1C2-50F9-44F8-9A80-7EAFB58BC00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grpSp>
          <p:nvGrpSpPr>
            <p:cNvPr id="124" name="Group 123">
              <a:extLst>
                <a:ext uri="{FF2B5EF4-FFF2-40B4-BE49-F238E27FC236}">
                  <a16:creationId xmlns:a16="http://schemas.microsoft.com/office/drawing/2014/main" id="{76550CCB-CC8F-4971-B882-B75F7D4A8C49}"/>
                </a:ext>
              </a:extLst>
            </p:cNvPr>
            <p:cNvGrpSpPr/>
            <p:nvPr/>
          </p:nvGrpSpPr>
          <p:grpSpPr>
            <a:xfrm>
              <a:off x="3426728" y="3321098"/>
              <a:ext cx="1914839" cy="1129071"/>
              <a:chOff x="12723716" y="3398213"/>
              <a:chExt cx="1914839" cy="1129071"/>
            </a:xfrm>
          </p:grpSpPr>
          <p:grpSp>
            <p:nvGrpSpPr>
              <p:cNvPr id="126" name="Group 125">
                <a:extLst>
                  <a:ext uri="{FF2B5EF4-FFF2-40B4-BE49-F238E27FC236}">
                    <a16:creationId xmlns:a16="http://schemas.microsoft.com/office/drawing/2014/main" id="{1EF7F62F-BCA5-4B85-9F51-352BEE6B20D5}"/>
                  </a:ext>
                </a:extLst>
              </p:cNvPr>
              <p:cNvGrpSpPr/>
              <p:nvPr/>
            </p:nvGrpSpPr>
            <p:grpSpPr>
              <a:xfrm>
                <a:off x="12723716" y="3398213"/>
                <a:ext cx="1619701" cy="353943"/>
                <a:chOff x="4128047" y="3547889"/>
                <a:chExt cx="2389875" cy="353943"/>
              </a:xfrm>
            </p:grpSpPr>
            <p:sp>
              <p:nvSpPr>
                <p:cNvPr id="131" name="Rectangle 130">
                  <a:extLst>
                    <a:ext uri="{FF2B5EF4-FFF2-40B4-BE49-F238E27FC236}">
                      <a16:creationId xmlns:a16="http://schemas.microsoft.com/office/drawing/2014/main" id="{FAF9C151-FE1A-454C-AA44-A3503552438A}"/>
                    </a:ext>
                  </a:extLst>
                </p:cNvPr>
                <p:cNvSpPr/>
                <p:nvPr/>
              </p:nvSpPr>
              <p:spPr>
                <a:xfrm>
                  <a:off x="4911318" y="3547889"/>
                  <a:ext cx="1606604" cy="353943"/>
                </a:xfrm>
                <a:prstGeom prst="rect">
                  <a:avLst/>
                </a:prstGeom>
                <a:noFill/>
                <a:ln w="25400" cap="flat" cmpd="sng" algn="ctr">
                  <a:noFill/>
                  <a:prstDash val="solid"/>
                </a:ln>
                <a:effectLst/>
              </p:spPr>
              <p:txBody>
                <a:bodyPr wrap="square" lIns="91440" tIns="45720" rIns="91440" bIns="45720" rtlCol="0" anchor="ctr">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t>Management </a:t>
                  </a:r>
                  <a:br>
                    <a:rPr kumimoji="0" lang="en-US" sz="10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br>
                  <a:r>
                    <a:rPr kumimoji="0" lang="en-US" sz="10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t>Time Savings</a:t>
                  </a:r>
                  <a:r>
                    <a:rPr kumimoji="0" lang="en-US" sz="1000" b="1" i="0" u="none" strike="noStrike" kern="0" cap="none" spc="0" normalizeH="0" baseline="30000" noProof="0" dirty="0">
                      <a:ln>
                        <a:noFill/>
                      </a:ln>
                      <a:solidFill>
                        <a:srgbClr val="FFFFFF"/>
                      </a:solidFill>
                      <a:effectLst/>
                      <a:uLnTx/>
                      <a:uFillTx/>
                      <a:latin typeface="CiscoSansTT ExtraLight"/>
                      <a:ea typeface="+mn-ea"/>
                      <a:cs typeface="CiscoSansTT Light" panose="020B0503020201020303" pitchFamily="34" charset="0"/>
                    </a:rPr>
                    <a:t>3</a:t>
                  </a:r>
                </a:p>
              </p:txBody>
            </p:sp>
            <p:sp>
              <p:nvSpPr>
                <p:cNvPr id="132" name="Rectangle 131">
                  <a:extLst>
                    <a:ext uri="{FF2B5EF4-FFF2-40B4-BE49-F238E27FC236}">
                      <a16:creationId xmlns:a16="http://schemas.microsoft.com/office/drawing/2014/main" id="{D7170977-AF8D-4548-9013-B4A307D579FA}"/>
                    </a:ext>
                  </a:extLst>
                </p:cNvPr>
                <p:cNvSpPr/>
                <p:nvPr/>
              </p:nvSpPr>
              <p:spPr>
                <a:xfrm>
                  <a:off x="4128047" y="3560969"/>
                  <a:ext cx="903994"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75</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grpSp>
          <p:sp>
            <p:nvSpPr>
              <p:cNvPr id="127" name="Rectangle 126">
                <a:extLst>
                  <a:ext uri="{FF2B5EF4-FFF2-40B4-BE49-F238E27FC236}">
                    <a16:creationId xmlns:a16="http://schemas.microsoft.com/office/drawing/2014/main" id="{0DCB77E3-A6F0-4260-872D-D774A940ED60}"/>
                  </a:ext>
                </a:extLst>
              </p:cNvPr>
              <p:cNvSpPr/>
              <p:nvPr/>
            </p:nvSpPr>
            <p:spPr>
              <a:xfrm>
                <a:off x="13285649" y="3762963"/>
                <a:ext cx="921224" cy="380104"/>
              </a:xfrm>
              <a:prstGeom prst="rect">
                <a:avLst/>
              </a:prstGeom>
              <a:noFill/>
              <a:ln w="25400" cap="flat" cmpd="sng" algn="ctr">
                <a:noFill/>
                <a:prstDash val="solid"/>
              </a:ln>
              <a:effectLst/>
            </p:spPr>
            <p:txBody>
              <a:bodyPr wrap="square" lIns="91440" tIns="45720" rIns="91440" bIns="45720" rtlCol="0" anchor="ctr">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t>Downtime Reduction</a:t>
                </a:r>
                <a:r>
                  <a:rPr kumimoji="0" lang="en-US" sz="1050" b="1" i="0" u="none" strike="noStrike" kern="0" cap="none" spc="0" normalizeH="0" baseline="30000" noProof="0" dirty="0">
                    <a:ln>
                      <a:noFill/>
                    </a:ln>
                    <a:solidFill>
                      <a:srgbClr val="FFFFFF"/>
                    </a:solidFill>
                    <a:effectLst/>
                    <a:uLnTx/>
                    <a:uFillTx/>
                    <a:latin typeface="CiscoSansTT ExtraLight"/>
                    <a:ea typeface="+mn-ea"/>
                    <a:cs typeface="CiscoSansTT Light" panose="020B0503020201020303" pitchFamily="34" charset="0"/>
                  </a:rPr>
                  <a:t>7</a:t>
                </a:r>
              </a:p>
            </p:txBody>
          </p:sp>
          <p:sp>
            <p:nvSpPr>
              <p:cNvPr id="128" name="Rectangle 127">
                <a:extLst>
                  <a:ext uri="{FF2B5EF4-FFF2-40B4-BE49-F238E27FC236}">
                    <a16:creationId xmlns:a16="http://schemas.microsoft.com/office/drawing/2014/main" id="{576CC375-A961-4E98-B2FE-5831CEEA78E5}"/>
                  </a:ext>
                </a:extLst>
              </p:cNvPr>
              <p:cNvSpPr/>
              <p:nvPr/>
            </p:nvSpPr>
            <p:spPr>
              <a:xfrm>
                <a:off x="12748377" y="3788178"/>
                <a:ext cx="612668"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90</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sp>
            <p:nvSpPr>
              <p:cNvPr id="129" name="Rectangle 128">
                <a:extLst>
                  <a:ext uri="{FF2B5EF4-FFF2-40B4-BE49-F238E27FC236}">
                    <a16:creationId xmlns:a16="http://schemas.microsoft.com/office/drawing/2014/main" id="{9BFE53F3-7F4C-4188-AB37-690EEF92E110}"/>
                  </a:ext>
                </a:extLst>
              </p:cNvPr>
              <p:cNvSpPr/>
              <p:nvPr/>
            </p:nvSpPr>
            <p:spPr>
              <a:xfrm>
                <a:off x="13285649" y="4147180"/>
                <a:ext cx="1352906" cy="380104"/>
              </a:xfrm>
              <a:prstGeom prst="rect">
                <a:avLst/>
              </a:prstGeom>
            </p:spPr>
            <p:txBody>
              <a:bodyPr wrap="square">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Savings vs. 3-tier Infrastructure</a:t>
                </a:r>
                <a:r>
                  <a:rPr kumimoji="0" lang="en-US" sz="1100" b="1" i="0" u="none" strike="noStrike" kern="0" cap="none" spc="0" normalizeH="0" baseline="30000" noProof="0" dirty="0">
                    <a:ln>
                      <a:noFill/>
                    </a:ln>
                    <a:solidFill>
                      <a:srgbClr val="FFFFFF"/>
                    </a:solidFill>
                    <a:effectLst/>
                    <a:uLnTx/>
                    <a:uFillTx/>
                    <a:ea typeface="ＭＳ Ｐゴシック" charset="0"/>
                    <a:cs typeface="CiscoSansTT Light" panose="020B0503020201020303" pitchFamily="34" charset="0"/>
                  </a:rPr>
                  <a:t>1</a:t>
                </a:r>
              </a:p>
            </p:txBody>
          </p:sp>
          <p:sp>
            <p:nvSpPr>
              <p:cNvPr id="130" name="Rectangle 129">
                <a:extLst>
                  <a:ext uri="{FF2B5EF4-FFF2-40B4-BE49-F238E27FC236}">
                    <a16:creationId xmlns:a16="http://schemas.microsoft.com/office/drawing/2014/main" id="{64190268-DEAA-45D7-8B20-0FBC2C4E16A5}"/>
                  </a:ext>
                </a:extLst>
              </p:cNvPr>
              <p:cNvSpPr/>
              <p:nvPr/>
            </p:nvSpPr>
            <p:spPr>
              <a:xfrm>
                <a:off x="12745783" y="4180792"/>
                <a:ext cx="612668"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80</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grpSp>
        <p:sp>
          <p:nvSpPr>
            <p:cNvPr id="125" name="Text Box 56" descr="© INSCALE GmbH, 26.05.2010&#10;http://www.presentationload.com/">
              <a:extLst>
                <a:ext uri="{FF2B5EF4-FFF2-40B4-BE49-F238E27FC236}">
                  <a16:creationId xmlns:a16="http://schemas.microsoft.com/office/drawing/2014/main" id="{A8C52A95-A4C0-44BD-B02C-B62693B64415}"/>
                </a:ext>
              </a:extLst>
            </p:cNvPr>
            <p:cNvSpPr txBox="1">
              <a:spLocks noChangeArrowheads="1"/>
            </p:cNvSpPr>
            <p:nvPr/>
          </p:nvSpPr>
          <p:spPr bwMode="gray">
            <a:xfrm>
              <a:off x="3293286" y="1183719"/>
              <a:ext cx="2181724" cy="923330"/>
            </a:xfrm>
            <a:prstGeom prst="rect">
              <a:avLst/>
            </a:prstGeom>
            <a:noFill/>
            <a:ln w="9525">
              <a:noFill/>
              <a:miter lim="800000"/>
              <a:headEnd/>
              <a:tailEnd/>
            </a:ln>
            <a:effectLst/>
          </p:spPr>
          <p:txBody>
            <a:bodyPr wrap="square" lIns="90000" tIns="0" rIns="7200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rPr>
                <a:t>Modernized Hyperconverged Infrastructure</a:t>
              </a:r>
            </a:p>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rPr>
                <a:t>Streamlined and Modernized Core </a:t>
              </a:r>
            </a:p>
          </p:txBody>
        </p:sp>
      </p:grpSp>
      <p:grpSp>
        <p:nvGrpSpPr>
          <p:cNvPr id="136" name="Group 135">
            <a:extLst>
              <a:ext uri="{FF2B5EF4-FFF2-40B4-BE49-F238E27FC236}">
                <a16:creationId xmlns:a16="http://schemas.microsoft.com/office/drawing/2014/main" id="{615383CB-E0A3-4ED8-B706-4C798C658D3D}"/>
              </a:ext>
            </a:extLst>
          </p:cNvPr>
          <p:cNvGrpSpPr/>
          <p:nvPr userDrawn="1"/>
        </p:nvGrpSpPr>
        <p:grpSpPr>
          <a:xfrm>
            <a:off x="6407497" y="1122164"/>
            <a:ext cx="2046414" cy="2590302"/>
            <a:chOff x="6310170" y="1122164"/>
            <a:chExt cx="2046414" cy="2590302"/>
          </a:xfrm>
        </p:grpSpPr>
        <p:sp>
          <p:nvSpPr>
            <p:cNvPr id="137" name="TextBox 136">
              <a:extLst>
                <a:ext uri="{FF2B5EF4-FFF2-40B4-BE49-F238E27FC236}">
                  <a16:creationId xmlns:a16="http://schemas.microsoft.com/office/drawing/2014/main" id="{7FA57C39-E4A6-4BBA-B6EB-C4B297178EE3}"/>
                </a:ext>
              </a:extLst>
            </p:cNvPr>
            <p:cNvSpPr txBox="1"/>
            <p:nvPr/>
          </p:nvSpPr>
          <p:spPr>
            <a:xfrm flipH="1">
              <a:off x="6435512" y="1122164"/>
              <a:ext cx="1793484" cy="430887"/>
            </a:xfrm>
            <a:prstGeom prst="rect">
              <a:avLst/>
            </a:prstGeom>
            <a:noFill/>
          </p:spPr>
          <p:txBody>
            <a:bodyPr wrap="square" lIns="0" tIns="0" rIns="0" bIns="0" rtlCol="0" anchor="b">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5073"/>
                  </a:solidFill>
                  <a:effectLst/>
                  <a:uLnTx/>
                  <a:uFillTx/>
                  <a:latin typeface="CiscoSansTT ExtraLight"/>
                  <a:ea typeface="ＭＳ Ｐゴシック" charset="0"/>
                </a:rPr>
                <a:t>Optimized for the Distributed Datacenter</a:t>
              </a:r>
            </a:p>
          </p:txBody>
        </p:sp>
        <p:grpSp>
          <p:nvGrpSpPr>
            <p:cNvPr id="138" name="Group 137">
              <a:extLst>
                <a:ext uri="{FF2B5EF4-FFF2-40B4-BE49-F238E27FC236}">
                  <a16:creationId xmlns:a16="http://schemas.microsoft.com/office/drawing/2014/main" id="{8A1535EB-E399-4E10-B72C-80740B4DA728}"/>
                </a:ext>
              </a:extLst>
            </p:cNvPr>
            <p:cNvGrpSpPr/>
            <p:nvPr/>
          </p:nvGrpSpPr>
          <p:grpSpPr>
            <a:xfrm>
              <a:off x="6310170" y="1651952"/>
              <a:ext cx="2046414" cy="2060514"/>
              <a:chOff x="6301776" y="1520619"/>
              <a:chExt cx="2046414" cy="2060514"/>
            </a:xfrm>
          </p:grpSpPr>
          <p:sp>
            <p:nvSpPr>
              <p:cNvPr id="139" name="Oval 138">
                <a:extLst>
                  <a:ext uri="{FF2B5EF4-FFF2-40B4-BE49-F238E27FC236}">
                    <a16:creationId xmlns:a16="http://schemas.microsoft.com/office/drawing/2014/main" id="{97B00D26-3B3E-4769-A775-95041253F97C}"/>
                  </a:ext>
                </a:extLst>
              </p:cNvPr>
              <p:cNvSpPr/>
              <p:nvPr/>
            </p:nvSpPr>
            <p:spPr>
              <a:xfrm>
                <a:off x="6427118" y="1657402"/>
                <a:ext cx="1807968" cy="1807968"/>
              </a:xfrm>
              <a:prstGeom prst="ellipse">
                <a:avLst/>
              </a:prstGeom>
              <a:noFill/>
              <a:ln w="19050" cap="rnd">
                <a:solidFill>
                  <a:srgbClr val="282828">
                    <a:lumMod val="25000"/>
                    <a:lumOff val="75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pic>
            <p:nvPicPr>
              <p:cNvPr id="140" name="Picture 139">
                <a:extLst>
                  <a:ext uri="{FF2B5EF4-FFF2-40B4-BE49-F238E27FC236}">
                    <a16:creationId xmlns:a16="http://schemas.microsoft.com/office/drawing/2014/main" id="{2B925422-BAA4-4651-93DD-8ABA50A337D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02564" y="3321752"/>
                <a:ext cx="259381" cy="259381"/>
              </a:xfrm>
              <a:prstGeom prst="rect">
                <a:avLst/>
              </a:prstGeom>
            </p:spPr>
          </p:pic>
          <p:pic>
            <p:nvPicPr>
              <p:cNvPr id="141" name="Picture 140">
                <a:extLst>
                  <a:ext uri="{FF2B5EF4-FFF2-40B4-BE49-F238E27FC236}">
                    <a16:creationId xmlns:a16="http://schemas.microsoft.com/office/drawing/2014/main" id="{FCB15BF8-3025-48A4-92D3-C8811ECF22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04603" y="2166992"/>
                <a:ext cx="259381" cy="259381"/>
              </a:xfrm>
              <a:prstGeom prst="rect">
                <a:avLst/>
              </a:prstGeom>
            </p:spPr>
          </p:pic>
          <p:pic>
            <p:nvPicPr>
              <p:cNvPr id="142" name="Picture 141">
                <a:extLst>
                  <a:ext uri="{FF2B5EF4-FFF2-40B4-BE49-F238E27FC236}">
                    <a16:creationId xmlns:a16="http://schemas.microsoft.com/office/drawing/2014/main" id="{EBA72F51-C90B-458F-8387-33533ED9C2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48172" y="3137634"/>
                <a:ext cx="259381" cy="259381"/>
              </a:xfrm>
              <a:prstGeom prst="rect">
                <a:avLst/>
              </a:prstGeom>
            </p:spPr>
          </p:pic>
          <p:pic>
            <p:nvPicPr>
              <p:cNvPr id="143" name="Picture 142">
                <a:extLst>
                  <a:ext uri="{FF2B5EF4-FFF2-40B4-BE49-F238E27FC236}">
                    <a16:creationId xmlns:a16="http://schemas.microsoft.com/office/drawing/2014/main" id="{DD41FEC9-D94E-485C-B255-97EFDE849F0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748172" y="1677686"/>
                <a:ext cx="259381" cy="259381"/>
              </a:xfrm>
              <a:prstGeom prst="rect">
                <a:avLst/>
              </a:prstGeom>
            </p:spPr>
          </p:pic>
          <p:pic>
            <p:nvPicPr>
              <p:cNvPr id="144" name="Picture 143">
                <a:extLst>
                  <a:ext uri="{FF2B5EF4-FFF2-40B4-BE49-F238E27FC236}">
                    <a16:creationId xmlns:a16="http://schemas.microsoft.com/office/drawing/2014/main" id="{9476EB6D-08E3-47CA-9B8E-D905E0EC362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301776" y="2664362"/>
                <a:ext cx="259381" cy="259381"/>
              </a:xfrm>
              <a:prstGeom prst="rect">
                <a:avLst/>
              </a:prstGeom>
            </p:spPr>
          </p:pic>
          <p:pic>
            <p:nvPicPr>
              <p:cNvPr id="145" name="Picture 144">
                <a:extLst>
                  <a:ext uri="{FF2B5EF4-FFF2-40B4-BE49-F238E27FC236}">
                    <a16:creationId xmlns:a16="http://schemas.microsoft.com/office/drawing/2014/main" id="{07405D9B-85A4-462C-9798-90C7B53BD35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081666" y="2666036"/>
                <a:ext cx="266068" cy="266068"/>
              </a:xfrm>
              <a:prstGeom prst="rect">
                <a:avLst/>
              </a:prstGeom>
            </p:spPr>
          </p:pic>
          <p:pic>
            <p:nvPicPr>
              <p:cNvPr id="146" name="Picture 145">
                <a:extLst>
                  <a:ext uri="{FF2B5EF4-FFF2-40B4-BE49-F238E27FC236}">
                    <a16:creationId xmlns:a16="http://schemas.microsoft.com/office/drawing/2014/main" id="{E4547419-10BF-44E0-B2FC-77DB7E3F6C55}"/>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192513" y="1520619"/>
                <a:ext cx="257014" cy="257014"/>
              </a:xfrm>
              <a:prstGeom prst="rect">
                <a:avLst/>
              </a:prstGeom>
            </p:spPr>
          </p:pic>
          <p:pic>
            <p:nvPicPr>
              <p:cNvPr id="147" name="Picture 146">
                <a:extLst>
                  <a:ext uri="{FF2B5EF4-FFF2-40B4-BE49-F238E27FC236}">
                    <a16:creationId xmlns:a16="http://schemas.microsoft.com/office/drawing/2014/main" id="{D295E032-183B-43DC-8ABA-DBCBB408CA4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084693" y="2164483"/>
                <a:ext cx="263497" cy="263497"/>
              </a:xfrm>
              <a:prstGeom prst="rect">
                <a:avLst/>
              </a:prstGeom>
            </p:spPr>
          </p:pic>
          <p:pic>
            <p:nvPicPr>
              <p:cNvPr id="148" name="Picture 147">
                <a:extLst>
                  <a:ext uri="{FF2B5EF4-FFF2-40B4-BE49-F238E27FC236}">
                    <a16:creationId xmlns:a16="http://schemas.microsoft.com/office/drawing/2014/main" id="{E67CF5AB-2073-4215-A3A0-22C46631F5B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631790" y="1682723"/>
                <a:ext cx="263285" cy="263285"/>
              </a:xfrm>
              <a:prstGeom prst="rect">
                <a:avLst/>
              </a:prstGeom>
            </p:spPr>
          </p:pic>
          <p:pic>
            <p:nvPicPr>
              <p:cNvPr id="149" name="Picture 148">
                <a:extLst>
                  <a:ext uri="{FF2B5EF4-FFF2-40B4-BE49-F238E27FC236}">
                    <a16:creationId xmlns:a16="http://schemas.microsoft.com/office/drawing/2014/main" id="{EA472496-9C26-45F2-B3FC-00D3EFF0E57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636947" y="3143793"/>
                <a:ext cx="252972" cy="252972"/>
              </a:xfrm>
              <a:prstGeom prst="rect">
                <a:avLst/>
              </a:prstGeom>
            </p:spPr>
          </p:pic>
          <p:grpSp>
            <p:nvGrpSpPr>
              <p:cNvPr id="150" name="Group 149">
                <a:extLst>
                  <a:ext uri="{FF2B5EF4-FFF2-40B4-BE49-F238E27FC236}">
                    <a16:creationId xmlns:a16="http://schemas.microsoft.com/office/drawing/2014/main" id="{2EFC9A62-51FC-4B5D-B3DA-C80F00AAAE0D}"/>
                  </a:ext>
                </a:extLst>
              </p:cNvPr>
              <p:cNvGrpSpPr/>
              <p:nvPr/>
            </p:nvGrpSpPr>
            <p:grpSpPr>
              <a:xfrm>
                <a:off x="6623533" y="1925349"/>
                <a:ext cx="1417441" cy="1355129"/>
                <a:chOff x="3499576" y="1886054"/>
                <a:chExt cx="2148682" cy="2054224"/>
              </a:xfrm>
            </p:grpSpPr>
            <p:grpSp>
              <p:nvGrpSpPr>
                <p:cNvPr id="151" name="Group 150">
                  <a:extLst>
                    <a:ext uri="{FF2B5EF4-FFF2-40B4-BE49-F238E27FC236}">
                      <a16:creationId xmlns:a16="http://schemas.microsoft.com/office/drawing/2014/main" id="{564ED132-37F6-4DA8-A7F4-2D771142C6D2}"/>
                    </a:ext>
                  </a:extLst>
                </p:cNvPr>
                <p:cNvGrpSpPr/>
                <p:nvPr/>
              </p:nvGrpSpPr>
              <p:grpSpPr>
                <a:xfrm>
                  <a:off x="3499576" y="1886054"/>
                  <a:ext cx="2148682" cy="2054224"/>
                  <a:chOff x="5048800" y="1774826"/>
                  <a:chExt cx="2148682" cy="2054224"/>
                </a:xfrm>
              </p:grpSpPr>
              <p:sp>
                <p:nvSpPr>
                  <p:cNvPr id="156" name="Freeform 7">
                    <a:extLst>
                      <a:ext uri="{FF2B5EF4-FFF2-40B4-BE49-F238E27FC236}">
                        <a16:creationId xmlns:a16="http://schemas.microsoft.com/office/drawing/2014/main" id="{3E8E21D6-DF73-4B98-9682-39191CF717C3}"/>
                      </a:ext>
                    </a:extLst>
                  </p:cNvPr>
                  <p:cNvSpPr>
                    <a:spLocks/>
                  </p:cNvSpPr>
                  <p:nvPr/>
                </p:nvSpPr>
                <p:spPr bwMode="auto">
                  <a:xfrm>
                    <a:off x="6124576" y="2555876"/>
                    <a:ext cx="627063" cy="503238"/>
                  </a:xfrm>
                  <a:custGeom>
                    <a:avLst/>
                    <a:gdLst>
                      <a:gd name="T0" fmla="*/ 187 w 606"/>
                      <a:gd name="T1" fmla="*/ 0 h 487"/>
                      <a:gd name="T2" fmla="*/ 119 w 606"/>
                      <a:gd name="T3" fmla="*/ 177 h 487"/>
                      <a:gd name="T4" fmla="*/ 0 w 606"/>
                      <a:gd name="T5" fmla="*/ 325 h 487"/>
                      <a:gd name="T6" fmla="*/ 419 w 606"/>
                      <a:gd name="T7" fmla="*/ 487 h 487"/>
                      <a:gd name="T8" fmla="*/ 606 w 606"/>
                      <a:gd name="T9" fmla="*/ 459 h 487"/>
                      <a:gd name="T10" fmla="*/ 187 w 606"/>
                      <a:gd name="T11" fmla="*/ 0 h 487"/>
                    </a:gdLst>
                    <a:ahLst/>
                    <a:cxnLst>
                      <a:cxn ang="0">
                        <a:pos x="T0" y="T1"/>
                      </a:cxn>
                      <a:cxn ang="0">
                        <a:pos x="T2" y="T3"/>
                      </a:cxn>
                      <a:cxn ang="0">
                        <a:pos x="T4" y="T5"/>
                      </a:cxn>
                      <a:cxn ang="0">
                        <a:pos x="T6" y="T7"/>
                      </a:cxn>
                      <a:cxn ang="0">
                        <a:pos x="T8" y="T9"/>
                      </a:cxn>
                      <a:cxn ang="0">
                        <a:pos x="T10" y="T11"/>
                      </a:cxn>
                    </a:cxnLst>
                    <a:rect l="0" t="0" r="r" b="b"/>
                    <a:pathLst>
                      <a:path w="606" h="487">
                        <a:moveTo>
                          <a:pt x="187" y="0"/>
                        </a:moveTo>
                        <a:cubicBezTo>
                          <a:pt x="174" y="61"/>
                          <a:pt x="151" y="120"/>
                          <a:pt x="119" y="177"/>
                        </a:cubicBezTo>
                        <a:cubicBezTo>
                          <a:pt x="86" y="234"/>
                          <a:pt x="46" y="283"/>
                          <a:pt x="0" y="325"/>
                        </a:cubicBezTo>
                        <a:cubicBezTo>
                          <a:pt x="115" y="430"/>
                          <a:pt x="266" y="487"/>
                          <a:pt x="419" y="487"/>
                        </a:cubicBezTo>
                        <a:cubicBezTo>
                          <a:pt x="482" y="487"/>
                          <a:pt x="545" y="478"/>
                          <a:pt x="606" y="459"/>
                        </a:cubicBezTo>
                        <a:cubicBezTo>
                          <a:pt x="559" y="241"/>
                          <a:pt x="397" y="67"/>
                          <a:pt x="187" y="0"/>
                        </a:cubicBezTo>
                      </a:path>
                    </a:pathLst>
                  </a:custGeom>
                  <a:solidFill>
                    <a:srgbClr val="007E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57" name="yellow">
                    <a:extLst>
                      <a:ext uri="{FF2B5EF4-FFF2-40B4-BE49-F238E27FC236}">
                        <a16:creationId xmlns:a16="http://schemas.microsoft.com/office/drawing/2014/main" id="{9E95F3C5-4D8E-4B04-BE17-6A7369B5B717}"/>
                      </a:ext>
                    </a:extLst>
                  </p:cNvPr>
                  <p:cNvSpPr/>
                  <p:nvPr/>
                </p:nvSpPr>
                <p:spPr>
                  <a:xfrm>
                    <a:off x="5481638" y="2544762"/>
                    <a:ext cx="1284288" cy="1284288"/>
                  </a:xfrm>
                  <a:prstGeom prst="ellipse">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58" name="green">
                    <a:extLst>
                      <a:ext uri="{FF2B5EF4-FFF2-40B4-BE49-F238E27FC236}">
                        <a16:creationId xmlns:a16="http://schemas.microsoft.com/office/drawing/2014/main" id="{1DEC958C-591B-494B-AEDB-9DDA37C0200F}"/>
                      </a:ext>
                    </a:extLst>
                  </p:cNvPr>
                  <p:cNvSpPr/>
                  <p:nvPr/>
                </p:nvSpPr>
                <p:spPr>
                  <a:xfrm>
                    <a:off x="5048800" y="1774826"/>
                    <a:ext cx="1284288" cy="1284288"/>
                  </a:xfrm>
                  <a:prstGeom prst="ellipse">
                    <a:avLst/>
                  </a:prstGeom>
                  <a:solidFill>
                    <a:srgbClr val="6EBE4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59" name="Core">
                    <a:extLst>
                      <a:ext uri="{FF2B5EF4-FFF2-40B4-BE49-F238E27FC236}">
                        <a16:creationId xmlns:a16="http://schemas.microsoft.com/office/drawing/2014/main" id="{0795FC55-3536-4C2A-8AF3-82AADD99FDBE}"/>
                      </a:ext>
                    </a:extLst>
                  </p:cNvPr>
                  <p:cNvSpPr txBox="1"/>
                  <p:nvPr/>
                </p:nvSpPr>
                <p:spPr>
                  <a:xfrm>
                    <a:off x="5231801" y="2220405"/>
                    <a:ext cx="430106" cy="233277"/>
                  </a:xfrm>
                  <a:prstGeom prst="rect">
                    <a:avLst/>
                  </a:prstGeom>
                  <a:noFill/>
                </p:spPr>
                <p:txBody>
                  <a:bodyPr wrap="none" lIns="0" tIns="0" rIns="0" bIns="0"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Core</a:t>
                    </a:r>
                  </a:p>
                </p:txBody>
              </p:sp>
              <p:sp>
                <p:nvSpPr>
                  <p:cNvPr id="160" name="blue">
                    <a:extLst>
                      <a:ext uri="{FF2B5EF4-FFF2-40B4-BE49-F238E27FC236}">
                        <a16:creationId xmlns:a16="http://schemas.microsoft.com/office/drawing/2014/main" id="{FB2C5DCD-5D52-4F6F-89AB-25A6B5EAAF89}"/>
                      </a:ext>
                    </a:extLst>
                  </p:cNvPr>
                  <p:cNvSpPr/>
                  <p:nvPr/>
                </p:nvSpPr>
                <p:spPr>
                  <a:xfrm>
                    <a:off x="5913194" y="1774826"/>
                    <a:ext cx="1284288" cy="1284288"/>
                  </a:xfrm>
                  <a:prstGeom prst="ellipse">
                    <a:avLst/>
                  </a:prstGeom>
                  <a:solidFill>
                    <a:srgbClr val="00BC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61" name="Multicloud">
                    <a:extLst>
                      <a:ext uri="{FF2B5EF4-FFF2-40B4-BE49-F238E27FC236}">
                        <a16:creationId xmlns:a16="http://schemas.microsoft.com/office/drawing/2014/main" id="{7E41FD04-F870-4F2F-A0C5-EE18CF90C171}"/>
                      </a:ext>
                    </a:extLst>
                  </p:cNvPr>
                  <p:cNvSpPr txBox="1"/>
                  <p:nvPr/>
                </p:nvSpPr>
                <p:spPr>
                  <a:xfrm>
                    <a:off x="6510081" y="2223053"/>
                    <a:ext cx="512725" cy="233277"/>
                  </a:xfrm>
                  <a:prstGeom prst="rect">
                    <a:avLst/>
                  </a:prstGeom>
                  <a:noFill/>
                </p:spPr>
                <p:txBody>
                  <a:bodyPr wrap="none" lIns="0" tIns="0" rIns="0" bIns="0"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Cloud</a:t>
                    </a:r>
                  </a:p>
                </p:txBody>
              </p:sp>
              <p:sp>
                <p:nvSpPr>
                  <p:cNvPr id="162" name="TextBox 161">
                    <a:extLst>
                      <a:ext uri="{FF2B5EF4-FFF2-40B4-BE49-F238E27FC236}">
                        <a16:creationId xmlns:a16="http://schemas.microsoft.com/office/drawing/2014/main" id="{CA092264-479A-40EC-B1E3-34F5958D9C97}"/>
                      </a:ext>
                    </a:extLst>
                  </p:cNvPr>
                  <p:cNvSpPr txBox="1"/>
                  <p:nvPr/>
                </p:nvSpPr>
                <p:spPr>
                  <a:xfrm>
                    <a:off x="5901439" y="3333227"/>
                    <a:ext cx="444686" cy="233277"/>
                  </a:xfrm>
                  <a:prstGeom prst="rect">
                    <a:avLst/>
                  </a:prstGeom>
                  <a:noFill/>
                </p:spPr>
                <p:txBody>
                  <a:bodyPr wrap="none" lIns="0" tIns="0" rIns="0" bIns="0" rtlCol="0" anchor="ctr">
                    <a:spAutoFit/>
                  </a:body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Edge</a:t>
                    </a:r>
                  </a:p>
                </p:txBody>
              </p:sp>
              <p:sp>
                <p:nvSpPr>
                  <p:cNvPr id="163" name="Freeform: Shape 162">
                    <a:extLst>
                      <a:ext uri="{FF2B5EF4-FFF2-40B4-BE49-F238E27FC236}">
                        <a16:creationId xmlns:a16="http://schemas.microsoft.com/office/drawing/2014/main" id="{ABA2BCA0-5DE8-4CFB-ACEA-A2DDBA9627F7}"/>
                      </a:ext>
                    </a:extLst>
                  </p:cNvPr>
                  <p:cNvSpPr/>
                  <p:nvPr/>
                </p:nvSpPr>
                <p:spPr>
                  <a:xfrm>
                    <a:off x="5935464" y="2544762"/>
                    <a:ext cx="808195" cy="514352"/>
                  </a:xfrm>
                  <a:custGeom>
                    <a:avLst/>
                    <a:gdLst>
                      <a:gd name="connsiteX0" fmla="*/ 188319 w 808195"/>
                      <a:gd name="connsiteY0" fmla="*/ 0 h 514352"/>
                      <a:gd name="connsiteX1" fmla="*/ 780000 w 808195"/>
                      <a:gd name="connsiteY1" fmla="*/ 392193 h 514352"/>
                      <a:gd name="connsiteX2" fmla="*/ 808195 w 808195"/>
                      <a:gd name="connsiteY2" fmla="*/ 483021 h 514352"/>
                      <a:gd name="connsiteX3" fmla="*/ 749290 w 808195"/>
                      <a:gd name="connsiteY3" fmla="*/ 501306 h 514352"/>
                      <a:gd name="connsiteX4" fmla="*/ 619875 w 808195"/>
                      <a:gd name="connsiteY4" fmla="*/ 514352 h 514352"/>
                      <a:gd name="connsiteX5" fmla="*/ 28194 w 808195"/>
                      <a:gd name="connsiteY5" fmla="*/ 122159 h 514352"/>
                      <a:gd name="connsiteX6" fmla="*/ 0 w 808195"/>
                      <a:gd name="connsiteY6" fmla="*/ 31331 h 514352"/>
                      <a:gd name="connsiteX7" fmla="*/ 58905 w 808195"/>
                      <a:gd name="connsiteY7" fmla="*/ 13046 h 514352"/>
                      <a:gd name="connsiteX8" fmla="*/ 188319 w 808195"/>
                      <a:gd name="connsiteY8" fmla="*/ 0 h 51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195" h="514352">
                        <a:moveTo>
                          <a:pt x="188319" y="0"/>
                        </a:moveTo>
                        <a:cubicBezTo>
                          <a:pt x="454304" y="0"/>
                          <a:pt x="682517" y="161718"/>
                          <a:pt x="780000" y="392193"/>
                        </a:cubicBezTo>
                        <a:lnTo>
                          <a:pt x="808195" y="483021"/>
                        </a:lnTo>
                        <a:lnTo>
                          <a:pt x="749290" y="501306"/>
                        </a:lnTo>
                        <a:cubicBezTo>
                          <a:pt x="707488" y="509860"/>
                          <a:pt x="664206" y="514352"/>
                          <a:pt x="619875" y="514352"/>
                        </a:cubicBezTo>
                        <a:cubicBezTo>
                          <a:pt x="353891" y="514352"/>
                          <a:pt x="125677" y="352635"/>
                          <a:pt x="28194" y="122159"/>
                        </a:cubicBezTo>
                        <a:lnTo>
                          <a:pt x="0" y="31331"/>
                        </a:lnTo>
                        <a:lnTo>
                          <a:pt x="58905" y="13046"/>
                        </a:lnTo>
                        <a:cubicBezTo>
                          <a:pt x="100707" y="4492"/>
                          <a:pt x="143989" y="0"/>
                          <a:pt x="188319" y="0"/>
                        </a:cubicBezTo>
                        <a:close/>
                      </a:path>
                    </a:pathLst>
                  </a:custGeom>
                  <a:solidFill>
                    <a:srgbClr val="007E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4" name="Freeform: Shape 163">
                    <a:extLst>
                      <a:ext uri="{FF2B5EF4-FFF2-40B4-BE49-F238E27FC236}">
                        <a16:creationId xmlns:a16="http://schemas.microsoft.com/office/drawing/2014/main" id="{72D07731-B74F-46D5-B8F5-80C70C2B97DA}"/>
                      </a:ext>
                    </a:extLst>
                  </p:cNvPr>
                  <p:cNvSpPr/>
                  <p:nvPr/>
                </p:nvSpPr>
                <p:spPr>
                  <a:xfrm>
                    <a:off x="5503795" y="2544762"/>
                    <a:ext cx="807139" cy="514352"/>
                  </a:xfrm>
                  <a:custGeom>
                    <a:avLst/>
                    <a:gdLst>
                      <a:gd name="connsiteX0" fmla="*/ 619988 w 807139"/>
                      <a:gd name="connsiteY0" fmla="*/ 0 h 514352"/>
                      <a:gd name="connsiteX1" fmla="*/ 749403 w 807139"/>
                      <a:gd name="connsiteY1" fmla="*/ 13046 h 514352"/>
                      <a:gd name="connsiteX2" fmla="*/ 807139 w 807139"/>
                      <a:gd name="connsiteY2" fmla="*/ 30969 h 514352"/>
                      <a:gd name="connsiteX3" fmla="*/ 778831 w 807139"/>
                      <a:gd name="connsiteY3" fmla="*/ 122159 h 514352"/>
                      <a:gd name="connsiteX4" fmla="*/ 187150 w 807139"/>
                      <a:gd name="connsiteY4" fmla="*/ 514352 h 514352"/>
                      <a:gd name="connsiteX5" fmla="*/ 57736 w 807139"/>
                      <a:gd name="connsiteY5" fmla="*/ 501306 h 514352"/>
                      <a:gd name="connsiteX6" fmla="*/ 0 w 807139"/>
                      <a:gd name="connsiteY6" fmla="*/ 483384 h 514352"/>
                      <a:gd name="connsiteX7" fmla="*/ 28307 w 807139"/>
                      <a:gd name="connsiteY7" fmla="*/ 392193 h 514352"/>
                      <a:gd name="connsiteX8" fmla="*/ 619988 w 807139"/>
                      <a:gd name="connsiteY8" fmla="*/ 0 h 51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39" h="514352">
                        <a:moveTo>
                          <a:pt x="619988" y="0"/>
                        </a:moveTo>
                        <a:cubicBezTo>
                          <a:pt x="664319" y="0"/>
                          <a:pt x="707601" y="4492"/>
                          <a:pt x="749403" y="13046"/>
                        </a:cubicBezTo>
                        <a:lnTo>
                          <a:pt x="807139" y="30969"/>
                        </a:lnTo>
                        <a:lnTo>
                          <a:pt x="778831" y="122159"/>
                        </a:lnTo>
                        <a:cubicBezTo>
                          <a:pt x="681348" y="352635"/>
                          <a:pt x="453135" y="514352"/>
                          <a:pt x="187150" y="514352"/>
                        </a:cubicBezTo>
                        <a:cubicBezTo>
                          <a:pt x="142820" y="514352"/>
                          <a:pt x="99538" y="509860"/>
                          <a:pt x="57736" y="501306"/>
                        </a:cubicBezTo>
                        <a:lnTo>
                          <a:pt x="0" y="483384"/>
                        </a:lnTo>
                        <a:lnTo>
                          <a:pt x="28307" y="392193"/>
                        </a:lnTo>
                        <a:cubicBezTo>
                          <a:pt x="125790" y="161718"/>
                          <a:pt x="354004" y="0"/>
                          <a:pt x="619988" y="0"/>
                        </a:cubicBezTo>
                        <a:close/>
                      </a:path>
                    </a:pathLst>
                  </a:custGeom>
                  <a:solidFill>
                    <a:srgbClr val="6C7F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5" name="Freeform: Shape 164">
                    <a:extLst>
                      <a:ext uri="{FF2B5EF4-FFF2-40B4-BE49-F238E27FC236}">
                        <a16:creationId xmlns:a16="http://schemas.microsoft.com/office/drawing/2014/main" id="{16105A9E-1991-4808-A7B2-705335D7C7E3}"/>
                      </a:ext>
                    </a:extLst>
                  </p:cNvPr>
                  <p:cNvSpPr/>
                  <p:nvPr/>
                </p:nvSpPr>
                <p:spPr>
                  <a:xfrm>
                    <a:off x="5913194" y="1944865"/>
                    <a:ext cx="419894" cy="944213"/>
                  </a:xfrm>
                  <a:custGeom>
                    <a:avLst/>
                    <a:gdLst>
                      <a:gd name="connsiteX0" fmla="*/ 209947 w 419894"/>
                      <a:gd name="connsiteY0" fmla="*/ 0 h 944213"/>
                      <a:gd name="connsiteX1" fmla="*/ 231815 w 419894"/>
                      <a:gd name="connsiteY1" fmla="*/ 18042 h 944213"/>
                      <a:gd name="connsiteX2" fmla="*/ 419894 w 419894"/>
                      <a:gd name="connsiteY2" fmla="*/ 472106 h 944213"/>
                      <a:gd name="connsiteX3" fmla="*/ 231815 w 419894"/>
                      <a:gd name="connsiteY3" fmla="*/ 926170 h 944213"/>
                      <a:gd name="connsiteX4" fmla="*/ 209947 w 419894"/>
                      <a:gd name="connsiteY4" fmla="*/ 944213 h 944213"/>
                      <a:gd name="connsiteX5" fmla="*/ 188080 w 419894"/>
                      <a:gd name="connsiteY5" fmla="*/ 926170 h 944213"/>
                      <a:gd name="connsiteX6" fmla="*/ 0 w 419894"/>
                      <a:gd name="connsiteY6" fmla="*/ 472106 h 944213"/>
                      <a:gd name="connsiteX7" fmla="*/ 188080 w 419894"/>
                      <a:gd name="connsiteY7" fmla="*/ 18042 h 94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894" h="944213">
                        <a:moveTo>
                          <a:pt x="209947" y="0"/>
                        </a:moveTo>
                        <a:lnTo>
                          <a:pt x="231815" y="18042"/>
                        </a:lnTo>
                        <a:cubicBezTo>
                          <a:pt x="348020" y="134247"/>
                          <a:pt x="419894" y="294783"/>
                          <a:pt x="419894" y="472106"/>
                        </a:cubicBezTo>
                        <a:cubicBezTo>
                          <a:pt x="419894" y="649429"/>
                          <a:pt x="348020" y="809965"/>
                          <a:pt x="231815" y="926170"/>
                        </a:cubicBezTo>
                        <a:lnTo>
                          <a:pt x="209947" y="944213"/>
                        </a:lnTo>
                        <a:lnTo>
                          <a:pt x="188080" y="926170"/>
                        </a:lnTo>
                        <a:cubicBezTo>
                          <a:pt x="71875" y="809965"/>
                          <a:pt x="0" y="649429"/>
                          <a:pt x="0" y="472106"/>
                        </a:cubicBezTo>
                        <a:cubicBezTo>
                          <a:pt x="0" y="294783"/>
                          <a:pt x="71875" y="134247"/>
                          <a:pt x="188080" y="18042"/>
                        </a:cubicBezTo>
                        <a:close/>
                      </a:path>
                    </a:pathLst>
                  </a:custGeom>
                  <a:solidFill>
                    <a:srgbClr val="008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6" name="Freeform: Shape 165">
                    <a:extLst>
                      <a:ext uri="{FF2B5EF4-FFF2-40B4-BE49-F238E27FC236}">
                        <a16:creationId xmlns:a16="http://schemas.microsoft.com/office/drawing/2014/main" id="{E225062F-7888-4281-AD88-44FE8D945D73}"/>
                      </a:ext>
                    </a:extLst>
                  </p:cNvPr>
                  <p:cNvSpPr/>
                  <p:nvPr/>
                </p:nvSpPr>
                <p:spPr>
                  <a:xfrm>
                    <a:off x="5935464" y="2544762"/>
                    <a:ext cx="375469" cy="344316"/>
                  </a:xfrm>
                  <a:custGeom>
                    <a:avLst/>
                    <a:gdLst>
                      <a:gd name="connsiteX0" fmla="*/ 188319 w 375469"/>
                      <a:gd name="connsiteY0" fmla="*/ 0 h 344316"/>
                      <a:gd name="connsiteX1" fmla="*/ 305078 w 375469"/>
                      <a:gd name="connsiteY1" fmla="*/ 11770 h 344316"/>
                      <a:gd name="connsiteX2" fmla="*/ 338255 w 375469"/>
                      <a:gd name="connsiteY2" fmla="*/ 19417 h 344316"/>
                      <a:gd name="connsiteX3" fmla="*/ 375469 w 375469"/>
                      <a:gd name="connsiteY3" fmla="*/ 30969 h 344316"/>
                      <a:gd name="connsiteX4" fmla="*/ 347162 w 375469"/>
                      <a:gd name="connsiteY4" fmla="*/ 122160 h 344316"/>
                      <a:gd name="connsiteX5" fmla="*/ 347161 w 375469"/>
                      <a:gd name="connsiteY5" fmla="*/ 122161 h 344316"/>
                      <a:gd name="connsiteX6" fmla="*/ 293833 w 375469"/>
                      <a:gd name="connsiteY6" fmla="*/ 220412 h 344316"/>
                      <a:gd name="connsiteX7" fmla="*/ 274793 w 375469"/>
                      <a:gd name="connsiteY7" fmla="*/ 247193 h 344316"/>
                      <a:gd name="connsiteX8" fmla="*/ 222602 w 375469"/>
                      <a:gd name="connsiteY8" fmla="*/ 310448 h 344316"/>
                      <a:gd name="connsiteX9" fmla="*/ 200029 w 375469"/>
                      <a:gd name="connsiteY9" fmla="*/ 334125 h 344316"/>
                      <a:gd name="connsiteX10" fmla="*/ 187677 w 375469"/>
                      <a:gd name="connsiteY10" fmla="*/ 344316 h 344316"/>
                      <a:gd name="connsiteX11" fmla="*/ 175334 w 375469"/>
                      <a:gd name="connsiteY11" fmla="*/ 334131 h 344316"/>
                      <a:gd name="connsiteX12" fmla="*/ 152745 w 375469"/>
                      <a:gd name="connsiteY12" fmla="*/ 310438 h 344316"/>
                      <a:gd name="connsiteX13" fmla="*/ 100572 w 375469"/>
                      <a:gd name="connsiteY13" fmla="*/ 247203 h 344316"/>
                      <a:gd name="connsiteX14" fmla="*/ 81518 w 375469"/>
                      <a:gd name="connsiteY14" fmla="*/ 220404 h 344316"/>
                      <a:gd name="connsiteX15" fmla="*/ 28222 w 375469"/>
                      <a:gd name="connsiteY15" fmla="*/ 122214 h 344316"/>
                      <a:gd name="connsiteX16" fmla="*/ 28194 w 375469"/>
                      <a:gd name="connsiteY16" fmla="*/ 122159 h 344316"/>
                      <a:gd name="connsiteX17" fmla="*/ 0 w 375469"/>
                      <a:gd name="connsiteY17" fmla="*/ 31331 h 344316"/>
                      <a:gd name="connsiteX18" fmla="*/ 38382 w 375469"/>
                      <a:gd name="connsiteY18" fmla="*/ 19417 h 344316"/>
                      <a:gd name="connsiteX19" fmla="*/ 71560 w 375469"/>
                      <a:gd name="connsiteY19" fmla="*/ 11770 h 34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5469" h="344316">
                        <a:moveTo>
                          <a:pt x="188319" y="0"/>
                        </a:moveTo>
                        <a:lnTo>
                          <a:pt x="305078" y="11770"/>
                        </a:lnTo>
                        <a:lnTo>
                          <a:pt x="338255" y="19417"/>
                        </a:lnTo>
                        <a:lnTo>
                          <a:pt x="375469" y="30969"/>
                        </a:lnTo>
                        <a:lnTo>
                          <a:pt x="347162" y="122160"/>
                        </a:lnTo>
                        <a:lnTo>
                          <a:pt x="347161" y="122161"/>
                        </a:lnTo>
                        <a:lnTo>
                          <a:pt x="293833" y="220412"/>
                        </a:lnTo>
                        <a:lnTo>
                          <a:pt x="274793" y="247193"/>
                        </a:lnTo>
                        <a:lnTo>
                          <a:pt x="222602" y="310448"/>
                        </a:lnTo>
                        <a:lnTo>
                          <a:pt x="200029" y="334125"/>
                        </a:lnTo>
                        <a:lnTo>
                          <a:pt x="187677" y="344316"/>
                        </a:lnTo>
                        <a:lnTo>
                          <a:pt x="175334" y="334131"/>
                        </a:lnTo>
                        <a:lnTo>
                          <a:pt x="152745" y="310438"/>
                        </a:lnTo>
                        <a:lnTo>
                          <a:pt x="100572" y="247203"/>
                        </a:lnTo>
                        <a:lnTo>
                          <a:pt x="81518" y="220404"/>
                        </a:lnTo>
                        <a:lnTo>
                          <a:pt x="28222" y="122214"/>
                        </a:lnTo>
                        <a:lnTo>
                          <a:pt x="28194" y="122159"/>
                        </a:lnTo>
                        <a:lnTo>
                          <a:pt x="0" y="31331"/>
                        </a:lnTo>
                        <a:lnTo>
                          <a:pt x="38382" y="19417"/>
                        </a:lnTo>
                        <a:lnTo>
                          <a:pt x="71560" y="11770"/>
                        </a:lnTo>
                        <a:close/>
                      </a:path>
                    </a:pathLst>
                  </a:custGeom>
                  <a:solidFill>
                    <a:srgbClr val="005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grpSp>
            <p:grpSp>
              <p:nvGrpSpPr>
                <p:cNvPr id="152" name="Group 151">
                  <a:extLst>
                    <a:ext uri="{FF2B5EF4-FFF2-40B4-BE49-F238E27FC236}">
                      <a16:creationId xmlns:a16="http://schemas.microsoft.com/office/drawing/2014/main" id="{BC3225B5-524F-47B2-AFF3-C4F7BECFE1AA}"/>
                    </a:ext>
                  </a:extLst>
                </p:cNvPr>
                <p:cNvGrpSpPr/>
                <p:nvPr/>
              </p:nvGrpSpPr>
              <p:grpSpPr>
                <a:xfrm>
                  <a:off x="4008864" y="2512672"/>
                  <a:ext cx="1126273" cy="850605"/>
                  <a:chOff x="3140652" y="2021445"/>
                  <a:chExt cx="2862696" cy="1749898"/>
                </a:xfrm>
              </p:grpSpPr>
              <p:pic>
                <p:nvPicPr>
                  <p:cNvPr id="153" name="Picture 152">
                    <a:extLst>
                      <a:ext uri="{FF2B5EF4-FFF2-40B4-BE49-F238E27FC236}">
                        <a16:creationId xmlns:a16="http://schemas.microsoft.com/office/drawing/2014/main" id="{049EF39B-9459-44F7-AE14-2C9AB322235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154" name="Picture 153">
                    <a:extLst>
                      <a:ext uri="{FF2B5EF4-FFF2-40B4-BE49-F238E27FC236}">
                        <a16:creationId xmlns:a16="http://schemas.microsoft.com/office/drawing/2014/main" id="{C45AE626-5EE8-43CF-A08E-6A3507F4A5AC}"/>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155" name="Picture 154">
                    <a:extLst>
                      <a:ext uri="{FF2B5EF4-FFF2-40B4-BE49-F238E27FC236}">
                        <a16:creationId xmlns:a16="http://schemas.microsoft.com/office/drawing/2014/main" id="{FB51F213-5DD3-45A7-8C4F-A1760A705670}"/>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grpSp>
        </p:grpSp>
      </p:grpSp>
      <p:grpSp>
        <p:nvGrpSpPr>
          <p:cNvPr id="167" name="Group 166">
            <a:extLst>
              <a:ext uri="{FF2B5EF4-FFF2-40B4-BE49-F238E27FC236}">
                <a16:creationId xmlns:a16="http://schemas.microsoft.com/office/drawing/2014/main" id="{4CB34C59-5DE0-4A4E-9AF9-587DA4025627}"/>
              </a:ext>
            </a:extLst>
          </p:cNvPr>
          <p:cNvGrpSpPr/>
          <p:nvPr userDrawn="1"/>
        </p:nvGrpSpPr>
        <p:grpSpPr>
          <a:xfrm>
            <a:off x="403811" y="2227421"/>
            <a:ext cx="2103120" cy="2196418"/>
            <a:chOff x="403811" y="2227421"/>
            <a:chExt cx="2103120" cy="2196418"/>
          </a:xfrm>
        </p:grpSpPr>
        <p:grpSp>
          <p:nvGrpSpPr>
            <p:cNvPr id="168" name="Group 167">
              <a:extLst>
                <a:ext uri="{FF2B5EF4-FFF2-40B4-BE49-F238E27FC236}">
                  <a16:creationId xmlns:a16="http://schemas.microsoft.com/office/drawing/2014/main" id="{D4C97DEB-15C8-483F-9155-B0E6CDB74310}"/>
                </a:ext>
              </a:extLst>
            </p:cNvPr>
            <p:cNvGrpSpPr/>
            <p:nvPr/>
          </p:nvGrpSpPr>
          <p:grpSpPr>
            <a:xfrm>
              <a:off x="1400493" y="2774651"/>
              <a:ext cx="109757" cy="1649188"/>
              <a:chOff x="670933" y="1166812"/>
              <a:chExt cx="109757" cy="1649188"/>
            </a:xfrm>
          </p:grpSpPr>
          <p:sp>
            <p:nvSpPr>
              <p:cNvPr id="175" name="Ellipse 20">
                <a:extLst>
                  <a:ext uri="{FF2B5EF4-FFF2-40B4-BE49-F238E27FC236}">
                    <a16:creationId xmlns:a16="http://schemas.microsoft.com/office/drawing/2014/main" id="{1D74FCE6-C194-4CC4-9CB3-A01236709561}"/>
                  </a:ext>
                </a:extLst>
              </p:cNvPr>
              <p:cNvSpPr/>
              <p:nvPr/>
            </p:nvSpPr>
            <p:spPr bwMode="auto">
              <a:xfrm>
                <a:off x="670933" y="2708000"/>
                <a:ext cx="109757" cy="108000"/>
              </a:xfrm>
              <a:prstGeom prst="ellipse">
                <a:avLst/>
              </a:prstGeom>
              <a:solidFill>
                <a:srgbClr val="282828"/>
              </a:solidFill>
              <a:ln w="12700" cap="flat" cmpd="sng" algn="ctr">
                <a:noFill/>
                <a:prstDash val="solid"/>
                <a:round/>
                <a:headEnd type="none" w="med" len="med"/>
                <a:tailEnd type="none" w="med" len="med"/>
              </a:ln>
              <a:effectLst/>
              <a:scene3d>
                <a:camera prst="orthographicFront"/>
                <a:lightRig rig="threePt" dir="t">
                  <a:rot lat="0" lon="0" rev="1200000"/>
                </a:lightRig>
              </a:scene3d>
              <a:sp3d/>
            </p:spPr>
            <p:txBody>
              <a:bodyPr vert="horz" wrap="none" lIns="68589" tIns="34295" rIns="68589" bIns="34295" numCol="1" rtlCol="0" anchor="ctr" anchorCtr="0" compatLnSpc="1">
                <a:prstTxWarp prst="textNoShape">
                  <a:avLst/>
                </a:prstTxWarp>
              </a:bodyPr>
              <a:lstStyle/>
              <a:p>
                <a:pPr marL="0" marR="0" lvl="0" indent="0" algn="ctr" defTabSz="685891" eaLnBrk="0" fontAlgn="base" latinLnBrk="0" hangingPunct="0">
                  <a:lnSpc>
                    <a:spcPct val="100000"/>
                  </a:lnSpc>
                  <a:spcBef>
                    <a:spcPct val="0"/>
                  </a:spcBef>
                  <a:spcAft>
                    <a:spcPct val="0"/>
                  </a:spcAft>
                  <a:buClrTx/>
                  <a:buSzTx/>
                  <a:buFontTx/>
                  <a:buNone/>
                  <a:tabLst/>
                  <a:defRPr/>
                </a:pPr>
                <a:endParaRPr kumimoji="0" lang="de-DE" sz="1400" b="0" i="0" u="none" strike="noStrike" kern="0" cap="none" spc="0" normalizeH="0" baseline="0" noProof="0" dirty="0">
                  <a:ln>
                    <a:noFill/>
                  </a:ln>
                  <a:solidFill>
                    <a:srgbClr val="282828"/>
                  </a:solidFill>
                  <a:effectLst/>
                  <a:uLnTx/>
                  <a:uFillTx/>
                  <a:latin typeface="CiscoSansTT ExtraLight"/>
                  <a:ea typeface="ＭＳ Ｐゴシック" charset="0"/>
                </a:endParaRPr>
              </a:p>
            </p:txBody>
          </p:sp>
          <p:cxnSp>
            <p:nvCxnSpPr>
              <p:cNvPr id="176" name="Gerade Verbindung 28">
                <a:extLst>
                  <a:ext uri="{FF2B5EF4-FFF2-40B4-BE49-F238E27FC236}">
                    <a16:creationId xmlns:a16="http://schemas.microsoft.com/office/drawing/2014/main" id="{55E3B4E3-591D-4AF0-9753-9B2F5C5253B2}"/>
                  </a:ext>
                </a:extLst>
              </p:cNvPr>
              <p:cNvCxnSpPr/>
              <p:nvPr/>
            </p:nvCxnSpPr>
            <p:spPr bwMode="auto">
              <a:xfrm flipV="1">
                <a:off x="725811" y="1166812"/>
                <a:ext cx="0" cy="1541189"/>
              </a:xfrm>
              <a:prstGeom prst="line">
                <a:avLst/>
              </a:prstGeom>
              <a:noFill/>
              <a:ln w="9525">
                <a:solidFill>
                  <a:srgbClr val="282828"/>
                </a:solidFill>
                <a:prstDash val="solid"/>
                <a:round/>
                <a:headEnd/>
                <a:tailEnd/>
              </a:ln>
              <a:effectLst/>
            </p:spPr>
          </p:cxnSp>
        </p:grpSp>
        <p:grpSp>
          <p:nvGrpSpPr>
            <p:cNvPr id="169" name="Group 168">
              <a:extLst>
                <a:ext uri="{FF2B5EF4-FFF2-40B4-BE49-F238E27FC236}">
                  <a16:creationId xmlns:a16="http://schemas.microsoft.com/office/drawing/2014/main" id="{55A64599-78E9-44BF-8695-FC508B02F4A2}"/>
                </a:ext>
              </a:extLst>
            </p:cNvPr>
            <p:cNvGrpSpPr/>
            <p:nvPr/>
          </p:nvGrpSpPr>
          <p:grpSpPr>
            <a:xfrm>
              <a:off x="403811" y="2227421"/>
              <a:ext cx="2103120" cy="1811424"/>
              <a:chOff x="403811" y="2227421"/>
              <a:chExt cx="2103120" cy="1811424"/>
            </a:xfrm>
          </p:grpSpPr>
          <p:pic>
            <p:nvPicPr>
              <p:cNvPr id="170" name="Picture 169">
                <a:extLst>
                  <a:ext uri="{FF2B5EF4-FFF2-40B4-BE49-F238E27FC236}">
                    <a16:creationId xmlns:a16="http://schemas.microsoft.com/office/drawing/2014/main" id="{3D0AD139-439C-425F-B3A1-6ED05DA28DD6}"/>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03811" y="2227421"/>
                <a:ext cx="2103120" cy="1811424"/>
              </a:xfrm>
              <a:prstGeom prst="rect">
                <a:avLst/>
              </a:prstGeom>
            </p:spPr>
          </p:pic>
          <p:sp>
            <p:nvSpPr>
              <p:cNvPr id="171" name="Rectangle 170">
                <a:extLst>
                  <a:ext uri="{FF2B5EF4-FFF2-40B4-BE49-F238E27FC236}">
                    <a16:creationId xmlns:a16="http://schemas.microsoft.com/office/drawing/2014/main" id="{1B8C583A-D4F9-4565-BFCB-78656B56E577}"/>
                  </a:ext>
                </a:extLst>
              </p:cNvPr>
              <p:cNvSpPr/>
              <p:nvPr/>
            </p:nvSpPr>
            <p:spPr>
              <a:xfrm>
                <a:off x="403811" y="2227421"/>
                <a:ext cx="2103120" cy="1811424"/>
              </a:xfrm>
              <a:prstGeom prst="rect">
                <a:avLst/>
              </a:prstGeom>
              <a:solidFill>
                <a:srgbClr val="282828">
                  <a:alpha val="59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grpSp>
            <p:nvGrpSpPr>
              <p:cNvPr id="172" name="Group 171">
                <a:extLst>
                  <a:ext uri="{FF2B5EF4-FFF2-40B4-BE49-F238E27FC236}">
                    <a16:creationId xmlns:a16="http://schemas.microsoft.com/office/drawing/2014/main" id="{A9EED8D0-5F4B-478E-B762-CCDE482738C1}"/>
                  </a:ext>
                </a:extLst>
              </p:cNvPr>
              <p:cNvGrpSpPr/>
              <p:nvPr/>
            </p:nvGrpSpPr>
            <p:grpSpPr>
              <a:xfrm>
                <a:off x="537078" y="2410094"/>
                <a:ext cx="1836586" cy="1435824"/>
                <a:chOff x="401736" y="3730572"/>
                <a:chExt cx="1836586" cy="1435824"/>
              </a:xfrm>
            </p:grpSpPr>
            <p:sp>
              <p:nvSpPr>
                <p:cNvPr id="173" name="Rectangle 172">
                  <a:extLst>
                    <a:ext uri="{FF2B5EF4-FFF2-40B4-BE49-F238E27FC236}">
                      <a16:creationId xmlns:a16="http://schemas.microsoft.com/office/drawing/2014/main" id="{30651F0A-736B-486E-B5F4-34EF19598CD1}"/>
                    </a:ext>
                  </a:extLst>
                </p:cNvPr>
                <p:cNvSpPr/>
                <p:nvPr/>
              </p:nvSpPr>
              <p:spPr>
                <a:xfrm>
                  <a:off x="401736" y="3730572"/>
                  <a:ext cx="1836586" cy="884794"/>
                </a:xfrm>
                <a:prstGeom prst="rect">
                  <a:avLst/>
                </a:prstGeom>
              </p:spPr>
              <p:txBody>
                <a:bodyPr wrap="square">
                  <a:spAutoFit/>
                </a:bodyPr>
                <a:lstStyle/>
                <a:p>
                  <a:pPr marL="0" marR="0" lvl="0" indent="0" defTabSz="914400" eaLnBrk="1" fontAlgn="base" latinLnBrk="0" hangingPunct="1">
                    <a:lnSpc>
                      <a:spcPct val="110000"/>
                    </a:lnSpc>
                    <a:spcBef>
                      <a:spcPts val="120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iscoSansTT Heavy" panose="020B0903020201020303" pitchFamily="34" charset="0"/>
                      <a:ea typeface="ＭＳ Ｐゴシック" charset="0"/>
                      <a:cs typeface="CiscoSansTT Heavy" panose="020B0903020201020303" pitchFamily="34" charset="0"/>
                    </a:rPr>
                    <a:t>63%</a:t>
                  </a:r>
                  <a:r>
                    <a:rPr kumimoji="0" lang="en-US" sz="1200" b="0" i="0" u="none" strike="noStrike" kern="0" cap="none" spc="0" normalizeH="0" baseline="0" noProof="0" dirty="0">
                      <a:ln>
                        <a:noFill/>
                      </a:ln>
                      <a:solidFill>
                        <a:srgbClr val="FFFFFF"/>
                      </a:solidFill>
                      <a:effectLst/>
                      <a:uLnTx/>
                      <a:uFillTx/>
                      <a:latin typeface="CiscoSansTT ExtraLight"/>
                      <a:ea typeface="ＭＳ Ｐゴシック" charset="0"/>
                    </a:rPr>
                    <a:t> of Organizations Currently Describe Their Current Workload at “Highly Manual”</a:t>
                  </a:r>
                </a:p>
              </p:txBody>
            </p:sp>
            <p:sp>
              <p:nvSpPr>
                <p:cNvPr id="174" name="TextBox 173">
                  <a:extLst>
                    <a:ext uri="{FF2B5EF4-FFF2-40B4-BE49-F238E27FC236}">
                      <a16:creationId xmlns:a16="http://schemas.microsoft.com/office/drawing/2014/main" id="{0146E235-4578-4D58-A5EC-9ED9C50ADA1F}"/>
                    </a:ext>
                  </a:extLst>
                </p:cNvPr>
                <p:cNvSpPr txBox="1"/>
                <p:nvPr/>
              </p:nvSpPr>
              <p:spPr>
                <a:xfrm>
                  <a:off x="401736" y="4827842"/>
                  <a:ext cx="1497526"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CiscoSansTT Heavy" panose="020B0903020201020303" pitchFamily="34" charset="0"/>
                      <a:ea typeface="ＭＳ Ｐゴシック" charset="0"/>
                      <a:cs typeface="CiscoSansTT Heavy" panose="020B0903020201020303" pitchFamily="34" charset="0"/>
                    </a:rPr>
                    <a:t>451 RESEARCH,</a:t>
                  </a:r>
                  <a:br>
                    <a:rPr kumimoji="0" lang="en-US" sz="800" b="0" i="0" u="none" strike="noStrike" kern="0" cap="none" spc="0" normalizeH="0" baseline="0" noProof="0" dirty="0">
                      <a:ln>
                        <a:noFill/>
                      </a:ln>
                      <a:solidFill>
                        <a:srgbClr val="FFFFFF"/>
                      </a:solidFill>
                      <a:effectLst/>
                      <a:uLnTx/>
                      <a:uFillTx/>
                      <a:latin typeface="CiscoSansTT Heavy" panose="020B0903020201020303" pitchFamily="34" charset="0"/>
                      <a:ea typeface="ＭＳ Ｐゴシック" charset="0"/>
                      <a:cs typeface="CiscoSansTT Heavy" panose="020B0903020201020303" pitchFamily="34" charset="0"/>
                    </a:rPr>
                  </a:br>
                  <a:r>
                    <a:rPr kumimoji="0" lang="en-US" sz="800" b="0"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VOICE OF THE ENTERPRISE</a:t>
                  </a:r>
                  <a:endParaRPr kumimoji="0" lang="en-US" sz="1800" b="0" i="0" u="none" strike="noStrike" kern="0" cap="none" spc="0" normalizeH="0" baseline="0" noProof="0" dirty="0">
                    <a:ln>
                      <a:noFill/>
                    </a:ln>
                    <a:solidFill>
                      <a:srgbClr val="FFFFFF"/>
                    </a:solidFill>
                    <a:effectLst/>
                    <a:uLnTx/>
                    <a:uFillTx/>
                    <a:latin typeface="CiscoSansTT ExtraLight"/>
                    <a:ea typeface="ＭＳ Ｐゴシック" charset="0"/>
                  </a:endParaRPr>
                </a:p>
              </p:txBody>
            </p:sp>
          </p:grpSp>
        </p:grpSp>
      </p:grpSp>
    </p:spTree>
    <p:extLst>
      <p:ext uri="{BB962C8B-B14F-4D97-AF65-F5344CB8AC3E}">
        <p14:creationId xmlns:p14="http://schemas.microsoft.com/office/powerpoint/2010/main" val="4109715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750"/>
                                        <p:tgtEl>
                                          <p:spTgt spid="167"/>
                                        </p:tgtEl>
                                      </p:cBhvr>
                                    </p:animEffect>
                                  </p:childTnLst>
                                </p:cTn>
                              </p:par>
                              <p:par>
                                <p:cTn id="11" presetID="42" presetClass="path" presetSubtype="0" accel="50000" decel="50000" fill="hold" nodeType="withEffect">
                                  <p:stCondLst>
                                    <p:cond delay="0"/>
                                  </p:stCondLst>
                                  <p:childTnLst>
                                    <p:animMotion origin="layout" path="M 2.22222E-6 -0.04691 L 2.22222E-6 1.85185E-6 " pathEditMode="relative" rAng="0" ptsTypes="AA">
                                      <p:cBhvr>
                                        <p:cTn id="12" dur="750" fill="hold"/>
                                        <p:tgtEl>
                                          <p:spTgt spid="167"/>
                                        </p:tgtEl>
                                        <p:attrNameLst>
                                          <p:attrName>ppt_x</p:attrName>
                                          <p:attrName>ppt_y</p:attrName>
                                        </p:attrNameLst>
                                      </p:cBhvr>
                                      <p:rCtr x="0" y="2407"/>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down)">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750"/>
                                        <p:tgtEl>
                                          <p:spTgt spid="121"/>
                                        </p:tgtEl>
                                      </p:cBhvr>
                                    </p:animEffect>
                                  </p:childTnLst>
                                </p:cTn>
                              </p:par>
                              <p:par>
                                <p:cTn id="23" presetID="42" presetClass="path" presetSubtype="0" accel="50000" decel="50000" fill="hold" nodeType="withEffect">
                                  <p:stCondLst>
                                    <p:cond delay="0"/>
                                  </p:stCondLst>
                                  <p:childTnLst>
                                    <p:animMotion origin="layout" path="M 2.22222E-6 -0.04691 L 2.22222E-6 1.85185E-6 " pathEditMode="relative" rAng="0" ptsTypes="AA">
                                      <p:cBhvr>
                                        <p:cTn id="24" dur="750" fill="hold"/>
                                        <p:tgtEl>
                                          <p:spTgt spid="121"/>
                                        </p:tgtEl>
                                        <p:attrNameLst>
                                          <p:attrName>ppt_x</p:attrName>
                                          <p:attrName>ppt_y</p:attrName>
                                        </p:attrNameLst>
                                      </p:cBhvr>
                                      <p:rCtr x="0" y="2407"/>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fad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23C8370-3ABE-4216-BB90-7A3A8C6A2C5F}"/>
              </a:ext>
            </a:extLst>
          </p:cNvPr>
          <p:cNvSpPr txBox="1"/>
          <p:nvPr userDrawn="1"/>
        </p:nvSpPr>
        <p:spPr>
          <a:xfrm>
            <a:off x="2530588" y="1278925"/>
            <a:ext cx="4069718" cy="800219"/>
          </a:xfrm>
          <a:prstGeom prst="rect">
            <a:avLst/>
          </a:prstGeom>
          <a:noFill/>
        </p:spPr>
        <p:txBody>
          <a:bodyPr wrap="square" rtlCol="0">
            <a:spAutoFit/>
          </a:bodyPr>
          <a:lstStyle/>
          <a:p>
            <a:pPr algn="ctr" fontAlgn="base">
              <a:spcBef>
                <a:spcPts val="1200"/>
              </a:spcBef>
              <a:spcAft>
                <a:spcPct val="0"/>
              </a:spcAft>
              <a:defRPr/>
            </a:pPr>
            <a:r>
              <a:rPr lang="en-US" b="1" dirty="0">
                <a:solidFill>
                  <a:srgbClr val="282828"/>
                </a:solidFill>
                <a:latin typeface="CiscoSansTT ExtraLight"/>
                <a:ea typeface="ＭＳ Ｐゴシック" charset="0"/>
              </a:rPr>
              <a:t>Performance and Scalability to Power</a:t>
            </a:r>
          </a:p>
          <a:p>
            <a:pPr algn="ctr" fontAlgn="base">
              <a:spcBef>
                <a:spcPts val="1200"/>
              </a:spcBef>
              <a:spcAft>
                <a:spcPct val="0"/>
              </a:spcAft>
              <a:defRPr/>
            </a:pPr>
            <a:r>
              <a:rPr lang="en-US" sz="1400" b="1" dirty="0">
                <a:solidFill>
                  <a:srgbClr val="282828"/>
                </a:solidFill>
                <a:latin typeface="CiscoSansTT ExtraLight"/>
                <a:ea typeface="ＭＳ Ｐゴシック" charset="0"/>
              </a:rPr>
              <a:t> </a:t>
            </a:r>
            <a:r>
              <a:rPr lang="en-US" b="1" dirty="0">
                <a:solidFill>
                  <a:srgbClr val="6EBE4A"/>
                </a:solidFill>
                <a:latin typeface="CiscoSansTT ExtraLight"/>
                <a:ea typeface="ＭＳ Ｐゴシック" charset="0"/>
              </a:rPr>
              <a:t>Any App</a:t>
            </a:r>
            <a:r>
              <a:rPr lang="en-US" b="1" dirty="0">
                <a:solidFill>
                  <a:srgbClr val="282828"/>
                </a:solidFill>
                <a:latin typeface="CiscoSansTT ExtraLight"/>
                <a:ea typeface="ＭＳ Ｐゴシック" charset="0"/>
              </a:rPr>
              <a:t>, </a:t>
            </a:r>
            <a:r>
              <a:rPr lang="en-US" b="1" dirty="0">
                <a:solidFill>
                  <a:srgbClr val="00BCEB"/>
                </a:solidFill>
                <a:latin typeface="CiscoSansTT ExtraLight"/>
                <a:ea typeface="ＭＳ Ｐゴシック" charset="0"/>
              </a:rPr>
              <a:t>Any Cloud</a:t>
            </a:r>
            <a:r>
              <a:rPr lang="en-US" b="1" dirty="0">
                <a:solidFill>
                  <a:srgbClr val="282828"/>
                </a:solidFill>
                <a:latin typeface="CiscoSansTT ExtraLight"/>
                <a:ea typeface="ＭＳ Ｐゴシック" charset="0"/>
              </a:rPr>
              <a:t>, </a:t>
            </a:r>
            <a:r>
              <a:rPr lang="en-US" b="1" dirty="0">
                <a:solidFill>
                  <a:srgbClr val="FBAB18"/>
                </a:solidFill>
                <a:latin typeface="CiscoSansTT ExtraLight"/>
                <a:ea typeface="ＭＳ Ｐゴシック" charset="0"/>
              </a:rPr>
              <a:t>Anywhere</a:t>
            </a:r>
          </a:p>
        </p:txBody>
      </p:sp>
      <p:grpSp>
        <p:nvGrpSpPr>
          <p:cNvPr id="22" name="Group 21">
            <a:extLst>
              <a:ext uri="{FF2B5EF4-FFF2-40B4-BE49-F238E27FC236}">
                <a16:creationId xmlns:a16="http://schemas.microsoft.com/office/drawing/2014/main" id="{0EC41E0E-DBA4-410B-AB31-CB50CE5BE030}"/>
              </a:ext>
            </a:extLst>
          </p:cNvPr>
          <p:cNvGrpSpPr/>
          <p:nvPr userDrawn="1"/>
        </p:nvGrpSpPr>
        <p:grpSpPr>
          <a:xfrm>
            <a:off x="437766" y="3459278"/>
            <a:ext cx="2468879" cy="365760"/>
            <a:chOff x="6314208" y="2877773"/>
            <a:chExt cx="2334492" cy="365760"/>
          </a:xfrm>
        </p:grpSpPr>
        <p:sp>
          <p:nvSpPr>
            <p:cNvPr id="23" name="Rounded Rectangle 16">
              <a:extLst>
                <a:ext uri="{FF2B5EF4-FFF2-40B4-BE49-F238E27FC236}">
                  <a16:creationId xmlns:a16="http://schemas.microsoft.com/office/drawing/2014/main" id="{737EE0F8-F289-4232-B3A2-E4891F932B2A}"/>
                </a:ext>
              </a:extLst>
            </p:cNvPr>
            <p:cNvSpPr/>
            <p:nvPr/>
          </p:nvSpPr>
          <p:spPr>
            <a:xfrm rot="5400000">
              <a:off x="7298574" y="1893407"/>
              <a:ext cx="365760" cy="2334492"/>
            </a:xfrm>
            <a:prstGeom prst="roundRect">
              <a:avLst>
                <a:gd name="adj" fmla="val 50000"/>
              </a:avLst>
            </a:prstGeom>
            <a:solidFill>
              <a:srgbClr val="FBAB18"/>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4" name="Rectangle 23">
              <a:extLst>
                <a:ext uri="{FF2B5EF4-FFF2-40B4-BE49-F238E27FC236}">
                  <a16:creationId xmlns:a16="http://schemas.microsoft.com/office/drawing/2014/main" id="{6078F961-2DE2-4807-87D4-FDA99B2C2EB8}"/>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HX Data Platform</a:t>
              </a:r>
            </a:p>
          </p:txBody>
        </p:sp>
      </p:grpSp>
      <p:sp>
        <p:nvSpPr>
          <p:cNvPr id="25" name="TextBox 56">
            <a:extLst>
              <a:ext uri="{FF2B5EF4-FFF2-40B4-BE49-F238E27FC236}">
                <a16:creationId xmlns:a16="http://schemas.microsoft.com/office/drawing/2014/main" id="{8BB61E12-067E-4589-96FC-C08A2102BCD0}"/>
              </a:ext>
            </a:extLst>
          </p:cNvPr>
          <p:cNvSpPr txBox="1"/>
          <p:nvPr userDrawn="1"/>
        </p:nvSpPr>
        <p:spPr>
          <a:xfrm>
            <a:off x="454165"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en-US" sz="1000" b="1" dirty="0">
                <a:solidFill>
                  <a:srgbClr val="282828"/>
                </a:solidFill>
                <a:latin typeface="CiscoSansTT ExtraLight"/>
              </a:rPr>
              <a:t>Purpose Built for HCI</a:t>
            </a:r>
          </a:p>
          <a:p>
            <a:pPr marL="171450" indent="-171450">
              <a:buFont typeface="Arial" panose="020B0604020202020204" pitchFamily="34" charset="0"/>
              <a:buChar char="•"/>
              <a:defRPr/>
            </a:pPr>
            <a:r>
              <a:rPr lang="en-US" sz="1000" b="1" dirty="0">
                <a:solidFill>
                  <a:srgbClr val="282828"/>
                </a:solidFill>
                <a:latin typeface="CiscoSansTT ExtraLight"/>
              </a:rPr>
              <a:t>Fast and Flexible</a:t>
            </a:r>
          </a:p>
          <a:p>
            <a:pPr marL="171450" indent="-171450">
              <a:buFont typeface="Arial" panose="020B0604020202020204" pitchFamily="34" charset="0"/>
              <a:buChar char="•"/>
              <a:defRPr/>
            </a:pPr>
            <a:r>
              <a:rPr lang="en-US" sz="1000" b="1" dirty="0">
                <a:solidFill>
                  <a:srgbClr val="282828"/>
                </a:solidFill>
                <a:latin typeface="CiscoSansTT ExtraLight"/>
              </a:rPr>
              <a:t>Enterprise Grade Storage </a:t>
            </a:r>
          </a:p>
        </p:txBody>
      </p:sp>
      <p:grpSp>
        <p:nvGrpSpPr>
          <p:cNvPr id="26" name="Group 25">
            <a:extLst>
              <a:ext uri="{FF2B5EF4-FFF2-40B4-BE49-F238E27FC236}">
                <a16:creationId xmlns:a16="http://schemas.microsoft.com/office/drawing/2014/main" id="{0C1C3E9D-C09F-49F2-985B-C233321C829F}"/>
              </a:ext>
            </a:extLst>
          </p:cNvPr>
          <p:cNvGrpSpPr/>
          <p:nvPr userDrawn="1"/>
        </p:nvGrpSpPr>
        <p:grpSpPr>
          <a:xfrm>
            <a:off x="3334430" y="3459277"/>
            <a:ext cx="2468879" cy="365760"/>
            <a:chOff x="6314208" y="2877773"/>
            <a:chExt cx="2334492" cy="365760"/>
          </a:xfrm>
        </p:grpSpPr>
        <p:sp>
          <p:nvSpPr>
            <p:cNvPr id="27" name="Rounded Rectangle 16">
              <a:extLst>
                <a:ext uri="{FF2B5EF4-FFF2-40B4-BE49-F238E27FC236}">
                  <a16:creationId xmlns:a16="http://schemas.microsoft.com/office/drawing/2014/main" id="{BD495547-1A27-4FEC-BADC-522F4D189E56}"/>
                </a:ext>
              </a:extLst>
            </p:cNvPr>
            <p:cNvSpPr/>
            <p:nvPr/>
          </p:nvSpPr>
          <p:spPr>
            <a:xfrm rot="5400000">
              <a:off x="7298574" y="1893407"/>
              <a:ext cx="365760" cy="2334492"/>
            </a:xfrm>
            <a:prstGeom prst="roundRect">
              <a:avLst>
                <a:gd name="adj" fmla="val 50000"/>
              </a:avLst>
            </a:prstGeom>
            <a:solidFill>
              <a:srgbClr val="00BCEB"/>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8" name="Rectangle 27">
              <a:extLst>
                <a:ext uri="{FF2B5EF4-FFF2-40B4-BE49-F238E27FC236}">
                  <a16:creationId xmlns:a16="http://schemas.microsoft.com/office/drawing/2014/main" id="{EB156237-BF31-43FB-8006-D32E05ED4B1C}"/>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Cloud Platform</a:t>
              </a:r>
            </a:p>
          </p:txBody>
        </p:sp>
      </p:grpSp>
      <p:sp>
        <p:nvSpPr>
          <p:cNvPr id="29" name="TextBox 56">
            <a:extLst>
              <a:ext uri="{FF2B5EF4-FFF2-40B4-BE49-F238E27FC236}">
                <a16:creationId xmlns:a16="http://schemas.microsoft.com/office/drawing/2014/main" id="{C2BBC897-930B-489C-9C16-3F4D63522196}"/>
              </a:ext>
            </a:extLst>
          </p:cNvPr>
          <p:cNvSpPr txBox="1"/>
          <p:nvPr userDrawn="1"/>
        </p:nvSpPr>
        <p:spPr>
          <a:xfrm>
            <a:off x="3350830"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en-US" sz="1000" b="1" dirty="0">
                <a:solidFill>
                  <a:srgbClr val="282828"/>
                </a:solidFill>
                <a:latin typeface="CiscoSansTT ExtraLight"/>
              </a:rPr>
              <a:t>Cisco Intersight</a:t>
            </a:r>
          </a:p>
          <a:p>
            <a:pPr marL="171450" indent="-171450">
              <a:buFont typeface="Arial" panose="020B0604020202020204" pitchFamily="34" charset="0"/>
              <a:buChar char="•"/>
              <a:defRPr/>
            </a:pPr>
            <a:r>
              <a:rPr lang="en-US" sz="1000" b="1" dirty="0">
                <a:solidFill>
                  <a:srgbClr val="282828"/>
                </a:solidFill>
                <a:latin typeface="CiscoSansTT ExtraLight"/>
              </a:rPr>
              <a:t>Cisco CloudCenter</a:t>
            </a:r>
          </a:p>
          <a:p>
            <a:pPr marL="171450" indent="-171450">
              <a:buFont typeface="Arial" panose="020B0604020202020204" pitchFamily="34" charset="0"/>
              <a:buChar char="•"/>
              <a:defRPr/>
            </a:pPr>
            <a:r>
              <a:rPr lang="en-US" sz="1000" b="1" dirty="0">
                <a:solidFill>
                  <a:srgbClr val="282828"/>
                </a:solidFill>
                <a:latin typeface="CiscoSansTT ExtraLight"/>
              </a:rPr>
              <a:t>Cisco Workload Optimization Mgr.</a:t>
            </a:r>
          </a:p>
        </p:txBody>
      </p:sp>
      <p:grpSp>
        <p:nvGrpSpPr>
          <p:cNvPr id="30" name="Group 29">
            <a:extLst>
              <a:ext uri="{FF2B5EF4-FFF2-40B4-BE49-F238E27FC236}">
                <a16:creationId xmlns:a16="http://schemas.microsoft.com/office/drawing/2014/main" id="{F4AFAE02-B1A6-44C0-833B-486B1C3E423A}"/>
              </a:ext>
            </a:extLst>
          </p:cNvPr>
          <p:cNvGrpSpPr/>
          <p:nvPr userDrawn="1"/>
        </p:nvGrpSpPr>
        <p:grpSpPr>
          <a:xfrm>
            <a:off x="6231095" y="3459277"/>
            <a:ext cx="2468879" cy="365760"/>
            <a:chOff x="6314208" y="2877773"/>
            <a:chExt cx="2334492" cy="365760"/>
          </a:xfrm>
        </p:grpSpPr>
        <p:sp>
          <p:nvSpPr>
            <p:cNvPr id="31" name="Rounded Rectangle 16">
              <a:extLst>
                <a:ext uri="{FF2B5EF4-FFF2-40B4-BE49-F238E27FC236}">
                  <a16:creationId xmlns:a16="http://schemas.microsoft.com/office/drawing/2014/main" id="{0C7BAE0A-EAC6-48B8-B6E5-87F798F97D35}"/>
                </a:ext>
              </a:extLst>
            </p:cNvPr>
            <p:cNvSpPr/>
            <p:nvPr/>
          </p:nvSpPr>
          <p:spPr>
            <a:xfrm rot="5400000">
              <a:off x="7298574" y="1893407"/>
              <a:ext cx="365760" cy="2334492"/>
            </a:xfrm>
            <a:prstGeom prst="roundRect">
              <a:avLst>
                <a:gd name="adj" fmla="val 50000"/>
              </a:avLst>
            </a:prstGeom>
            <a:solidFill>
              <a:srgbClr val="6EBE4A"/>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32" name="Rectangle 31">
              <a:extLst>
                <a:ext uri="{FF2B5EF4-FFF2-40B4-BE49-F238E27FC236}">
                  <a16:creationId xmlns:a16="http://schemas.microsoft.com/office/drawing/2014/main" id="{5B620AA2-4831-4687-89E9-A4164D939E9C}"/>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UCS Foundations</a:t>
              </a:r>
            </a:p>
          </p:txBody>
        </p:sp>
      </p:grpSp>
      <p:sp>
        <p:nvSpPr>
          <p:cNvPr id="33" name="TextBox 56">
            <a:extLst>
              <a:ext uri="{FF2B5EF4-FFF2-40B4-BE49-F238E27FC236}">
                <a16:creationId xmlns:a16="http://schemas.microsoft.com/office/drawing/2014/main" id="{C04A3F5E-9071-499E-9797-9C76648C4ED2}"/>
              </a:ext>
            </a:extLst>
          </p:cNvPr>
          <p:cNvSpPr txBox="1"/>
          <p:nvPr userDrawn="1"/>
        </p:nvSpPr>
        <p:spPr>
          <a:xfrm>
            <a:off x="6247495"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en-US" sz="1000" b="1" dirty="0">
                <a:solidFill>
                  <a:srgbClr val="282828"/>
                </a:solidFill>
                <a:latin typeface="CiscoSansTT ExtraLight"/>
              </a:rPr>
              <a:t>Software Defined Compute</a:t>
            </a:r>
          </a:p>
          <a:p>
            <a:pPr marL="171450" indent="-171450">
              <a:buFont typeface="Arial" panose="020B0604020202020204" pitchFamily="34" charset="0"/>
              <a:buChar char="•"/>
              <a:defRPr/>
            </a:pPr>
            <a:r>
              <a:rPr lang="en-US" sz="1000" b="1" dirty="0">
                <a:solidFill>
                  <a:srgbClr val="282828"/>
                </a:solidFill>
                <a:latin typeface="CiscoSansTT ExtraLight"/>
              </a:rPr>
              <a:t>Fabric Centric</a:t>
            </a:r>
          </a:p>
          <a:p>
            <a:pPr marL="171450" indent="-171450">
              <a:buFont typeface="Arial" panose="020B0604020202020204" pitchFamily="34" charset="0"/>
              <a:buChar char="•"/>
              <a:defRPr/>
            </a:pPr>
            <a:r>
              <a:rPr lang="en-US" sz="1000" b="1" dirty="0">
                <a:solidFill>
                  <a:srgbClr val="282828"/>
                </a:solidFill>
                <a:latin typeface="CiscoSansTT ExtraLight"/>
              </a:rPr>
              <a:t>Intent-Based</a:t>
            </a:r>
          </a:p>
        </p:txBody>
      </p:sp>
      <p:sp>
        <p:nvSpPr>
          <p:cNvPr id="34" name="Freeform: Shape 33">
            <a:extLst>
              <a:ext uri="{FF2B5EF4-FFF2-40B4-BE49-F238E27FC236}">
                <a16:creationId xmlns:a16="http://schemas.microsoft.com/office/drawing/2014/main" id="{EB11D6DA-942A-44DB-BE16-FCAB554561B9}"/>
              </a:ext>
            </a:extLst>
          </p:cNvPr>
          <p:cNvSpPr/>
          <p:nvPr userDrawn="1"/>
        </p:nvSpPr>
        <p:spPr>
          <a:xfrm>
            <a:off x="437767" y="2705053"/>
            <a:ext cx="3802097" cy="553994"/>
          </a:xfrm>
          <a:custGeom>
            <a:avLst/>
            <a:gdLst>
              <a:gd name="connsiteX0" fmla="*/ 1652111 w 1657350"/>
              <a:gd name="connsiteY0" fmla="*/ 7144 h 1504950"/>
              <a:gd name="connsiteX1" fmla="*/ 1393031 w 1657350"/>
              <a:gd name="connsiteY1" fmla="*/ 7144 h 1504950"/>
              <a:gd name="connsiteX2" fmla="*/ 7144 w 1657350"/>
              <a:gd name="connsiteY2" fmla="*/ 1505426 h 1504950"/>
              <a:gd name="connsiteX3" fmla="*/ 1143476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1652111" y="7144"/>
                </a:moveTo>
                <a:lnTo>
                  <a:pt x="1393031" y="7144"/>
                </a:lnTo>
                <a:lnTo>
                  <a:pt x="7144" y="1505426"/>
                </a:lnTo>
                <a:lnTo>
                  <a:pt x="1143476" y="1505426"/>
                </a:lnTo>
                <a:close/>
              </a:path>
            </a:pathLst>
          </a:custGeom>
          <a:gradFill>
            <a:gsLst>
              <a:gs pos="100000">
                <a:srgbClr val="FFFFFF"/>
              </a:gs>
              <a:gs pos="34000">
                <a:srgbClr val="FBAB18"/>
              </a:gs>
              <a:gs pos="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35" name="Freeform: Shape 34">
            <a:extLst>
              <a:ext uri="{FF2B5EF4-FFF2-40B4-BE49-F238E27FC236}">
                <a16:creationId xmlns:a16="http://schemas.microsoft.com/office/drawing/2014/main" id="{584281AA-4605-4326-8D46-DA69362867F4}"/>
              </a:ext>
            </a:extLst>
          </p:cNvPr>
          <p:cNvSpPr/>
          <p:nvPr userDrawn="1"/>
        </p:nvSpPr>
        <p:spPr>
          <a:xfrm>
            <a:off x="3254379" y="2705053"/>
            <a:ext cx="2622136" cy="553994"/>
          </a:xfrm>
          <a:custGeom>
            <a:avLst/>
            <a:gdLst>
              <a:gd name="connsiteX0" fmla="*/ 704374 w 1143000"/>
              <a:gd name="connsiteY0" fmla="*/ 7144 h 1504950"/>
              <a:gd name="connsiteX1" fmla="*/ 445294 w 1143000"/>
              <a:gd name="connsiteY1" fmla="*/ 7144 h 1504950"/>
              <a:gd name="connsiteX2" fmla="*/ 7144 w 1143000"/>
              <a:gd name="connsiteY2" fmla="*/ 1505426 h 1504950"/>
              <a:gd name="connsiteX3" fmla="*/ 1143476 w 114300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143000" h="1504950">
                <a:moveTo>
                  <a:pt x="704374" y="7144"/>
                </a:moveTo>
                <a:lnTo>
                  <a:pt x="445294" y="7144"/>
                </a:lnTo>
                <a:lnTo>
                  <a:pt x="7144" y="1505426"/>
                </a:lnTo>
                <a:lnTo>
                  <a:pt x="1143476" y="1505426"/>
                </a:lnTo>
                <a:close/>
              </a:path>
            </a:pathLst>
          </a:custGeom>
          <a:gradFill>
            <a:gsLst>
              <a:gs pos="100000">
                <a:srgbClr val="FFFFFF"/>
              </a:gs>
              <a:gs pos="34000">
                <a:srgbClr val="00BCEB"/>
              </a:gs>
              <a:gs pos="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36" name="Freeform: Shape 35">
            <a:extLst>
              <a:ext uri="{FF2B5EF4-FFF2-40B4-BE49-F238E27FC236}">
                <a16:creationId xmlns:a16="http://schemas.microsoft.com/office/drawing/2014/main" id="{6F3AABB8-7EDF-4E1B-BCF5-BDE97BE8E7BA}"/>
              </a:ext>
            </a:extLst>
          </p:cNvPr>
          <p:cNvSpPr/>
          <p:nvPr userDrawn="1"/>
        </p:nvSpPr>
        <p:spPr>
          <a:xfrm>
            <a:off x="4904138" y="2705053"/>
            <a:ext cx="3802097" cy="553994"/>
          </a:xfrm>
          <a:custGeom>
            <a:avLst/>
            <a:gdLst>
              <a:gd name="connsiteX0" fmla="*/ 266224 w 1657350"/>
              <a:gd name="connsiteY0" fmla="*/ 7144 h 1504950"/>
              <a:gd name="connsiteX1" fmla="*/ 7144 w 1657350"/>
              <a:gd name="connsiteY1" fmla="*/ 7144 h 1504950"/>
              <a:gd name="connsiteX2" fmla="*/ 515779 w 1657350"/>
              <a:gd name="connsiteY2" fmla="*/ 1505426 h 1504950"/>
              <a:gd name="connsiteX3" fmla="*/ 1652111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266224" y="7144"/>
                </a:moveTo>
                <a:lnTo>
                  <a:pt x="7144" y="7144"/>
                </a:lnTo>
                <a:lnTo>
                  <a:pt x="515779" y="1505426"/>
                </a:lnTo>
                <a:lnTo>
                  <a:pt x="1652111" y="1505426"/>
                </a:lnTo>
                <a:close/>
              </a:path>
            </a:pathLst>
          </a:custGeom>
          <a:gradFill>
            <a:gsLst>
              <a:gs pos="100000">
                <a:srgbClr val="FFFFFF"/>
              </a:gs>
              <a:gs pos="34000">
                <a:srgbClr val="6EBE4A"/>
              </a:gs>
              <a:gs pos="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pic>
        <p:nvPicPr>
          <p:cNvPr id="37" name="Picture 36">
            <a:extLst>
              <a:ext uri="{FF2B5EF4-FFF2-40B4-BE49-F238E27FC236}">
                <a16:creationId xmlns:a16="http://schemas.microsoft.com/office/drawing/2014/main" id="{D7CDE6CE-D500-4EB3-ABED-315E6057A3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40652" y="2172229"/>
            <a:ext cx="2862696" cy="729578"/>
          </a:xfrm>
          <a:prstGeom prst="rect">
            <a:avLst/>
          </a:prstGeom>
          <a:effectLst>
            <a:outerShdw blurRad="50800" dist="38100" dir="5400000" algn="t" rotWithShape="0">
              <a:prstClr val="black">
                <a:alpha val="40000"/>
              </a:prstClr>
            </a:outerShdw>
          </a:effectLst>
        </p:spPr>
      </p:pic>
      <p:sp>
        <p:nvSpPr>
          <p:cNvPr id="38" name="Title 2">
            <a:extLst>
              <a:ext uri="{FF2B5EF4-FFF2-40B4-BE49-F238E27FC236}">
                <a16:creationId xmlns:a16="http://schemas.microsoft.com/office/drawing/2014/main" id="{39CD83A2-E445-45D4-8E82-36ED853FC651}"/>
              </a:ext>
            </a:extLst>
          </p:cNvPr>
          <p:cNvSpPr txBox="1">
            <a:spLocks/>
          </p:cNvSpPr>
          <p:nvPr userDrawn="1"/>
        </p:nvSpPr>
        <p:spPr bwMode="auto">
          <a:xfrm>
            <a:off x="189369" y="153609"/>
            <a:ext cx="8345488" cy="90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What is HyperFlex?</a:t>
            </a:r>
            <a:br>
              <a:rPr kumimoji="0" lang="en-IN" sz="2800" b="0" i="0" u="none" strike="noStrike" kern="1200" cap="none" spc="0" normalizeH="0" baseline="0" noProof="0" dirty="0">
                <a:ln>
                  <a:noFill/>
                </a:ln>
                <a:solidFill>
                  <a:srgbClr val="005073"/>
                </a:solidFill>
                <a:effectLst/>
                <a:uLnTx/>
                <a:uFillTx/>
                <a:latin typeface="CiscoSansTT ExtraLight"/>
              </a:rPr>
            </a:br>
            <a:r>
              <a:rPr kumimoji="0" lang="en-IN" sz="2000" b="0" i="0" u="none" strike="noStrike" kern="1200" cap="none" spc="0" normalizeH="0" baseline="0" noProof="0" dirty="0">
                <a:ln>
                  <a:noFill/>
                </a:ln>
                <a:solidFill>
                  <a:srgbClr val="005073"/>
                </a:solidFill>
                <a:effectLst/>
                <a:uLnTx/>
                <a:uFillTx/>
                <a:latin typeface="CiscoSansTT ExtraLight"/>
              </a:rPr>
              <a:t>Engineered and Optimized HCI </a:t>
            </a:r>
          </a:p>
        </p:txBody>
      </p:sp>
    </p:spTree>
    <p:extLst>
      <p:ext uri="{BB962C8B-B14F-4D97-AF65-F5344CB8AC3E}">
        <p14:creationId xmlns:p14="http://schemas.microsoft.com/office/powerpoint/2010/main" val="26909094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750"/>
                                        <p:tgtEl>
                                          <p:spTgt spid="30"/>
                                        </p:tgtEl>
                                      </p:cBhvr>
                                    </p:animEffect>
                                  </p:childTnLst>
                                </p:cTn>
                              </p:par>
                              <p:par>
                                <p:cTn id="11" presetID="42" presetClass="path" presetSubtype="0" accel="50000" decel="50000" fill="hold" nodeType="withEffect">
                                  <p:stCondLst>
                                    <p:cond delay="0"/>
                                  </p:stCondLst>
                                  <p:childTnLst>
                                    <p:animMotion origin="layout" path="M 2.22222E-6 -0.04691 L 2.22222E-6 1.85185E-6 " pathEditMode="relative" rAng="0" ptsTypes="AA">
                                      <p:cBhvr>
                                        <p:cTn id="12" dur="750" fill="hold"/>
                                        <p:tgtEl>
                                          <p:spTgt spid="30"/>
                                        </p:tgtEl>
                                        <p:attrNameLst>
                                          <p:attrName>ppt_x</p:attrName>
                                          <p:attrName>ppt_y</p:attrName>
                                        </p:attrNameLst>
                                      </p:cBhvr>
                                      <p:rCtr x="0" y="2407"/>
                                    </p:animMotion>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750"/>
                                        <p:tgtEl>
                                          <p:spTgt spid="22"/>
                                        </p:tgtEl>
                                      </p:cBhvr>
                                    </p:animEffect>
                                  </p:childTnLst>
                                </p:cTn>
                              </p:par>
                              <p:par>
                                <p:cTn id="25" presetID="42" presetClass="path" presetSubtype="0" accel="50000" decel="50000" fill="hold" nodeType="withEffect">
                                  <p:stCondLst>
                                    <p:cond delay="0"/>
                                  </p:stCondLst>
                                  <p:childTnLst>
                                    <p:animMotion origin="layout" path="M 2.22222E-6 -0.04691 L 2.22222E-6 1.85185E-6 " pathEditMode="relative" rAng="0" ptsTypes="AA">
                                      <p:cBhvr>
                                        <p:cTn id="26" dur="750" fill="hold"/>
                                        <p:tgtEl>
                                          <p:spTgt spid="22"/>
                                        </p:tgtEl>
                                        <p:attrNameLst>
                                          <p:attrName>ppt_x</p:attrName>
                                          <p:attrName>ppt_y</p:attrName>
                                        </p:attrNameLst>
                                      </p:cBhvr>
                                      <p:rCtr x="0" y="2407"/>
                                    </p:animMotion>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750"/>
                                        <p:tgtEl>
                                          <p:spTgt spid="26"/>
                                        </p:tgtEl>
                                      </p:cBhvr>
                                    </p:animEffect>
                                  </p:childTnLst>
                                </p:cTn>
                              </p:par>
                              <p:par>
                                <p:cTn id="39" presetID="42" presetClass="path" presetSubtype="0" accel="50000" decel="50000" fill="hold" nodeType="withEffect">
                                  <p:stCondLst>
                                    <p:cond delay="0"/>
                                  </p:stCondLst>
                                  <p:childTnLst>
                                    <p:animMotion origin="layout" path="M 2.22222E-6 -0.04691 L 2.22222E-6 1.85185E-6 " pathEditMode="relative" rAng="0" ptsTypes="AA">
                                      <p:cBhvr>
                                        <p:cTn id="40" dur="750" fill="hold"/>
                                        <p:tgtEl>
                                          <p:spTgt spid="26"/>
                                        </p:tgtEl>
                                        <p:attrNameLst>
                                          <p:attrName>ppt_x</p:attrName>
                                          <p:attrName>ppt_y</p:attrName>
                                        </p:attrNameLst>
                                      </p:cBhvr>
                                      <p:rCtr x="0" y="2407"/>
                                    </p:animMotion>
                                  </p:childTnLst>
                                </p:cTn>
                              </p:par>
                            </p:childTnLst>
                          </p:cTn>
                        </p:par>
                        <p:par>
                          <p:cTn id="41" fill="hold">
                            <p:stCondLst>
                              <p:cond delay="75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9" grpId="0"/>
      <p:bldP spid="33" grpId="0"/>
      <p:bldP spid="34" grpId="0" animBg="1"/>
      <p:bldP spid="35" grpId="0" animBg="1"/>
      <p:bldP spid="3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D67937F-B0B6-426A-B3A4-5AA8726C0461}"/>
              </a:ext>
            </a:extLst>
          </p:cNvPr>
          <p:cNvSpPr/>
          <p:nvPr userDrawn="1"/>
        </p:nvSpPr>
        <p:spPr>
          <a:xfrm>
            <a:off x="2692781" y="822114"/>
            <a:ext cx="3522509" cy="1132387"/>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lIns="91436" tIns="45718" rIns="91436" bIns="4571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85" name="Rectangle 84">
            <a:extLst>
              <a:ext uri="{FF2B5EF4-FFF2-40B4-BE49-F238E27FC236}">
                <a16:creationId xmlns:a16="http://schemas.microsoft.com/office/drawing/2014/main" id="{F022296D-FB2E-4298-87AE-303218C8DDD3}"/>
              </a:ext>
            </a:extLst>
          </p:cNvPr>
          <p:cNvSpPr/>
          <p:nvPr userDrawn="1"/>
        </p:nvSpPr>
        <p:spPr>
          <a:xfrm>
            <a:off x="2697764" y="1983276"/>
            <a:ext cx="3522509" cy="1132386"/>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lIns="91436" tIns="45718" rIns="91436" bIns="4571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86" name="Rectangle 85">
            <a:extLst>
              <a:ext uri="{FF2B5EF4-FFF2-40B4-BE49-F238E27FC236}">
                <a16:creationId xmlns:a16="http://schemas.microsoft.com/office/drawing/2014/main" id="{5393B03A-5440-4A68-916A-BB2A29003137}"/>
              </a:ext>
            </a:extLst>
          </p:cNvPr>
          <p:cNvSpPr/>
          <p:nvPr userDrawn="1"/>
        </p:nvSpPr>
        <p:spPr>
          <a:xfrm>
            <a:off x="2707719" y="3148575"/>
            <a:ext cx="3522509" cy="1132386"/>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87" name="Rectangle 86">
            <a:extLst>
              <a:ext uri="{FF2B5EF4-FFF2-40B4-BE49-F238E27FC236}">
                <a16:creationId xmlns:a16="http://schemas.microsoft.com/office/drawing/2014/main" id="{B7E318A3-4D70-422B-BA91-33707BEE08B8}"/>
              </a:ext>
            </a:extLst>
          </p:cNvPr>
          <p:cNvSpPr/>
          <p:nvPr userDrawn="1"/>
        </p:nvSpPr>
        <p:spPr>
          <a:xfrm>
            <a:off x="6683954" y="822114"/>
            <a:ext cx="1893970" cy="3458847"/>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88" name="Title 1">
            <a:extLst>
              <a:ext uri="{FF2B5EF4-FFF2-40B4-BE49-F238E27FC236}">
                <a16:creationId xmlns:a16="http://schemas.microsoft.com/office/drawing/2014/main" id="{7E369993-4190-491F-8223-8AB9ED1D6339}"/>
              </a:ext>
            </a:extLst>
          </p:cNvPr>
          <p:cNvSpPr txBox="1">
            <a:spLocks/>
          </p:cNvSpPr>
          <p:nvPr userDrawn="1"/>
        </p:nvSpPr>
        <p:spPr bwMode="auto">
          <a:xfrm>
            <a:off x="338376" y="162411"/>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HCI with Converged Fabric Networking</a:t>
            </a:r>
          </a:p>
        </p:txBody>
      </p:sp>
      <p:grpSp>
        <p:nvGrpSpPr>
          <p:cNvPr id="89" name="Group 88">
            <a:extLst>
              <a:ext uri="{FF2B5EF4-FFF2-40B4-BE49-F238E27FC236}">
                <a16:creationId xmlns:a16="http://schemas.microsoft.com/office/drawing/2014/main" id="{89DF559E-599F-4D9C-9B36-13D963324E1C}"/>
              </a:ext>
            </a:extLst>
          </p:cNvPr>
          <p:cNvGrpSpPr/>
          <p:nvPr userDrawn="1"/>
        </p:nvGrpSpPr>
        <p:grpSpPr>
          <a:xfrm>
            <a:off x="431446" y="1876203"/>
            <a:ext cx="1829371" cy="1619224"/>
            <a:chOff x="530835" y="2329264"/>
            <a:chExt cx="1829371" cy="1619224"/>
          </a:xfrm>
        </p:grpSpPr>
        <p:grpSp>
          <p:nvGrpSpPr>
            <p:cNvPr id="90" name="Group 89">
              <a:extLst>
                <a:ext uri="{FF2B5EF4-FFF2-40B4-BE49-F238E27FC236}">
                  <a16:creationId xmlns:a16="http://schemas.microsoft.com/office/drawing/2014/main" id="{A07CF157-D627-4678-8875-F918666FD694}"/>
                </a:ext>
              </a:extLst>
            </p:cNvPr>
            <p:cNvGrpSpPr/>
            <p:nvPr/>
          </p:nvGrpSpPr>
          <p:grpSpPr>
            <a:xfrm>
              <a:off x="530835" y="2329264"/>
              <a:ext cx="1829371" cy="523220"/>
              <a:chOff x="530835" y="2329264"/>
              <a:chExt cx="1829371" cy="523220"/>
            </a:xfrm>
          </p:grpSpPr>
          <p:sp>
            <p:nvSpPr>
              <p:cNvPr id="101" name="Rectangle 100">
                <a:extLst>
                  <a:ext uri="{FF2B5EF4-FFF2-40B4-BE49-F238E27FC236}">
                    <a16:creationId xmlns:a16="http://schemas.microsoft.com/office/drawing/2014/main" id="{DA41529F-D312-48F0-9B15-E80D4007A609}"/>
                  </a:ext>
                </a:extLst>
              </p:cNvPr>
              <p:cNvSpPr/>
              <p:nvPr/>
            </p:nvSpPr>
            <p:spPr>
              <a:xfrm>
                <a:off x="942313" y="2329264"/>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Network </a:t>
                </a:r>
                <a:b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br>
                <a: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Integrated HCI</a:t>
                </a:r>
              </a:p>
            </p:txBody>
          </p:sp>
          <p:grpSp>
            <p:nvGrpSpPr>
              <p:cNvPr id="102" name="Group 101">
                <a:extLst>
                  <a:ext uri="{FF2B5EF4-FFF2-40B4-BE49-F238E27FC236}">
                    <a16:creationId xmlns:a16="http://schemas.microsoft.com/office/drawing/2014/main" id="{8CE58B15-5A7A-47A5-920B-DDED6ECD4EA5}"/>
                  </a:ext>
                </a:extLst>
              </p:cNvPr>
              <p:cNvGrpSpPr>
                <a:grpSpLocks noChangeAspect="1"/>
              </p:cNvGrpSpPr>
              <p:nvPr/>
            </p:nvGrpSpPr>
            <p:grpSpPr>
              <a:xfrm>
                <a:off x="530835" y="2400336"/>
                <a:ext cx="411480" cy="436673"/>
                <a:chOff x="4559269" y="376588"/>
                <a:chExt cx="510880" cy="542159"/>
              </a:xfrm>
            </p:grpSpPr>
            <p:sp>
              <p:nvSpPr>
                <p:cNvPr id="103" name="Oval 102">
                  <a:extLst>
                    <a:ext uri="{FF2B5EF4-FFF2-40B4-BE49-F238E27FC236}">
                      <a16:creationId xmlns:a16="http://schemas.microsoft.com/office/drawing/2014/main" id="{40BD0337-F6F1-455C-9334-7AAA3A65F52E}"/>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04" name="Oval 103">
                  <a:extLst>
                    <a:ext uri="{FF2B5EF4-FFF2-40B4-BE49-F238E27FC236}">
                      <a16:creationId xmlns:a16="http://schemas.microsoft.com/office/drawing/2014/main" id="{E13F557E-5F47-412C-A65C-76C2A5C26947}"/>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1</a:t>
                  </a:r>
                </a:p>
              </p:txBody>
            </p:sp>
          </p:grpSp>
        </p:grpSp>
        <p:grpSp>
          <p:nvGrpSpPr>
            <p:cNvPr id="91" name="Group 90">
              <a:extLst>
                <a:ext uri="{FF2B5EF4-FFF2-40B4-BE49-F238E27FC236}">
                  <a16:creationId xmlns:a16="http://schemas.microsoft.com/office/drawing/2014/main" id="{217AD7B5-2F30-43C1-8E0C-909FCF05FBE3}"/>
                </a:ext>
              </a:extLst>
            </p:cNvPr>
            <p:cNvGrpSpPr/>
            <p:nvPr/>
          </p:nvGrpSpPr>
          <p:grpSpPr>
            <a:xfrm>
              <a:off x="530835" y="2877266"/>
              <a:ext cx="1829371" cy="523220"/>
              <a:chOff x="530835" y="2877266"/>
              <a:chExt cx="1829371" cy="523220"/>
            </a:xfrm>
          </p:grpSpPr>
          <p:sp>
            <p:nvSpPr>
              <p:cNvPr id="97" name="Rectangle 96">
                <a:extLst>
                  <a:ext uri="{FF2B5EF4-FFF2-40B4-BE49-F238E27FC236}">
                    <a16:creationId xmlns:a16="http://schemas.microsoft.com/office/drawing/2014/main" id="{9D89F89E-4CFA-4BB6-A9FA-AC8AE16C32F2}"/>
                  </a:ext>
                </a:extLst>
              </p:cNvPr>
              <p:cNvSpPr/>
              <p:nvPr/>
            </p:nvSpPr>
            <p:spPr>
              <a:xfrm>
                <a:off x="942313" y="2877266"/>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Policy Based Management</a:t>
                </a:r>
              </a:p>
            </p:txBody>
          </p:sp>
          <p:grpSp>
            <p:nvGrpSpPr>
              <p:cNvPr id="98" name="Group 97">
                <a:extLst>
                  <a:ext uri="{FF2B5EF4-FFF2-40B4-BE49-F238E27FC236}">
                    <a16:creationId xmlns:a16="http://schemas.microsoft.com/office/drawing/2014/main" id="{64E4945D-93DE-40E3-9E49-E8B5768BD45C}"/>
                  </a:ext>
                </a:extLst>
              </p:cNvPr>
              <p:cNvGrpSpPr>
                <a:grpSpLocks noChangeAspect="1"/>
              </p:cNvGrpSpPr>
              <p:nvPr/>
            </p:nvGrpSpPr>
            <p:grpSpPr>
              <a:xfrm>
                <a:off x="530835" y="2948338"/>
                <a:ext cx="411480" cy="436673"/>
                <a:chOff x="4559269" y="376588"/>
                <a:chExt cx="510880" cy="542159"/>
              </a:xfrm>
            </p:grpSpPr>
            <p:sp>
              <p:nvSpPr>
                <p:cNvPr id="99" name="Oval 98">
                  <a:extLst>
                    <a:ext uri="{FF2B5EF4-FFF2-40B4-BE49-F238E27FC236}">
                      <a16:creationId xmlns:a16="http://schemas.microsoft.com/office/drawing/2014/main" id="{F50E8CB6-ED14-45EB-8B86-F0BDCA124F3F}"/>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00" name="Oval 99">
                  <a:extLst>
                    <a:ext uri="{FF2B5EF4-FFF2-40B4-BE49-F238E27FC236}">
                      <a16:creationId xmlns:a16="http://schemas.microsoft.com/office/drawing/2014/main" id="{B8BE0590-D786-438F-86E6-475EACCA6698}"/>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2</a:t>
                  </a:r>
                </a:p>
              </p:txBody>
            </p:sp>
          </p:grpSp>
        </p:grpSp>
        <p:grpSp>
          <p:nvGrpSpPr>
            <p:cNvPr id="92" name="Group 91">
              <a:extLst>
                <a:ext uri="{FF2B5EF4-FFF2-40B4-BE49-F238E27FC236}">
                  <a16:creationId xmlns:a16="http://schemas.microsoft.com/office/drawing/2014/main" id="{BF48EF43-4BD9-4D8B-8B54-0A3BF7C417DC}"/>
                </a:ext>
              </a:extLst>
            </p:cNvPr>
            <p:cNvGrpSpPr/>
            <p:nvPr/>
          </p:nvGrpSpPr>
          <p:grpSpPr>
            <a:xfrm>
              <a:off x="530835" y="3425268"/>
              <a:ext cx="1829371" cy="523220"/>
              <a:chOff x="530835" y="3425268"/>
              <a:chExt cx="1829371" cy="523220"/>
            </a:xfrm>
          </p:grpSpPr>
          <p:sp>
            <p:nvSpPr>
              <p:cNvPr id="93" name="Rectangle 92">
                <a:extLst>
                  <a:ext uri="{FF2B5EF4-FFF2-40B4-BE49-F238E27FC236}">
                    <a16:creationId xmlns:a16="http://schemas.microsoft.com/office/drawing/2014/main" id="{1570DF2D-E8E0-4BAF-8579-5A8FC26A6A8A}"/>
                  </a:ext>
                </a:extLst>
              </p:cNvPr>
              <p:cNvSpPr/>
              <p:nvPr/>
            </p:nvSpPr>
            <p:spPr>
              <a:xfrm>
                <a:off x="942313" y="3425268"/>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End-to-End </a:t>
                </a:r>
                <a:b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br>
                <a:r>
                  <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HCI Automation</a:t>
                </a:r>
              </a:p>
            </p:txBody>
          </p:sp>
          <p:grpSp>
            <p:nvGrpSpPr>
              <p:cNvPr id="94" name="Group 93">
                <a:extLst>
                  <a:ext uri="{FF2B5EF4-FFF2-40B4-BE49-F238E27FC236}">
                    <a16:creationId xmlns:a16="http://schemas.microsoft.com/office/drawing/2014/main" id="{F7C61004-4AA4-4CB7-A1D5-18C42C984B37}"/>
                  </a:ext>
                </a:extLst>
              </p:cNvPr>
              <p:cNvGrpSpPr>
                <a:grpSpLocks noChangeAspect="1"/>
              </p:cNvGrpSpPr>
              <p:nvPr/>
            </p:nvGrpSpPr>
            <p:grpSpPr>
              <a:xfrm>
                <a:off x="530835" y="3496340"/>
                <a:ext cx="411480" cy="436673"/>
                <a:chOff x="4559269" y="376588"/>
                <a:chExt cx="510880" cy="542159"/>
              </a:xfrm>
            </p:grpSpPr>
            <p:sp>
              <p:nvSpPr>
                <p:cNvPr id="95" name="Oval 94">
                  <a:extLst>
                    <a:ext uri="{FF2B5EF4-FFF2-40B4-BE49-F238E27FC236}">
                      <a16:creationId xmlns:a16="http://schemas.microsoft.com/office/drawing/2014/main" id="{81111FB2-EBBF-4D55-BAEC-8305B892DF3A}"/>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96" name="Oval 95">
                  <a:extLst>
                    <a:ext uri="{FF2B5EF4-FFF2-40B4-BE49-F238E27FC236}">
                      <a16:creationId xmlns:a16="http://schemas.microsoft.com/office/drawing/2014/main" id="{861A5E02-5125-4FAD-9F22-A10DAFFBD2F5}"/>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3</a:t>
                  </a:r>
                </a:p>
              </p:txBody>
            </p:sp>
          </p:grpSp>
        </p:grpSp>
      </p:grpSp>
      <p:grpSp>
        <p:nvGrpSpPr>
          <p:cNvPr id="105" name="Group 104">
            <a:extLst>
              <a:ext uri="{FF2B5EF4-FFF2-40B4-BE49-F238E27FC236}">
                <a16:creationId xmlns:a16="http://schemas.microsoft.com/office/drawing/2014/main" id="{2106AF1E-2E4F-416F-85FC-0B6D387488C7}"/>
              </a:ext>
            </a:extLst>
          </p:cNvPr>
          <p:cNvGrpSpPr/>
          <p:nvPr userDrawn="1"/>
        </p:nvGrpSpPr>
        <p:grpSpPr>
          <a:xfrm>
            <a:off x="6808563" y="3001950"/>
            <a:ext cx="1644750" cy="285568"/>
            <a:chOff x="6907953" y="3394982"/>
            <a:chExt cx="1644750" cy="285568"/>
          </a:xfrm>
        </p:grpSpPr>
        <p:pic>
          <p:nvPicPr>
            <p:cNvPr id="106" name="Picture 105" descr="HKL17572.png">
              <a:extLst>
                <a:ext uri="{FF2B5EF4-FFF2-40B4-BE49-F238E27FC236}">
                  <a16:creationId xmlns:a16="http://schemas.microsoft.com/office/drawing/2014/main" id="{DA9336DC-4788-4F3F-8152-4E88A608599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80519" y="3394982"/>
              <a:ext cx="1472184" cy="150480"/>
            </a:xfrm>
            <a:prstGeom prst="rect">
              <a:avLst/>
            </a:prstGeom>
          </p:spPr>
        </p:pic>
        <p:pic>
          <p:nvPicPr>
            <p:cNvPr id="107" name="Picture 106" descr="HKL17572.png">
              <a:extLst>
                <a:ext uri="{FF2B5EF4-FFF2-40B4-BE49-F238E27FC236}">
                  <a16:creationId xmlns:a16="http://schemas.microsoft.com/office/drawing/2014/main" id="{194415FC-41EB-4602-A0D0-C0B4C16D303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907953" y="3530070"/>
              <a:ext cx="1472184" cy="150480"/>
            </a:xfrm>
            <a:prstGeom prst="rect">
              <a:avLst/>
            </a:prstGeom>
          </p:spPr>
        </p:pic>
      </p:grpSp>
      <p:grpSp>
        <p:nvGrpSpPr>
          <p:cNvPr id="108" name="Group 107">
            <a:extLst>
              <a:ext uri="{FF2B5EF4-FFF2-40B4-BE49-F238E27FC236}">
                <a16:creationId xmlns:a16="http://schemas.microsoft.com/office/drawing/2014/main" id="{AD9E0EA2-ABA6-4CD3-A284-FAF03E55B485}"/>
              </a:ext>
            </a:extLst>
          </p:cNvPr>
          <p:cNvGrpSpPr/>
          <p:nvPr userDrawn="1"/>
        </p:nvGrpSpPr>
        <p:grpSpPr>
          <a:xfrm>
            <a:off x="2692781" y="2702953"/>
            <a:ext cx="1887145" cy="411614"/>
            <a:chOff x="2576188" y="2378184"/>
            <a:chExt cx="1887145" cy="411614"/>
          </a:xfrm>
        </p:grpSpPr>
        <p:sp>
          <p:nvSpPr>
            <p:cNvPr id="109" name="Rectangle 108">
              <a:extLst>
                <a:ext uri="{FF2B5EF4-FFF2-40B4-BE49-F238E27FC236}">
                  <a16:creationId xmlns:a16="http://schemas.microsoft.com/office/drawing/2014/main" id="{C2271E07-47FC-480B-8AED-A31E9FDB84EE}"/>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FF8000"/>
                  </a:solidFill>
                  <a:effectLst/>
                  <a:uLnTx/>
                  <a:uFillTx/>
                  <a:latin typeface="CiscoSansTT" charset="0"/>
                  <a:ea typeface="CiscoSansTT" charset="0"/>
                  <a:cs typeface="CiscoSansTT" charset="0"/>
                </a:rPr>
                <a:t>HX220c</a:t>
              </a:r>
            </a:p>
          </p:txBody>
        </p:sp>
        <p:sp>
          <p:nvSpPr>
            <p:cNvPr id="110" name="Rectangle 109">
              <a:extLst>
                <a:ext uri="{FF2B5EF4-FFF2-40B4-BE49-F238E27FC236}">
                  <a16:creationId xmlns:a16="http://schemas.microsoft.com/office/drawing/2014/main" id="{DD40AEDA-4A77-41E6-A455-9C9DEED5CB3C}"/>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High Performance in Small Footprint </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(Databases, VDI, VSI)</a:t>
              </a:r>
            </a:p>
          </p:txBody>
        </p:sp>
      </p:grpSp>
      <p:grpSp>
        <p:nvGrpSpPr>
          <p:cNvPr id="111" name="Group 110">
            <a:extLst>
              <a:ext uri="{FF2B5EF4-FFF2-40B4-BE49-F238E27FC236}">
                <a16:creationId xmlns:a16="http://schemas.microsoft.com/office/drawing/2014/main" id="{B995014A-9F46-4D20-AAD5-C703D05312CE}"/>
              </a:ext>
            </a:extLst>
          </p:cNvPr>
          <p:cNvGrpSpPr/>
          <p:nvPr userDrawn="1"/>
        </p:nvGrpSpPr>
        <p:grpSpPr>
          <a:xfrm>
            <a:off x="4362993" y="2702953"/>
            <a:ext cx="1887145" cy="411614"/>
            <a:chOff x="2576188" y="2378184"/>
            <a:chExt cx="1887145" cy="411614"/>
          </a:xfrm>
        </p:grpSpPr>
        <p:sp>
          <p:nvSpPr>
            <p:cNvPr id="112" name="Rectangle 111">
              <a:extLst>
                <a:ext uri="{FF2B5EF4-FFF2-40B4-BE49-F238E27FC236}">
                  <a16:creationId xmlns:a16="http://schemas.microsoft.com/office/drawing/2014/main" id="{701D32E3-7734-4406-AFBC-2EF03B403C1D}"/>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FF8000"/>
                  </a:solidFill>
                  <a:effectLst/>
                  <a:uLnTx/>
                  <a:uFillTx/>
                  <a:latin typeface="CiscoSansTT" charset="0"/>
                  <a:ea typeface="CiscoSansTT" charset="0"/>
                  <a:cs typeface="CiscoSansTT" charset="0"/>
                </a:rPr>
                <a:t>HX240c</a:t>
              </a:r>
            </a:p>
          </p:txBody>
        </p:sp>
        <p:sp>
          <p:nvSpPr>
            <p:cNvPr id="113" name="Rectangle 112">
              <a:extLst>
                <a:ext uri="{FF2B5EF4-FFF2-40B4-BE49-F238E27FC236}">
                  <a16:creationId xmlns:a16="http://schemas.microsoft.com/office/drawing/2014/main" id="{BD698F27-B609-4E9C-8CF2-BC9FFAA61605}"/>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High Density with Performance</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(Databases, VDI, VSI, Test/Dev)</a:t>
              </a:r>
            </a:p>
          </p:txBody>
        </p:sp>
      </p:grpSp>
      <p:grpSp>
        <p:nvGrpSpPr>
          <p:cNvPr id="114" name="Group 113">
            <a:extLst>
              <a:ext uri="{FF2B5EF4-FFF2-40B4-BE49-F238E27FC236}">
                <a16:creationId xmlns:a16="http://schemas.microsoft.com/office/drawing/2014/main" id="{25F14AC2-2F11-4627-BE8B-90DC3EA9719F}"/>
              </a:ext>
            </a:extLst>
          </p:cNvPr>
          <p:cNvGrpSpPr/>
          <p:nvPr userDrawn="1"/>
        </p:nvGrpSpPr>
        <p:grpSpPr>
          <a:xfrm>
            <a:off x="2692781" y="3869347"/>
            <a:ext cx="1887145" cy="411614"/>
            <a:chOff x="2576188" y="2378184"/>
            <a:chExt cx="1887145" cy="411614"/>
          </a:xfrm>
        </p:grpSpPr>
        <p:sp>
          <p:nvSpPr>
            <p:cNvPr id="115" name="Rectangle 114">
              <a:extLst>
                <a:ext uri="{FF2B5EF4-FFF2-40B4-BE49-F238E27FC236}">
                  <a16:creationId xmlns:a16="http://schemas.microsoft.com/office/drawing/2014/main" id="{A3CD45B7-3FB2-4D25-9080-2F9B3988F242}"/>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049FD9"/>
                  </a:solidFill>
                  <a:effectLst/>
                  <a:uLnTx/>
                  <a:uFillTx/>
                  <a:latin typeface="CiscoSansTT" charset="0"/>
                  <a:ea typeface="CiscoSansTT" charset="0"/>
                  <a:cs typeface="CiscoSansTT" charset="0"/>
                </a:rPr>
                <a:t>HX220C &amp; EDGE</a:t>
              </a:r>
            </a:p>
          </p:txBody>
        </p:sp>
        <p:sp>
          <p:nvSpPr>
            <p:cNvPr id="116" name="Rectangle 115">
              <a:extLst>
                <a:ext uri="{FF2B5EF4-FFF2-40B4-BE49-F238E27FC236}">
                  <a16:creationId xmlns:a16="http://schemas.microsoft.com/office/drawing/2014/main" id="{8C05895C-5B3C-4961-B8C5-C37E5C969E6C}"/>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Smallest Footprint</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(VDI, VSI, ROBO)</a:t>
              </a:r>
            </a:p>
          </p:txBody>
        </p:sp>
      </p:grpSp>
      <p:grpSp>
        <p:nvGrpSpPr>
          <p:cNvPr id="117" name="Group 116">
            <a:extLst>
              <a:ext uri="{FF2B5EF4-FFF2-40B4-BE49-F238E27FC236}">
                <a16:creationId xmlns:a16="http://schemas.microsoft.com/office/drawing/2014/main" id="{57DCA501-A163-4619-8E4B-02305A5AB945}"/>
              </a:ext>
            </a:extLst>
          </p:cNvPr>
          <p:cNvGrpSpPr/>
          <p:nvPr userDrawn="1"/>
        </p:nvGrpSpPr>
        <p:grpSpPr>
          <a:xfrm>
            <a:off x="4362993" y="3869347"/>
            <a:ext cx="1887145" cy="411614"/>
            <a:chOff x="2576188" y="2378184"/>
            <a:chExt cx="1887145" cy="411614"/>
          </a:xfrm>
        </p:grpSpPr>
        <p:sp>
          <p:nvSpPr>
            <p:cNvPr id="118" name="Rectangle 117">
              <a:extLst>
                <a:ext uri="{FF2B5EF4-FFF2-40B4-BE49-F238E27FC236}">
                  <a16:creationId xmlns:a16="http://schemas.microsoft.com/office/drawing/2014/main" id="{BAE6899E-9CAB-4E7C-8778-242B530EDDD6}"/>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049FD9"/>
                  </a:solidFill>
                  <a:effectLst/>
                  <a:uLnTx/>
                  <a:uFillTx/>
                  <a:latin typeface="CiscoSansTT" charset="0"/>
                  <a:ea typeface="CiscoSansTT" charset="0"/>
                  <a:cs typeface="CiscoSansTT" charset="0"/>
                </a:rPr>
                <a:t>HX240c</a:t>
              </a:r>
            </a:p>
          </p:txBody>
        </p:sp>
        <p:sp>
          <p:nvSpPr>
            <p:cNvPr id="119" name="Rectangle 118">
              <a:extLst>
                <a:ext uri="{FF2B5EF4-FFF2-40B4-BE49-F238E27FC236}">
                  <a16:creationId xmlns:a16="http://schemas.microsoft.com/office/drawing/2014/main" id="{93611467-069B-47A6-B990-A9DE1BB790C3}"/>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Capacity-Heavy</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(VDI, VSI, Test/Dev)</a:t>
              </a:r>
            </a:p>
          </p:txBody>
        </p:sp>
      </p:grpSp>
      <p:grpSp>
        <p:nvGrpSpPr>
          <p:cNvPr id="120" name="Group 119">
            <a:extLst>
              <a:ext uri="{FF2B5EF4-FFF2-40B4-BE49-F238E27FC236}">
                <a16:creationId xmlns:a16="http://schemas.microsoft.com/office/drawing/2014/main" id="{EB821218-28D7-4730-9B0C-761D73282324}"/>
              </a:ext>
            </a:extLst>
          </p:cNvPr>
          <p:cNvGrpSpPr/>
          <p:nvPr userDrawn="1"/>
        </p:nvGrpSpPr>
        <p:grpSpPr>
          <a:xfrm>
            <a:off x="6683954" y="2392093"/>
            <a:ext cx="1893970" cy="411614"/>
            <a:chOff x="2569363" y="2378184"/>
            <a:chExt cx="1893970" cy="411614"/>
          </a:xfrm>
        </p:grpSpPr>
        <p:sp>
          <p:nvSpPr>
            <p:cNvPr id="121" name="Rectangle 120">
              <a:extLst>
                <a:ext uri="{FF2B5EF4-FFF2-40B4-BE49-F238E27FC236}">
                  <a16:creationId xmlns:a16="http://schemas.microsoft.com/office/drawing/2014/main" id="{9B845002-0B57-4F34-B9DB-C21D37865C3B}"/>
                </a:ext>
              </a:extLst>
            </p:cNvPr>
            <p:cNvSpPr/>
            <p:nvPr/>
          </p:nvSpPr>
          <p:spPr>
            <a:xfrm>
              <a:off x="2569363" y="2378184"/>
              <a:ext cx="1887317" cy="184666"/>
            </a:xfrm>
            <a:prstGeom prst="rect">
              <a:avLst/>
            </a:prstGeom>
            <a:noFill/>
            <a:ln w="25400" cap="flat" cmpd="sng" algn="ctr">
              <a:noFill/>
              <a:prstDash val="solid"/>
            </a:ln>
            <a:effectLst/>
          </p:spPr>
          <p:txBody>
            <a:bodyPr lIns="0" rIns="0" rtlCol="0" anchor="b">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rPr>
                <a:t>40/ 25 / 10 Gbps</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rPr>
                <a:t>UCS Fabric Networking</a:t>
              </a:r>
            </a:p>
          </p:txBody>
        </p:sp>
        <p:sp>
          <p:nvSpPr>
            <p:cNvPr id="122" name="Rectangle 121">
              <a:extLst>
                <a:ext uri="{FF2B5EF4-FFF2-40B4-BE49-F238E27FC236}">
                  <a16:creationId xmlns:a16="http://schemas.microsoft.com/office/drawing/2014/main" id="{0AC14B83-D056-4C20-9269-6CAB907D1194}"/>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90+ Nodes, Single Fabric,</a:t>
              </a:r>
              <a:b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b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Single Management Domain</a:t>
              </a:r>
            </a:p>
          </p:txBody>
        </p:sp>
      </p:grpSp>
      <p:sp>
        <p:nvSpPr>
          <p:cNvPr id="123" name="Rectangle 122">
            <a:extLst>
              <a:ext uri="{FF2B5EF4-FFF2-40B4-BE49-F238E27FC236}">
                <a16:creationId xmlns:a16="http://schemas.microsoft.com/office/drawing/2014/main" id="{D60867E3-7E93-4B68-9E98-5069FD1A4BCD}"/>
              </a:ext>
            </a:extLst>
          </p:cNvPr>
          <p:cNvSpPr/>
          <p:nvPr userDrawn="1"/>
        </p:nvSpPr>
        <p:spPr>
          <a:xfrm>
            <a:off x="6230228" y="2270148"/>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FF8000"/>
                </a:solidFill>
                <a:effectLst/>
                <a:uLnTx/>
                <a:uFillTx/>
                <a:latin typeface="CiscoSansTT ExtraLight"/>
                <a:ea typeface="ＭＳ Ｐゴシック" pitchFamily="34" charset="-128"/>
                <a:cs typeface="+mn-cs"/>
              </a:rPr>
              <a:t>+</a:t>
            </a:r>
          </a:p>
        </p:txBody>
      </p:sp>
      <p:sp>
        <p:nvSpPr>
          <p:cNvPr id="124" name="Rectangle 123">
            <a:extLst>
              <a:ext uri="{FF2B5EF4-FFF2-40B4-BE49-F238E27FC236}">
                <a16:creationId xmlns:a16="http://schemas.microsoft.com/office/drawing/2014/main" id="{939C205A-F3E7-4806-8D91-A8914A877EE0}"/>
              </a:ext>
            </a:extLst>
          </p:cNvPr>
          <p:cNvSpPr/>
          <p:nvPr userDrawn="1"/>
        </p:nvSpPr>
        <p:spPr>
          <a:xfrm>
            <a:off x="6230228" y="3410708"/>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049FD9"/>
                </a:solidFill>
                <a:effectLst/>
                <a:uLnTx/>
                <a:uFillTx/>
                <a:latin typeface="CiscoSansTT ExtraLight"/>
                <a:ea typeface="ＭＳ Ｐゴシック" pitchFamily="34" charset="-128"/>
                <a:cs typeface="+mn-cs"/>
              </a:rPr>
              <a:t>+</a:t>
            </a:r>
          </a:p>
        </p:txBody>
      </p:sp>
      <p:grpSp>
        <p:nvGrpSpPr>
          <p:cNvPr id="125" name="Group 124">
            <a:extLst>
              <a:ext uri="{FF2B5EF4-FFF2-40B4-BE49-F238E27FC236}">
                <a16:creationId xmlns:a16="http://schemas.microsoft.com/office/drawing/2014/main" id="{86AE9EEE-B7CC-48D0-BBA5-2F18771CE684}"/>
              </a:ext>
            </a:extLst>
          </p:cNvPr>
          <p:cNvGrpSpPr/>
          <p:nvPr userDrawn="1"/>
        </p:nvGrpSpPr>
        <p:grpSpPr>
          <a:xfrm>
            <a:off x="3126482" y="4322907"/>
            <a:ext cx="3866421" cy="246221"/>
            <a:chOff x="4333388" y="4212506"/>
            <a:chExt cx="3866421" cy="246221"/>
          </a:xfrm>
        </p:grpSpPr>
        <p:grpSp>
          <p:nvGrpSpPr>
            <p:cNvPr id="126" name="Group 125">
              <a:extLst>
                <a:ext uri="{FF2B5EF4-FFF2-40B4-BE49-F238E27FC236}">
                  <a16:creationId xmlns:a16="http://schemas.microsoft.com/office/drawing/2014/main" id="{DA8D0A16-61FC-429A-BE96-863AB38ADD66}"/>
                </a:ext>
              </a:extLst>
            </p:cNvPr>
            <p:cNvGrpSpPr/>
            <p:nvPr/>
          </p:nvGrpSpPr>
          <p:grpSpPr>
            <a:xfrm>
              <a:off x="6130198" y="4212506"/>
              <a:ext cx="2069611" cy="246221"/>
              <a:chOff x="1983961" y="4133468"/>
              <a:chExt cx="2069611" cy="246221"/>
            </a:xfrm>
          </p:grpSpPr>
          <p:sp>
            <p:nvSpPr>
              <p:cNvPr id="130" name="Rectangle 129">
                <a:extLst>
                  <a:ext uri="{FF2B5EF4-FFF2-40B4-BE49-F238E27FC236}">
                    <a16:creationId xmlns:a16="http://schemas.microsoft.com/office/drawing/2014/main" id="{6500C655-DFAF-459A-9A92-70A58281ED59}"/>
                  </a:ext>
                </a:extLst>
              </p:cNvPr>
              <p:cNvSpPr>
                <a:spLocks noChangeAspect="1"/>
              </p:cNvSpPr>
              <p:nvPr/>
            </p:nvSpPr>
            <p:spPr>
              <a:xfrm>
                <a:off x="1983961" y="4182456"/>
                <a:ext cx="137160" cy="137160"/>
              </a:xfrm>
              <a:prstGeom prst="rect">
                <a:avLst/>
              </a:prstGeom>
              <a:solidFill>
                <a:srgbClr val="FF8000"/>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31" name="Rectangle 130">
                <a:extLst>
                  <a:ext uri="{FF2B5EF4-FFF2-40B4-BE49-F238E27FC236}">
                    <a16:creationId xmlns:a16="http://schemas.microsoft.com/office/drawing/2014/main" id="{B0C035B5-DC91-47C7-8402-8A4898CC7113}"/>
                  </a:ext>
                </a:extLst>
              </p:cNvPr>
              <p:cNvSpPr/>
              <p:nvPr/>
            </p:nvSpPr>
            <p:spPr>
              <a:xfrm>
                <a:off x="2121122" y="4133468"/>
                <a:ext cx="1932450" cy="246221"/>
              </a:xfrm>
              <a:prstGeom prst="rect">
                <a:avLst/>
              </a:prstGeom>
              <a:noFill/>
              <a:ln w="25400" cap="flat" cmpd="sng" algn="ctr">
                <a:noFill/>
                <a:prstDash val="solid"/>
              </a:ln>
              <a:effectLst/>
            </p:spPr>
            <p:txBody>
              <a:bodyPr lIns="91440" rIns="9144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FF8000"/>
                    </a:solidFill>
                    <a:effectLst/>
                    <a:uLnTx/>
                    <a:uFillTx/>
                    <a:latin typeface="CiscoSansTT ExtraLight"/>
                    <a:ea typeface="ＭＳ Ｐゴシック" pitchFamily="34" charset="-128"/>
                    <a:cs typeface="+mn-cs"/>
                  </a:rPr>
                  <a:t>All Flash Cluster</a:t>
                </a:r>
              </a:p>
            </p:txBody>
          </p:sp>
        </p:grpSp>
        <p:grpSp>
          <p:nvGrpSpPr>
            <p:cNvPr id="127" name="Group 126">
              <a:extLst>
                <a:ext uri="{FF2B5EF4-FFF2-40B4-BE49-F238E27FC236}">
                  <a16:creationId xmlns:a16="http://schemas.microsoft.com/office/drawing/2014/main" id="{B76470BB-7D75-4F33-8B3D-98C8A2B18C8F}"/>
                </a:ext>
              </a:extLst>
            </p:cNvPr>
            <p:cNvGrpSpPr/>
            <p:nvPr/>
          </p:nvGrpSpPr>
          <p:grpSpPr>
            <a:xfrm>
              <a:off x="4333388" y="4212506"/>
              <a:ext cx="1738303" cy="246221"/>
              <a:chOff x="3976330" y="4133468"/>
              <a:chExt cx="1738303" cy="246221"/>
            </a:xfrm>
          </p:grpSpPr>
          <p:sp>
            <p:nvSpPr>
              <p:cNvPr id="128" name="Rectangle 127">
                <a:extLst>
                  <a:ext uri="{FF2B5EF4-FFF2-40B4-BE49-F238E27FC236}">
                    <a16:creationId xmlns:a16="http://schemas.microsoft.com/office/drawing/2014/main" id="{6B73809C-DD3D-4828-8656-5885DB157AEB}"/>
                  </a:ext>
                </a:extLst>
              </p:cNvPr>
              <p:cNvSpPr>
                <a:spLocks noChangeAspect="1"/>
              </p:cNvSpPr>
              <p:nvPr/>
            </p:nvSpPr>
            <p:spPr>
              <a:xfrm>
                <a:off x="3976330" y="4182456"/>
                <a:ext cx="137160" cy="137160"/>
              </a:xfrm>
              <a:prstGeom prst="rect">
                <a:avLst/>
              </a:prstGeom>
              <a:solidFill>
                <a:srgbClr val="FFFFFF"/>
              </a:solidFill>
              <a:ln w="25400" cap="flat" cmpd="sng" algn="ctr">
                <a:noFill/>
                <a:prstDash val="solid"/>
              </a:ln>
              <a:effectLst/>
            </p:spPr>
            <p:txBody>
              <a:bodyPr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29" name="Rectangle 128">
                <a:extLst>
                  <a:ext uri="{FF2B5EF4-FFF2-40B4-BE49-F238E27FC236}">
                    <a16:creationId xmlns:a16="http://schemas.microsoft.com/office/drawing/2014/main" id="{B636EDBE-F535-4BEA-9B55-D480D92896EF}"/>
                  </a:ext>
                </a:extLst>
              </p:cNvPr>
              <p:cNvSpPr/>
              <p:nvPr/>
            </p:nvSpPr>
            <p:spPr>
              <a:xfrm>
                <a:off x="4113490" y="4133468"/>
                <a:ext cx="1601143" cy="246221"/>
              </a:xfrm>
              <a:prstGeom prst="rect">
                <a:avLst/>
              </a:prstGeom>
              <a:noFill/>
              <a:ln w="25400" cap="flat" cmpd="sng" algn="ctr">
                <a:noFill/>
                <a:prstDash val="solid"/>
              </a:ln>
              <a:effectLst/>
            </p:spPr>
            <p:txBody>
              <a:bodyPr lIns="91440" rIns="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049FD9"/>
                    </a:solidFill>
                    <a:effectLst/>
                    <a:uLnTx/>
                    <a:uFillTx/>
                    <a:latin typeface="CiscoSansTT ExtraLight"/>
                    <a:ea typeface="ＭＳ Ｐゴシック" pitchFamily="34" charset="-128"/>
                    <a:cs typeface="+mn-cs"/>
                  </a:rPr>
                  <a:t>Hybrid Cluster</a:t>
                </a:r>
              </a:p>
            </p:txBody>
          </p:sp>
        </p:grpSp>
      </p:grpSp>
      <p:grpSp>
        <p:nvGrpSpPr>
          <p:cNvPr id="132" name="Group 131">
            <a:extLst>
              <a:ext uri="{FF2B5EF4-FFF2-40B4-BE49-F238E27FC236}">
                <a16:creationId xmlns:a16="http://schemas.microsoft.com/office/drawing/2014/main" id="{01D09E25-224B-4C06-8BC2-F5A8F8450DC1}"/>
              </a:ext>
            </a:extLst>
          </p:cNvPr>
          <p:cNvGrpSpPr/>
          <p:nvPr userDrawn="1"/>
        </p:nvGrpSpPr>
        <p:grpSpPr>
          <a:xfrm>
            <a:off x="2940846" y="3333421"/>
            <a:ext cx="1391012" cy="468585"/>
            <a:chOff x="1676399" y="5648486"/>
            <a:chExt cx="1854682" cy="624780"/>
          </a:xfrm>
        </p:grpSpPr>
        <p:pic>
          <p:nvPicPr>
            <p:cNvPr id="133" name="Picture 132">
              <a:extLst>
                <a:ext uri="{FF2B5EF4-FFF2-40B4-BE49-F238E27FC236}">
                  <a16:creationId xmlns:a16="http://schemas.microsoft.com/office/drawing/2014/main" id="{1BB7E524-4CD0-4AB7-9B14-1E2FF62711C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648486"/>
              <a:ext cx="1854682" cy="296484"/>
            </a:xfrm>
            <a:prstGeom prst="rect">
              <a:avLst/>
            </a:prstGeom>
          </p:spPr>
        </p:pic>
        <p:pic>
          <p:nvPicPr>
            <p:cNvPr id="134" name="Picture 133">
              <a:extLst>
                <a:ext uri="{FF2B5EF4-FFF2-40B4-BE49-F238E27FC236}">
                  <a16:creationId xmlns:a16="http://schemas.microsoft.com/office/drawing/2014/main" id="{9670AEF9-6C62-4766-BFD3-38D0137D32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812634"/>
              <a:ext cx="1854682" cy="296484"/>
            </a:xfrm>
            <a:prstGeom prst="rect">
              <a:avLst/>
            </a:prstGeom>
          </p:spPr>
        </p:pic>
        <p:pic>
          <p:nvPicPr>
            <p:cNvPr id="135" name="Picture 134">
              <a:extLst>
                <a:ext uri="{FF2B5EF4-FFF2-40B4-BE49-F238E27FC236}">
                  <a16:creationId xmlns:a16="http://schemas.microsoft.com/office/drawing/2014/main" id="{DA7E44FE-B64C-41B6-BB5E-9F34F5A81D6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976782"/>
              <a:ext cx="1854682" cy="296484"/>
            </a:xfrm>
            <a:prstGeom prst="rect">
              <a:avLst/>
            </a:prstGeom>
          </p:spPr>
        </p:pic>
      </p:grpSp>
      <p:grpSp>
        <p:nvGrpSpPr>
          <p:cNvPr id="136" name="Group 135">
            <a:extLst>
              <a:ext uri="{FF2B5EF4-FFF2-40B4-BE49-F238E27FC236}">
                <a16:creationId xmlns:a16="http://schemas.microsoft.com/office/drawing/2014/main" id="{D1D5C4EB-6930-4976-BBDD-B4809220C3FA}"/>
              </a:ext>
            </a:extLst>
          </p:cNvPr>
          <p:cNvGrpSpPr/>
          <p:nvPr userDrawn="1"/>
        </p:nvGrpSpPr>
        <p:grpSpPr>
          <a:xfrm>
            <a:off x="4756926" y="3200126"/>
            <a:ext cx="1081260" cy="680979"/>
            <a:chOff x="1602321" y="5468167"/>
            <a:chExt cx="1776319" cy="1055745"/>
          </a:xfrm>
        </p:grpSpPr>
        <p:pic>
          <p:nvPicPr>
            <p:cNvPr id="137" name="Picture 136">
              <a:extLst>
                <a:ext uri="{FF2B5EF4-FFF2-40B4-BE49-F238E27FC236}">
                  <a16:creationId xmlns:a16="http://schemas.microsoft.com/office/drawing/2014/main" id="{99FFD84E-CE2B-4BA7-8B03-CCC8070A1C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5468167"/>
              <a:ext cx="1776319" cy="452708"/>
            </a:xfrm>
            <a:prstGeom prst="rect">
              <a:avLst/>
            </a:prstGeom>
          </p:spPr>
        </p:pic>
        <p:pic>
          <p:nvPicPr>
            <p:cNvPr id="138" name="Picture 137">
              <a:extLst>
                <a:ext uri="{FF2B5EF4-FFF2-40B4-BE49-F238E27FC236}">
                  <a16:creationId xmlns:a16="http://schemas.microsoft.com/office/drawing/2014/main" id="{D744C8B8-A77A-4E6E-B7C2-DD843C55779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5769686"/>
              <a:ext cx="1776319" cy="452708"/>
            </a:xfrm>
            <a:prstGeom prst="rect">
              <a:avLst/>
            </a:prstGeom>
          </p:spPr>
        </p:pic>
        <p:pic>
          <p:nvPicPr>
            <p:cNvPr id="139" name="Picture 138">
              <a:extLst>
                <a:ext uri="{FF2B5EF4-FFF2-40B4-BE49-F238E27FC236}">
                  <a16:creationId xmlns:a16="http://schemas.microsoft.com/office/drawing/2014/main" id="{CE0324D2-CF6C-4A0B-890C-279D413E674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6071204"/>
              <a:ext cx="1776319" cy="452708"/>
            </a:xfrm>
            <a:prstGeom prst="rect">
              <a:avLst/>
            </a:prstGeom>
          </p:spPr>
        </p:pic>
      </p:grpSp>
      <p:grpSp>
        <p:nvGrpSpPr>
          <p:cNvPr id="140" name="Group 139">
            <a:extLst>
              <a:ext uri="{FF2B5EF4-FFF2-40B4-BE49-F238E27FC236}">
                <a16:creationId xmlns:a16="http://schemas.microsoft.com/office/drawing/2014/main" id="{47B53046-3FE4-417E-8F34-DBBC481C90C5}"/>
              </a:ext>
            </a:extLst>
          </p:cNvPr>
          <p:cNvGrpSpPr/>
          <p:nvPr userDrawn="1"/>
        </p:nvGrpSpPr>
        <p:grpSpPr>
          <a:xfrm>
            <a:off x="2940846" y="2172440"/>
            <a:ext cx="1393317" cy="470865"/>
            <a:chOff x="1833162" y="5847414"/>
            <a:chExt cx="1857756" cy="627820"/>
          </a:xfrm>
        </p:grpSpPr>
        <p:pic>
          <p:nvPicPr>
            <p:cNvPr id="141" name="Picture 140">
              <a:extLst>
                <a:ext uri="{FF2B5EF4-FFF2-40B4-BE49-F238E27FC236}">
                  <a16:creationId xmlns:a16="http://schemas.microsoft.com/office/drawing/2014/main" id="{CE871C66-30AF-4DCF-9324-10D4D67FC4D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5847414"/>
              <a:ext cx="1857756" cy="296976"/>
            </a:xfrm>
            <a:prstGeom prst="rect">
              <a:avLst/>
            </a:prstGeom>
          </p:spPr>
        </p:pic>
        <p:pic>
          <p:nvPicPr>
            <p:cNvPr id="142" name="Picture 141">
              <a:extLst>
                <a:ext uri="{FF2B5EF4-FFF2-40B4-BE49-F238E27FC236}">
                  <a16:creationId xmlns:a16="http://schemas.microsoft.com/office/drawing/2014/main" id="{130FC436-200E-448A-9670-ED889258E52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012836"/>
              <a:ext cx="1857756" cy="296976"/>
            </a:xfrm>
            <a:prstGeom prst="rect">
              <a:avLst/>
            </a:prstGeom>
          </p:spPr>
        </p:pic>
        <p:pic>
          <p:nvPicPr>
            <p:cNvPr id="143" name="Picture 142">
              <a:extLst>
                <a:ext uri="{FF2B5EF4-FFF2-40B4-BE49-F238E27FC236}">
                  <a16:creationId xmlns:a16="http://schemas.microsoft.com/office/drawing/2014/main" id="{6404BD1C-DBC2-428F-8290-9E4D21670BF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178258"/>
              <a:ext cx="1857756" cy="296976"/>
            </a:xfrm>
            <a:prstGeom prst="rect">
              <a:avLst/>
            </a:prstGeom>
          </p:spPr>
        </p:pic>
      </p:grpSp>
      <p:grpSp>
        <p:nvGrpSpPr>
          <p:cNvPr id="144" name="Group 143">
            <a:extLst>
              <a:ext uri="{FF2B5EF4-FFF2-40B4-BE49-F238E27FC236}">
                <a16:creationId xmlns:a16="http://schemas.microsoft.com/office/drawing/2014/main" id="{DAB937BD-8E35-439C-AA5D-9C9C533D7E66}"/>
              </a:ext>
            </a:extLst>
          </p:cNvPr>
          <p:cNvGrpSpPr/>
          <p:nvPr userDrawn="1"/>
        </p:nvGrpSpPr>
        <p:grpSpPr>
          <a:xfrm>
            <a:off x="4756926" y="2062868"/>
            <a:ext cx="1081260" cy="649962"/>
            <a:chOff x="1800508" y="5498457"/>
            <a:chExt cx="1441680" cy="866616"/>
          </a:xfrm>
        </p:grpSpPr>
        <p:pic>
          <p:nvPicPr>
            <p:cNvPr id="145" name="Picture 144">
              <a:extLst>
                <a:ext uri="{FF2B5EF4-FFF2-40B4-BE49-F238E27FC236}">
                  <a16:creationId xmlns:a16="http://schemas.microsoft.com/office/drawing/2014/main" id="{B563B95D-6EF4-4BDC-BDA9-A3B1E1AB5BA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498457"/>
              <a:ext cx="1441680" cy="367422"/>
            </a:xfrm>
            <a:prstGeom prst="rect">
              <a:avLst/>
            </a:prstGeom>
          </p:spPr>
        </p:pic>
        <p:pic>
          <p:nvPicPr>
            <p:cNvPr id="146" name="Picture 145">
              <a:extLst>
                <a:ext uri="{FF2B5EF4-FFF2-40B4-BE49-F238E27FC236}">
                  <a16:creationId xmlns:a16="http://schemas.microsoft.com/office/drawing/2014/main" id="{38DD7839-E726-4233-9D3A-CF8D9EB0116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748054"/>
              <a:ext cx="1441680" cy="367422"/>
            </a:xfrm>
            <a:prstGeom prst="rect">
              <a:avLst/>
            </a:prstGeom>
          </p:spPr>
        </p:pic>
        <p:pic>
          <p:nvPicPr>
            <p:cNvPr id="147" name="Picture 146">
              <a:extLst>
                <a:ext uri="{FF2B5EF4-FFF2-40B4-BE49-F238E27FC236}">
                  <a16:creationId xmlns:a16="http://schemas.microsoft.com/office/drawing/2014/main" id="{3F5A9236-5BEC-4AE4-885E-91B41BD409D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997651"/>
              <a:ext cx="1441680" cy="367422"/>
            </a:xfrm>
            <a:prstGeom prst="rect">
              <a:avLst/>
            </a:prstGeom>
          </p:spPr>
        </p:pic>
      </p:grpSp>
      <p:pic>
        <p:nvPicPr>
          <p:cNvPr id="148" name="Picture 147">
            <a:extLst>
              <a:ext uri="{FF2B5EF4-FFF2-40B4-BE49-F238E27FC236}">
                <a16:creationId xmlns:a16="http://schemas.microsoft.com/office/drawing/2014/main" id="{9DAF0B1A-F6E5-4F9C-8220-42D92557E7FD}"/>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038215" y="1863133"/>
            <a:ext cx="1358013" cy="120834"/>
          </a:xfrm>
          <a:prstGeom prst="rect">
            <a:avLst/>
          </a:prstGeom>
        </p:spPr>
      </p:pic>
      <p:pic>
        <p:nvPicPr>
          <p:cNvPr id="149" name="Picture 148">
            <a:extLst>
              <a:ext uri="{FF2B5EF4-FFF2-40B4-BE49-F238E27FC236}">
                <a16:creationId xmlns:a16="http://schemas.microsoft.com/office/drawing/2014/main" id="{27F19868-D665-4878-80C3-36635187297C}"/>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865649" y="1730413"/>
            <a:ext cx="1358013" cy="120834"/>
          </a:xfrm>
          <a:prstGeom prst="rect">
            <a:avLst/>
          </a:prstGeom>
        </p:spPr>
      </p:pic>
      <p:grpSp>
        <p:nvGrpSpPr>
          <p:cNvPr id="150" name="Group 149">
            <a:extLst>
              <a:ext uri="{FF2B5EF4-FFF2-40B4-BE49-F238E27FC236}">
                <a16:creationId xmlns:a16="http://schemas.microsoft.com/office/drawing/2014/main" id="{375894CF-CEA9-41EF-B4A1-8EAC5903E52B}"/>
              </a:ext>
            </a:extLst>
          </p:cNvPr>
          <p:cNvGrpSpPr/>
          <p:nvPr userDrawn="1"/>
        </p:nvGrpSpPr>
        <p:grpSpPr>
          <a:xfrm>
            <a:off x="2691626" y="1492066"/>
            <a:ext cx="1887145" cy="411614"/>
            <a:chOff x="2576188" y="2378184"/>
            <a:chExt cx="1887145" cy="411614"/>
          </a:xfrm>
        </p:grpSpPr>
        <p:sp>
          <p:nvSpPr>
            <p:cNvPr id="151" name="Rectangle 150">
              <a:extLst>
                <a:ext uri="{FF2B5EF4-FFF2-40B4-BE49-F238E27FC236}">
                  <a16:creationId xmlns:a16="http://schemas.microsoft.com/office/drawing/2014/main" id="{6F25D0E5-EA60-4EFF-9FE2-26DD86F73D25}"/>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7030A0"/>
                  </a:solidFill>
                  <a:effectLst/>
                  <a:uLnTx/>
                  <a:uFillTx/>
                  <a:latin typeface="CiscoSansTT" charset="0"/>
                  <a:ea typeface="CiscoSansTT" charset="0"/>
                  <a:cs typeface="CiscoSansTT" charset="0"/>
                </a:rPr>
                <a:t>HX220c</a:t>
              </a:r>
            </a:p>
          </p:txBody>
        </p:sp>
        <p:sp>
          <p:nvSpPr>
            <p:cNvPr id="152" name="Rectangle 151">
              <a:extLst>
                <a:ext uri="{FF2B5EF4-FFF2-40B4-BE49-F238E27FC236}">
                  <a16:creationId xmlns:a16="http://schemas.microsoft.com/office/drawing/2014/main" id="{BBA27761-97C7-4679-AA12-A1C19CDFF15D}"/>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Highest Performance</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(Performance Critical)</a:t>
              </a:r>
            </a:p>
          </p:txBody>
        </p:sp>
      </p:grpSp>
      <p:grpSp>
        <p:nvGrpSpPr>
          <p:cNvPr id="153" name="Group 152">
            <a:extLst>
              <a:ext uri="{FF2B5EF4-FFF2-40B4-BE49-F238E27FC236}">
                <a16:creationId xmlns:a16="http://schemas.microsoft.com/office/drawing/2014/main" id="{E5392B63-6336-4F83-9A79-679A35891302}"/>
              </a:ext>
            </a:extLst>
          </p:cNvPr>
          <p:cNvGrpSpPr/>
          <p:nvPr userDrawn="1"/>
        </p:nvGrpSpPr>
        <p:grpSpPr>
          <a:xfrm>
            <a:off x="2938541" y="1077023"/>
            <a:ext cx="1393317" cy="470865"/>
            <a:chOff x="3037931" y="1255925"/>
            <a:chExt cx="1393317" cy="470865"/>
          </a:xfrm>
        </p:grpSpPr>
        <p:grpSp>
          <p:nvGrpSpPr>
            <p:cNvPr id="154" name="Group 153">
              <a:extLst>
                <a:ext uri="{FF2B5EF4-FFF2-40B4-BE49-F238E27FC236}">
                  <a16:creationId xmlns:a16="http://schemas.microsoft.com/office/drawing/2014/main" id="{820038B6-1975-4FC5-B4DC-61FB9A5777EA}"/>
                </a:ext>
              </a:extLst>
            </p:cNvPr>
            <p:cNvGrpSpPr/>
            <p:nvPr/>
          </p:nvGrpSpPr>
          <p:grpSpPr>
            <a:xfrm>
              <a:off x="3037931" y="1255925"/>
              <a:ext cx="1393317" cy="470865"/>
              <a:chOff x="1833162" y="5847414"/>
              <a:chExt cx="1857756" cy="627820"/>
            </a:xfrm>
          </p:grpSpPr>
          <p:pic>
            <p:nvPicPr>
              <p:cNvPr id="158" name="Picture 157">
                <a:extLst>
                  <a:ext uri="{FF2B5EF4-FFF2-40B4-BE49-F238E27FC236}">
                    <a16:creationId xmlns:a16="http://schemas.microsoft.com/office/drawing/2014/main" id="{FF698D09-4B19-4224-9248-C1E586CB13F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5847414"/>
                <a:ext cx="1857756" cy="296976"/>
              </a:xfrm>
              <a:prstGeom prst="rect">
                <a:avLst/>
              </a:prstGeom>
            </p:spPr>
          </p:pic>
          <p:pic>
            <p:nvPicPr>
              <p:cNvPr id="159" name="Picture 158">
                <a:extLst>
                  <a:ext uri="{FF2B5EF4-FFF2-40B4-BE49-F238E27FC236}">
                    <a16:creationId xmlns:a16="http://schemas.microsoft.com/office/drawing/2014/main" id="{B7255536-940E-4CD2-A92C-17ADEFD92DD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012836"/>
                <a:ext cx="1857756" cy="296976"/>
              </a:xfrm>
              <a:prstGeom prst="rect">
                <a:avLst/>
              </a:prstGeom>
            </p:spPr>
          </p:pic>
          <p:pic>
            <p:nvPicPr>
              <p:cNvPr id="160" name="Picture 159">
                <a:extLst>
                  <a:ext uri="{FF2B5EF4-FFF2-40B4-BE49-F238E27FC236}">
                    <a16:creationId xmlns:a16="http://schemas.microsoft.com/office/drawing/2014/main" id="{007C02FE-215A-41FF-AB16-A492BBA4705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178258"/>
                <a:ext cx="1857756" cy="296976"/>
              </a:xfrm>
              <a:prstGeom prst="rect">
                <a:avLst/>
              </a:prstGeom>
            </p:spPr>
          </p:pic>
        </p:grpSp>
        <p:pic>
          <p:nvPicPr>
            <p:cNvPr id="155" name="Picture 154">
              <a:extLst>
                <a:ext uri="{FF2B5EF4-FFF2-40B4-BE49-F238E27FC236}">
                  <a16:creationId xmlns:a16="http://schemas.microsoft.com/office/drawing/2014/main" id="{1B7E6B76-C924-43BF-A9BB-825150F23FDA}"/>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3615" y="1345532"/>
              <a:ext cx="165336" cy="55752"/>
            </a:xfrm>
            <a:prstGeom prst="rect">
              <a:avLst/>
            </a:prstGeom>
          </p:spPr>
        </p:pic>
        <p:pic>
          <p:nvPicPr>
            <p:cNvPr id="156" name="Picture 155">
              <a:extLst>
                <a:ext uri="{FF2B5EF4-FFF2-40B4-BE49-F238E27FC236}">
                  <a16:creationId xmlns:a16="http://schemas.microsoft.com/office/drawing/2014/main" id="{2F2CB747-50C8-4D95-8642-F03949377C04}"/>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3615" y="1469242"/>
              <a:ext cx="165336" cy="55752"/>
            </a:xfrm>
            <a:prstGeom prst="rect">
              <a:avLst/>
            </a:prstGeom>
          </p:spPr>
        </p:pic>
        <p:pic>
          <p:nvPicPr>
            <p:cNvPr id="157" name="Picture 156">
              <a:extLst>
                <a:ext uri="{FF2B5EF4-FFF2-40B4-BE49-F238E27FC236}">
                  <a16:creationId xmlns:a16="http://schemas.microsoft.com/office/drawing/2014/main" id="{AEC8ECFD-1063-4A9D-BA3A-616D970D8082}"/>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8269" y="1592791"/>
              <a:ext cx="165336" cy="55752"/>
            </a:xfrm>
            <a:prstGeom prst="rect">
              <a:avLst/>
            </a:prstGeom>
          </p:spPr>
        </p:pic>
      </p:grpSp>
      <p:sp>
        <p:nvSpPr>
          <p:cNvPr id="161" name="Rectangle 160">
            <a:extLst>
              <a:ext uri="{FF2B5EF4-FFF2-40B4-BE49-F238E27FC236}">
                <a16:creationId xmlns:a16="http://schemas.microsoft.com/office/drawing/2014/main" id="{6A528D44-ADF1-4ADD-9818-B958E888C9AA}"/>
              </a:ext>
            </a:extLst>
          </p:cNvPr>
          <p:cNvSpPr/>
          <p:nvPr userDrawn="1"/>
        </p:nvSpPr>
        <p:spPr>
          <a:xfrm>
            <a:off x="6222114" y="1060526"/>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7030A0"/>
                </a:solidFill>
                <a:effectLst/>
                <a:uLnTx/>
                <a:uFillTx/>
                <a:latin typeface="CiscoSansTT ExtraLight"/>
                <a:ea typeface="ＭＳ Ｐゴシック" pitchFamily="34" charset="-128"/>
                <a:cs typeface="+mn-cs"/>
              </a:rPr>
              <a:t>+</a:t>
            </a:r>
          </a:p>
        </p:txBody>
      </p:sp>
      <p:sp>
        <p:nvSpPr>
          <p:cNvPr id="162" name="Rectangle 161">
            <a:extLst>
              <a:ext uri="{FF2B5EF4-FFF2-40B4-BE49-F238E27FC236}">
                <a16:creationId xmlns:a16="http://schemas.microsoft.com/office/drawing/2014/main" id="{A6ECD1B7-A168-483A-B5E1-6C5D75AA9661}"/>
              </a:ext>
            </a:extLst>
          </p:cNvPr>
          <p:cNvSpPr>
            <a:spLocks noChangeAspect="1"/>
          </p:cNvSpPr>
          <p:nvPr userDrawn="1"/>
        </p:nvSpPr>
        <p:spPr>
          <a:xfrm>
            <a:off x="3136555" y="4361892"/>
            <a:ext cx="137160" cy="137160"/>
          </a:xfrm>
          <a:prstGeom prst="rect">
            <a:avLst/>
          </a:prstGeom>
          <a:solidFill>
            <a:srgbClr val="00BCEB"/>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63" name="Rectangle 162">
            <a:extLst>
              <a:ext uri="{FF2B5EF4-FFF2-40B4-BE49-F238E27FC236}">
                <a16:creationId xmlns:a16="http://schemas.microsoft.com/office/drawing/2014/main" id="{3BCC7F85-86FC-4620-9C7B-7C649C9163EC}"/>
              </a:ext>
            </a:extLst>
          </p:cNvPr>
          <p:cNvSpPr>
            <a:spLocks noChangeAspect="1"/>
          </p:cNvSpPr>
          <p:nvPr userDrawn="1"/>
        </p:nvSpPr>
        <p:spPr>
          <a:xfrm>
            <a:off x="6974999" y="4371369"/>
            <a:ext cx="137160" cy="137160"/>
          </a:xfrm>
          <a:prstGeom prst="rect">
            <a:avLst/>
          </a:prstGeom>
          <a:solidFill>
            <a:srgbClr val="7030A0"/>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64" name="Rectangle 163">
            <a:extLst>
              <a:ext uri="{FF2B5EF4-FFF2-40B4-BE49-F238E27FC236}">
                <a16:creationId xmlns:a16="http://schemas.microsoft.com/office/drawing/2014/main" id="{3A520634-030F-407A-9339-D4354378C05F}"/>
              </a:ext>
            </a:extLst>
          </p:cNvPr>
          <p:cNvSpPr/>
          <p:nvPr userDrawn="1"/>
        </p:nvSpPr>
        <p:spPr>
          <a:xfrm>
            <a:off x="7112160" y="4322381"/>
            <a:ext cx="1932450" cy="246221"/>
          </a:xfrm>
          <a:prstGeom prst="rect">
            <a:avLst/>
          </a:prstGeom>
          <a:noFill/>
          <a:ln w="25400" cap="flat" cmpd="sng" algn="ctr">
            <a:noFill/>
            <a:prstDash val="solid"/>
          </a:ln>
          <a:effectLst/>
        </p:spPr>
        <p:txBody>
          <a:bodyPr lIns="91440" rIns="9144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7030A0"/>
                </a:solidFill>
                <a:effectLst/>
                <a:uLnTx/>
                <a:uFillTx/>
                <a:latin typeface="CiscoSansTT ExtraLight"/>
                <a:ea typeface="ＭＳ Ｐゴシック" pitchFamily="34" charset="-128"/>
                <a:cs typeface="+mn-cs"/>
              </a:rPr>
              <a:t>All NVME Cluster</a:t>
            </a:r>
          </a:p>
        </p:txBody>
      </p:sp>
    </p:spTree>
    <p:extLst>
      <p:ext uri="{BB962C8B-B14F-4D97-AF65-F5344CB8AC3E}">
        <p14:creationId xmlns:p14="http://schemas.microsoft.com/office/powerpoint/2010/main" val="2793907103"/>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EF9E565-C2ED-4AED-90A1-1B1D032882B1}"/>
              </a:ext>
            </a:extLst>
          </p:cNvPr>
          <p:cNvSpPr>
            <a:spLocks noChangeAspect="1"/>
          </p:cNvSpPr>
          <p:nvPr userDrawn="1"/>
        </p:nvSpPr>
        <p:spPr>
          <a:xfrm>
            <a:off x="3776891"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3" name="Title 2">
            <a:extLst>
              <a:ext uri="{FF2B5EF4-FFF2-40B4-BE49-F238E27FC236}">
                <a16:creationId xmlns:a16="http://schemas.microsoft.com/office/drawing/2014/main" id="{0B7F0823-509D-4EEE-8ABB-F3813413050A}"/>
              </a:ext>
            </a:extLst>
          </p:cNvPr>
          <p:cNvSpPr txBox="1">
            <a:spLocks/>
          </p:cNvSpPr>
          <p:nvPr userDrawn="1"/>
        </p:nvSpPr>
        <p:spPr bwMode="auto">
          <a:xfrm>
            <a:off x="409415" y="143775"/>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HyperFlex Feature Overview</a:t>
            </a:r>
          </a:p>
        </p:txBody>
      </p:sp>
      <p:sp>
        <p:nvSpPr>
          <p:cNvPr id="44" name="Rectangle 43">
            <a:extLst>
              <a:ext uri="{FF2B5EF4-FFF2-40B4-BE49-F238E27FC236}">
                <a16:creationId xmlns:a16="http://schemas.microsoft.com/office/drawing/2014/main" id="{B705BD31-009A-4A2F-ABF2-78C7FAD6A949}"/>
              </a:ext>
            </a:extLst>
          </p:cNvPr>
          <p:cNvSpPr>
            <a:spLocks noChangeAspect="1"/>
          </p:cNvSpPr>
          <p:nvPr userDrawn="1"/>
        </p:nvSpPr>
        <p:spPr>
          <a:xfrm>
            <a:off x="513523"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5" name="Rectangle 44">
            <a:extLst>
              <a:ext uri="{FF2B5EF4-FFF2-40B4-BE49-F238E27FC236}">
                <a16:creationId xmlns:a16="http://schemas.microsoft.com/office/drawing/2014/main" id="{5CDB1326-49B6-4EE3-816D-1433951A59D5}"/>
              </a:ext>
            </a:extLst>
          </p:cNvPr>
          <p:cNvSpPr>
            <a:spLocks noChangeAspect="1"/>
          </p:cNvSpPr>
          <p:nvPr userDrawn="1"/>
        </p:nvSpPr>
        <p:spPr>
          <a:xfrm>
            <a:off x="513523"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6" name="Rectangle 45">
            <a:extLst>
              <a:ext uri="{FF2B5EF4-FFF2-40B4-BE49-F238E27FC236}">
                <a16:creationId xmlns:a16="http://schemas.microsoft.com/office/drawing/2014/main" id="{5FAACA0E-414E-47D0-838B-D9CC612979D7}"/>
              </a:ext>
            </a:extLst>
          </p:cNvPr>
          <p:cNvSpPr>
            <a:spLocks noChangeAspect="1"/>
          </p:cNvSpPr>
          <p:nvPr userDrawn="1"/>
        </p:nvSpPr>
        <p:spPr>
          <a:xfrm>
            <a:off x="2145207"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7" name="Rectangle 46">
            <a:extLst>
              <a:ext uri="{FF2B5EF4-FFF2-40B4-BE49-F238E27FC236}">
                <a16:creationId xmlns:a16="http://schemas.microsoft.com/office/drawing/2014/main" id="{01543963-E1EC-4F42-AC2C-021F3079821C}"/>
              </a:ext>
            </a:extLst>
          </p:cNvPr>
          <p:cNvSpPr>
            <a:spLocks noChangeAspect="1"/>
          </p:cNvSpPr>
          <p:nvPr userDrawn="1"/>
        </p:nvSpPr>
        <p:spPr>
          <a:xfrm>
            <a:off x="2137267"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8" name="Rectangle 47">
            <a:extLst>
              <a:ext uri="{FF2B5EF4-FFF2-40B4-BE49-F238E27FC236}">
                <a16:creationId xmlns:a16="http://schemas.microsoft.com/office/drawing/2014/main" id="{F16EF0E6-530E-4A4E-AB0C-08B8DDD1F1CC}"/>
              </a:ext>
            </a:extLst>
          </p:cNvPr>
          <p:cNvSpPr>
            <a:spLocks noChangeAspect="1"/>
          </p:cNvSpPr>
          <p:nvPr userDrawn="1"/>
        </p:nvSpPr>
        <p:spPr>
          <a:xfrm>
            <a:off x="3776891"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9" name="Rectangle 48">
            <a:extLst>
              <a:ext uri="{FF2B5EF4-FFF2-40B4-BE49-F238E27FC236}">
                <a16:creationId xmlns:a16="http://schemas.microsoft.com/office/drawing/2014/main" id="{ED223B35-E41F-4D37-918B-37F5E97CF878}"/>
              </a:ext>
            </a:extLst>
          </p:cNvPr>
          <p:cNvSpPr>
            <a:spLocks noChangeAspect="1"/>
          </p:cNvSpPr>
          <p:nvPr userDrawn="1"/>
        </p:nvSpPr>
        <p:spPr>
          <a:xfrm>
            <a:off x="5408575"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50" name="Rectangle 49">
            <a:extLst>
              <a:ext uri="{FF2B5EF4-FFF2-40B4-BE49-F238E27FC236}">
                <a16:creationId xmlns:a16="http://schemas.microsoft.com/office/drawing/2014/main" id="{3254D5BD-5AE7-4FB2-A8A4-43455A90470E}"/>
              </a:ext>
            </a:extLst>
          </p:cNvPr>
          <p:cNvSpPr>
            <a:spLocks noChangeAspect="1"/>
          </p:cNvSpPr>
          <p:nvPr userDrawn="1"/>
        </p:nvSpPr>
        <p:spPr>
          <a:xfrm>
            <a:off x="5408575"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51" name="Rectangle 50">
            <a:extLst>
              <a:ext uri="{FF2B5EF4-FFF2-40B4-BE49-F238E27FC236}">
                <a16:creationId xmlns:a16="http://schemas.microsoft.com/office/drawing/2014/main" id="{5EAA4570-CA71-48F3-9647-3359E7B4B67A}"/>
              </a:ext>
            </a:extLst>
          </p:cNvPr>
          <p:cNvSpPr>
            <a:spLocks noChangeAspect="1"/>
          </p:cNvSpPr>
          <p:nvPr userDrawn="1"/>
        </p:nvSpPr>
        <p:spPr>
          <a:xfrm>
            <a:off x="7040260"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52" name="Rectangle 51">
            <a:extLst>
              <a:ext uri="{FF2B5EF4-FFF2-40B4-BE49-F238E27FC236}">
                <a16:creationId xmlns:a16="http://schemas.microsoft.com/office/drawing/2014/main" id="{3D64C6A2-877C-4539-835A-1EAAF1D2087D}"/>
              </a:ext>
            </a:extLst>
          </p:cNvPr>
          <p:cNvSpPr>
            <a:spLocks noChangeAspect="1"/>
          </p:cNvSpPr>
          <p:nvPr userDrawn="1"/>
        </p:nvSpPr>
        <p:spPr>
          <a:xfrm>
            <a:off x="7040260"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53" name="Rectangle 52">
            <a:extLst>
              <a:ext uri="{FF2B5EF4-FFF2-40B4-BE49-F238E27FC236}">
                <a16:creationId xmlns:a16="http://schemas.microsoft.com/office/drawing/2014/main" id="{D900593F-E629-4D41-8404-FB7B5AED86DD}"/>
              </a:ext>
            </a:extLst>
          </p:cNvPr>
          <p:cNvSpPr/>
          <p:nvPr userDrawn="1"/>
        </p:nvSpPr>
        <p:spPr>
          <a:xfrm>
            <a:off x="513523" y="1944907"/>
            <a:ext cx="1601865" cy="553998"/>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#1 Performance</a:t>
            </a:r>
          </a:p>
          <a:p>
            <a:pPr algn="ctr" fontAlgn="base">
              <a:spcBef>
                <a:spcPct val="0"/>
              </a:spcBef>
              <a:spcAft>
                <a:spcPct val="0"/>
              </a:spcAft>
              <a:defRPr/>
            </a:pPr>
            <a:r>
              <a:rPr lang="en-US" sz="900" dirty="0">
                <a:solidFill>
                  <a:srgbClr val="282828"/>
                </a:solidFill>
                <a:latin typeface="CiscoSansTT ExtraLight"/>
                <a:ea typeface="ＭＳ Ｐゴシック" charset="0"/>
              </a:rPr>
              <a:t>Industry leading  data-distributed architecture</a:t>
            </a:r>
          </a:p>
        </p:txBody>
      </p:sp>
      <p:grpSp>
        <p:nvGrpSpPr>
          <p:cNvPr id="54" name="Group 118">
            <a:extLst>
              <a:ext uri="{FF2B5EF4-FFF2-40B4-BE49-F238E27FC236}">
                <a16:creationId xmlns:a16="http://schemas.microsoft.com/office/drawing/2014/main" id="{69D7BAF7-339E-4196-9B72-BC1087651EE4}"/>
              </a:ext>
            </a:extLst>
          </p:cNvPr>
          <p:cNvGrpSpPr>
            <a:grpSpLocks noChangeAspect="1"/>
          </p:cNvGrpSpPr>
          <p:nvPr userDrawn="1"/>
        </p:nvGrpSpPr>
        <p:grpSpPr bwMode="auto">
          <a:xfrm>
            <a:off x="1021370" y="1270795"/>
            <a:ext cx="642938" cy="681038"/>
            <a:chOff x="2677" y="1405"/>
            <a:chExt cx="405" cy="429"/>
          </a:xfrm>
        </p:grpSpPr>
        <p:sp>
          <p:nvSpPr>
            <p:cNvPr id="55" name="Freeform 119">
              <a:extLst>
                <a:ext uri="{FF2B5EF4-FFF2-40B4-BE49-F238E27FC236}">
                  <a16:creationId xmlns:a16="http://schemas.microsoft.com/office/drawing/2014/main" id="{EB44C819-2585-4E0C-9443-DFDB95DEF606}"/>
                </a:ext>
              </a:extLst>
            </p:cNvPr>
            <p:cNvSpPr>
              <a:spLocks noEditPoints="1"/>
            </p:cNvSpPr>
            <p:nvPr/>
          </p:nvSpPr>
          <p:spPr bwMode="auto">
            <a:xfrm>
              <a:off x="2677" y="1439"/>
              <a:ext cx="405" cy="395"/>
            </a:xfrm>
            <a:custGeom>
              <a:avLst/>
              <a:gdLst>
                <a:gd name="T0" fmla="*/ 164 w 328"/>
                <a:gd name="T1" fmla="*/ 328 h 328"/>
                <a:gd name="T2" fmla="*/ 0 w 328"/>
                <a:gd name="T3" fmla="*/ 164 h 328"/>
                <a:gd name="T4" fmla="*/ 164 w 328"/>
                <a:gd name="T5" fmla="*/ 0 h 328"/>
                <a:gd name="T6" fmla="*/ 328 w 328"/>
                <a:gd name="T7" fmla="*/ 164 h 328"/>
                <a:gd name="T8" fmla="*/ 164 w 328"/>
                <a:gd name="T9" fmla="*/ 328 h 328"/>
                <a:gd name="T10" fmla="*/ 164 w 328"/>
                <a:gd name="T11" fmla="*/ 24 h 328"/>
                <a:gd name="T12" fmla="*/ 24 w 328"/>
                <a:gd name="T13" fmla="*/ 164 h 328"/>
                <a:gd name="T14" fmla="*/ 164 w 328"/>
                <a:gd name="T15" fmla="*/ 304 h 328"/>
                <a:gd name="T16" fmla="*/ 304 w 328"/>
                <a:gd name="T17" fmla="*/ 164 h 328"/>
                <a:gd name="T18" fmla="*/ 164 w 328"/>
                <a:gd name="T19" fmla="*/ 2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28">
                  <a:moveTo>
                    <a:pt x="164" y="328"/>
                  </a:moveTo>
                  <a:cubicBezTo>
                    <a:pt x="74" y="328"/>
                    <a:pt x="0" y="255"/>
                    <a:pt x="0" y="164"/>
                  </a:cubicBezTo>
                  <a:cubicBezTo>
                    <a:pt x="0" y="74"/>
                    <a:pt x="74" y="0"/>
                    <a:pt x="164" y="0"/>
                  </a:cubicBezTo>
                  <a:cubicBezTo>
                    <a:pt x="254" y="0"/>
                    <a:pt x="328" y="74"/>
                    <a:pt x="328" y="164"/>
                  </a:cubicBezTo>
                  <a:cubicBezTo>
                    <a:pt x="328" y="255"/>
                    <a:pt x="254" y="328"/>
                    <a:pt x="164" y="328"/>
                  </a:cubicBezTo>
                  <a:close/>
                  <a:moveTo>
                    <a:pt x="164" y="24"/>
                  </a:moveTo>
                  <a:cubicBezTo>
                    <a:pt x="87" y="24"/>
                    <a:pt x="24" y="87"/>
                    <a:pt x="24" y="164"/>
                  </a:cubicBezTo>
                  <a:cubicBezTo>
                    <a:pt x="24" y="242"/>
                    <a:pt x="87" y="304"/>
                    <a:pt x="164" y="304"/>
                  </a:cubicBezTo>
                  <a:cubicBezTo>
                    <a:pt x="241" y="304"/>
                    <a:pt x="304" y="242"/>
                    <a:pt x="304" y="164"/>
                  </a:cubicBezTo>
                  <a:cubicBezTo>
                    <a:pt x="304" y="87"/>
                    <a:pt x="241" y="24"/>
                    <a:pt x="164" y="24"/>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56" name="Rectangle 120">
              <a:extLst>
                <a:ext uri="{FF2B5EF4-FFF2-40B4-BE49-F238E27FC236}">
                  <a16:creationId xmlns:a16="http://schemas.microsoft.com/office/drawing/2014/main" id="{2F5E6EC2-58AF-4E85-BA22-6BDFF80038D2}"/>
                </a:ext>
              </a:extLst>
            </p:cNvPr>
            <p:cNvSpPr>
              <a:spLocks noChangeArrowheads="1"/>
            </p:cNvSpPr>
            <p:nvPr/>
          </p:nvSpPr>
          <p:spPr bwMode="auto">
            <a:xfrm>
              <a:off x="2852" y="1419"/>
              <a:ext cx="55" cy="39"/>
            </a:xfrm>
            <a:prstGeom prst="rect">
              <a:avLst/>
            </a:prstGeom>
            <a:solidFill>
              <a:srgbClr val="00B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57" name="Freeform 121">
              <a:extLst>
                <a:ext uri="{FF2B5EF4-FFF2-40B4-BE49-F238E27FC236}">
                  <a16:creationId xmlns:a16="http://schemas.microsoft.com/office/drawing/2014/main" id="{884621E5-F0E0-4F31-ACE3-391CB8282A74}"/>
                </a:ext>
              </a:extLst>
            </p:cNvPr>
            <p:cNvSpPr>
              <a:spLocks/>
            </p:cNvSpPr>
            <p:nvPr/>
          </p:nvSpPr>
          <p:spPr bwMode="auto">
            <a:xfrm>
              <a:off x="2798" y="1405"/>
              <a:ext cx="163" cy="30"/>
            </a:xfrm>
            <a:custGeom>
              <a:avLst/>
              <a:gdLst>
                <a:gd name="T0" fmla="*/ 120 w 132"/>
                <a:gd name="T1" fmla="*/ 25 h 25"/>
                <a:gd name="T2" fmla="*/ 12 w 132"/>
                <a:gd name="T3" fmla="*/ 25 h 25"/>
                <a:gd name="T4" fmla="*/ 0 w 132"/>
                <a:gd name="T5" fmla="*/ 13 h 25"/>
                <a:gd name="T6" fmla="*/ 12 w 132"/>
                <a:gd name="T7" fmla="*/ 0 h 25"/>
                <a:gd name="T8" fmla="*/ 120 w 132"/>
                <a:gd name="T9" fmla="*/ 0 h 25"/>
                <a:gd name="T10" fmla="*/ 132 w 132"/>
                <a:gd name="T11" fmla="*/ 13 h 25"/>
                <a:gd name="T12" fmla="*/ 120 w 13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32" h="25">
                  <a:moveTo>
                    <a:pt x="120" y="25"/>
                  </a:moveTo>
                  <a:cubicBezTo>
                    <a:pt x="12" y="25"/>
                    <a:pt x="12" y="25"/>
                    <a:pt x="12" y="25"/>
                  </a:cubicBezTo>
                  <a:cubicBezTo>
                    <a:pt x="5" y="25"/>
                    <a:pt x="0" y="20"/>
                    <a:pt x="0" y="13"/>
                  </a:cubicBezTo>
                  <a:cubicBezTo>
                    <a:pt x="0" y="6"/>
                    <a:pt x="5" y="0"/>
                    <a:pt x="12" y="0"/>
                  </a:cubicBezTo>
                  <a:cubicBezTo>
                    <a:pt x="120" y="0"/>
                    <a:pt x="120" y="0"/>
                    <a:pt x="120" y="0"/>
                  </a:cubicBezTo>
                  <a:cubicBezTo>
                    <a:pt x="127" y="0"/>
                    <a:pt x="132" y="6"/>
                    <a:pt x="132" y="13"/>
                  </a:cubicBezTo>
                  <a:cubicBezTo>
                    <a:pt x="132" y="20"/>
                    <a:pt x="127" y="25"/>
                    <a:pt x="120" y="25"/>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58" name="Freeform 122">
              <a:extLst>
                <a:ext uri="{FF2B5EF4-FFF2-40B4-BE49-F238E27FC236}">
                  <a16:creationId xmlns:a16="http://schemas.microsoft.com/office/drawing/2014/main" id="{8FBEE926-7259-4C29-A376-9F5E2147DCF8}"/>
                </a:ext>
              </a:extLst>
            </p:cNvPr>
            <p:cNvSpPr>
              <a:spLocks/>
            </p:cNvSpPr>
            <p:nvPr/>
          </p:nvSpPr>
          <p:spPr bwMode="auto">
            <a:xfrm>
              <a:off x="2857" y="1484"/>
              <a:ext cx="43" cy="180"/>
            </a:xfrm>
            <a:custGeom>
              <a:avLst/>
              <a:gdLst>
                <a:gd name="T0" fmla="*/ 18 w 35"/>
                <a:gd name="T1" fmla="*/ 149 h 149"/>
                <a:gd name="T2" fmla="*/ 18 w 35"/>
                <a:gd name="T3" fmla="*/ 149 h 149"/>
                <a:gd name="T4" fmla="*/ 0 w 35"/>
                <a:gd name="T5" fmla="*/ 132 h 149"/>
                <a:gd name="T6" fmla="*/ 18 w 35"/>
                <a:gd name="T7" fmla="*/ 0 h 149"/>
                <a:gd name="T8" fmla="*/ 35 w 35"/>
                <a:gd name="T9" fmla="*/ 132 h 149"/>
                <a:gd name="T10" fmla="*/ 18 w 35"/>
                <a:gd name="T11" fmla="*/ 149 h 149"/>
              </a:gdLst>
              <a:ahLst/>
              <a:cxnLst>
                <a:cxn ang="0">
                  <a:pos x="T0" y="T1"/>
                </a:cxn>
                <a:cxn ang="0">
                  <a:pos x="T2" y="T3"/>
                </a:cxn>
                <a:cxn ang="0">
                  <a:pos x="T4" y="T5"/>
                </a:cxn>
                <a:cxn ang="0">
                  <a:pos x="T6" y="T7"/>
                </a:cxn>
                <a:cxn ang="0">
                  <a:pos x="T8" y="T9"/>
                </a:cxn>
                <a:cxn ang="0">
                  <a:pos x="T10" y="T11"/>
                </a:cxn>
              </a:cxnLst>
              <a:rect l="0" t="0" r="r" b="b"/>
              <a:pathLst>
                <a:path w="35" h="149">
                  <a:moveTo>
                    <a:pt x="18" y="149"/>
                  </a:moveTo>
                  <a:cubicBezTo>
                    <a:pt x="18" y="149"/>
                    <a:pt x="18" y="149"/>
                    <a:pt x="18" y="149"/>
                  </a:cubicBezTo>
                  <a:cubicBezTo>
                    <a:pt x="8" y="149"/>
                    <a:pt x="0" y="141"/>
                    <a:pt x="0" y="132"/>
                  </a:cubicBezTo>
                  <a:cubicBezTo>
                    <a:pt x="18" y="0"/>
                    <a:pt x="18" y="0"/>
                    <a:pt x="18" y="0"/>
                  </a:cubicBezTo>
                  <a:cubicBezTo>
                    <a:pt x="35" y="132"/>
                    <a:pt x="35" y="132"/>
                    <a:pt x="35" y="132"/>
                  </a:cubicBezTo>
                  <a:cubicBezTo>
                    <a:pt x="35" y="141"/>
                    <a:pt x="28" y="149"/>
                    <a:pt x="18" y="149"/>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59" name="Freeform 123">
              <a:extLst>
                <a:ext uri="{FF2B5EF4-FFF2-40B4-BE49-F238E27FC236}">
                  <a16:creationId xmlns:a16="http://schemas.microsoft.com/office/drawing/2014/main" id="{0E50A0FD-87F7-4532-8696-E218EF5817C5}"/>
                </a:ext>
              </a:extLst>
            </p:cNvPr>
            <p:cNvSpPr>
              <a:spLocks/>
            </p:cNvSpPr>
            <p:nvPr/>
          </p:nvSpPr>
          <p:spPr bwMode="auto">
            <a:xfrm>
              <a:off x="2708" y="1463"/>
              <a:ext cx="57" cy="54"/>
            </a:xfrm>
            <a:custGeom>
              <a:avLst/>
              <a:gdLst>
                <a:gd name="T0" fmla="*/ 57 w 57"/>
                <a:gd name="T1" fmla="*/ 17 h 54"/>
                <a:gd name="T2" fmla="*/ 17 w 57"/>
                <a:gd name="T3" fmla="*/ 54 h 54"/>
                <a:gd name="T4" fmla="*/ 0 w 57"/>
                <a:gd name="T5" fmla="*/ 37 h 54"/>
                <a:gd name="T6" fmla="*/ 38 w 57"/>
                <a:gd name="T7" fmla="*/ 0 h 54"/>
                <a:gd name="T8" fmla="*/ 57 w 57"/>
                <a:gd name="T9" fmla="*/ 17 h 54"/>
              </a:gdLst>
              <a:ahLst/>
              <a:cxnLst>
                <a:cxn ang="0">
                  <a:pos x="T0" y="T1"/>
                </a:cxn>
                <a:cxn ang="0">
                  <a:pos x="T2" y="T3"/>
                </a:cxn>
                <a:cxn ang="0">
                  <a:pos x="T4" y="T5"/>
                </a:cxn>
                <a:cxn ang="0">
                  <a:pos x="T6" y="T7"/>
                </a:cxn>
                <a:cxn ang="0">
                  <a:pos x="T8" y="T9"/>
                </a:cxn>
              </a:cxnLst>
              <a:rect l="0" t="0" r="r" b="b"/>
              <a:pathLst>
                <a:path w="57" h="54">
                  <a:moveTo>
                    <a:pt x="57" y="17"/>
                  </a:moveTo>
                  <a:lnTo>
                    <a:pt x="17" y="54"/>
                  </a:lnTo>
                  <a:lnTo>
                    <a:pt x="0" y="37"/>
                  </a:lnTo>
                  <a:lnTo>
                    <a:pt x="38" y="0"/>
                  </a:lnTo>
                  <a:lnTo>
                    <a:pt x="57" y="17"/>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60" name="Freeform 124">
              <a:extLst>
                <a:ext uri="{FF2B5EF4-FFF2-40B4-BE49-F238E27FC236}">
                  <a16:creationId xmlns:a16="http://schemas.microsoft.com/office/drawing/2014/main" id="{D6066943-DB72-4360-8A0B-C58340C5428E}"/>
                </a:ext>
              </a:extLst>
            </p:cNvPr>
            <p:cNvSpPr>
              <a:spLocks/>
            </p:cNvSpPr>
            <p:nvPr/>
          </p:nvSpPr>
          <p:spPr bwMode="auto">
            <a:xfrm>
              <a:off x="2692" y="1447"/>
              <a:ext cx="66" cy="65"/>
            </a:xfrm>
            <a:custGeom>
              <a:avLst/>
              <a:gdLst>
                <a:gd name="T0" fmla="*/ 50 w 54"/>
                <a:gd name="T1" fmla="*/ 17 h 54"/>
                <a:gd name="T2" fmla="*/ 17 w 54"/>
                <a:gd name="T3" fmla="*/ 50 h 54"/>
                <a:gd name="T4" fmla="*/ 4 w 54"/>
                <a:gd name="T5" fmla="*/ 50 h 54"/>
                <a:gd name="T6" fmla="*/ 4 w 54"/>
                <a:gd name="T7" fmla="*/ 37 h 54"/>
                <a:gd name="T8" fmla="*/ 37 w 54"/>
                <a:gd name="T9" fmla="*/ 4 h 54"/>
                <a:gd name="T10" fmla="*/ 50 w 54"/>
                <a:gd name="T11" fmla="*/ 4 h 54"/>
                <a:gd name="T12" fmla="*/ 50 w 54"/>
                <a:gd name="T13" fmla="*/ 17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50" y="17"/>
                  </a:moveTo>
                  <a:cubicBezTo>
                    <a:pt x="17" y="50"/>
                    <a:pt x="17" y="50"/>
                    <a:pt x="17" y="50"/>
                  </a:cubicBezTo>
                  <a:cubicBezTo>
                    <a:pt x="13" y="54"/>
                    <a:pt x="8" y="54"/>
                    <a:pt x="4" y="50"/>
                  </a:cubicBezTo>
                  <a:cubicBezTo>
                    <a:pt x="0" y="46"/>
                    <a:pt x="0" y="40"/>
                    <a:pt x="4" y="37"/>
                  </a:cubicBezTo>
                  <a:cubicBezTo>
                    <a:pt x="37" y="4"/>
                    <a:pt x="37" y="4"/>
                    <a:pt x="37" y="4"/>
                  </a:cubicBezTo>
                  <a:cubicBezTo>
                    <a:pt x="41" y="0"/>
                    <a:pt x="47" y="0"/>
                    <a:pt x="50" y="4"/>
                  </a:cubicBezTo>
                  <a:cubicBezTo>
                    <a:pt x="54" y="7"/>
                    <a:pt x="54" y="13"/>
                    <a:pt x="50" y="17"/>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61" name="Freeform 125">
              <a:extLst>
                <a:ext uri="{FF2B5EF4-FFF2-40B4-BE49-F238E27FC236}">
                  <a16:creationId xmlns:a16="http://schemas.microsoft.com/office/drawing/2014/main" id="{2EC64020-B74F-417A-A783-6E00AB6E6727}"/>
                </a:ext>
              </a:extLst>
            </p:cNvPr>
            <p:cNvSpPr>
              <a:spLocks/>
            </p:cNvSpPr>
            <p:nvPr/>
          </p:nvSpPr>
          <p:spPr bwMode="auto">
            <a:xfrm>
              <a:off x="2994" y="1463"/>
              <a:ext cx="57" cy="54"/>
            </a:xfrm>
            <a:custGeom>
              <a:avLst/>
              <a:gdLst>
                <a:gd name="T0" fmla="*/ 0 w 57"/>
                <a:gd name="T1" fmla="*/ 17 h 54"/>
                <a:gd name="T2" fmla="*/ 40 w 57"/>
                <a:gd name="T3" fmla="*/ 54 h 54"/>
                <a:gd name="T4" fmla="*/ 57 w 57"/>
                <a:gd name="T5" fmla="*/ 37 h 54"/>
                <a:gd name="T6" fmla="*/ 18 w 57"/>
                <a:gd name="T7" fmla="*/ 0 h 54"/>
                <a:gd name="T8" fmla="*/ 0 w 57"/>
                <a:gd name="T9" fmla="*/ 17 h 54"/>
              </a:gdLst>
              <a:ahLst/>
              <a:cxnLst>
                <a:cxn ang="0">
                  <a:pos x="T0" y="T1"/>
                </a:cxn>
                <a:cxn ang="0">
                  <a:pos x="T2" y="T3"/>
                </a:cxn>
                <a:cxn ang="0">
                  <a:pos x="T4" y="T5"/>
                </a:cxn>
                <a:cxn ang="0">
                  <a:pos x="T6" y="T7"/>
                </a:cxn>
                <a:cxn ang="0">
                  <a:pos x="T8" y="T9"/>
                </a:cxn>
              </a:cxnLst>
              <a:rect l="0" t="0" r="r" b="b"/>
              <a:pathLst>
                <a:path w="57" h="54">
                  <a:moveTo>
                    <a:pt x="0" y="17"/>
                  </a:moveTo>
                  <a:lnTo>
                    <a:pt x="40" y="54"/>
                  </a:lnTo>
                  <a:lnTo>
                    <a:pt x="57" y="37"/>
                  </a:lnTo>
                  <a:lnTo>
                    <a:pt x="18" y="0"/>
                  </a:lnTo>
                  <a:lnTo>
                    <a:pt x="0" y="17"/>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62" name="Freeform 126">
              <a:extLst>
                <a:ext uri="{FF2B5EF4-FFF2-40B4-BE49-F238E27FC236}">
                  <a16:creationId xmlns:a16="http://schemas.microsoft.com/office/drawing/2014/main" id="{6236BAC1-A6AF-4DA6-A8A4-0F18031512A6}"/>
                </a:ext>
              </a:extLst>
            </p:cNvPr>
            <p:cNvSpPr>
              <a:spLocks/>
            </p:cNvSpPr>
            <p:nvPr/>
          </p:nvSpPr>
          <p:spPr bwMode="auto">
            <a:xfrm>
              <a:off x="3001" y="1447"/>
              <a:ext cx="66" cy="65"/>
            </a:xfrm>
            <a:custGeom>
              <a:avLst/>
              <a:gdLst>
                <a:gd name="T0" fmla="*/ 4 w 54"/>
                <a:gd name="T1" fmla="*/ 17 h 54"/>
                <a:gd name="T2" fmla="*/ 37 w 54"/>
                <a:gd name="T3" fmla="*/ 50 h 54"/>
                <a:gd name="T4" fmla="*/ 50 w 54"/>
                <a:gd name="T5" fmla="*/ 50 h 54"/>
                <a:gd name="T6" fmla="*/ 50 w 54"/>
                <a:gd name="T7" fmla="*/ 37 h 54"/>
                <a:gd name="T8" fmla="*/ 17 w 54"/>
                <a:gd name="T9" fmla="*/ 4 h 54"/>
                <a:gd name="T10" fmla="*/ 4 w 54"/>
                <a:gd name="T11" fmla="*/ 4 h 54"/>
                <a:gd name="T12" fmla="*/ 4 w 54"/>
                <a:gd name="T13" fmla="*/ 17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 y="17"/>
                  </a:moveTo>
                  <a:cubicBezTo>
                    <a:pt x="37" y="50"/>
                    <a:pt x="37" y="50"/>
                    <a:pt x="37" y="50"/>
                  </a:cubicBezTo>
                  <a:cubicBezTo>
                    <a:pt x="40" y="54"/>
                    <a:pt x="46" y="54"/>
                    <a:pt x="50" y="50"/>
                  </a:cubicBezTo>
                  <a:cubicBezTo>
                    <a:pt x="54" y="46"/>
                    <a:pt x="54" y="40"/>
                    <a:pt x="50" y="37"/>
                  </a:cubicBezTo>
                  <a:cubicBezTo>
                    <a:pt x="17" y="4"/>
                    <a:pt x="17" y="4"/>
                    <a:pt x="17" y="4"/>
                  </a:cubicBezTo>
                  <a:cubicBezTo>
                    <a:pt x="13" y="0"/>
                    <a:pt x="7" y="0"/>
                    <a:pt x="4" y="4"/>
                  </a:cubicBezTo>
                  <a:cubicBezTo>
                    <a:pt x="0" y="7"/>
                    <a:pt x="0" y="13"/>
                    <a:pt x="4" y="17"/>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grpSp>
      <p:sp>
        <p:nvSpPr>
          <p:cNvPr id="63" name="Rectangle 62">
            <a:extLst>
              <a:ext uri="{FF2B5EF4-FFF2-40B4-BE49-F238E27FC236}">
                <a16:creationId xmlns:a16="http://schemas.microsoft.com/office/drawing/2014/main" id="{20CE7A74-2F2B-447B-8638-58BC015EA2C1}"/>
              </a:ext>
            </a:extLst>
          </p:cNvPr>
          <p:cNvSpPr/>
          <p:nvPr userDrawn="1"/>
        </p:nvSpPr>
        <p:spPr>
          <a:xfrm>
            <a:off x="2144959" y="1944907"/>
            <a:ext cx="1601865" cy="553998"/>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Data Management</a:t>
            </a:r>
          </a:p>
          <a:p>
            <a:pPr algn="ctr" fontAlgn="base">
              <a:spcBef>
                <a:spcPct val="0"/>
              </a:spcBef>
              <a:spcAft>
                <a:spcPct val="0"/>
              </a:spcAft>
              <a:defRPr/>
            </a:pPr>
            <a:r>
              <a:rPr lang="en-US" sz="900" dirty="0">
                <a:solidFill>
                  <a:srgbClr val="282828"/>
                </a:solidFill>
                <a:latin typeface="CiscoSansTT ExtraLight"/>
                <a:ea typeface="ＭＳ Ｐゴシック" charset="0"/>
              </a:rPr>
              <a:t>Inline storage efficiency, snapshots &amp; clones</a:t>
            </a:r>
          </a:p>
        </p:txBody>
      </p:sp>
      <p:sp>
        <p:nvSpPr>
          <p:cNvPr id="64" name="Rectangle 63">
            <a:extLst>
              <a:ext uri="{FF2B5EF4-FFF2-40B4-BE49-F238E27FC236}">
                <a16:creationId xmlns:a16="http://schemas.microsoft.com/office/drawing/2014/main" id="{25216435-D636-4DA6-9B4A-6D6BE9FBB694}"/>
              </a:ext>
            </a:extLst>
          </p:cNvPr>
          <p:cNvSpPr/>
          <p:nvPr userDrawn="1"/>
        </p:nvSpPr>
        <p:spPr>
          <a:xfrm>
            <a:off x="3773840" y="1944907"/>
            <a:ext cx="1601865" cy="692497"/>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Seamless Scale</a:t>
            </a:r>
          </a:p>
          <a:p>
            <a:pPr algn="ctr" fontAlgn="base">
              <a:spcBef>
                <a:spcPct val="0"/>
              </a:spcBef>
              <a:spcAft>
                <a:spcPct val="0"/>
              </a:spcAft>
              <a:defRPr/>
            </a:pPr>
            <a:r>
              <a:rPr lang="en-US" sz="900" dirty="0">
                <a:solidFill>
                  <a:srgbClr val="282828"/>
                </a:solidFill>
                <a:latin typeface="CiscoSansTT ExtraLight"/>
                <a:ea typeface="ＭＳ Ｐゴシック" charset="0"/>
              </a:rPr>
              <a:t>Edge to Datacenter, </a:t>
            </a:r>
          </a:p>
          <a:p>
            <a:pPr algn="ctr" fontAlgn="base">
              <a:spcBef>
                <a:spcPct val="0"/>
              </a:spcBef>
              <a:spcAft>
                <a:spcPct val="0"/>
              </a:spcAft>
              <a:defRPr/>
            </a:pPr>
            <a:r>
              <a:rPr lang="en-US" sz="900" dirty="0">
                <a:solidFill>
                  <a:srgbClr val="282828"/>
                </a:solidFill>
                <a:latin typeface="CiscoSansTT ExtraLight"/>
                <a:ea typeface="ＭＳ Ｐゴシック" charset="0"/>
              </a:rPr>
              <a:t>scale-out performance, capacity, &amp; compute</a:t>
            </a:r>
          </a:p>
        </p:txBody>
      </p:sp>
      <p:pic>
        <p:nvPicPr>
          <p:cNvPr id="65" name="Picture 64">
            <a:extLst>
              <a:ext uri="{FF2B5EF4-FFF2-40B4-BE49-F238E27FC236}">
                <a16:creationId xmlns:a16="http://schemas.microsoft.com/office/drawing/2014/main" id="{6919A584-0D23-4469-9F91-6173FA4314B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9878" y="2903372"/>
            <a:ext cx="685800" cy="685800"/>
          </a:xfrm>
          <a:prstGeom prst="rect">
            <a:avLst/>
          </a:prstGeom>
        </p:spPr>
      </p:pic>
      <p:sp>
        <p:nvSpPr>
          <p:cNvPr id="66" name="Rectangle 65">
            <a:extLst>
              <a:ext uri="{FF2B5EF4-FFF2-40B4-BE49-F238E27FC236}">
                <a16:creationId xmlns:a16="http://schemas.microsoft.com/office/drawing/2014/main" id="{7309ED52-17A6-4D03-96E6-4537286F7EA9}"/>
              </a:ext>
            </a:extLst>
          </p:cNvPr>
          <p:cNvSpPr/>
          <p:nvPr userDrawn="1"/>
        </p:nvSpPr>
        <p:spPr>
          <a:xfrm>
            <a:off x="524363" y="3678697"/>
            <a:ext cx="1601865" cy="553998"/>
          </a:xfrm>
          <a:prstGeom prst="rect">
            <a:avLst/>
          </a:prstGeom>
        </p:spPr>
        <p:txBody>
          <a:bodyPr wrap="square">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Security</a:t>
            </a:r>
          </a:p>
          <a:p>
            <a:pPr algn="ctr" fontAlgn="base">
              <a:spcBef>
                <a:spcPct val="0"/>
              </a:spcBef>
              <a:spcAft>
                <a:spcPct val="0"/>
              </a:spcAft>
              <a:defRPr/>
            </a:pPr>
            <a:r>
              <a:rPr lang="en-US" sz="900" dirty="0">
                <a:solidFill>
                  <a:srgbClr val="282828"/>
                </a:solidFill>
                <a:latin typeface="CiscoSansTT ExtraLight"/>
                <a:ea typeface="ＭＳ Ｐゴシック" charset="0"/>
              </a:rPr>
              <a:t>SED, PSIRT, Cisco Security Development Lifecycle</a:t>
            </a:r>
          </a:p>
        </p:txBody>
      </p:sp>
      <p:sp>
        <p:nvSpPr>
          <p:cNvPr id="67" name="Rectangle 66">
            <a:extLst>
              <a:ext uri="{FF2B5EF4-FFF2-40B4-BE49-F238E27FC236}">
                <a16:creationId xmlns:a16="http://schemas.microsoft.com/office/drawing/2014/main" id="{53FF7B12-E258-4054-A685-5F086C05D1F7}"/>
              </a:ext>
            </a:extLst>
          </p:cNvPr>
          <p:cNvSpPr/>
          <p:nvPr userDrawn="1"/>
        </p:nvSpPr>
        <p:spPr>
          <a:xfrm>
            <a:off x="5406185" y="1944907"/>
            <a:ext cx="1601865" cy="553998"/>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Next-Gen HCI</a:t>
            </a:r>
          </a:p>
          <a:p>
            <a:pPr algn="ctr" fontAlgn="base">
              <a:spcBef>
                <a:spcPct val="0"/>
              </a:spcBef>
              <a:spcAft>
                <a:spcPct val="0"/>
              </a:spcAft>
              <a:defRPr/>
            </a:pPr>
            <a:r>
              <a:rPr lang="en-US" sz="900" dirty="0">
                <a:solidFill>
                  <a:srgbClr val="282828"/>
                </a:solidFill>
                <a:latin typeface="CiscoSansTT ExtraLight"/>
                <a:ea typeface="ＭＳ Ｐゴシック" charset="0"/>
              </a:rPr>
              <a:t>End to end automation, including networking</a:t>
            </a:r>
          </a:p>
        </p:txBody>
      </p:sp>
      <p:pic>
        <p:nvPicPr>
          <p:cNvPr id="68" name="Picture 67">
            <a:extLst>
              <a:ext uri="{FF2B5EF4-FFF2-40B4-BE49-F238E27FC236}">
                <a16:creationId xmlns:a16="http://schemas.microsoft.com/office/drawing/2014/main" id="{72E5341D-F742-4A31-BA41-31B1DFD2A7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4117" y="1258625"/>
            <a:ext cx="685800" cy="685800"/>
          </a:xfrm>
          <a:prstGeom prst="rect">
            <a:avLst/>
          </a:prstGeom>
        </p:spPr>
      </p:pic>
      <p:pic>
        <p:nvPicPr>
          <p:cNvPr id="69" name="Picture 68">
            <a:extLst>
              <a:ext uri="{FF2B5EF4-FFF2-40B4-BE49-F238E27FC236}">
                <a16:creationId xmlns:a16="http://schemas.microsoft.com/office/drawing/2014/main" id="{13DA3EF5-5161-48FE-8D0C-7EE081FD758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860267" y="1258625"/>
            <a:ext cx="685800" cy="685800"/>
          </a:xfrm>
          <a:prstGeom prst="rect">
            <a:avLst/>
          </a:prstGeom>
        </p:spPr>
      </p:pic>
      <p:pic>
        <p:nvPicPr>
          <p:cNvPr id="70" name="Picture 69">
            <a:extLst>
              <a:ext uri="{FF2B5EF4-FFF2-40B4-BE49-F238E27FC236}">
                <a16:creationId xmlns:a16="http://schemas.microsoft.com/office/drawing/2014/main" id="{B4FE1E24-E9C5-4E2F-B595-DF17FA9388BC}"/>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4209222" y="1261380"/>
            <a:ext cx="685800" cy="685800"/>
          </a:xfrm>
          <a:prstGeom prst="rect">
            <a:avLst/>
          </a:prstGeom>
        </p:spPr>
      </p:pic>
      <p:pic>
        <p:nvPicPr>
          <p:cNvPr id="71" name="Picture 70">
            <a:extLst>
              <a:ext uri="{FF2B5EF4-FFF2-40B4-BE49-F238E27FC236}">
                <a16:creationId xmlns:a16="http://schemas.microsoft.com/office/drawing/2014/main" id="{F98E7A12-6ACC-42E4-9730-292FB57E6986}"/>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7491952" y="1265188"/>
            <a:ext cx="685800" cy="685800"/>
          </a:xfrm>
          <a:prstGeom prst="rect">
            <a:avLst/>
          </a:prstGeom>
        </p:spPr>
      </p:pic>
      <p:sp>
        <p:nvSpPr>
          <p:cNvPr id="72" name="Rectangle 71">
            <a:extLst>
              <a:ext uri="{FF2B5EF4-FFF2-40B4-BE49-F238E27FC236}">
                <a16:creationId xmlns:a16="http://schemas.microsoft.com/office/drawing/2014/main" id="{37D08FFA-49BE-431B-A1F5-CA72732C4354}"/>
              </a:ext>
            </a:extLst>
          </p:cNvPr>
          <p:cNvSpPr/>
          <p:nvPr userDrawn="1"/>
        </p:nvSpPr>
        <p:spPr>
          <a:xfrm>
            <a:off x="7034628" y="1944907"/>
            <a:ext cx="1601865" cy="553998"/>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Cloud Integrations</a:t>
            </a:r>
          </a:p>
          <a:p>
            <a:pPr algn="ctr" fontAlgn="base">
              <a:spcBef>
                <a:spcPct val="0"/>
              </a:spcBef>
              <a:spcAft>
                <a:spcPct val="0"/>
              </a:spcAft>
              <a:defRPr/>
            </a:pPr>
            <a:r>
              <a:rPr lang="en-US" sz="900" dirty="0">
                <a:solidFill>
                  <a:srgbClr val="282828"/>
                </a:solidFill>
                <a:latin typeface="CiscoSansTT ExtraLight"/>
                <a:ea typeface="ＭＳ Ｐゴシック" charset="0"/>
              </a:rPr>
              <a:t>Multicloud ready, Intersight for mgmt,analytics,support</a:t>
            </a:r>
          </a:p>
        </p:txBody>
      </p:sp>
      <p:pic>
        <p:nvPicPr>
          <p:cNvPr id="73" name="Picture 72">
            <a:extLst>
              <a:ext uri="{FF2B5EF4-FFF2-40B4-BE49-F238E27FC236}">
                <a16:creationId xmlns:a16="http://schemas.microsoft.com/office/drawing/2014/main" id="{2CEED0BF-87F9-4A9C-8D36-BF7EE5983038}"/>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2608070" y="2911637"/>
            <a:ext cx="685800" cy="685800"/>
          </a:xfrm>
          <a:prstGeom prst="rect">
            <a:avLst/>
          </a:prstGeom>
        </p:spPr>
      </p:pic>
      <p:sp>
        <p:nvSpPr>
          <p:cNvPr id="74" name="Rectangle 73">
            <a:extLst>
              <a:ext uri="{FF2B5EF4-FFF2-40B4-BE49-F238E27FC236}">
                <a16:creationId xmlns:a16="http://schemas.microsoft.com/office/drawing/2014/main" id="{BF69FD21-2383-4940-9A90-A61557204AB5}"/>
              </a:ext>
            </a:extLst>
          </p:cNvPr>
          <p:cNvSpPr/>
          <p:nvPr userDrawn="1"/>
        </p:nvSpPr>
        <p:spPr>
          <a:xfrm>
            <a:off x="2138247" y="3684159"/>
            <a:ext cx="1601865" cy="553998"/>
          </a:xfrm>
          <a:prstGeom prst="rect">
            <a:avLst/>
          </a:prstGeom>
        </p:spPr>
        <p:txBody>
          <a:bodyPr wrap="square">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HW Assisted</a:t>
            </a:r>
          </a:p>
          <a:p>
            <a:pPr algn="ctr" fontAlgn="base">
              <a:spcBef>
                <a:spcPct val="0"/>
              </a:spcBef>
              <a:spcAft>
                <a:spcPct val="0"/>
              </a:spcAft>
              <a:defRPr/>
            </a:pPr>
            <a:r>
              <a:rPr lang="en-US" sz="900" dirty="0">
                <a:solidFill>
                  <a:srgbClr val="282828"/>
                </a:solidFill>
                <a:latin typeface="CiscoSansTT ExtraLight"/>
                <a:ea typeface="ＭＳ Ｐゴシック" charset="0"/>
              </a:rPr>
              <a:t>Co-engineered HW + SW, flexible HW configurations</a:t>
            </a:r>
          </a:p>
        </p:txBody>
      </p:sp>
      <p:pic>
        <p:nvPicPr>
          <p:cNvPr id="75" name="Picture 74">
            <a:extLst>
              <a:ext uri="{FF2B5EF4-FFF2-40B4-BE49-F238E27FC236}">
                <a16:creationId xmlns:a16="http://schemas.microsoft.com/office/drawing/2014/main" id="{382CE810-8416-4913-BB7D-66EC0222E6C9}"/>
              </a:ext>
            </a:extLst>
          </p:cNvPr>
          <p:cNvPicPr>
            <a:picLocks noChangeAspect="1"/>
          </p:cNvPicPr>
          <p:nvPr userDrawn="1"/>
        </p:nvPicPr>
        <p:blipFill>
          <a:blip r:embed="rId8"/>
          <a:stretch>
            <a:fillRect/>
          </a:stretch>
        </p:blipFill>
        <p:spPr>
          <a:xfrm>
            <a:off x="4239259" y="2903372"/>
            <a:ext cx="685800" cy="685800"/>
          </a:xfrm>
          <a:prstGeom prst="rect">
            <a:avLst/>
          </a:prstGeom>
        </p:spPr>
      </p:pic>
      <p:sp>
        <p:nvSpPr>
          <p:cNvPr id="76" name="Rectangle 75">
            <a:extLst>
              <a:ext uri="{FF2B5EF4-FFF2-40B4-BE49-F238E27FC236}">
                <a16:creationId xmlns:a16="http://schemas.microsoft.com/office/drawing/2014/main" id="{A296BD51-5CFB-4C44-8410-C17A80F52800}"/>
              </a:ext>
            </a:extLst>
          </p:cNvPr>
          <p:cNvSpPr/>
          <p:nvPr userDrawn="1"/>
        </p:nvSpPr>
        <p:spPr>
          <a:xfrm>
            <a:off x="3762890" y="3688320"/>
            <a:ext cx="1601865" cy="553998"/>
          </a:xfrm>
          <a:prstGeom prst="rect">
            <a:avLst/>
          </a:prstGeom>
        </p:spPr>
        <p:txBody>
          <a:bodyPr wrap="square">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Data Protection</a:t>
            </a:r>
          </a:p>
          <a:p>
            <a:pPr algn="ctr" fontAlgn="base">
              <a:spcBef>
                <a:spcPct val="0"/>
              </a:spcBef>
              <a:spcAft>
                <a:spcPct val="0"/>
              </a:spcAft>
              <a:defRPr/>
            </a:pPr>
            <a:r>
              <a:rPr lang="en-US" sz="900" dirty="0">
                <a:solidFill>
                  <a:srgbClr val="282828"/>
                </a:solidFill>
                <a:latin typeface="CiscoSansTT ExtraLight"/>
                <a:ea typeface="ＭＳ Ｐゴシック" charset="0"/>
              </a:rPr>
              <a:t>Native replication, disaster recovery &amp; backup solns</a:t>
            </a:r>
          </a:p>
        </p:txBody>
      </p:sp>
      <p:pic>
        <p:nvPicPr>
          <p:cNvPr id="77" name="Picture 76">
            <a:extLst>
              <a:ext uri="{FF2B5EF4-FFF2-40B4-BE49-F238E27FC236}">
                <a16:creationId xmlns:a16="http://schemas.microsoft.com/office/drawing/2014/main" id="{255C2CDD-E79A-4DDC-970D-8A38D60F286F}"/>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7498567" y="2903372"/>
            <a:ext cx="685800" cy="685800"/>
          </a:xfrm>
          <a:prstGeom prst="rect">
            <a:avLst/>
          </a:prstGeom>
        </p:spPr>
      </p:pic>
      <p:sp>
        <p:nvSpPr>
          <p:cNvPr id="78" name="Rectangle 77">
            <a:extLst>
              <a:ext uri="{FF2B5EF4-FFF2-40B4-BE49-F238E27FC236}">
                <a16:creationId xmlns:a16="http://schemas.microsoft.com/office/drawing/2014/main" id="{6007834B-D947-4942-9CDC-8A1EEBDA377A}"/>
              </a:ext>
            </a:extLst>
          </p:cNvPr>
          <p:cNvSpPr/>
          <p:nvPr userDrawn="1"/>
        </p:nvSpPr>
        <p:spPr>
          <a:xfrm>
            <a:off x="7039490" y="3688320"/>
            <a:ext cx="1601865" cy="553998"/>
          </a:xfrm>
          <a:prstGeom prst="rect">
            <a:avLst/>
          </a:prstGeom>
        </p:spPr>
        <p:txBody>
          <a:bodyPr wrap="square">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Global Support</a:t>
            </a:r>
          </a:p>
          <a:p>
            <a:pPr algn="ctr" fontAlgn="base">
              <a:spcBef>
                <a:spcPct val="0"/>
              </a:spcBef>
              <a:spcAft>
                <a:spcPct val="0"/>
              </a:spcAft>
              <a:defRPr/>
            </a:pPr>
            <a:r>
              <a:rPr lang="en-US" sz="900" dirty="0">
                <a:solidFill>
                  <a:srgbClr val="282828"/>
                </a:solidFill>
                <a:latin typeface="CiscoSansTT ExtraLight"/>
                <a:ea typeface="ＭＳ Ｐゴシック" charset="0"/>
              </a:rPr>
              <a:t>Global reach, Awarding winning Cisco TAC </a:t>
            </a:r>
          </a:p>
        </p:txBody>
      </p:sp>
      <p:pic>
        <p:nvPicPr>
          <p:cNvPr id="79" name="Picture 78">
            <a:extLst>
              <a:ext uri="{FF2B5EF4-FFF2-40B4-BE49-F238E27FC236}">
                <a16:creationId xmlns:a16="http://schemas.microsoft.com/office/drawing/2014/main" id="{6569956E-C7F6-4128-9B3C-2626F2973D7D}"/>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5860267" y="2903372"/>
            <a:ext cx="685800" cy="685800"/>
          </a:xfrm>
          <a:prstGeom prst="rect">
            <a:avLst/>
          </a:prstGeom>
        </p:spPr>
      </p:pic>
      <p:sp>
        <p:nvSpPr>
          <p:cNvPr id="80" name="Rectangle 79">
            <a:extLst>
              <a:ext uri="{FF2B5EF4-FFF2-40B4-BE49-F238E27FC236}">
                <a16:creationId xmlns:a16="http://schemas.microsoft.com/office/drawing/2014/main" id="{ACC20CF9-B5AE-4009-B576-55000D9F5D2D}"/>
              </a:ext>
            </a:extLst>
          </p:cNvPr>
          <p:cNvSpPr/>
          <p:nvPr userDrawn="1"/>
        </p:nvSpPr>
        <p:spPr>
          <a:xfrm>
            <a:off x="5400295" y="3678029"/>
            <a:ext cx="1601865" cy="553998"/>
          </a:xfrm>
          <a:prstGeom prst="rect">
            <a:avLst/>
          </a:prstGeom>
        </p:spPr>
        <p:txBody>
          <a:bodyPr wrap="square">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Ease of Use</a:t>
            </a:r>
          </a:p>
          <a:p>
            <a:pPr algn="ctr" fontAlgn="base">
              <a:spcBef>
                <a:spcPct val="0"/>
              </a:spcBef>
              <a:spcAft>
                <a:spcPct val="0"/>
              </a:spcAft>
              <a:defRPr/>
            </a:pPr>
            <a:r>
              <a:rPr lang="en-US" sz="900" dirty="0">
                <a:solidFill>
                  <a:srgbClr val="282828"/>
                </a:solidFill>
                <a:latin typeface="CiscoSansTT ExtraLight"/>
                <a:ea typeface="ＭＳ Ｐゴシック" charset="0"/>
              </a:rPr>
              <a:t>Simplicity of eval, sizing, Day 0/1, support workflows</a:t>
            </a:r>
          </a:p>
        </p:txBody>
      </p:sp>
    </p:spTree>
    <p:extLst>
      <p:ext uri="{BB962C8B-B14F-4D97-AF65-F5344CB8AC3E}">
        <p14:creationId xmlns:p14="http://schemas.microsoft.com/office/powerpoint/2010/main" val="26605141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9" name="Rectangle 8"/>
          <p:cNvSpPr/>
          <p:nvPr userDrawn="1"/>
        </p:nvSpPr>
        <p:spPr>
          <a:xfrm>
            <a:off x="264605" y="65451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7" name="Text Placeholder 3"/>
          <p:cNvSpPr>
            <a:spLocks noGrp="1"/>
          </p:cNvSpPr>
          <p:nvPr>
            <p:ph type="body" sz="quarter" idx="12"/>
          </p:nvPr>
        </p:nvSpPr>
        <p:spPr>
          <a:xfrm>
            <a:off x="275908" y="3207155"/>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8" name="Text Placeholder 3"/>
          <p:cNvSpPr>
            <a:spLocks noGrp="1"/>
          </p:cNvSpPr>
          <p:nvPr>
            <p:ph type="body" sz="quarter" idx="13"/>
          </p:nvPr>
        </p:nvSpPr>
        <p:spPr>
          <a:xfrm>
            <a:off x="4687125" y="3196994"/>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9" name="Rectangle 18"/>
          <p:cNvSpPr/>
          <p:nvPr userDrawn="1"/>
        </p:nvSpPr>
        <p:spPr>
          <a:xfrm>
            <a:off x="4671371" y="672165"/>
            <a:ext cx="4212490" cy="246727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 name="Text Placeholder 3"/>
          <p:cNvSpPr>
            <a:spLocks noGrp="1"/>
          </p:cNvSpPr>
          <p:nvPr>
            <p:ph type="body" sz="quarter" idx="14"/>
          </p:nvPr>
        </p:nvSpPr>
        <p:spPr>
          <a:xfrm>
            <a:off x="275373" y="178021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3" name="Rectangle 12"/>
          <p:cNvSpPr/>
          <p:nvPr userDrawn="1"/>
        </p:nvSpPr>
        <p:spPr>
          <a:xfrm>
            <a:off x="264605" y="209723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2" name="Rectangle 21"/>
          <p:cNvSpPr/>
          <p:nvPr userDrawn="1"/>
        </p:nvSpPr>
        <p:spPr>
          <a:xfrm>
            <a:off x="264605" y="356027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3" name="Rectangle 22"/>
          <p:cNvSpPr/>
          <p:nvPr userDrawn="1"/>
        </p:nvSpPr>
        <p:spPr>
          <a:xfrm>
            <a:off x="4694365" y="356027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40730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flip="none" rotWithShape="1">
          <a:gsLst>
            <a:gs pos="100000">
              <a:srgbClr val="F4F5F6"/>
            </a:gs>
            <a:gs pos="41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45456" y="562609"/>
            <a:ext cx="8301718" cy="2569946"/>
          </a:xfrm>
          <a:prstGeom prst="rect">
            <a:avLst/>
          </a:prstGeom>
        </p:spPr>
        <p:txBody>
          <a:bodyPr anchor="b" anchorCtr="0">
            <a:noAutofit/>
          </a:bodyPr>
          <a:lstStyle>
            <a:lvl1pPr marL="0" indent="0" algn="l">
              <a:lnSpc>
                <a:spcPct val="90000"/>
              </a:lnSpc>
              <a:buFont typeface="Arial" panose="020B0604020202020204" pitchFamily="34" charset="0"/>
              <a:buNone/>
              <a:defRPr sz="4000" b="0" i="0" spc="0" baseline="0">
                <a:solidFill>
                  <a:schemeClr val="tx1">
                    <a:lumMod val="65000"/>
                    <a:lumOff val="35000"/>
                  </a:schemeClr>
                </a:solidFill>
                <a:latin typeface="+mj-lt"/>
                <a:cs typeface="CiscoSans Thin"/>
              </a:defRPr>
            </a:lvl1pPr>
          </a:lstStyle>
          <a:p>
            <a:r>
              <a:rPr lang="en-US" dirty="0"/>
              <a:t>Section Title Goes Here</a:t>
            </a:r>
          </a:p>
        </p:txBody>
      </p:sp>
      <p:sp>
        <p:nvSpPr>
          <p:cNvPr id="6" name="Rectangle 5"/>
          <p:cNvSpPr>
            <a:spLocks noChangeArrowheads="1"/>
          </p:cNvSpPr>
          <p:nvPr userDrawn="1"/>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FFFFFF"/>
                </a:solidFill>
                <a:latin typeface="+mn-lt"/>
                <a:cs typeface="CiscoSans Thin"/>
              </a:rPr>
              <a:t>Cisco Confidential</a:t>
            </a:r>
          </a:p>
        </p:txBody>
      </p:sp>
      <p:sp>
        <p:nvSpPr>
          <p:cNvPr id="7" name="Rectangle 7"/>
          <p:cNvSpPr>
            <a:spLocks noChangeArrowheads="1"/>
          </p:cNvSpPr>
          <p:nvPr userDrawn="1"/>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FFFFFF"/>
                </a:solidFill>
                <a:latin typeface="+mn-lt"/>
                <a:cs typeface="CiscoSans Thin"/>
              </a:rPr>
              <a:pPr algn="r" defTabSz="610846">
                <a:lnSpc>
                  <a:spcPct val="100000"/>
                </a:lnSpc>
              </a:pPr>
              <a:t>‹#›</a:t>
            </a:fld>
            <a:endParaRPr lang="en-US" sz="600" b="0" i="0" dirty="0">
              <a:solidFill>
                <a:srgbClr val="FFFFFF"/>
              </a:solidFill>
              <a:latin typeface="+mn-lt"/>
              <a:cs typeface="CiscoSans Thin"/>
            </a:endParaRPr>
          </a:p>
        </p:txBody>
      </p:sp>
      <p:sp>
        <p:nvSpPr>
          <p:cNvPr id="10"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a:solidFill>
                  <a:srgbClr val="FFFFFF"/>
                </a:solidFill>
                <a:latin typeface="+mn-lt"/>
                <a:cs typeface="CiscoSans Thin"/>
              </a:rPr>
              <a:t>© 2013-2014  Cisco and/or its affiliates. All rights reserved.</a:t>
            </a:r>
          </a:p>
        </p:txBody>
      </p:sp>
      <p:cxnSp>
        <p:nvCxnSpPr>
          <p:cNvPr id="8" name="Straight Connector 7"/>
          <p:cNvCxnSpPr/>
          <p:nvPr userDrawn="1"/>
        </p:nvCxnSpPr>
        <p:spPr>
          <a:xfrm>
            <a:off x="0" y="5057775"/>
            <a:ext cx="9144000" cy="0"/>
          </a:xfrm>
          <a:prstGeom prst="line">
            <a:avLst/>
          </a:prstGeom>
          <a:ln w="177800">
            <a:gradFill>
              <a:gsLst>
                <a:gs pos="0">
                  <a:srgbClr val="0085C8"/>
                </a:gs>
                <a:gs pos="51000">
                  <a:srgbClr val="29B8FF"/>
                </a:gs>
                <a:gs pos="100000">
                  <a:srgbClr val="0085C8"/>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53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1016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7" name="Text Placeholder 3"/>
          <p:cNvSpPr>
            <a:spLocks noGrp="1"/>
          </p:cNvSpPr>
          <p:nvPr>
            <p:ph type="body" sz="quarter" idx="12"/>
          </p:nvPr>
        </p:nvSpPr>
        <p:spPr>
          <a:xfrm>
            <a:off x="4685348" y="3237635"/>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9" name="Rectangle 18"/>
          <p:cNvSpPr/>
          <p:nvPr userDrawn="1"/>
        </p:nvSpPr>
        <p:spPr>
          <a:xfrm>
            <a:off x="4671371" y="672165"/>
            <a:ext cx="4212490" cy="246727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 name="Text Placeholder 3"/>
          <p:cNvSpPr>
            <a:spLocks noGrp="1"/>
          </p:cNvSpPr>
          <p:nvPr>
            <p:ph type="body" sz="quarter" idx="14"/>
          </p:nvPr>
        </p:nvSpPr>
        <p:spPr>
          <a:xfrm>
            <a:off x="285533" y="323309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3" name="Rectangle 12"/>
          <p:cNvSpPr/>
          <p:nvPr userDrawn="1"/>
        </p:nvSpPr>
        <p:spPr>
          <a:xfrm>
            <a:off x="284925" y="3550119"/>
            <a:ext cx="4212490" cy="118444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2" name="Rectangle 21"/>
          <p:cNvSpPr/>
          <p:nvPr userDrawn="1"/>
        </p:nvSpPr>
        <p:spPr>
          <a:xfrm>
            <a:off x="4684205" y="3560279"/>
            <a:ext cx="4212490" cy="117428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2" name="Rectangle 11"/>
          <p:cNvSpPr/>
          <p:nvPr userDrawn="1"/>
        </p:nvSpPr>
        <p:spPr>
          <a:xfrm>
            <a:off x="272091" y="692485"/>
            <a:ext cx="4212490" cy="246727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6984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9" name="Rectangle 8"/>
          <p:cNvSpPr/>
          <p:nvPr userDrawn="1"/>
        </p:nvSpPr>
        <p:spPr>
          <a:xfrm>
            <a:off x="264605" y="654519"/>
            <a:ext cx="4212490" cy="391748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8" name="Text Placeholder 3"/>
          <p:cNvSpPr>
            <a:spLocks noGrp="1"/>
          </p:cNvSpPr>
          <p:nvPr>
            <p:ph type="body" sz="quarter" idx="13"/>
          </p:nvPr>
        </p:nvSpPr>
        <p:spPr>
          <a:xfrm>
            <a:off x="4676965" y="2506114"/>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4" name="Rectangle 13"/>
          <p:cNvSpPr/>
          <p:nvPr userDrawn="1"/>
        </p:nvSpPr>
        <p:spPr>
          <a:xfrm>
            <a:off x="4671371" y="2799350"/>
            <a:ext cx="4212490"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9" name="Rectangle 18"/>
          <p:cNvSpPr/>
          <p:nvPr userDrawn="1"/>
        </p:nvSpPr>
        <p:spPr>
          <a:xfrm>
            <a:off x="4671371" y="672165"/>
            <a:ext cx="4212490"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94049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9" name="Rectangle 18"/>
          <p:cNvSpPr/>
          <p:nvPr userDrawn="1"/>
        </p:nvSpPr>
        <p:spPr>
          <a:xfrm>
            <a:off x="4671371" y="680721"/>
            <a:ext cx="4212490" cy="398272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2" name="Rectangle 11"/>
          <p:cNvSpPr/>
          <p:nvPr userDrawn="1"/>
        </p:nvSpPr>
        <p:spPr>
          <a:xfrm>
            <a:off x="272091" y="650241"/>
            <a:ext cx="4212490" cy="400304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5937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9" name="Rectangle 8"/>
          <p:cNvSpPr/>
          <p:nvPr userDrawn="1"/>
        </p:nvSpPr>
        <p:spPr>
          <a:xfrm>
            <a:off x="264605" y="65451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9" name="Rectangle 18"/>
          <p:cNvSpPr/>
          <p:nvPr userDrawn="1"/>
        </p:nvSpPr>
        <p:spPr>
          <a:xfrm>
            <a:off x="4671371" y="672165"/>
            <a:ext cx="4212490" cy="246727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 name="Text Placeholder 3"/>
          <p:cNvSpPr>
            <a:spLocks noGrp="1"/>
          </p:cNvSpPr>
          <p:nvPr>
            <p:ph type="body" sz="quarter" idx="14"/>
          </p:nvPr>
        </p:nvSpPr>
        <p:spPr>
          <a:xfrm>
            <a:off x="275373" y="178021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3" name="Rectangle 12"/>
          <p:cNvSpPr/>
          <p:nvPr userDrawn="1"/>
        </p:nvSpPr>
        <p:spPr>
          <a:xfrm>
            <a:off x="264605" y="2097239"/>
            <a:ext cx="4212490" cy="106252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2957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77824"/>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7" name="Text Placeholder 3"/>
          <p:cNvSpPr>
            <a:spLocks noGrp="1"/>
          </p:cNvSpPr>
          <p:nvPr>
            <p:ph type="body" sz="quarter" idx="12"/>
          </p:nvPr>
        </p:nvSpPr>
        <p:spPr>
          <a:xfrm>
            <a:off x="255588" y="2506115"/>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8" name="Text Placeholder 3"/>
          <p:cNvSpPr>
            <a:spLocks noGrp="1"/>
          </p:cNvSpPr>
          <p:nvPr>
            <p:ph type="body" sz="quarter" idx="13"/>
          </p:nvPr>
        </p:nvSpPr>
        <p:spPr>
          <a:xfrm>
            <a:off x="4676965" y="2506114"/>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3" name="Rectangle 12"/>
          <p:cNvSpPr/>
          <p:nvPr userDrawn="1"/>
        </p:nvSpPr>
        <p:spPr>
          <a:xfrm>
            <a:off x="253375" y="2799348"/>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8907498-FA5B-4C89-8925-214D511C4AE7}"/>
              </a:ext>
            </a:extLst>
          </p:cNvPr>
          <p:cNvSpPr/>
          <p:nvPr userDrawn="1"/>
        </p:nvSpPr>
        <p:spPr>
          <a:xfrm>
            <a:off x="3199268" y="2799347"/>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0A94C78-9A22-4E2B-9394-7AC7C6813BDC}"/>
              </a:ext>
            </a:extLst>
          </p:cNvPr>
          <p:cNvSpPr/>
          <p:nvPr userDrawn="1"/>
        </p:nvSpPr>
        <p:spPr>
          <a:xfrm>
            <a:off x="6145161" y="2798931"/>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DE0F9D55-BF2F-4137-ACED-A9912768D157}"/>
              </a:ext>
            </a:extLst>
          </p:cNvPr>
          <p:cNvSpPr/>
          <p:nvPr userDrawn="1"/>
        </p:nvSpPr>
        <p:spPr>
          <a:xfrm>
            <a:off x="260139" y="664077"/>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94796EB9-E474-43FF-B5C0-CA26F7044AD7}"/>
              </a:ext>
            </a:extLst>
          </p:cNvPr>
          <p:cNvSpPr/>
          <p:nvPr userDrawn="1"/>
        </p:nvSpPr>
        <p:spPr>
          <a:xfrm>
            <a:off x="3205718" y="664076"/>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D93112A7-B997-4C9E-887F-808FA58AAA98}"/>
              </a:ext>
            </a:extLst>
          </p:cNvPr>
          <p:cNvSpPr/>
          <p:nvPr userDrawn="1"/>
        </p:nvSpPr>
        <p:spPr>
          <a:xfrm>
            <a:off x="6145161" y="671052"/>
            <a:ext cx="2745464"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57778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grpSp>
        <p:nvGrpSpPr>
          <p:cNvPr id="16" name="Graphic 5">
            <a:extLst>
              <a:ext uri="{FF2B5EF4-FFF2-40B4-BE49-F238E27FC236}">
                <a16:creationId xmlns:a16="http://schemas.microsoft.com/office/drawing/2014/main" id="{1BED9F02-7760-422A-857B-27E2412005C6}"/>
              </a:ext>
            </a:extLst>
          </p:cNvPr>
          <p:cNvGrpSpPr/>
          <p:nvPr userDrawn="1"/>
        </p:nvGrpSpPr>
        <p:grpSpPr>
          <a:xfrm>
            <a:off x="3681746" y="-1"/>
            <a:ext cx="5462254" cy="5143502"/>
            <a:chOff x="2776537" y="881062"/>
            <a:chExt cx="3590925" cy="3381375"/>
          </a:xfrm>
        </p:grpSpPr>
        <p:sp>
          <p:nvSpPr>
            <p:cNvPr id="17" name="Freeform: Shape 16">
              <a:extLst>
                <a:ext uri="{FF2B5EF4-FFF2-40B4-BE49-F238E27FC236}">
                  <a16:creationId xmlns:a16="http://schemas.microsoft.com/office/drawing/2014/main" id="{12F002AD-BE14-4C37-A4E5-5B8A246E9B45}"/>
                </a:ext>
              </a:extLst>
            </p:cNvPr>
            <p:cNvSpPr/>
            <p:nvPr/>
          </p:nvSpPr>
          <p:spPr>
            <a:xfrm>
              <a:off x="4155281"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FBAB18"/>
                </a:gs>
                <a:gs pos="10000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8" name="Freeform: Shape 17">
              <a:extLst>
                <a:ext uri="{FF2B5EF4-FFF2-40B4-BE49-F238E27FC236}">
                  <a16:creationId xmlns:a16="http://schemas.microsoft.com/office/drawing/2014/main" id="{812971D3-4D83-4AFF-A55F-E7A85F05363C}"/>
                </a:ext>
              </a:extLst>
            </p:cNvPr>
            <p:cNvSpPr/>
            <p:nvPr/>
          </p:nvSpPr>
          <p:spPr>
            <a:xfrm>
              <a:off x="4435316"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00BCEB"/>
                </a:gs>
                <a:gs pos="10000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9" name="Freeform: Shape 18">
              <a:extLst>
                <a:ext uri="{FF2B5EF4-FFF2-40B4-BE49-F238E27FC236}">
                  <a16:creationId xmlns:a16="http://schemas.microsoft.com/office/drawing/2014/main" id="{F5C9D723-1E63-4F85-BDCD-6CAEED30497E}"/>
                </a:ext>
              </a:extLst>
            </p:cNvPr>
            <p:cNvSpPr/>
            <p:nvPr/>
          </p:nvSpPr>
          <p:spPr>
            <a:xfrm>
              <a:off x="4716303" y="873918"/>
              <a:ext cx="266700" cy="1895475"/>
            </a:xfrm>
            <a:custGeom>
              <a:avLst/>
              <a:gdLst>
                <a:gd name="connsiteX0" fmla="*/ 7144 w 266700"/>
                <a:gd name="connsiteY0" fmla="*/ 7144 h 1895475"/>
                <a:gd name="connsiteX1" fmla="*/ 266224 w 266700"/>
                <a:gd name="connsiteY1" fmla="*/ 7144 h 1895475"/>
                <a:gd name="connsiteX2" fmla="*/ 266224 w 266700"/>
                <a:gd name="connsiteY2" fmla="*/ 1889284 h 1895475"/>
                <a:gd name="connsiteX3" fmla="*/ 7144 w 266700"/>
                <a:gd name="connsiteY3" fmla="*/ 1889284 h 1895475"/>
              </a:gdLst>
              <a:ahLst/>
              <a:cxnLst>
                <a:cxn ang="0">
                  <a:pos x="connsiteX0" y="connsiteY0"/>
                </a:cxn>
                <a:cxn ang="0">
                  <a:pos x="connsiteX1" y="connsiteY1"/>
                </a:cxn>
                <a:cxn ang="0">
                  <a:pos x="connsiteX2" y="connsiteY2"/>
                </a:cxn>
                <a:cxn ang="0">
                  <a:pos x="connsiteX3" y="connsiteY3"/>
                </a:cxn>
              </a:cxnLst>
              <a:rect l="l" t="t" r="r" b="b"/>
              <a:pathLst>
                <a:path w="266700" h="1895475">
                  <a:moveTo>
                    <a:pt x="7144" y="7144"/>
                  </a:moveTo>
                  <a:lnTo>
                    <a:pt x="266224" y="7144"/>
                  </a:lnTo>
                  <a:lnTo>
                    <a:pt x="266224" y="1889284"/>
                  </a:lnTo>
                  <a:lnTo>
                    <a:pt x="7144" y="1889284"/>
                  </a:lnTo>
                  <a:close/>
                </a:path>
              </a:pathLst>
            </a:custGeom>
            <a:gradFill>
              <a:gsLst>
                <a:gs pos="0">
                  <a:srgbClr val="6EBE4A"/>
                </a:gs>
                <a:gs pos="10000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0" name="Freeform: Shape 19">
              <a:extLst>
                <a:ext uri="{FF2B5EF4-FFF2-40B4-BE49-F238E27FC236}">
                  <a16:creationId xmlns:a16="http://schemas.microsoft.com/office/drawing/2014/main" id="{E7778B20-3991-4139-92A5-FF577418A87E}"/>
                </a:ext>
              </a:extLst>
            </p:cNvPr>
            <p:cNvSpPr/>
            <p:nvPr/>
          </p:nvSpPr>
          <p:spPr>
            <a:xfrm>
              <a:off x="2769393" y="2757011"/>
              <a:ext cx="1657350" cy="1504950"/>
            </a:xfrm>
            <a:custGeom>
              <a:avLst/>
              <a:gdLst>
                <a:gd name="connsiteX0" fmla="*/ 1652111 w 1657350"/>
                <a:gd name="connsiteY0" fmla="*/ 7144 h 1504950"/>
                <a:gd name="connsiteX1" fmla="*/ 1393031 w 1657350"/>
                <a:gd name="connsiteY1" fmla="*/ 7144 h 1504950"/>
                <a:gd name="connsiteX2" fmla="*/ 7144 w 1657350"/>
                <a:gd name="connsiteY2" fmla="*/ 1505426 h 1504950"/>
                <a:gd name="connsiteX3" fmla="*/ 1143476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1652111" y="7144"/>
                  </a:moveTo>
                  <a:lnTo>
                    <a:pt x="1393031" y="7144"/>
                  </a:lnTo>
                  <a:lnTo>
                    <a:pt x="7144" y="1505426"/>
                  </a:lnTo>
                  <a:lnTo>
                    <a:pt x="1143476" y="1505426"/>
                  </a:lnTo>
                  <a:close/>
                </a:path>
              </a:pathLst>
            </a:custGeom>
            <a:gradFill>
              <a:gsLst>
                <a:gs pos="100000">
                  <a:srgbClr val="FBAB18"/>
                </a:gs>
                <a:gs pos="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1" name="Freeform: Shape 20">
              <a:extLst>
                <a:ext uri="{FF2B5EF4-FFF2-40B4-BE49-F238E27FC236}">
                  <a16:creationId xmlns:a16="http://schemas.microsoft.com/office/drawing/2014/main" id="{7E260255-14AA-401E-AB94-8C7A3E4BB4C1}"/>
                </a:ext>
              </a:extLst>
            </p:cNvPr>
            <p:cNvSpPr/>
            <p:nvPr/>
          </p:nvSpPr>
          <p:spPr>
            <a:xfrm>
              <a:off x="3997166" y="2757011"/>
              <a:ext cx="1143000" cy="1504950"/>
            </a:xfrm>
            <a:custGeom>
              <a:avLst/>
              <a:gdLst>
                <a:gd name="connsiteX0" fmla="*/ 704374 w 1143000"/>
                <a:gd name="connsiteY0" fmla="*/ 7144 h 1504950"/>
                <a:gd name="connsiteX1" fmla="*/ 445294 w 1143000"/>
                <a:gd name="connsiteY1" fmla="*/ 7144 h 1504950"/>
                <a:gd name="connsiteX2" fmla="*/ 7144 w 1143000"/>
                <a:gd name="connsiteY2" fmla="*/ 1505426 h 1504950"/>
                <a:gd name="connsiteX3" fmla="*/ 1143476 w 114300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143000" h="1504950">
                  <a:moveTo>
                    <a:pt x="704374" y="7144"/>
                  </a:moveTo>
                  <a:lnTo>
                    <a:pt x="445294" y="7144"/>
                  </a:lnTo>
                  <a:lnTo>
                    <a:pt x="7144" y="1505426"/>
                  </a:lnTo>
                  <a:lnTo>
                    <a:pt x="1143476" y="1505426"/>
                  </a:lnTo>
                  <a:close/>
                </a:path>
              </a:pathLst>
            </a:custGeom>
            <a:gradFill>
              <a:gsLst>
                <a:gs pos="100000">
                  <a:srgbClr val="00BCEB"/>
                </a:gs>
                <a:gs pos="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22" name="Freeform: Shape 21">
              <a:extLst>
                <a:ext uri="{FF2B5EF4-FFF2-40B4-BE49-F238E27FC236}">
                  <a16:creationId xmlns:a16="http://schemas.microsoft.com/office/drawing/2014/main" id="{CCA814C1-2B56-4FF2-B122-78157BEAEA85}"/>
                </a:ext>
              </a:extLst>
            </p:cNvPr>
            <p:cNvSpPr/>
            <p:nvPr/>
          </p:nvSpPr>
          <p:spPr>
            <a:xfrm>
              <a:off x="4716303" y="2757011"/>
              <a:ext cx="1657350" cy="1504950"/>
            </a:xfrm>
            <a:custGeom>
              <a:avLst/>
              <a:gdLst>
                <a:gd name="connsiteX0" fmla="*/ 266224 w 1657350"/>
                <a:gd name="connsiteY0" fmla="*/ 7144 h 1504950"/>
                <a:gd name="connsiteX1" fmla="*/ 7144 w 1657350"/>
                <a:gd name="connsiteY1" fmla="*/ 7144 h 1504950"/>
                <a:gd name="connsiteX2" fmla="*/ 515779 w 1657350"/>
                <a:gd name="connsiteY2" fmla="*/ 1505426 h 1504950"/>
                <a:gd name="connsiteX3" fmla="*/ 1652111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266224" y="7144"/>
                  </a:moveTo>
                  <a:lnTo>
                    <a:pt x="7144" y="7144"/>
                  </a:lnTo>
                  <a:lnTo>
                    <a:pt x="515779" y="1505426"/>
                  </a:lnTo>
                  <a:lnTo>
                    <a:pt x="1652111" y="1505426"/>
                  </a:lnTo>
                  <a:close/>
                </a:path>
              </a:pathLst>
            </a:custGeom>
            <a:gradFill>
              <a:gsLst>
                <a:gs pos="100000">
                  <a:srgbClr val="6EBE4A"/>
                </a:gs>
                <a:gs pos="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grpSp>
      <p:grpSp>
        <p:nvGrpSpPr>
          <p:cNvPr id="23" name="Group 22">
            <a:extLst>
              <a:ext uri="{FF2B5EF4-FFF2-40B4-BE49-F238E27FC236}">
                <a16:creationId xmlns:a16="http://schemas.microsoft.com/office/drawing/2014/main" id="{083AAB3E-8B56-4515-AC10-8594F3E02604}"/>
              </a:ext>
            </a:extLst>
          </p:cNvPr>
          <p:cNvGrpSpPr/>
          <p:nvPr userDrawn="1"/>
        </p:nvGrpSpPr>
        <p:grpSpPr>
          <a:xfrm>
            <a:off x="4981525" y="1696801"/>
            <a:ext cx="2862696" cy="1749898"/>
            <a:chOff x="3140652" y="2021445"/>
            <a:chExt cx="2862696" cy="1749898"/>
          </a:xfrm>
        </p:grpSpPr>
        <p:pic>
          <p:nvPicPr>
            <p:cNvPr id="24" name="Picture 23">
              <a:extLst>
                <a:ext uri="{FF2B5EF4-FFF2-40B4-BE49-F238E27FC236}">
                  <a16:creationId xmlns:a16="http://schemas.microsoft.com/office/drawing/2014/main" id="{A2EC9935-52C3-4EE5-A413-38560AD1902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25" name="Picture 24">
              <a:extLst>
                <a:ext uri="{FF2B5EF4-FFF2-40B4-BE49-F238E27FC236}">
                  <a16:creationId xmlns:a16="http://schemas.microsoft.com/office/drawing/2014/main" id="{C7A04276-0065-43DA-9913-E8670FFBDE9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26" name="Picture 25">
              <a:extLst>
                <a:ext uri="{FF2B5EF4-FFF2-40B4-BE49-F238E27FC236}">
                  <a16:creationId xmlns:a16="http://schemas.microsoft.com/office/drawing/2014/main" id="{3AF9220E-79F4-49BF-B72D-4BFF7CF6CA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sp>
        <p:nvSpPr>
          <p:cNvPr id="27" name="Title 1">
            <a:extLst>
              <a:ext uri="{FF2B5EF4-FFF2-40B4-BE49-F238E27FC236}">
                <a16:creationId xmlns:a16="http://schemas.microsoft.com/office/drawing/2014/main" id="{3F55D149-F5A7-4B56-9F19-3CC62174EEFA}"/>
              </a:ext>
            </a:extLst>
          </p:cNvPr>
          <p:cNvSpPr txBox="1">
            <a:spLocks/>
          </p:cNvSpPr>
          <p:nvPr userDrawn="1"/>
        </p:nvSpPr>
        <p:spPr bwMode="auto">
          <a:xfrm>
            <a:off x="533400" y="1770143"/>
            <a:ext cx="4069080" cy="16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c="http://schemas.openxmlformats.org/drawingml/2006/chart" xmlns:c15="http://schemas.microsoft.com/office/drawing/2012/chart"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lnSpc>
                <a:spcPct val="100000"/>
              </a:lnSpc>
            </a:pPr>
            <a:r>
              <a:rPr lang="ja-JP" sz="3600" b="1" dirty="0">
                <a:solidFill>
                  <a:srgbClr val="005073"/>
                </a:solidFill>
                <a:latin typeface="CiscoSansTT Light" pitchFamily="34" charset="0"/>
                <a:ea typeface="CiscoSansJPN Light" pitchFamily="2" charset="-128"/>
              </a:rPr>
              <a:t>Cisco HyperFlex の概要</a:t>
            </a:r>
          </a:p>
        </p:txBody>
      </p:sp>
    </p:spTree>
    <p:extLst>
      <p:ext uri="{BB962C8B-B14F-4D97-AF65-F5344CB8AC3E}">
        <p14:creationId xmlns:p14="http://schemas.microsoft.com/office/powerpoint/2010/main" val="281753709"/>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id="{1AE41C20-324C-4227-B54B-F964AEB031D6}"/>
              </a:ext>
            </a:extLst>
          </p:cNvPr>
          <p:cNvSpPr txBox="1">
            <a:spLocks/>
          </p:cNvSpPr>
          <p:nvPr userDrawn="1"/>
        </p:nvSpPr>
        <p:spPr bwMode="auto">
          <a:xfrm>
            <a:off x="437766" y="251862"/>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ja-JP" altLang="en-US" sz="2800" b="1" i="0" u="none" strike="noStrike" kern="1200" cap="none" spc="0" normalizeH="0" baseline="0" noProof="0" dirty="0">
                <a:ln>
                  <a:noFill/>
                </a:ln>
                <a:solidFill>
                  <a:srgbClr val="005073"/>
                </a:solidFill>
                <a:effectLst/>
                <a:uLnTx/>
                <a:uFillTx/>
                <a:latin typeface="CiscoSansTT ExtraLight"/>
              </a:rPr>
              <a:t>１つのアーキテクチャで運用簡素化</a:t>
            </a:r>
            <a:endParaRPr kumimoji="0" lang="en-IN" sz="2800" b="1" i="0" u="none" strike="noStrike" kern="1200" cap="none" spc="0" normalizeH="0" baseline="0" noProof="0" dirty="0">
              <a:ln>
                <a:noFill/>
              </a:ln>
              <a:solidFill>
                <a:srgbClr val="005073"/>
              </a:solidFill>
              <a:effectLst/>
              <a:uLnTx/>
              <a:uFillTx/>
              <a:latin typeface="CiscoSansTT ExtraLight"/>
            </a:endParaRPr>
          </a:p>
        </p:txBody>
      </p:sp>
      <p:sp>
        <p:nvSpPr>
          <p:cNvPr id="54" name="Rectangle 53">
            <a:extLst>
              <a:ext uri="{FF2B5EF4-FFF2-40B4-BE49-F238E27FC236}">
                <a16:creationId xmlns:a16="http://schemas.microsoft.com/office/drawing/2014/main" id="{020DAECF-4BF4-429C-AC30-3DEB03500D17}"/>
              </a:ext>
            </a:extLst>
          </p:cNvPr>
          <p:cNvSpPr/>
          <p:nvPr userDrawn="1"/>
        </p:nvSpPr>
        <p:spPr>
          <a:xfrm>
            <a:off x="445728" y="2423736"/>
            <a:ext cx="2500963"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5" name="Rectangle 54">
            <a:extLst>
              <a:ext uri="{FF2B5EF4-FFF2-40B4-BE49-F238E27FC236}">
                <a16:creationId xmlns:a16="http://schemas.microsoft.com/office/drawing/2014/main" id="{01191BF2-B6B7-46DD-8A9B-85A182C52037}"/>
              </a:ext>
            </a:extLst>
          </p:cNvPr>
          <p:cNvSpPr/>
          <p:nvPr userDrawn="1"/>
        </p:nvSpPr>
        <p:spPr>
          <a:xfrm>
            <a:off x="2984786" y="2423736"/>
            <a:ext cx="1819482"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6" name="Rectangle 55">
            <a:extLst>
              <a:ext uri="{FF2B5EF4-FFF2-40B4-BE49-F238E27FC236}">
                <a16:creationId xmlns:a16="http://schemas.microsoft.com/office/drawing/2014/main" id="{E0845312-6D3D-42B7-A4B6-E6812283A1EA}"/>
              </a:ext>
            </a:extLst>
          </p:cNvPr>
          <p:cNvSpPr/>
          <p:nvPr userDrawn="1"/>
        </p:nvSpPr>
        <p:spPr>
          <a:xfrm>
            <a:off x="4842365" y="1968752"/>
            <a:ext cx="1611239" cy="1603605"/>
          </a:xfrm>
          <a:prstGeom prst="rect">
            <a:avLst/>
          </a:prstGeom>
          <a:solidFill>
            <a:srgbClr val="00BCEB"/>
          </a:soli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7" name="Rectangle 56">
            <a:extLst>
              <a:ext uri="{FF2B5EF4-FFF2-40B4-BE49-F238E27FC236}">
                <a16:creationId xmlns:a16="http://schemas.microsoft.com/office/drawing/2014/main" id="{D7E0F86D-9699-40F9-BA15-F7C41FE5E7DB}"/>
              </a:ext>
            </a:extLst>
          </p:cNvPr>
          <p:cNvSpPr/>
          <p:nvPr userDrawn="1"/>
        </p:nvSpPr>
        <p:spPr>
          <a:xfrm>
            <a:off x="6491701" y="2423736"/>
            <a:ext cx="2147801" cy="1148621"/>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8" name="Text Placeholder 3" descr="Left:  Consolidation  and Virtualization">
            <a:extLst>
              <a:ext uri="{FF2B5EF4-FFF2-40B4-BE49-F238E27FC236}">
                <a16:creationId xmlns:a16="http://schemas.microsoft.com/office/drawing/2014/main" id="{B98FD241-C156-4019-A74A-25C208F576FE}"/>
              </a:ext>
            </a:extLst>
          </p:cNvPr>
          <p:cNvSpPr txBox="1">
            <a:spLocks/>
          </p:cNvSpPr>
          <p:nvPr userDrawn="1"/>
        </p:nvSpPr>
        <p:spPr>
          <a:xfrm>
            <a:off x="787924" y="3568672"/>
            <a:ext cx="1816568"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メインストリーム</a:t>
            </a:r>
            <a:endParaRPr lang="en-US" altLang="ja-JP" b="0" cap="none" dirty="0">
              <a:solidFill>
                <a:srgbClr val="58585B"/>
              </a:solidFill>
              <a:latin typeface="Arial" charset="0"/>
              <a:ea typeface="ＭＳ Ｐゴシック" pitchFamily="34" charset="-128"/>
            </a:endParaRPr>
          </a:p>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コンピューティング</a:t>
            </a:r>
            <a:endParaRPr lang="en-US" b="0" cap="none" dirty="0">
              <a:solidFill>
                <a:srgbClr val="58585B"/>
              </a:solidFill>
              <a:latin typeface="Arial" charset="0"/>
              <a:ea typeface="ＭＳ Ｐゴシック" pitchFamily="34" charset="-128"/>
            </a:endParaRPr>
          </a:p>
        </p:txBody>
      </p:sp>
      <p:sp>
        <p:nvSpPr>
          <p:cNvPr id="59" name="Text Placeholder 3" descr="Left:  Scale Out ">
            <a:extLst>
              <a:ext uri="{FF2B5EF4-FFF2-40B4-BE49-F238E27FC236}">
                <a16:creationId xmlns:a16="http://schemas.microsoft.com/office/drawing/2014/main" id="{CC778A6B-3AC3-4454-9E37-3B96D12B6030}"/>
              </a:ext>
            </a:extLst>
          </p:cNvPr>
          <p:cNvSpPr txBox="1">
            <a:spLocks/>
          </p:cNvSpPr>
          <p:nvPr userDrawn="1"/>
        </p:nvSpPr>
        <p:spPr>
          <a:xfrm>
            <a:off x="7754431" y="3549401"/>
            <a:ext cx="869176"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スケール</a:t>
            </a:r>
            <a:endParaRPr lang="en-US" altLang="ja-JP" b="0" cap="none" dirty="0">
              <a:solidFill>
                <a:srgbClr val="58585B"/>
              </a:solidFill>
              <a:latin typeface="Arial" charset="0"/>
              <a:ea typeface="ＭＳ Ｐゴシック" pitchFamily="34" charset="-128"/>
            </a:endParaRPr>
          </a:p>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アウト</a:t>
            </a:r>
            <a:endParaRPr lang="en-US" b="0" cap="none" dirty="0">
              <a:solidFill>
                <a:srgbClr val="58585B"/>
              </a:solidFill>
              <a:latin typeface="Arial" charset="0"/>
              <a:ea typeface="ＭＳ Ｐゴシック" pitchFamily="34" charset="-128"/>
            </a:endParaRPr>
          </a:p>
        </p:txBody>
      </p:sp>
      <p:sp>
        <p:nvSpPr>
          <p:cNvPr id="60" name="TextBox 59">
            <a:extLst>
              <a:ext uri="{FF2B5EF4-FFF2-40B4-BE49-F238E27FC236}">
                <a16:creationId xmlns:a16="http://schemas.microsoft.com/office/drawing/2014/main" id="{91CAF089-0B82-4226-92CA-F6123015E50C}"/>
              </a:ext>
            </a:extLst>
          </p:cNvPr>
          <p:cNvSpPr txBox="1"/>
          <p:nvPr userDrawn="1"/>
        </p:nvSpPr>
        <p:spPr>
          <a:xfrm>
            <a:off x="4919940" y="2551265"/>
            <a:ext cx="1456088" cy="430883"/>
          </a:xfrm>
          <a:prstGeom prst="rect">
            <a:avLst/>
          </a:prstGeom>
          <a:noFill/>
        </p:spPr>
        <p:txBody>
          <a:bodyPr wrap="square" lIns="91436" tIns="45718" rIns="91436" bIns="45718" rtlCol="0">
            <a:spAutoFit/>
          </a:bodyPr>
          <a:lstStyle/>
          <a:p>
            <a:pPr algn="ctr" defTabSz="457034" fontAlgn="base">
              <a:spcBef>
                <a:spcPct val="0"/>
              </a:spcBef>
              <a:spcAft>
                <a:spcPct val="0"/>
              </a:spcAft>
              <a:defRPr/>
            </a:pPr>
            <a:r>
              <a:rPr lang="en-US" sz="1100" b="1" dirty="0">
                <a:solidFill>
                  <a:srgbClr val="FFFFFF"/>
                </a:solidFill>
                <a:latin typeface="Arial" charset="0"/>
                <a:ea typeface="ＭＳ Ｐゴシック" pitchFamily="34" charset="-128"/>
              </a:rPr>
              <a:t>HyperFlex Systems</a:t>
            </a:r>
          </a:p>
        </p:txBody>
      </p:sp>
      <p:sp>
        <p:nvSpPr>
          <p:cNvPr id="61" name="Text Placeholder 3" descr="Left:  Hyperconverged">
            <a:extLst>
              <a:ext uri="{FF2B5EF4-FFF2-40B4-BE49-F238E27FC236}">
                <a16:creationId xmlns:a16="http://schemas.microsoft.com/office/drawing/2014/main" id="{BA83F783-A235-4BA1-8454-B8029E050F7A}"/>
              </a:ext>
            </a:extLst>
          </p:cNvPr>
          <p:cNvSpPr txBox="1">
            <a:spLocks/>
          </p:cNvSpPr>
          <p:nvPr userDrawn="1"/>
        </p:nvSpPr>
        <p:spPr>
          <a:xfrm>
            <a:off x="4938494" y="3570108"/>
            <a:ext cx="1498672"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ハイパーコンバージドインフラストラクチャ</a:t>
            </a:r>
            <a:endParaRPr lang="en-US" b="0" cap="none" dirty="0">
              <a:solidFill>
                <a:srgbClr val="58585B"/>
              </a:solidFill>
              <a:latin typeface="Arial" charset="0"/>
              <a:ea typeface="ＭＳ Ｐゴシック" pitchFamily="34" charset="-128"/>
            </a:endParaRPr>
          </a:p>
        </p:txBody>
      </p:sp>
      <p:sp>
        <p:nvSpPr>
          <p:cNvPr id="62" name="Text Placeholder 3" descr="Left:  Integrated Infrastructure">
            <a:extLst>
              <a:ext uri="{FF2B5EF4-FFF2-40B4-BE49-F238E27FC236}">
                <a16:creationId xmlns:a16="http://schemas.microsoft.com/office/drawing/2014/main" id="{BF39D671-0070-4A57-8116-8095362CB834}"/>
              </a:ext>
            </a:extLst>
          </p:cNvPr>
          <p:cNvSpPr txBox="1">
            <a:spLocks/>
          </p:cNvSpPr>
          <p:nvPr userDrawn="1"/>
        </p:nvSpPr>
        <p:spPr>
          <a:xfrm>
            <a:off x="3235725" y="3570108"/>
            <a:ext cx="1317607" cy="413955"/>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lnSpc>
                <a:spcPct val="95000"/>
              </a:lnSpc>
              <a:spcBef>
                <a:spcPct val="0"/>
              </a:spcBef>
              <a:spcAft>
                <a:spcPct val="0"/>
              </a:spcAft>
              <a:defRPr/>
            </a:pPr>
            <a:r>
              <a:rPr lang="ja-JP" altLang="en-US" b="0" cap="none" dirty="0">
                <a:solidFill>
                  <a:srgbClr val="58585B"/>
                </a:solidFill>
                <a:latin typeface="Arial" charset="0"/>
                <a:ea typeface="ＭＳ Ｐゴシック" pitchFamily="34" charset="-128"/>
              </a:rPr>
              <a:t>コンバージドインフラストラクチャ</a:t>
            </a:r>
            <a:endParaRPr lang="en-US" b="0" cap="none" dirty="0">
              <a:solidFill>
                <a:srgbClr val="58585B"/>
              </a:solidFill>
              <a:latin typeface="Arial" charset="0"/>
              <a:ea typeface="ＭＳ Ｐゴシック" pitchFamily="34" charset="-128"/>
            </a:endParaRPr>
          </a:p>
        </p:txBody>
      </p:sp>
      <p:grpSp>
        <p:nvGrpSpPr>
          <p:cNvPr id="63" name="Group 62">
            <a:extLst>
              <a:ext uri="{FF2B5EF4-FFF2-40B4-BE49-F238E27FC236}">
                <a16:creationId xmlns:a16="http://schemas.microsoft.com/office/drawing/2014/main" id="{53B76F7C-CEED-4C6A-B37B-A8E54EE5290A}"/>
              </a:ext>
            </a:extLst>
          </p:cNvPr>
          <p:cNvGrpSpPr/>
          <p:nvPr userDrawn="1"/>
        </p:nvGrpSpPr>
        <p:grpSpPr>
          <a:xfrm>
            <a:off x="3204031" y="3002618"/>
            <a:ext cx="1380992" cy="445689"/>
            <a:chOff x="3331702" y="2930217"/>
            <a:chExt cx="1380992" cy="445689"/>
          </a:xfrm>
        </p:grpSpPr>
        <p:pic>
          <p:nvPicPr>
            <p:cNvPr id="64" name="Picture 58">
              <a:extLst>
                <a:ext uri="{FF2B5EF4-FFF2-40B4-BE49-F238E27FC236}">
                  <a16:creationId xmlns:a16="http://schemas.microsoft.com/office/drawing/2014/main" id="{E27A683B-706E-45E6-8B02-3DFBE9DC7A6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31702" y="2930418"/>
              <a:ext cx="216818" cy="432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pic>
          <p:nvPicPr>
            <p:cNvPr id="65" name="Picture 64">
              <a:extLst>
                <a:ext uri="{FF2B5EF4-FFF2-40B4-BE49-F238E27FC236}">
                  <a16:creationId xmlns:a16="http://schemas.microsoft.com/office/drawing/2014/main" id="{A67EE39C-ABAB-45A9-8209-185B28B214D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30912" y="2952859"/>
              <a:ext cx="181782" cy="392705"/>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66" name="Picture 5">
              <a:extLst>
                <a:ext uri="{FF2B5EF4-FFF2-40B4-BE49-F238E27FC236}">
                  <a16:creationId xmlns:a16="http://schemas.microsoft.com/office/drawing/2014/main" id="{5222F6EF-AA5C-4F34-9148-9B409E70B16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3754832" y="2937772"/>
              <a:ext cx="193014" cy="4329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7" name="Picture 66">
              <a:extLst>
                <a:ext uri="{FF2B5EF4-FFF2-40B4-BE49-F238E27FC236}">
                  <a16:creationId xmlns:a16="http://schemas.microsoft.com/office/drawing/2014/main" id="{AA68DF00-4409-45A8-A44B-617458ED43C9}"/>
                </a:ext>
              </a:extLst>
            </p:cNvPr>
            <p:cNvPicPr>
              <a:picLocks noChangeAspect="1"/>
            </p:cNvPicPr>
            <p:nvPr/>
          </p:nvPicPr>
          <p:blipFill rotWithShape="1">
            <a:blip r:embed="rId5" cstate="screen">
              <a:extLst>
                <a:ext uri="{BEBA8EAE-BF5A-486C-A8C5-ECC9F3942E4B}">
                  <a14:imgProps xmlns:a14="http://schemas.microsoft.com/office/drawing/2010/main">
                    <a14:imgLayer r:embed="rId6">
                      <a14:imgEffect>
                        <a14:backgroundRemoval t="0" b="100000" l="0" r="100000">
                          <a14:foregroundMark x1="66667" y1="35152" x2="66667" y2="35152"/>
                          <a14:foregroundMark x1="66667" y1="40606" x2="66667" y2="40606"/>
                        </a14:backgroundRemoval>
                      </a14:imgEffect>
                    </a14:imgLayer>
                  </a14:imgProps>
                </a:ext>
                <a:ext uri="{28A0092B-C50C-407E-A947-70E740481C1C}">
                  <a14:useLocalDpi xmlns:a14="http://schemas.microsoft.com/office/drawing/2010/main"/>
                </a:ext>
              </a:extLst>
            </a:blip>
            <a:srcRect/>
            <a:stretch/>
          </p:blipFill>
          <p:spPr>
            <a:xfrm>
              <a:off x="4154158" y="2930217"/>
              <a:ext cx="170443" cy="445689"/>
            </a:xfrm>
            <a:prstGeom prst="rect">
              <a:avLst/>
            </a:prstGeom>
            <a:effectLst/>
          </p:spPr>
        </p:pic>
      </p:grpSp>
      <p:grpSp>
        <p:nvGrpSpPr>
          <p:cNvPr id="68" name="Group 67">
            <a:extLst>
              <a:ext uri="{FF2B5EF4-FFF2-40B4-BE49-F238E27FC236}">
                <a16:creationId xmlns:a16="http://schemas.microsoft.com/office/drawing/2014/main" id="{1C5DE4F1-D98F-47F8-B791-6D82DDC708D0}"/>
              </a:ext>
            </a:extLst>
          </p:cNvPr>
          <p:cNvGrpSpPr/>
          <p:nvPr userDrawn="1"/>
        </p:nvGrpSpPr>
        <p:grpSpPr>
          <a:xfrm>
            <a:off x="3348831" y="2604959"/>
            <a:ext cx="1091392" cy="252936"/>
            <a:chOff x="3378217" y="2604959"/>
            <a:chExt cx="1091392" cy="252936"/>
          </a:xfrm>
        </p:grpSpPr>
        <p:grpSp>
          <p:nvGrpSpPr>
            <p:cNvPr id="69" name="Group 68">
              <a:extLst>
                <a:ext uri="{FF2B5EF4-FFF2-40B4-BE49-F238E27FC236}">
                  <a16:creationId xmlns:a16="http://schemas.microsoft.com/office/drawing/2014/main" id="{8B422A3D-CA9C-4F11-985C-BCDE1C1DA5A1}"/>
                </a:ext>
              </a:extLst>
            </p:cNvPr>
            <p:cNvGrpSpPr/>
            <p:nvPr/>
          </p:nvGrpSpPr>
          <p:grpSpPr>
            <a:xfrm>
              <a:off x="3537429" y="2604959"/>
              <a:ext cx="772968" cy="92599"/>
              <a:chOff x="3557463" y="2604959"/>
              <a:chExt cx="772968" cy="92599"/>
            </a:xfrm>
          </p:grpSpPr>
          <p:pic>
            <p:nvPicPr>
              <p:cNvPr id="74" name="Picture 85">
                <a:extLst>
                  <a:ext uri="{FF2B5EF4-FFF2-40B4-BE49-F238E27FC236}">
                    <a16:creationId xmlns:a16="http://schemas.microsoft.com/office/drawing/2014/main" id="{A9BE135D-47D5-4C8F-850C-177F071CB99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3557463" y="2623685"/>
                <a:ext cx="328567" cy="55146"/>
              </a:xfrm>
              <a:prstGeom prst="rect">
                <a:avLst/>
              </a:prstGeom>
              <a:noFill/>
              <a:ln w="9525" algn="ctr">
                <a:noFill/>
                <a:miter lim="800000"/>
                <a:headEnd/>
                <a:tailEnd/>
              </a:ln>
            </p:spPr>
          </p:pic>
          <p:pic>
            <p:nvPicPr>
              <p:cNvPr id="75" name="Picture 74" descr="emc2.png">
                <a:extLst>
                  <a:ext uri="{FF2B5EF4-FFF2-40B4-BE49-F238E27FC236}">
                    <a16:creationId xmlns:a16="http://schemas.microsoft.com/office/drawing/2014/main" id="{AE04E614-EBFF-4469-91ED-11C80D89B99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5373" y="2604959"/>
                <a:ext cx="245058" cy="92599"/>
              </a:xfrm>
              <a:prstGeom prst="rect">
                <a:avLst/>
              </a:prstGeom>
            </p:spPr>
          </p:pic>
        </p:grpSp>
        <p:grpSp>
          <p:nvGrpSpPr>
            <p:cNvPr id="70" name="Group 69">
              <a:extLst>
                <a:ext uri="{FF2B5EF4-FFF2-40B4-BE49-F238E27FC236}">
                  <a16:creationId xmlns:a16="http://schemas.microsoft.com/office/drawing/2014/main" id="{ED3FBA0F-F7E4-4068-B7E1-0707FED75FC7}"/>
                </a:ext>
              </a:extLst>
            </p:cNvPr>
            <p:cNvGrpSpPr/>
            <p:nvPr/>
          </p:nvGrpSpPr>
          <p:grpSpPr>
            <a:xfrm>
              <a:off x="3378217" y="2736909"/>
              <a:ext cx="1091392" cy="120986"/>
              <a:chOff x="3378217" y="2736909"/>
              <a:chExt cx="1091392" cy="120986"/>
            </a:xfrm>
          </p:grpSpPr>
          <p:pic>
            <p:nvPicPr>
              <p:cNvPr id="71" name="Picture 70">
                <a:extLst>
                  <a:ext uri="{FF2B5EF4-FFF2-40B4-BE49-F238E27FC236}">
                    <a16:creationId xmlns:a16="http://schemas.microsoft.com/office/drawing/2014/main" id="{8C43E2B9-6652-481B-85F5-DEC9FB925A5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tretch>
                <a:fillRect/>
              </a:stretch>
            </p:blipFill>
            <p:spPr bwMode="auto">
              <a:xfrm>
                <a:off x="3378217" y="2783996"/>
                <a:ext cx="292186" cy="73899"/>
              </a:xfrm>
              <a:prstGeom prst="rect">
                <a:avLst/>
              </a:prstGeom>
              <a:noFill/>
              <a:ln w="9525" algn="ctr">
                <a:noFill/>
                <a:miter lim="800000"/>
                <a:headEnd/>
                <a:tailEnd/>
              </a:ln>
            </p:spPr>
          </p:pic>
          <p:pic>
            <p:nvPicPr>
              <p:cNvPr id="72" name="Picture 71">
                <a:extLst>
                  <a:ext uri="{FF2B5EF4-FFF2-40B4-BE49-F238E27FC236}">
                    <a16:creationId xmlns:a16="http://schemas.microsoft.com/office/drawing/2014/main" id="{210B389B-789B-44A3-B636-558C0E0982B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340196" y="2736909"/>
                <a:ext cx="129413" cy="120986"/>
              </a:xfrm>
              <a:prstGeom prst="rect">
                <a:avLst/>
              </a:prstGeom>
            </p:spPr>
          </p:pic>
          <p:pic>
            <p:nvPicPr>
              <p:cNvPr id="73" name="Picture 72">
                <a:extLst>
                  <a:ext uri="{FF2B5EF4-FFF2-40B4-BE49-F238E27FC236}">
                    <a16:creationId xmlns:a16="http://schemas.microsoft.com/office/drawing/2014/main" id="{FBF70B68-60F2-42F7-A821-E40CDA52E86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717015" y="2779478"/>
                <a:ext cx="236864" cy="78417"/>
              </a:xfrm>
              <a:prstGeom prst="rect">
                <a:avLst/>
              </a:prstGeom>
            </p:spPr>
          </p:pic>
        </p:grpSp>
      </p:grpSp>
      <p:sp>
        <p:nvSpPr>
          <p:cNvPr id="76" name="Text Placeholder 3" descr="Left:  Scale Out ">
            <a:extLst>
              <a:ext uri="{FF2B5EF4-FFF2-40B4-BE49-F238E27FC236}">
                <a16:creationId xmlns:a16="http://schemas.microsoft.com/office/drawing/2014/main" id="{024198B4-5CC7-4F93-A7C5-473D1F4E70DC}"/>
              </a:ext>
            </a:extLst>
          </p:cNvPr>
          <p:cNvSpPr txBox="1">
            <a:spLocks/>
          </p:cNvSpPr>
          <p:nvPr userDrawn="1"/>
        </p:nvSpPr>
        <p:spPr>
          <a:xfrm>
            <a:off x="6380786" y="3571518"/>
            <a:ext cx="1319110" cy="397028"/>
          </a:xfrm>
          <a:prstGeom prst="rect">
            <a:avLst/>
          </a:prstGeom>
          <a:noFill/>
        </p:spPr>
        <p:txBody>
          <a:bodyPr wrap="square" lIns="91436" tIns="45718" rIns="91436" bIns="45718" rtlCol="0" anchor="ctr">
            <a:spAutoFit/>
          </a:bodyPr>
          <a:lstStyle>
            <a:defPPr>
              <a:defRPr lang="en-US"/>
            </a:defPPr>
            <a:lvl1pPr algn="ctr">
              <a:lnSpc>
                <a:spcPct val="90000"/>
              </a:lnSpc>
              <a:defRPr sz="1100" b="1" cap="all">
                <a:solidFill>
                  <a:schemeClr val="accent3"/>
                </a:solidFill>
              </a:defRPr>
            </a:lvl1pPr>
          </a:lstStyle>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ソフトウェア定義</a:t>
            </a:r>
            <a:endParaRPr lang="en-US" altLang="ja-JP" b="0" cap="none" dirty="0">
              <a:solidFill>
                <a:srgbClr val="58585B"/>
              </a:solidFill>
              <a:latin typeface="Arial" charset="0"/>
              <a:ea typeface="ＭＳ Ｐゴシック" pitchFamily="34" charset="-128"/>
            </a:endParaRPr>
          </a:p>
          <a:p>
            <a:pPr defTabSz="457189" fontAlgn="base">
              <a:spcBef>
                <a:spcPct val="0"/>
              </a:spcBef>
              <a:spcAft>
                <a:spcPct val="0"/>
              </a:spcAft>
              <a:defRPr/>
            </a:pPr>
            <a:r>
              <a:rPr lang="ja-JP" altLang="en-US" b="0" cap="none" dirty="0">
                <a:solidFill>
                  <a:srgbClr val="58585B"/>
                </a:solidFill>
                <a:latin typeface="Arial" charset="0"/>
                <a:ea typeface="ＭＳ Ｐゴシック" pitchFamily="34" charset="-128"/>
              </a:rPr>
              <a:t>ストレージ</a:t>
            </a:r>
            <a:endParaRPr lang="en-US" b="0" cap="none" dirty="0">
              <a:solidFill>
                <a:srgbClr val="58585B"/>
              </a:solidFill>
              <a:latin typeface="Arial" charset="0"/>
              <a:ea typeface="ＭＳ Ｐゴシック" pitchFamily="34" charset="-128"/>
            </a:endParaRPr>
          </a:p>
        </p:txBody>
      </p:sp>
      <p:sp>
        <p:nvSpPr>
          <p:cNvPr id="77" name="Rounded Rectangle 209">
            <a:extLst>
              <a:ext uri="{FF2B5EF4-FFF2-40B4-BE49-F238E27FC236}">
                <a16:creationId xmlns:a16="http://schemas.microsoft.com/office/drawing/2014/main" id="{2986BC0F-A672-4F25-9050-662E3A40792B}"/>
              </a:ext>
            </a:extLst>
          </p:cNvPr>
          <p:cNvSpPr/>
          <p:nvPr userDrawn="1"/>
        </p:nvSpPr>
        <p:spPr>
          <a:xfrm>
            <a:off x="507405"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78" name="Rounded Rectangle 210">
            <a:extLst>
              <a:ext uri="{FF2B5EF4-FFF2-40B4-BE49-F238E27FC236}">
                <a16:creationId xmlns:a16="http://schemas.microsoft.com/office/drawing/2014/main" id="{78319C80-A42D-43BE-850F-1EF75FF045C3}"/>
              </a:ext>
            </a:extLst>
          </p:cNvPr>
          <p:cNvSpPr/>
          <p:nvPr userDrawn="1"/>
        </p:nvSpPr>
        <p:spPr>
          <a:xfrm>
            <a:off x="3276840"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79" name="Rounded Rectangle 211">
            <a:extLst>
              <a:ext uri="{FF2B5EF4-FFF2-40B4-BE49-F238E27FC236}">
                <a16:creationId xmlns:a16="http://schemas.microsoft.com/office/drawing/2014/main" id="{F1B1EB2D-BB6A-45D7-968E-6D0C1F55DB72}"/>
              </a:ext>
            </a:extLst>
          </p:cNvPr>
          <p:cNvSpPr/>
          <p:nvPr userDrawn="1"/>
        </p:nvSpPr>
        <p:spPr>
          <a:xfrm>
            <a:off x="6045513" y="1517388"/>
            <a:ext cx="2563876" cy="325880"/>
          </a:xfrm>
          <a:prstGeom prst="roundRect">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CiscoSansTT ExtraLight"/>
              <a:ea typeface="ＭＳ Ｐゴシック" pitchFamily="34" charset="-128"/>
              <a:cs typeface="+mn-cs"/>
            </a:endParaRPr>
          </a:p>
        </p:txBody>
      </p:sp>
      <p:sp>
        <p:nvSpPr>
          <p:cNvPr id="80" name="Rectangle 79">
            <a:extLst>
              <a:ext uri="{FF2B5EF4-FFF2-40B4-BE49-F238E27FC236}">
                <a16:creationId xmlns:a16="http://schemas.microsoft.com/office/drawing/2014/main" id="{3A9D68D3-5260-4DDC-BC92-79091C988300}"/>
              </a:ext>
            </a:extLst>
          </p:cNvPr>
          <p:cNvSpPr/>
          <p:nvPr userDrawn="1"/>
        </p:nvSpPr>
        <p:spPr>
          <a:xfrm>
            <a:off x="1085542" y="1541829"/>
            <a:ext cx="1455848"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UCS Management</a:t>
            </a:r>
          </a:p>
        </p:txBody>
      </p:sp>
      <p:sp>
        <p:nvSpPr>
          <p:cNvPr id="81" name="Rectangle 80">
            <a:extLst>
              <a:ext uri="{FF2B5EF4-FFF2-40B4-BE49-F238E27FC236}">
                <a16:creationId xmlns:a16="http://schemas.microsoft.com/office/drawing/2014/main" id="{BE718D53-AAEA-4D2D-9F49-6F668032664C}"/>
              </a:ext>
            </a:extLst>
          </p:cNvPr>
          <p:cNvSpPr/>
          <p:nvPr userDrawn="1"/>
        </p:nvSpPr>
        <p:spPr>
          <a:xfrm>
            <a:off x="4170597" y="1541829"/>
            <a:ext cx="821059"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Intersight</a:t>
            </a:r>
          </a:p>
        </p:txBody>
      </p:sp>
      <p:sp>
        <p:nvSpPr>
          <p:cNvPr id="82" name="Rectangle 81">
            <a:extLst>
              <a:ext uri="{FF2B5EF4-FFF2-40B4-BE49-F238E27FC236}">
                <a16:creationId xmlns:a16="http://schemas.microsoft.com/office/drawing/2014/main" id="{5C430A83-38E6-4345-9790-4EC0A5282D5F}"/>
              </a:ext>
            </a:extLst>
          </p:cNvPr>
          <p:cNvSpPr/>
          <p:nvPr userDrawn="1"/>
        </p:nvSpPr>
        <p:spPr>
          <a:xfrm>
            <a:off x="6713681" y="1541829"/>
            <a:ext cx="1247457" cy="276999"/>
          </a:xfrm>
          <a:prstGeom prst="rect">
            <a:avLst/>
          </a:prstGeom>
        </p:spPr>
        <p:txBody>
          <a:bodyPr wrap="none">
            <a:spAutoFit/>
          </a:bodyPr>
          <a:lstStyle/>
          <a:p>
            <a:pPr algn="ctr" defTabSz="457189" fontAlgn="base">
              <a:spcBef>
                <a:spcPct val="0"/>
              </a:spcBef>
              <a:spcAft>
                <a:spcPct val="0"/>
              </a:spcAft>
              <a:defRPr/>
            </a:pPr>
            <a:r>
              <a:rPr lang="en-US" sz="1200" b="1" kern="0" dirty="0">
                <a:solidFill>
                  <a:srgbClr val="FFFFFF"/>
                </a:solidFill>
                <a:latin typeface="CiscoSansTT ExtraLight"/>
                <a:ea typeface="ＭＳ Ｐゴシック" pitchFamily="34" charset="-128"/>
              </a:rPr>
              <a:t>IMC Supervisor</a:t>
            </a:r>
          </a:p>
        </p:txBody>
      </p:sp>
      <p:grpSp>
        <p:nvGrpSpPr>
          <p:cNvPr id="83" name="Group 82">
            <a:extLst>
              <a:ext uri="{FF2B5EF4-FFF2-40B4-BE49-F238E27FC236}">
                <a16:creationId xmlns:a16="http://schemas.microsoft.com/office/drawing/2014/main" id="{62FC4E4B-86A6-4F9A-B903-899F23B17D69}"/>
              </a:ext>
            </a:extLst>
          </p:cNvPr>
          <p:cNvGrpSpPr/>
          <p:nvPr userDrawn="1"/>
        </p:nvGrpSpPr>
        <p:grpSpPr>
          <a:xfrm>
            <a:off x="553848" y="2647445"/>
            <a:ext cx="2284720" cy="825582"/>
            <a:chOff x="489000" y="2647444"/>
            <a:chExt cx="2284720" cy="825582"/>
          </a:xfrm>
        </p:grpSpPr>
        <p:grpSp>
          <p:nvGrpSpPr>
            <p:cNvPr id="84" name="Group 83">
              <a:extLst>
                <a:ext uri="{FF2B5EF4-FFF2-40B4-BE49-F238E27FC236}">
                  <a16:creationId xmlns:a16="http://schemas.microsoft.com/office/drawing/2014/main" id="{444911C5-83D7-4EAA-ADB2-89149A41FAD0}"/>
                </a:ext>
              </a:extLst>
            </p:cNvPr>
            <p:cNvGrpSpPr/>
            <p:nvPr/>
          </p:nvGrpSpPr>
          <p:grpSpPr>
            <a:xfrm>
              <a:off x="489000" y="2647447"/>
              <a:ext cx="855899" cy="816390"/>
              <a:chOff x="489000" y="2647447"/>
              <a:chExt cx="855899" cy="816390"/>
            </a:xfrm>
          </p:grpSpPr>
          <p:pic>
            <p:nvPicPr>
              <p:cNvPr id="88" name="Mini Rack Picture">
                <a:extLst>
                  <a:ext uri="{FF2B5EF4-FFF2-40B4-BE49-F238E27FC236}">
                    <a16:creationId xmlns:a16="http://schemas.microsoft.com/office/drawing/2014/main" id="{8DABD70B-1699-4F8C-AEBA-894BB40DF58A}"/>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00748" y="2987087"/>
                <a:ext cx="432402" cy="476750"/>
              </a:xfrm>
              <a:prstGeom prst="rect">
                <a:avLst/>
              </a:prstGeom>
            </p:spPr>
          </p:pic>
          <p:sp>
            <p:nvSpPr>
              <p:cNvPr id="89" name="TextBox 88">
                <a:extLst>
                  <a:ext uri="{FF2B5EF4-FFF2-40B4-BE49-F238E27FC236}">
                    <a16:creationId xmlns:a16="http://schemas.microsoft.com/office/drawing/2014/main" id="{0D8C1064-04A1-4D6A-A04C-FACAFD2E1F93}"/>
                  </a:ext>
                </a:extLst>
              </p:cNvPr>
              <p:cNvSpPr txBox="1"/>
              <p:nvPr/>
            </p:nvSpPr>
            <p:spPr>
              <a:xfrm>
                <a:off x="489000" y="2647447"/>
                <a:ext cx="855899" cy="246217"/>
              </a:xfrm>
              <a:prstGeom prst="rect">
                <a:avLst/>
              </a:prstGeom>
              <a:noFill/>
            </p:spPr>
            <p:txBody>
              <a:bodyPr wrap="square" lIns="91436" tIns="45718" rIns="91436" bIns="45718" rtlCol="0" anchor="b">
                <a:spAutoFit/>
              </a:bodyPr>
              <a:lstStyle>
                <a:defPPr>
                  <a:defRPr lang="en-US"/>
                </a:defPPr>
                <a:lvl1pPr algn="ctr" defTabSz="456701">
                  <a:defRPr sz="1100">
                    <a:solidFill>
                      <a:schemeClr val="bg2"/>
                    </a:solidFill>
                  </a:defRPr>
                </a:lvl1pPr>
              </a:lstStyle>
              <a:p>
                <a:pPr fontAlgn="base">
                  <a:spcBef>
                    <a:spcPct val="0"/>
                  </a:spcBef>
                  <a:spcAft>
                    <a:spcPct val="0"/>
                  </a:spcAft>
                  <a:defRPr/>
                </a:pPr>
                <a:r>
                  <a:rPr lang="en-US" sz="1000" b="1" dirty="0">
                    <a:solidFill>
                      <a:srgbClr val="595959"/>
                    </a:solidFill>
                    <a:latin typeface="Arial" charset="0"/>
                    <a:ea typeface="Apple LiGothic Medium"/>
                    <a:cs typeface="Apple LiGothic Medium"/>
                  </a:rPr>
                  <a:t>UCS Mini</a:t>
                </a:r>
              </a:p>
            </p:txBody>
          </p:sp>
        </p:grpSp>
        <p:grpSp>
          <p:nvGrpSpPr>
            <p:cNvPr id="85" name="Group 84">
              <a:extLst>
                <a:ext uri="{FF2B5EF4-FFF2-40B4-BE49-F238E27FC236}">
                  <a16:creationId xmlns:a16="http://schemas.microsoft.com/office/drawing/2014/main" id="{A9880A73-B5BD-48C5-8268-030942077982}"/>
                </a:ext>
              </a:extLst>
            </p:cNvPr>
            <p:cNvGrpSpPr/>
            <p:nvPr/>
          </p:nvGrpSpPr>
          <p:grpSpPr>
            <a:xfrm>
              <a:off x="1511336" y="2647444"/>
              <a:ext cx="1262384" cy="825582"/>
              <a:chOff x="1650128" y="2647444"/>
              <a:chExt cx="1262384" cy="825582"/>
            </a:xfrm>
          </p:grpSpPr>
          <p:pic>
            <p:nvPicPr>
              <p:cNvPr id="86" name="Picture 85">
                <a:extLst>
                  <a:ext uri="{FF2B5EF4-FFF2-40B4-BE49-F238E27FC236}">
                    <a16:creationId xmlns:a16="http://schemas.microsoft.com/office/drawing/2014/main" id="{942FC0F2-9553-444D-8154-B676CAA6A75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000873" y="2977898"/>
                <a:ext cx="560894" cy="495128"/>
              </a:xfrm>
              <a:prstGeom prst="rect">
                <a:avLst/>
              </a:prstGeom>
              <a:effectLst/>
            </p:spPr>
          </p:pic>
          <p:sp>
            <p:nvSpPr>
              <p:cNvPr id="87" name="TextBox 86">
                <a:extLst>
                  <a:ext uri="{FF2B5EF4-FFF2-40B4-BE49-F238E27FC236}">
                    <a16:creationId xmlns:a16="http://schemas.microsoft.com/office/drawing/2014/main" id="{E54FB786-4A2E-4DD5-B535-926C61F36E1D}"/>
                  </a:ext>
                </a:extLst>
              </p:cNvPr>
              <p:cNvSpPr txBox="1"/>
              <p:nvPr/>
            </p:nvSpPr>
            <p:spPr>
              <a:xfrm>
                <a:off x="1650128" y="2647444"/>
                <a:ext cx="1262384" cy="246221"/>
              </a:xfrm>
              <a:prstGeom prst="rect">
                <a:avLst/>
              </a:prstGeom>
              <a:noFill/>
            </p:spPr>
            <p:txBody>
              <a:bodyPr wrap="square" rtlCol="0" anchor="b">
                <a:spAutoFit/>
              </a:bodyPr>
              <a:lstStyle>
                <a:defPPr>
                  <a:defRPr lang="en-US"/>
                </a:defPPr>
                <a:lvl1pPr algn="ctr" defTabSz="456701">
                  <a:defRPr sz="1100">
                    <a:solidFill>
                      <a:schemeClr val="bg2"/>
                    </a:solidFill>
                  </a:defRPr>
                </a:lvl1pPr>
              </a:lstStyle>
              <a:p>
                <a:pPr fontAlgn="base">
                  <a:spcBef>
                    <a:spcPct val="0"/>
                  </a:spcBef>
                  <a:spcAft>
                    <a:spcPct val="0"/>
                  </a:spcAft>
                  <a:defRPr/>
                </a:pPr>
                <a:r>
                  <a:rPr lang="en-US" sz="1000" b="1" dirty="0">
                    <a:solidFill>
                      <a:srgbClr val="595959"/>
                    </a:solidFill>
                    <a:latin typeface="Arial" charset="0"/>
                    <a:ea typeface="Apple LiGothic Medium"/>
                    <a:cs typeface="Apple LiGothic Medium"/>
                  </a:rPr>
                  <a:t>Fourth Gen. UCS</a:t>
                </a:r>
              </a:p>
            </p:txBody>
          </p:sp>
        </p:grpSp>
      </p:grpSp>
      <p:grpSp>
        <p:nvGrpSpPr>
          <p:cNvPr id="90" name="Group 89">
            <a:extLst>
              <a:ext uri="{FF2B5EF4-FFF2-40B4-BE49-F238E27FC236}">
                <a16:creationId xmlns:a16="http://schemas.microsoft.com/office/drawing/2014/main" id="{59E24E7D-AFED-4037-B940-A825121F389B}"/>
              </a:ext>
            </a:extLst>
          </p:cNvPr>
          <p:cNvGrpSpPr/>
          <p:nvPr userDrawn="1"/>
        </p:nvGrpSpPr>
        <p:grpSpPr>
          <a:xfrm>
            <a:off x="5284253" y="2174255"/>
            <a:ext cx="727463" cy="214325"/>
            <a:chOff x="571924" y="3035369"/>
            <a:chExt cx="1000334" cy="294718"/>
          </a:xfrm>
        </p:grpSpPr>
        <p:grpSp>
          <p:nvGrpSpPr>
            <p:cNvPr id="91" name="Group 90">
              <a:extLst>
                <a:ext uri="{FF2B5EF4-FFF2-40B4-BE49-F238E27FC236}">
                  <a16:creationId xmlns:a16="http://schemas.microsoft.com/office/drawing/2014/main" id="{7074B22C-497F-4463-93A0-4B95D21C4EF7}"/>
                </a:ext>
              </a:extLst>
            </p:cNvPr>
            <p:cNvGrpSpPr/>
            <p:nvPr/>
          </p:nvGrpSpPr>
          <p:grpSpPr>
            <a:xfrm>
              <a:off x="571924" y="3035369"/>
              <a:ext cx="294718" cy="294718"/>
              <a:chOff x="571924" y="3035369"/>
              <a:chExt cx="294718" cy="294718"/>
            </a:xfrm>
          </p:grpSpPr>
          <p:sp>
            <p:nvSpPr>
              <p:cNvPr id="98" name="Rounded Rectangle 231">
                <a:extLst>
                  <a:ext uri="{FF2B5EF4-FFF2-40B4-BE49-F238E27FC236}">
                    <a16:creationId xmlns:a16="http://schemas.microsoft.com/office/drawing/2014/main" id="{AB0A07F4-DBA4-46CF-9959-D805C82822DD}"/>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99" name="TextBox 98">
                <a:extLst>
                  <a:ext uri="{FF2B5EF4-FFF2-40B4-BE49-F238E27FC236}">
                    <a16:creationId xmlns:a16="http://schemas.microsoft.com/office/drawing/2014/main" id="{97E30789-40C3-4879-AFC2-B44C87A4C273}"/>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nvGrpSpPr>
            <p:cNvPr id="92" name="Group 91">
              <a:extLst>
                <a:ext uri="{FF2B5EF4-FFF2-40B4-BE49-F238E27FC236}">
                  <a16:creationId xmlns:a16="http://schemas.microsoft.com/office/drawing/2014/main" id="{9471E8F2-AFF3-4981-9ED0-84403BA0DD9F}"/>
                </a:ext>
              </a:extLst>
            </p:cNvPr>
            <p:cNvGrpSpPr/>
            <p:nvPr/>
          </p:nvGrpSpPr>
          <p:grpSpPr>
            <a:xfrm>
              <a:off x="924732" y="3035369"/>
              <a:ext cx="294718" cy="294718"/>
              <a:chOff x="571924" y="3035369"/>
              <a:chExt cx="294718" cy="294718"/>
            </a:xfrm>
          </p:grpSpPr>
          <p:sp>
            <p:nvSpPr>
              <p:cNvPr id="96" name="Rounded Rectangle 229">
                <a:extLst>
                  <a:ext uri="{FF2B5EF4-FFF2-40B4-BE49-F238E27FC236}">
                    <a16:creationId xmlns:a16="http://schemas.microsoft.com/office/drawing/2014/main" id="{0DBDF083-01E6-4D59-8C68-BEC4C112557C}"/>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97" name="TextBox 96">
                <a:extLst>
                  <a:ext uri="{FF2B5EF4-FFF2-40B4-BE49-F238E27FC236}">
                    <a16:creationId xmlns:a16="http://schemas.microsoft.com/office/drawing/2014/main" id="{E47310C0-1090-4D9B-BE63-2C5BCC9FF74A}"/>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nvGrpSpPr>
            <p:cNvPr id="93" name="Group 92">
              <a:extLst>
                <a:ext uri="{FF2B5EF4-FFF2-40B4-BE49-F238E27FC236}">
                  <a16:creationId xmlns:a16="http://schemas.microsoft.com/office/drawing/2014/main" id="{5EA35AE8-24FF-44ED-8004-EDD3A36B7DED}"/>
                </a:ext>
              </a:extLst>
            </p:cNvPr>
            <p:cNvGrpSpPr/>
            <p:nvPr/>
          </p:nvGrpSpPr>
          <p:grpSpPr>
            <a:xfrm>
              <a:off x="1277540" y="3035369"/>
              <a:ext cx="294718" cy="294718"/>
              <a:chOff x="571924" y="3035369"/>
              <a:chExt cx="294718" cy="294718"/>
            </a:xfrm>
          </p:grpSpPr>
          <p:sp>
            <p:nvSpPr>
              <p:cNvPr id="94" name="Rounded Rectangle 227">
                <a:extLst>
                  <a:ext uri="{FF2B5EF4-FFF2-40B4-BE49-F238E27FC236}">
                    <a16:creationId xmlns:a16="http://schemas.microsoft.com/office/drawing/2014/main" id="{43D75C42-E132-4239-9641-77A6BBA99C2B}"/>
                  </a:ext>
                </a:extLst>
              </p:cNvPr>
              <p:cNvSpPr/>
              <p:nvPr/>
            </p:nvSpPr>
            <p:spPr>
              <a:xfrm>
                <a:off x="571924" y="3035369"/>
                <a:ext cx="294718" cy="294718"/>
              </a:xfrm>
              <a:prstGeom prst="roundRect">
                <a:avLst/>
              </a:prstGeom>
              <a:solidFill>
                <a:srgbClr val="282828"/>
              </a:solidFill>
              <a:ln w="25400" cap="flat" cmpd="sng" algn="ctr">
                <a:gradFill>
                  <a:gsLst>
                    <a:gs pos="0">
                      <a:srgbClr val="282828">
                        <a:lumMod val="40000"/>
                        <a:lumOff val="60000"/>
                        <a:alpha val="0"/>
                      </a:srgbClr>
                    </a:gs>
                    <a:gs pos="74000">
                      <a:srgbClr val="005073">
                        <a:lumMod val="40000"/>
                        <a:lumOff val="60000"/>
                      </a:srgbClr>
                    </a:gs>
                    <a:gs pos="100000">
                      <a:srgbClr val="005073">
                        <a:lumMod val="50000"/>
                      </a:srgbClr>
                    </a:gs>
                  </a:gsLst>
                  <a:lin ang="5400000" scaled="1"/>
                </a:gra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95" name="TextBox 94">
                <a:extLst>
                  <a:ext uri="{FF2B5EF4-FFF2-40B4-BE49-F238E27FC236}">
                    <a16:creationId xmlns:a16="http://schemas.microsoft.com/office/drawing/2014/main" id="{D18DC3E2-BF2E-4A63-81FA-993934E03BD5}"/>
                  </a:ext>
                </a:extLst>
              </p:cNvPr>
              <p:cNvSpPr txBox="1"/>
              <p:nvPr/>
            </p:nvSpPr>
            <p:spPr>
              <a:xfrm>
                <a:off x="571924" y="3096555"/>
                <a:ext cx="294718" cy="169290"/>
              </a:xfrm>
              <a:prstGeom prst="rect">
                <a:avLst/>
              </a:prstGeom>
              <a:noFill/>
            </p:spPr>
            <p:txBody>
              <a:bodyPr wrap="square" lIns="0" tIns="0" rIns="0" bIns="0" rtlCol="0">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charset="0"/>
                    <a:ea typeface="ＭＳ Ｐゴシック" pitchFamily="34" charset="-128"/>
                  </a:rPr>
                  <a:t>VM</a:t>
                </a:r>
              </a:p>
            </p:txBody>
          </p:sp>
        </p:grpSp>
      </p:grpSp>
      <p:grpSp>
        <p:nvGrpSpPr>
          <p:cNvPr id="100" name="Group 99">
            <a:extLst>
              <a:ext uri="{FF2B5EF4-FFF2-40B4-BE49-F238E27FC236}">
                <a16:creationId xmlns:a16="http://schemas.microsoft.com/office/drawing/2014/main" id="{F22966DE-F836-434F-A7D1-59A46016F6C4}"/>
              </a:ext>
            </a:extLst>
          </p:cNvPr>
          <p:cNvGrpSpPr/>
          <p:nvPr userDrawn="1"/>
        </p:nvGrpSpPr>
        <p:grpSpPr>
          <a:xfrm>
            <a:off x="7616431" y="2124779"/>
            <a:ext cx="948860" cy="1302721"/>
            <a:chOff x="7645817" y="2124778"/>
            <a:chExt cx="948860" cy="1302721"/>
          </a:xfrm>
        </p:grpSpPr>
        <p:sp>
          <p:nvSpPr>
            <p:cNvPr id="101" name="Rectangle 100">
              <a:extLst>
                <a:ext uri="{FF2B5EF4-FFF2-40B4-BE49-F238E27FC236}">
                  <a16:creationId xmlns:a16="http://schemas.microsoft.com/office/drawing/2014/main" id="{55A8C69C-380C-471A-A980-7B2B46451E1B}"/>
                </a:ext>
              </a:extLst>
            </p:cNvPr>
            <p:cNvSpPr/>
            <p:nvPr/>
          </p:nvSpPr>
          <p:spPr>
            <a:xfrm>
              <a:off x="7645817" y="2570503"/>
              <a:ext cx="948860" cy="400105"/>
            </a:xfrm>
            <a:prstGeom prst="rect">
              <a:avLst/>
            </a:prstGeom>
            <a:noFill/>
          </p:spPr>
          <p:txBody>
            <a:bodyPr wrap="square" lIns="91436" tIns="45718" rIns="91436" bIns="45718" rtlCol="0" anchor="b">
              <a:spAutoFit/>
            </a:bodyPr>
            <a:lstStyle/>
            <a:p>
              <a:pPr marL="0" marR="0" lvl="0" indent="0" algn="ctr" defTabSz="456665"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t>UCS </a:t>
              </a:r>
              <a:b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br>
              <a:r>
                <a:rPr kumimoji="0" lang="en-US" sz="1000" b="1" i="0" u="none" strike="noStrike" kern="0" cap="none" spc="0" normalizeH="0" baseline="0" noProof="0" dirty="0">
                  <a:ln>
                    <a:noFill/>
                  </a:ln>
                  <a:solidFill>
                    <a:srgbClr val="595959"/>
                  </a:solidFill>
                  <a:effectLst/>
                  <a:uLnTx/>
                  <a:uFillTx/>
                  <a:latin typeface="Arial" charset="0"/>
                  <a:ea typeface="Apple LiGothic Medium"/>
                  <a:cs typeface="Apple LiGothic Medium"/>
                </a:rPr>
                <a:t>C3000 </a:t>
              </a:r>
            </a:p>
          </p:txBody>
        </p:sp>
        <p:pic>
          <p:nvPicPr>
            <p:cNvPr id="102" name="Picture 101">
              <a:extLst>
                <a:ext uri="{FF2B5EF4-FFF2-40B4-BE49-F238E27FC236}">
                  <a16:creationId xmlns:a16="http://schemas.microsoft.com/office/drawing/2014/main" id="{2C52AB78-7BEB-4BA7-ACFB-512C8A813E64}"/>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29597" y="3023425"/>
              <a:ext cx="581300" cy="404074"/>
            </a:xfrm>
            <a:prstGeom prst="rect">
              <a:avLst/>
            </a:prstGeom>
            <a:effectLst/>
          </p:spPr>
        </p:pic>
        <p:grpSp>
          <p:nvGrpSpPr>
            <p:cNvPr id="103" name="Group 102">
              <a:extLst>
                <a:ext uri="{FF2B5EF4-FFF2-40B4-BE49-F238E27FC236}">
                  <a16:creationId xmlns:a16="http://schemas.microsoft.com/office/drawing/2014/main" id="{6898BCFA-D813-4E97-899A-7CD0A0353058}"/>
                </a:ext>
              </a:extLst>
            </p:cNvPr>
            <p:cNvGrpSpPr/>
            <p:nvPr/>
          </p:nvGrpSpPr>
          <p:grpSpPr>
            <a:xfrm>
              <a:off x="7671874" y="2124778"/>
              <a:ext cx="896746" cy="376543"/>
              <a:chOff x="7697931" y="2208074"/>
              <a:chExt cx="896746" cy="376543"/>
            </a:xfrm>
          </p:grpSpPr>
          <p:grpSp>
            <p:nvGrpSpPr>
              <p:cNvPr id="104" name="Group 103">
                <a:extLst>
                  <a:ext uri="{FF2B5EF4-FFF2-40B4-BE49-F238E27FC236}">
                    <a16:creationId xmlns:a16="http://schemas.microsoft.com/office/drawing/2014/main" id="{8EA7A60A-A760-4F2F-A53A-16F967720EA0}"/>
                  </a:ext>
                </a:extLst>
              </p:cNvPr>
              <p:cNvGrpSpPr/>
              <p:nvPr/>
            </p:nvGrpSpPr>
            <p:grpSpPr>
              <a:xfrm>
                <a:off x="7697931" y="2208074"/>
                <a:ext cx="896746" cy="146685"/>
                <a:chOff x="7697931" y="2208074"/>
                <a:chExt cx="896746" cy="146685"/>
              </a:xfrm>
            </p:grpSpPr>
            <p:pic>
              <p:nvPicPr>
                <p:cNvPr id="108" name="Picture 107">
                  <a:extLst>
                    <a:ext uri="{FF2B5EF4-FFF2-40B4-BE49-F238E27FC236}">
                      <a16:creationId xmlns:a16="http://schemas.microsoft.com/office/drawing/2014/main" id="{A69AB821-53F5-443B-8EFD-964B26334B8C}"/>
                    </a:ext>
                  </a:extLst>
                </p:cNvPr>
                <p:cNvPicPr>
                  <a:picLocks noChangeAspect="1"/>
                </p:cNvPicPr>
                <p:nvPr/>
              </p:nvPicPr>
              <p:blipFill rotWithShape="1">
                <a:blip r:embed="rId15" cstate="screen">
                  <a:clrChange>
                    <a:clrFrom>
                      <a:srgbClr val="FFFFFF"/>
                    </a:clrFrom>
                    <a:clrTo>
                      <a:srgbClr val="FFFFFF">
                        <a:alpha val="0"/>
                      </a:srgbClr>
                    </a:clrTo>
                  </a:clrChange>
                  <a:duotone>
                    <a:prstClr val="black"/>
                    <a:srgbClr val="005073">
                      <a:tint val="45000"/>
                      <a:satMod val="400000"/>
                    </a:srgbClr>
                  </a:duotone>
                  <a:extLst>
                    <a:ext uri="{28A0092B-C50C-407E-A947-70E740481C1C}">
                      <a14:useLocalDpi xmlns:a14="http://schemas.microsoft.com/office/drawing/2010/main"/>
                    </a:ext>
                  </a:extLst>
                </a:blip>
                <a:srcRect/>
                <a:stretch/>
              </p:blipFill>
              <p:spPr>
                <a:xfrm>
                  <a:off x="8121509" y="2208074"/>
                  <a:ext cx="473168" cy="146685"/>
                </a:xfrm>
                <a:prstGeom prst="rect">
                  <a:avLst/>
                </a:prstGeom>
              </p:spPr>
            </p:pic>
            <p:pic>
              <p:nvPicPr>
                <p:cNvPr id="109" name="Picture 108">
                  <a:extLst>
                    <a:ext uri="{FF2B5EF4-FFF2-40B4-BE49-F238E27FC236}">
                      <a16:creationId xmlns:a16="http://schemas.microsoft.com/office/drawing/2014/main" id="{EAAA477B-1C1F-447C-870C-405BF442B689}"/>
                    </a:ext>
                  </a:extLst>
                </p:cNvPr>
                <p:cNvPicPr>
                  <a:picLocks noChangeAspect="1"/>
                </p:cNvPicPr>
                <p:nvPr/>
              </p:nvPicPr>
              <p:blipFill>
                <a:blip r:embed="rId16" cstate="screen">
                  <a:duotone>
                    <a:prstClr val="black"/>
                    <a:srgbClr val="005073">
                      <a:tint val="45000"/>
                      <a:satMod val="400000"/>
                    </a:srgbClr>
                  </a:duotone>
                  <a:extLst>
                    <a:ext uri="{28A0092B-C50C-407E-A947-70E740481C1C}">
                      <a14:useLocalDpi xmlns:a14="http://schemas.microsoft.com/office/drawing/2010/main"/>
                    </a:ext>
                  </a:extLst>
                </a:blip>
                <a:stretch>
                  <a:fillRect/>
                </a:stretch>
              </p:blipFill>
              <p:spPr>
                <a:xfrm>
                  <a:off x="7697931" y="2231360"/>
                  <a:ext cx="375704" cy="100113"/>
                </a:xfrm>
                <a:prstGeom prst="rect">
                  <a:avLst/>
                </a:prstGeom>
              </p:spPr>
            </p:pic>
          </p:grpSp>
          <p:grpSp>
            <p:nvGrpSpPr>
              <p:cNvPr id="105" name="Group 104">
                <a:extLst>
                  <a:ext uri="{FF2B5EF4-FFF2-40B4-BE49-F238E27FC236}">
                    <a16:creationId xmlns:a16="http://schemas.microsoft.com/office/drawing/2014/main" id="{1B12B6A4-C2EA-419F-A250-157E2F3FFBA7}"/>
                  </a:ext>
                </a:extLst>
              </p:cNvPr>
              <p:cNvGrpSpPr/>
              <p:nvPr/>
            </p:nvGrpSpPr>
            <p:grpSpPr>
              <a:xfrm>
                <a:off x="7750362" y="2395683"/>
                <a:ext cx="791884" cy="188934"/>
                <a:chOff x="7755875" y="2395683"/>
                <a:chExt cx="791884" cy="188934"/>
              </a:xfrm>
            </p:grpSpPr>
            <p:pic>
              <p:nvPicPr>
                <p:cNvPr id="106" name="Picture 105" descr="download.png">
                  <a:extLst>
                    <a:ext uri="{FF2B5EF4-FFF2-40B4-BE49-F238E27FC236}">
                      <a16:creationId xmlns:a16="http://schemas.microsoft.com/office/drawing/2014/main" id="{07DBB8F6-229A-4089-AE01-C05FC1A3FEA2}"/>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7755875" y="2420877"/>
                  <a:ext cx="361817" cy="138547"/>
                </a:xfrm>
                <a:prstGeom prst="rect">
                  <a:avLst/>
                </a:prstGeom>
              </p:spPr>
            </p:pic>
            <p:pic>
              <p:nvPicPr>
                <p:cNvPr id="107" name="Picture 106" descr="commvault_logo.png">
                  <a:extLst>
                    <a:ext uri="{FF2B5EF4-FFF2-40B4-BE49-F238E27FC236}">
                      <a16:creationId xmlns:a16="http://schemas.microsoft.com/office/drawing/2014/main" id="{0C0E6253-AD9A-4055-B068-E3BE78DA527A}"/>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247072" y="2395683"/>
                  <a:ext cx="300687" cy="188934"/>
                </a:xfrm>
                <a:prstGeom prst="rect">
                  <a:avLst/>
                </a:prstGeom>
              </p:spPr>
            </p:pic>
          </p:grpSp>
        </p:grpSp>
      </p:grpSp>
      <p:grpSp>
        <p:nvGrpSpPr>
          <p:cNvPr id="110" name="Group 109">
            <a:extLst>
              <a:ext uri="{FF2B5EF4-FFF2-40B4-BE49-F238E27FC236}">
                <a16:creationId xmlns:a16="http://schemas.microsoft.com/office/drawing/2014/main" id="{F196A85A-755C-4945-B11C-EF2F28E86785}"/>
              </a:ext>
            </a:extLst>
          </p:cNvPr>
          <p:cNvGrpSpPr/>
          <p:nvPr userDrawn="1"/>
        </p:nvGrpSpPr>
        <p:grpSpPr>
          <a:xfrm>
            <a:off x="6565911" y="2185122"/>
            <a:ext cx="948860" cy="1182454"/>
            <a:chOff x="6595296" y="2185121"/>
            <a:chExt cx="948860" cy="1182454"/>
          </a:xfrm>
        </p:grpSpPr>
        <p:sp>
          <p:nvSpPr>
            <p:cNvPr id="111" name="Rectangle 110">
              <a:extLst>
                <a:ext uri="{FF2B5EF4-FFF2-40B4-BE49-F238E27FC236}">
                  <a16:creationId xmlns:a16="http://schemas.microsoft.com/office/drawing/2014/main" id="{0EE8A6DB-A2DF-432F-91D3-925B181FB1BF}"/>
                </a:ext>
              </a:extLst>
            </p:cNvPr>
            <p:cNvSpPr/>
            <p:nvPr/>
          </p:nvSpPr>
          <p:spPr>
            <a:xfrm>
              <a:off x="6595296" y="2570503"/>
              <a:ext cx="948860" cy="400105"/>
            </a:xfrm>
            <a:prstGeom prst="rect">
              <a:avLst/>
            </a:prstGeom>
            <a:noFill/>
          </p:spPr>
          <p:txBody>
            <a:bodyPr wrap="square" lIns="91436" tIns="45718" rIns="91436" bIns="45718" rtlCol="0" anchor="b">
              <a:spAutoFit/>
            </a:bodyPr>
            <a:lstStyle/>
            <a:p>
              <a:pPr marL="0" marR="0" lvl="0" indent="0" algn="ctr" defTabSz="456629"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ＭＳ Ｐゴシック" pitchFamily="34" charset="-128"/>
                </a:rPr>
                <a:t>UCS </a:t>
              </a:r>
            </a:p>
            <a:p>
              <a:pPr marL="0" marR="0" lvl="0" indent="0" algn="ctr" defTabSz="456629"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Arial" charset="0"/>
                  <a:ea typeface="ＭＳ Ｐゴシック" pitchFamily="34" charset="-128"/>
                </a:rPr>
                <a:t>C240</a:t>
              </a:r>
            </a:p>
          </p:txBody>
        </p:sp>
        <p:pic>
          <p:nvPicPr>
            <p:cNvPr id="112" name="Picture 111">
              <a:extLst>
                <a:ext uri="{FF2B5EF4-FFF2-40B4-BE49-F238E27FC236}">
                  <a16:creationId xmlns:a16="http://schemas.microsoft.com/office/drawing/2014/main" id="{AE6F11A1-C798-4D18-B4B3-E4309338FEBB}"/>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741152" y="3083349"/>
              <a:ext cx="657148" cy="284226"/>
            </a:xfrm>
            <a:prstGeom prst="rect">
              <a:avLst/>
            </a:prstGeom>
            <a:effectLst/>
          </p:spPr>
        </p:pic>
        <p:grpSp>
          <p:nvGrpSpPr>
            <p:cNvPr id="113" name="Group 112">
              <a:extLst>
                <a:ext uri="{FF2B5EF4-FFF2-40B4-BE49-F238E27FC236}">
                  <a16:creationId xmlns:a16="http://schemas.microsoft.com/office/drawing/2014/main" id="{337E5C8A-4651-4F55-AF0F-D57711AFBB65}"/>
                </a:ext>
              </a:extLst>
            </p:cNvPr>
            <p:cNvGrpSpPr/>
            <p:nvPr/>
          </p:nvGrpSpPr>
          <p:grpSpPr>
            <a:xfrm>
              <a:off x="6740173" y="2185121"/>
              <a:ext cx="659107" cy="192590"/>
              <a:chOff x="6689695" y="2185121"/>
              <a:chExt cx="659107" cy="192590"/>
            </a:xfrm>
          </p:grpSpPr>
          <p:pic>
            <p:nvPicPr>
              <p:cNvPr id="114" name="Picture 113">
                <a:extLst>
                  <a:ext uri="{FF2B5EF4-FFF2-40B4-BE49-F238E27FC236}">
                    <a16:creationId xmlns:a16="http://schemas.microsoft.com/office/drawing/2014/main" id="{6D5A039C-70DC-4005-AC0F-E09B3861FDBA}"/>
                  </a:ext>
                </a:extLst>
              </p:cNvPr>
              <p:cNvPicPr>
                <a:picLocks noChangeAspect="1"/>
              </p:cNvPicPr>
              <p:nvPr/>
            </p:nvPicPr>
            <p:blipFill rotWithShape="1">
              <a:blip r:embed="rId20" cstate="screen">
                <a:duotone>
                  <a:prstClr val="black"/>
                  <a:srgbClr val="005073">
                    <a:tint val="45000"/>
                    <a:satMod val="400000"/>
                  </a:srgbClr>
                </a:duotone>
                <a:extLst>
                  <a:ext uri="{28A0092B-C50C-407E-A947-70E740481C1C}">
                    <a14:useLocalDpi xmlns:a14="http://schemas.microsoft.com/office/drawing/2010/main"/>
                  </a:ext>
                </a:extLst>
              </a:blip>
              <a:srcRect/>
              <a:stretch/>
            </p:blipFill>
            <p:spPr>
              <a:xfrm>
                <a:off x="6689695" y="2185121"/>
                <a:ext cx="254770" cy="192590"/>
              </a:xfrm>
              <a:prstGeom prst="rect">
                <a:avLst/>
              </a:prstGeom>
            </p:spPr>
          </p:pic>
          <p:sp>
            <p:nvSpPr>
              <p:cNvPr id="115" name="Freeform 67">
                <a:extLst>
                  <a:ext uri="{FF2B5EF4-FFF2-40B4-BE49-F238E27FC236}">
                    <a16:creationId xmlns:a16="http://schemas.microsoft.com/office/drawing/2014/main" id="{A220174E-36D8-4B53-B4E9-80697947CB4A}"/>
                  </a:ext>
                </a:extLst>
              </p:cNvPr>
              <p:cNvSpPr>
                <a:spLocks noChangeAspect="1"/>
              </p:cNvSpPr>
              <p:nvPr/>
            </p:nvSpPr>
            <p:spPr bwMode="auto">
              <a:xfrm>
                <a:off x="7075823" y="2192813"/>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grpSp>
      <p:grpSp>
        <p:nvGrpSpPr>
          <p:cNvPr id="116" name="Group 115">
            <a:extLst>
              <a:ext uri="{FF2B5EF4-FFF2-40B4-BE49-F238E27FC236}">
                <a16:creationId xmlns:a16="http://schemas.microsoft.com/office/drawing/2014/main" id="{E093DDA1-A7AB-401F-827E-11DDB5C0A54E}"/>
              </a:ext>
            </a:extLst>
          </p:cNvPr>
          <p:cNvGrpSpPr/>
          <p:nvPr userDrawn="1"/>
        </p:nvGrpSpPr>
        <p:grpSpPr>
          <a:xfrm>
            <a:off x="3316118" y="2184623"/>
            <a:ext cx="1156821" cy="193587"/>
            <a:chOff x="3454048" y="1984865"/>
            <a:chExt cx="1156821" cy="193587"/>
          </a:xfrm>
        </p:grpSpPr>
        <p:sp>
          <p:nvSpPr>
            <p:cNvPr id="117" name="Freeform 67">
              <a:extLst>
                <a:ext uri="{FF2B5EF4-FFF2-40B4-BE49-F238E27FC236}">
                  <a16:creationId xmlns:a16="http://schemas.microsoft.com/office/drawing/2014/main" id="{68A1288C-2773-4461-A48B-CE35D290F887}"/>
                </a:ext>
              </a:extLst>
            </p:cNvPr>
            <p:cNvSpPr>
              <a:spLocks noChangeAspect="1"/>
            </p:cNvSpPr>
            <p:nvPr/>
          </p:nvSpPr>
          <p:spPr bwMode="auto">
            <a:xfrm>
              <a:off x="4337890" y="1985938"/>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nvGrpSpPr>
            <p:cNvPr id="118" name="Group 117">
              <a:extLst>
                <a:ext uri="{FF2B5EF4-FFF2-40B4-BE49-F238E27FC236}">
                  <a16:creationId xmlns:a16="http://schemas.microsoft.com/office/drawing/2014/main" id="{25F228DE-2698-410E-BA1A-C88ECE803E77}"/>
                </a:ext>
              </a:extLst>
            </p:cNvPr>
            <p:cNvGrpSpPr/>
            <p:nvPr/>
          </p:nvGrpSpPr>
          <p:grpSpPr>
            <a:xfrm>
              <a:off x="3860595" y="1985938"/>
              <a:ext cx="272979" cy="177206"/>
              <a:chOff x="4084564" y="1985938"/>
              <a:chExt cx="272979" cy="177206"/>
            </a:xfrm>
          </p:grpSpPr>
          <p:sp>
            <p:nvSpPr>
              <p:cNvPr id="122" name="Freeform 67">
                <a:extLst>
                  <a:ext uri="{FF2B5EF4-FFF2-40B4-BE49-F238E27FC236}">
                    <a16:creationId xmlns:a16="http://schemas.microsoft.com/office/drawing/2014/main" id="{DBAF7B2D-9B12-4B8A-A5D3-904BC53686B1}"/>
                  </a:ext>
                </a:extLst>
              </p:cNvPr>
              <p:cNvSpPr>
                <a:spLocks noChangeAspect="1"/>
              </p:cNvSpPr>
              <p:nvPr/>
            </p:nvSpPr>
            <p:spPr bwMode="auto">
              <a:xfrm>
                <a:off x="4084564" y="1985938"/>
                <a:ext cx="272979" cy="177206"/>
              </a:xfrm>
              <a:custGeom>
                <a:avLst/>
                <a:gdLst>
                  <a:gd name="T0" fmla="*/ 1641 w 1837"/>
                  <a:gd name="T1" fmla="*/ 610 h 1061"/>
                  <a:gd name="T2" fmla="*/ 1495 w 1837"/>
                  <a:gd name="T3" fmla="*/ 454 h 1061"/>
                  <a:gd name="T4" fmla="*/ 1496 w 1837"/>
                  <a:gd name="T5" fmla="*/ 423 h 1061"/>
                  <a:gd name="T6" fmla="*/ 1073 w 1837"/>
                  <a:gd name="T7" fmla="*/ 0 h 1061"/>
                  <a:gd name="T8" fmla="*/ 685 w 1837"/>
                  <a:gd name="T9" fmla="*/ 255 h 1061"/>
                  <a:gd name="T10" fmla="*/ 545 w 1837"/>
                  <a:gd name="T11" fmla="*/ 205 h 1061"/>
                  <a:gd name="T12" fmla="*/ 323 w 1837"/>
                  <a:gd name="T13" fmla="*/ 427 h 1061"/>
                  <a:gd name="T14" fmla="*/ 326 w 1837"/>
                  <a:gd name="T15" fmla="*/ 464 h 1061"/>
                  <a:gd name="T16" fmla="*/ 299 w 1837"/>
                  <a:gd name="T17" fmla="*/ 463 h 1061"/>
                  <a:gd name="T18" fmla="*/ 0 w 1837"/>
                  <a:gd name="T19" fmla="*/ 762 h 1061"/>
                  <a:gd name="T20" fmla="*/ 299 w 1837"/>
                  <a:gd name="T21" fmla="*/ 1061 h 1061"/>
                  <a:gd name="T22" fmla="*/ 1611 w 1837"/>
                  <a:gd name="T23" fmla="*/ 1061 h 1061"/>
                  <a:gd name="T24" fmla="*/ 1837 w 1837"/>
                  <a:gd name="T25" fmla="*/ 834 h 1061"/>
                  <a:gd name="T26" fmla="*/ 1641 w 1837"/>
                  <a:gd name="T27" fmla="*/ 61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7" h="1061">
                    <a:moveTo>
                      <a:pt x="1641" y="610"/>
                    </a:moveTo>
                    <a:cubicBezTo>
                      <a:pt x="1636" y="529"/>
                      <a:pt x="1574" y="464"/>
                      <a:pt x="1495" y="454"/>
                    </a:cubicBezTo>
                    <a:cubicBezTo>
                      <a:pt x="1496" y="444"/>
                      <a:pt x="1496" y="433"/>
                      <a:pt x="1496" y="423"/>
                    </a:cubicBezTo>
                    <a:cubicBezTo>
                      <a:pt x="1496" y="189"/>
                      <a:pt x="1307" y="0"/>
                      <a:pt x="1073" y="0"/>
                    </a:cubicBezTo>
                    <a:cubicBezTo>
                      <a:pt x="899" y="0"/>
                      <a:pt x="750" y="105"/>
                      <a:pt x="685" y="255"/>
                    </a:cubicBezTo>
                    <a:cubicBezTo>
                      <a:pt x="646" y="224"/>
                      <a:pt x="598" y="205"/>
                      <a:pt x="545" y="205"/>
                    </a:cubicBezTo>
                    <a:cubicBezTo>
                      <a:pt x="422" y="205"/>
                      <a:pt x="323" y="305"/>
                      <a:pt x="323" y="427"/>
                    </a:cubicBezTo>
                    <a:cubicBezTo>
                      <a:pt x="323" y="440"/>
                      <a:pt x="324" y="452"/>
                      <a:pt x="326" y="464"/>
                    </a:cubicBezTo>
                    <a:cubicBezTo>
                      <a:pt x="317" y="463"/>
                      <a:pt x="308" y="463"/>
                      <a:pt x="299" y="463"/>
                    </a:cubicBezTo>
                    <a:cubicBezTo>
                      <a:pt x="134" y="463"/>
                      <a:pt x="0" y="597"/>
                      <a:pt x="0" y="762"/>
                    </a:cubicBezTo>
                    <a:cubicBezTo>
                      <a:pt x="0" y="927"/>
                      <a:pt x="134" y="1061"/>
                      <a:pt x="299" y="1061"/>
                    </a:cubicBezTo>
                    <a:cubicBezTo>
                      <a:pt x="1611" y="1061"/>
                      <a:pt x="1611" y="1061"/>
                      <a:pt x="1611" y="1061"/>
                    </a:cubicBezTo>
                    <a:cubicBezTo>
                      <a:pt x="1736" y="1061"/>
                      <a:pt x="1837" y="959"/>
                      <a:pt x="1837" y="834"/>
                    </a:cubicBezTo>
                    <a:cubicBezTo>
                      <a:pt x="1837" y="719"/>
                      <a:pt x="1752" y="624"/>
                      <a:pt x="1641" y="610"/>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rPr>
                  <a:t> </a:t>
                </a:r>
              </a:p>
            </p:txBody>
          </p:sp>
          <p:grpSp>
            <p:nvGrpSpPr>
              <p:cNvPr id="123" name="Group 122">
                <a:extLst>
                  <a:ext uri="{FF2B5EF4-FFF2-40B4-BE49-F238E27FC236}">
                    <a16:creationId xmlns:a16="http://schemas.microsoft.com/office/drawing/2014/main" id="{26DE2B24-D60C-4530-8212-8AF4576AF04D}"/>
                  </a:ext>
                </a:extLst>
              </p:cNvPr>
              <p:cNvGrpSpPr/>
              <p:nvPr/>
            </p:nvGrpSpPr>
            <p:grpSpPr>
              <a:xfrm>
                <a:off x="4173204" y="2055661"/>
                <a:ext cx="101226" cy="79140"/>
                <a:chOff x="4785923" y="2292253"/>
                <a:chExt cx="184244" cy="144047"/>
              </a:xfrm>
            </p:grpSpPr>
            <p:sp>
              <p:nvSpPr>
                <p:cNvPr id="124" name="Rectangle 123">
                  <a:extLst>
                    <a:ext uri="{FF2B5EF4-FFF2-40B4-BE49-F238E27FC236}">
                      <a16:creationId xmlns:a16="http://schemas.microsoft.com/office/drawing/2014/main" id="{BFB72C87-440D-4F00-A28B-18F670BA511A}"/>
                    </a:ext>
                  </a:extLst>
                </p:cNvPr>
                <p:cNvSpPr/>
                <p:nvPr/>
              </p:nvSpPr>
              <p:spPr>
                <a:xfrm>
                  <a:off x="4785923" y="2292253"/>
                  <a:ext cx="184244" cy="107017"/>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cxnSp>
              <p:nvCxnSpPr>
                <p:cNvPr id="125" name="Straight Connector 124">
                  <a:extLst>
                    <a:ext uri="{FF2B5EF4-FFF2-40B4-BE49-F238E27FC236}">
                      <a16:creationId xmlns:a16="http://schemas.microsoft.com/office/drawing/2014/main" id="{9110F5B6-C97A-4D2D-BEA4-C13B9AF56DF1}"/>
                    </a:ext>
                  </a:extLst>
                </p:cNvPr>
                <p:cNvCxnSpPr/>
                <p:nvPr/>
              </p:nvCxnSpPr>
              <p:spPr>
                <a:xfrm>
                  <a:off x="4832572" y="2436300"/>
                  <a:ext cx="90949" cy="0"/>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cxnSp>
          </p:grpSp>
        </p:grpSp>
        <p:grpSp>
          <p:nvGrpSpPr>
            <p:cNvPr id="119" name="Group 4">
              <a:extLst>
                <a:ext uri="{FF2B5EF4-FFF2-40B4-BE49-F238E27FC236}">
                  <a16:creationId xmlns:a16="http://schemas.microsoft.com/office/drawing/2014/main" id="{90F72CBA-73A2-4F78-9B85-0789325FF3D8}"/>
                </a:ext>
              </a:extLst>
            </p:cNvPr>
            <p:cNvGrpSpPr>
              <a:grpSpLocks noChangeAspect="1"/>
            </p:cNvGrpSpPr>
            <p:nvPr/>
          </p:nvGrpSpPr>
          <p:grpSpPr bwMode="auto">
            <a:xfrm>
              <a:off x="3454048" y="1984865"/>
              <a:ext cx="202231" cy="193587"/>
              <a:chOff x="2377" y="1135"/>
              <a:chExt cx="1006" cy="963"/>
            </a:xfrm>
          </p:grpSpPr>
          <p:sp>
            <p:nvSpPr>
              <p:cNvPr id="120" name="Freeform 5">
                <a:extLst>
                  <a:ext uri="{FF2B5EF4-FFF2-40B4-BE49-F238E27FC236}">
                    <a16:creationId xmlns:a16="http://schemas.microsoft.com/office/drawing/2014/main" id="{2DC89D7F-CFF7-4A4D-83F5-01BD7CD4EA5F}"/>
                  </a:ext>
                </a:extLst>
              </p:cNvPr>
              <p:cNvSpPr>
                <a:spLocks/>
              </p:cNvSpPr>
              <p:nvPr/>
            </p:nvSpPr>
            <p:spPr bwMode="auto">
              <a:xfrm>
                <a:off x="2377" y="1135"/>
                <a:ext cx="1006" cy="963"/>
              </a:xfrm>
              <a:custGeom>
                <a:avLst/>
                <a:gdLst>
                  <a:gd name="T0" fmla="*/ 417 w 423"/>
                  <a:gd name="T1" fmla="*/ 154 h 405"/>
                  <a:gd name="T2" fmla="*/ 376 w 423"/>
                  <a:gd name="T3" fmla="*/ 136 h 405"/>
                  <a:gd name="T4" fmla="*/ 352 w 423"/>
                  <a:gd name="T5" fmla="*/ 93 h 405"/>
                  <a:gd name="T6" fmla="*/ 356 w 423"/>
                  <a:gd name="T7" fmla="*/ 49 h 405"/>
                  <a:gd name="T8" fmla="*/ 272 w 423"/>
                  <a:gd name="T9" fmla="*/ 0 h 405"/>
                  <a:gd name="T10" fmla="*/ 236 w 423"/>
                  <a:gd name="T11" fmla="*/ 27 h 405"/>
                  <a:gd name="T12" fmla="*/ 211 w 423"/>
                  <a:gd name="T13" fmla="*/ 25 h 405"/>
                  <a:gd name="T14" fmla="*/ 187 w 423"/>
                  <a:gd name="T15" fmla="*/ 27 h 405"/>
                  <a:gd name="T16" fmla="*/ 151 w 423"/>
                  <a:gd name="T17" fmla="*/ 0 h 405"/>
                  <a:gd name="T18" fmla="*/ 67 w 423"/>
                  <a:gd name="T19" fmla="*/ 49 h 405"/>
                  <a:gd name="T20" fmla="*/ 71 w 423"/>
                  <a:gd name="T21" fmla="*/ 93 h 405"/>
                  <a:gd name="T22" fmla="*/ 47 w 423"/>
                  <a:gd name="T23" fmla="*/ 136 h 405"/>
                  <a:gd name="T24" fmla="*/ 6 w 423"/>
                  <a:gd name="T25" fmla="*/ 154 h 405"/>
                  <a:gd name="T26" fmla="*/ 0 w 423"/>
                  <a:gd name="T27" fmla="*/ 203 h 405"/>
                  <a:gd name="T28" fmla="*/ 6 w 423"/>
                  <a:gd name="T29" fmla="*/ 251 h 405"/>
                  <a:gd name="T30" fmla="*/ 47 w 423"/>
                  <a:gd name="T31" fmla="*/ 269 h 405"/>
                  <a:gd name="T32" fmla="*/ 71 w 423"/>
                  <a:gd name="T33" fmla="*/ 312 h 405"/>
                  <a:gd name="T34" fmla="*/ 67 w 423"/>
                  <a:gd name="T35" fmla="*/ 356 h 405"/>
                  <a:gd name="T36" fmla="*/ 151 w 423"/>
                  <a:gd name="T37" fmla="*/ 405 h 405"/>
                  <a:gd name="T38" fmla="*/ 187 w 423"/>
                  <a:gd name="T39" fmla="*/ 379 h 405"/>
                  <a:gd name="T40" fmla="*/ 211 w 423"/>
                  <a:gd name="T41" fmla="*/ 380 h 405"/>
                  <a:gd name="T42" fmla="*/ 236 w 423"/>
                  <a:gd name="T43" fmla="*/ 379 h 405"/>
                  <a:gd name="T44" fmla="*/ 272 w 423"/>
                  <a:gd name="T45" fmla="*/ 405 h 405"/>
                  <a:gd name="T46" fmla="*/ 356 w 423"/>
                  <a:gd name="T47" fmla="*/ 356 h 405"/>
                  <a:gd name="T48" fmla="*/ 352 w 423"/>
                  <a:gd name="T49" fmla="*/ 312 h 405"/>
                  <a:gd name="T50" fmla="*/ 376 w 423"/>
                  <a:gd name="T51" fmla="*/ 269 h 405"/>
                  <a:gd name="T52" fmla="*/ 417 w 423"/>
                  <a:gd name="T53" fmla="*/ 251 h 405"/>
                  <a:gd name="T54" fmla="*/ 423 w 423"/>
                  <a:gd name="T55" fmla="*/ 203 h 405"/>
                  <a:gd name="T56" fmla="*/ 417 w 423"/>
                  <a:gd name="T57" fmla="*/ 15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3" h="405">
                    <a:moveTo>
                      <a:pt x="417" y="154"/>
                    </a:moveTo>
                    <a:cubicBezTo>
                      <a:pt x="376" y="136"/>
                      <a:pt x="376" y="136"/>
                      <a:pt x="376" y="136"/>
                    </a:cubicBezTo>
                    <a:cubicBezTo>
                      <a:pt x="370" y="121"/>
                      <a:pt x="362" y="106"/>
                      <a:pt x="352" y="93"/>
                    </a:cubicBezTo>
                    <a:cubicBezTo>
                      <a:pt x="356" y="49"/>
                      <a:pt x="356" y="49"/>
                      <a:pt x="356" y="49"/>
                    </a:cubicBezTo>
                    <a:cubicBezTo>
                      <a:pt x="333" y="27"/>
                      <a:pt x="304" y="10"/>
                      <a:pt x="272" y="0"/>
                    </a:cubicBezTo>
                    <a:cubicBezTo>
                      <a:pt x="236" y="27"/>
                      <a:pt x="236" y="27"/>
                      <a:pt x="236" y="27"/>
                    </a:cubicBezTo>
                    <a:cubicBezTo>
                      <a:pt x="228" y="26"/>
                      <a:pt x="220" y="25"/>
                      <a:pt x="211" y="25"/>
                    </a:cubicBezTo>
                    <a:cubicBezTo>
                      <a:pt x="203" y="25"/>
                      <a:pt x="195" y="26"/>
                      <a:pt x="187" y="27"/>
                    </a:cubicBezTo>
                    <a:cubicBezTo>
                      <a:pt x="151" y="0"/>
                      <a:pt x="151" y="0"/>
                      <a:pt x="151" y="0"/>
                    </a:cubicBezTo>
                    <a:cubicBezTo>
                      <a:pt x="119" y="10"/>
                      <a:pt x="90" y="27"/>
                      <a:pt x="67" y="49"/>
                    </a:cubicBezTo>
                    <a:cubicBezTo>
                      <a:pt x="71" y="93"/>
                      <a:pt x="71" y="93"/>
                      <a:pt x="71" y="93"/>
                    </a:cubicBezTo>
                    <a:cubicBezTo>
                      <a:pt x="61" y="106"/>
                      <a:pt x="53" y="121"/>
                      <a:pt x="47" y="136"/>
                    </a:cubicBezTo>
                    <a:cubicBezTo>
                      <a:pt x="6" y="154"/>
                      <a:pt x="6" y="154"/>
                      <a:pt x="6" y="154"/>
                    </a:cubicBezTo>
                    <a:cubicBezTo>
                      <a:pt x="2" y="170"/>
                      <a:pt x="0" y="186"/>
                      <a:pt x="0" y="203"/>
                    </a:cubicBezTo>
                    <a:cubicBezTo>
                      <a:pt x="0" y="219"/>
                      <a:pt x="2" y="236"/>
                      <a:pt x="6" y="251"/>
                    </a:cubicBezTo>
                    <a:cubicBezTo>
                      <a:pt x="47" y="269"/>
                      <a:pt x="47" y="269"/>
                      <a:pt x="47" y="269"/>
                    </a:cubicBezTo>
                    <a:cubicBezTo>
                      <a:pt x="53" y="285"/>
                      <a:pt x="61" y="299"/>
                      <a:pt x="71" y="312"/>
                    </a:cubicBezTo>
                    <a:cubicBezTo>
                      <a:pt x="67" y="356"/>
                      <a:pt x="67" y="356"/>
                      <a:pt x="67" y="356"/>
                    </a:cubicBezTo>
                    <a:cubicBezTo>
                      <a:pt x="90" y="379"/>
                      <a:pt x="119" y="395"/>
                      <a:pt x="151" y="405"/>
                    </a:cubicBezTo>
                    <a:cubicBezTo>
                      <a:pt x="187" y="379"/>
                      <a:pt x="187" y="379"/>
                      <a:pt x="187" y="379"/>
                    </a:cubicBezTo>
                    <a:cubicBezTo>
                      <a:pt x="195" y="380"/>
                      <a:pt x="203" y="380"/>
                      <a:pt x="211" y="380"/>
                    </a:cubicBezTo>
                    <a:cubicBezTo>
                      <a:pt x="220" y="380"/>
                      <a:pt x="228" y="380"/>
                      <a:pt x="236" y="379"/>
                    </a:cubicBezTo>
                    <a:cubicBezTo>
                      <a:pt x="272" y="405"/>
                      <a:pt x="272" y="405"/>
                      <a:pt x="272" y="405"/>
                    </a:cubicBezTo>
                    <a:cubicBezTo>
                      <a:pt x="304" y="395"/>
                      <a:pt x="333" y="379"/>
                      <a:pt x="356" y="356"/>
                    </a:cubicBezTo>
                    <a:cubicBezTo>
                      <a:pt x="352" y="312"/>
                      <a:pt x="352" y="312"/>
                      <a:pt x="352" y="312"/>
                    </a:cubicBezTo>
                    <a:cubicBezTo>
                      <a:pt x="362" y="299"/>
                      <a:pt x="370" y="285"/>
                      <a:pt x="376" y="269"/>
                    </a:cubicBezTo>
                    <a:cubicBezTo>
                      <a:pt x="417" y="251"/>
                      <a:pt x="417" y="251"/>
                      <a:pt x="417" y="251"/>
                    </a:cubicBezTo>
                    <a:cubicBezTo>
                      <a:pt x="421" y="236"/>
                      <a:pt x="423" y="219"/>
                      <a:pt x="423" y="203"/>
                    </a:cubicBezTo>
                    <a:cubicBezTo>
                      <a:pt x="423" y="186"/>
                      <a:pt x="421" y="170"/>
                      <a:pt x="417" y="154"/>
                    </a:cubicBezTo>
                    <a:close/>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21" name="Oval 6">
                <a:extLst>
                  <a:ext uri="{FF2B5EF4-FFF2-40B4-BE49-F238E27FC236}">
                    <a16:creationId xmlns:a16="http://schemas.microsoft.com/office/drawing/2014/main" id="{7DD2600A-F092-413D-8A88-328C6E48980A}"/>
                  </a:ext>
                </a:extLst>
              </p:cNvPr>
              <p:cNvSpPr>
                <a:spLocks noChangeArrowheads="1"/>
              </p:cNvSpPr>
              <p:nvPr/>
            </p:nvSpPr>
            <p:spPr bwMode="auto">
              <a:xfrm>
                <a:off x="2667" y="1404"/>
                <a:ext cx="426" cy="425"/>
              </a:xfrm>
              <a:prstGeom prst="ellipse">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grpSp>
        <p:nvGrpSpPr>
          <p:cNvPr id="126" name="Group 125">
            <a:extLst>
              <a:ext uri="{FF2B5EF4-FFF2-40B4-BE49-F238E27FC236}">
                <a16:creationId xmlns:a16="http://schemas.microsoft.com/office/drawing/2014/main" id="{A0A06D6E-33C6-43EA-8B86-6867416EEDBF}"/>
              </a:ext>
            </a:extLst>
          </p:cNvPr>
          <p:cNvGrpSpPr/>
          <p:nvPr userDrawn="1"/>
        </p:nvGrpSpPr>
        <p:grpSpPr>
          <a:xfrm>
            <a:off x="608320" y="2180199"/>
            <a:ext cx="2175779" cy="202434"/>
            <a:chOff x="662584" y="2180199"/>
            <a:chExt cx="2175779" cy="202434"/>
          </a:xfrm>
        </p:grpSpPr>
        <p:sp>
          <p:nvSpPr>
            <p:cNvPr id="127" name="Freeform 74">
              <a:extLst>
                <a:ext uri="{FF2B5EF4-FFF2-40B4-BE49-F238E27FC236}">
                  <a16:creationId xmlns:a16="http://schemas.microsoft.com/office/drawing/2014/main" id="{C5422E7D-894F-4C8D-B246-908894A910F6}"/>
                </a:ext>
              </a:extLst>
            </p:cNvPr>
            <p:cNvSpPr>
              <a:spLocks/>
            </p:cNvSpPr>
            <p:nvPr/>
          </p:nvSpPr>
          <p:spPr bwMode="auto">
            <a:xfrm>
              <a:off x="2684489" y="2180199"/>
              <a:ext cx="153874" cy="202434"/>
            </a:xfrm>
            <a:custGeom>
              <a:avLst/>
              <a:gdLst>
                <a:gd name="T0" fmla="*/ 87 w 146"/>
                <a:gd name="T1" fmla="*/ 0 h 165"/>
                <a:gd name="T2" fmla="*/ 75 w 146"/>
                <a:gd name="T3" fmla="*/ 5 h 165"/>
                <a:gd name="T4" fmla="*/ 16 w 146"/>
                <a:gd name="T5" fmla="*/ 64 h 165"/>
                <a:gd name="T6" fmla="*/ 15 w 146"/>
                <a:gd name="T7" fmla="*/ 84 h 165"/>
                <a:gd name="T8" fmla="*/ 84 w 146"/>
                <a:gd name="T9" fmla="*/ 15 h 165"/>
                <a:gd name="T10" fmla="*/ 87 w 146"/>
                <a:gd name="T11" fmla="*/ 14 h 165"/>
                <a:gd name="T12" fmla="*/ 89 w 146"/>
                <a:gd name="T13" fmla="*/ 15 h 165"/>
                <a:gd name="T14" fmla="*/ 132 w 146"/>
                <a:gd name="T15" fmla="*/ 57 h 165"/>
                <a:gd name="T16" fmla="*/ 133 w 146"/>
                <a:gd name="T17" fmla="*/ 60 h 165"/>
                <a:gd name="T18" fmla="*/ 132 w 146"/>
                <a:gd name="T19" fmla="*/ 62 h 165"/>
                <a:gd name="T20" fmla="*/ 48 w 146"/>
                <a:gd name="T21" fmla="*/ 146 h 165"/>
                <a:gd name="T22" fmla="*/ 34 w 146"/>
                <a:gd name="T23" fmla="*/ 152 h 165"/>
                <a:gd name="T24" fmla="*/ 19 w 146"/>
                <a:gd name="T25" fmla="*/ 146 h 165"/>
                <a:gd name="T26" fmla="*/ 13 w 146"/>
                <a:gd name="T27" fmla="*/ 132 h 165"/>
                <a:gd name="T28" fmla="*/ 19 w 146"/>
                <a:gd name="T29" fmla="*/ 118 h 165"/>
                <a:gd name="T30" fmla="*/ 86 w 146"/>
                <a:gd name="T31" fmla="*/ 51 h 165"/>
                <a:gd name="T32" fmla="*/ 96 w 146"/>
                <a:gd name="T33" fmla="*/ 60 h 165"/>
                <a:gd name="T34" fmla="*/ 96 w 146"/>
                <a:gd name="T35" fmla="*/ 61 h 165"/>
                <a:gd name="T36" fmla="*/ 43 w 146"/>
                <a:gd name="T37" fmla="*/ 113 h 165"/>
                <a:gd name="T38" fmla="*/ 53 w 146"/>
                <a:gd name="T39" fmla="*/ 117 h 165"/>
                <a:gd name="T40" fmla="*/ 63 w 146"/>
                <a:gd name="T41" fmla="*/ 112 h 165"/>
                <a:gd name="T42" fmla="*/ 115 w 146"/>
                <a:gd name="T43" fmla="*/ 60 h 165"/>
                <a:gd name="T44" fmla="*/ 86 w 146"/>
                <a:gd name="T45" fmla="*/ 32 h 165"/>
                <a:gd name="T46" fmla="*/ 10 w 146"/>
                <a:gd name="T47" fmla="*/ 108 h 165"/>
                <a:gd name="T48" fmla="*/ 0 w 146"/>
                <a:gd name="T49" fmla="*/ 132 h 165"/>
                <a:gd name="T50" fmla="*/ 10 w 146"/>
                <a:gd name="T51" fmla="*/ 156 h 165"/>
                <a:gd name="T52" fmla="*/ 34 w 146"/>
                <a:gd name="T53" fmla="*/ 165 h 165"/>
                <a:gd name="T54" fmla="*/ 57 w 146"/>
                <a:gd name="T55" fmla="*/ 156 h 165"/>
                <a:gd name="T56" fmla="*/ 141 w 146"/>
                <a:gd name="T57" fmla="*/ 72 h 165"/>
                <a:gd name="T58" fmla="*/ 146 w 146"/>
                <a:gd name="T59" fmla="*/ 60 h 165"/>
                <a:gd name="T60" fmla="*/ 141 w 146"/>
                <a:gd name="T61" fmla="*/ 48 h 165"/>
                <a:gd name="T62" fmla="*/ 99 w 146"/>
                <a:gd name="T63" fmla="*/ 5 h 165"/>
                <a:gd name="T64" fmla="*/ 87 w 146"/>
                <a:gd name="T6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65">
                  <a:moveTo>
                    <a:pt x="87" y="0"/>
                  </a:moveTo>
                  <a:cubicBezTo>
                    <a:pt x="82" y="0"/>
                    <a:pt x="78" y="2"/>
                    <a:pt x="75" y="5"/>
                  </a:cubicBezTo>
                  <a:cubicBezTo>
                    <a:pt x="16" y="64"/>
                    <a:pt x="16" y="64"/>
                    <a:pt x="16" y="64"/>
                  </a:cubicBezTo>
                  <a:cubicBezTo>
                    <a:pt x="11" y="70"/>
                    <a:pt x="10" y="78"/>
                    <a:pt x="15" y="84"/>
                  </a:cubicBezTo>
                  <a:cubicBezTo>
                    <a:pt x="84" y="15"/>
                    <a:pt x="84" y="15"/>
                    <a:pt x="84" y="15"/>
                  </a:cubicBezTo>
                  <a:cubicBezTo>
                    <a:pt x="85" y="14"/>
                    <a:pt x="86" y="14"/>
                    <a:pt x="87" y="14"/>
                  </a:cubicBezTo>
                  <a:cubicBezTo>
                    <a:pt x="88" y="14"/>
                    <a:pt x="89" y="14"/>
                    <a:pt x="89" y="15"/>
                  </a:cubicBezTo>
                  <a:cubicBezTo>
                    <a:pt x="132" y="57"/>
                    <a:pt x="132" y="57"/>
                    <a:pt x="132" y="57"/>
                  </a:cubicBezTo>
                  <a:cubicBezTo>
                    <a:pt x="133" y="58"/>
                    <a:pt x="133" y="59"/>
                    <a:pt x="133" y="60"/>
                  </a:cubicBezTo>
                  <a:cubicBezTo>
                    <a:pt x="133" y="61"/>
                    <a:pt x="133" y="61"/>
                    <a:pt x="132" y="62"/>
                  </a:cubicBezTo>
                  <a:cubicBezTo>
                    <a:pt x="48" y="146"/>
                    <a:pt x="48" y="146"/>
                    <a:pt x="48" y="146"/>
                  </a:cubicBezTo>
                  <a:cubicBezTo>
                    <a:pt x="44" y="150"/>
                    <a:pt x="39" y="152"/>
                    <a:pt x="34" y="152"/>
                  </a:cubicBezTo>
                  <a:cubicBezTo>
                    <a:pt x="28" y="152"/>
                    <a:pt x="23" y="150"/>
                    <a:pt x="19" y="146"/>
                  </a:cubicBezTo>
                  <a:cubicBezTo>
                    <a:pt x="16" y="142"/>
                    <a:pt x="13" y="137"/>
                    <a:pt x="13" y="132"/>
                  </a:cubicBezTo>
                  <a:cubicBezTo>
                    <a:pt x="13" y="127"/>
                    <a:pt x="16" y="122"/>
                    <a:pt x="19" y="118"/>
                  </a:cubicBezTo>
                  <a:cubicBezTo>
                    <a:pt x="86" y="51"/>
                    <a:pt x="86" y="51"/>
                    <a:pt x="86" y="51"/>
                  </a:cubicBezTo>
                  <a:cubicBezTo>
                    <a:pt x="96" y="60"/>
                    <a:pt x="96" y="60"/>
                    <a:pt x="96" y="60"/>
                  </a:cubicBezTo>
                  <a:cubicBezTo>
                    <a:pt x="96" y="61"/>
                    <a:pt x="96" y="61"/>
                    <a:pt x="96" y="61"/>
                  </a:cubicBezTo>
                  <a:cubicBezTo>
                    <a:pt x="43" y="113"/>
                    <a:pt x="43" y="113"/>
                    <a:pt x="43" y="113"/>
                  </a:cubicBezTo>
                  <a:cubicBezTo>
                    <a:pt x="46" y="115"/>
                    <a:pt x="49" y="117"/>
                    <a:pt x="53" y="117"/>
                  </a:cubicBezTo>
                  <a:cubicBezTo>
                    <a:pt x="57" y="117"/>
                    <a:pt x="61" y="115"/>
                    <a:pt x="63" y="112"/>
                  </a:cubicBezTo>
                  <a:cubicBezTo>
                    <a:pt x="115" y="60"/>
                    <a:pt x="115" y="60"/>
                    <a:pt x="115" y="60"/>
                  </a:cubicBezTo>
                  <a:cubicBezTo>
                    <a:pt x="86" y="32"/>
                    <a:pt x="86" y="32"/>
                    <a:pt x="86" y="32"/>
                  </a:cubicBezTo>
                  <a:cubicBezTo>
                    <a:pt x="10" y="108"/>
                    <a:pt x="10" y="108"/>
                    <a:pt x="10" y="108"/>
                  </a:cubicBezTo>
                  <a:cubicBezTo>
                    <a:pt x="4" y="115"/>
                    <a:pt x="0" y="123"/>
                    <a:pt x="0" y="132"/>
                  </a:cubicBezTo>
                  <a:cubicBezTo>
                    <a:pt x="0" y="141"/>
                    <a:pt x="4" y="149"/>
                    <a:pt x="10" y="156"/>
                  </a:cubicBezTo>
                  <a:cubicBezTo>
                    <a:pt x="16" y="162"/>
                    <a:pt x="25" y="165"/>
                    <a:pt x="34" y="165"/>
                  </a:cubicBezTo>
                  <a:cubicBezTo>
                    <a:pt x="43" y="165"/>
                    <a:pt x="51" y="162"/>
                    <a:pt x="57" y="156"/>
                  </a:cubicBezTo>
                  <a:cubicBezTo>
                    <a:pt x="141" y="72"/>
                    <a:pt x="141" y="72"/>
                    <a:pt x="141" y="72"/>
                  </a:cubicBezTo>
                  <a:cubicBezTo>
                    <a:pt x="145" y="68"/>
                    <a:pt x="146" y="64"/>
                    <a:pt x="146" y="60"/>
                  </a:cubicBezTo>
                  <a:cubicBezTo>
                    <a:pt x="146" y="55"/>
                    <a:pt x="145" y="51"/>
                    <a:pt x="141" y="48"/>
                  </a:cubicBezTo>
                  <a:cubicBezTo>
                    <a:pt x="99" y="5"/>
                    <a:pt x="99" y="5"/>
                    <a:pt x="99" y="5"/>
                  </a:cubicBezTo>
                  <a:cubicBezTo>
                    <a:pt x="96" y="2"/>
                    <a:pt x="91" y="0"/>
                    <a:pt x="87" y="0"/>
                  </a:cubicBezTo>
                </a:path>
              </a:pathLst>
            </a:custGeom>
            <a:solidFill>
              <a:srgbClr val="2828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797" tIns="60898" rIns="121797" bIns="60898" numCol="1" anchor="t" anchorCtr="0" compatLnSpc="1">
              <a:prstTxWarp prst="textNoShape">
                <a:avLst/>
              </a:prstTxWarp>
            </a:bodyPr>
            <a:lstStyle/>
            <a:p>
              <a:pPr marL="0" marR="0" lvl="0" indent="0" defTabSz="456209"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a:ln>
                  <a:noFill/>
                </a:ln>
                <a:solidFill>
                  <a:srgbClr val="676767"/>
                </a:solidFill>
                <a:effectLst/>
                <a:uLnTx/>
                <a:uFillTx/>
                <a:latin typeface="CiscoSansTT ExtraLight"/>
                <a:ea typeface="ＭＳ Ｐゴシック" pitchFamily="34" charset="-128"/>
              </a:endParaRPr>
            </a:p>
          </p:txBody>
        </p:sp>
        <p:grpSp>
          <p:nvGrpSpPr>
            <p:cNvPr id="128" name="Group 9">
              <a:extLst>
                <a:ext uri="{FF2B5EF4-FFF2-40B4-BE49-F238E27FC236}">
                  <a16:creationId xmlns:a16="http://schemas.microsoft.com/office/drawing/2014/main" id="{D0118335-4D9B-47D4-BB8F-C821DADBE8AB}"/>
                </a:ext>
              </a:extLst>
            </p:cNvPr>
            <p:cNvGrpSpPr>
              <a:grpSpLocks noChangeAspect="1"/>
            </p:cNvGrpSpPr>
            <p:nvPr/>
          </p:nvGrpSpPr>
          <p:grpSpPr bwMode="auto">
            <a:xfrm>
              <a:off x="662584" y="2216798"/>
              <a:ext cx="217738" cy="129236"/>
              <a:chOff x="2587" y="1417"/>
              <a:chExt cx="588" cy="349"/>
            </a:xfrm>
          </p:grpSpPr>
          <p:sp>
            <p:nvSpPr>
              <p:cNvPr id="152" name="Rectangle 10">
                <a:extLst>
                  <a:ext uri="{FF2B5EF4-FFF2-40B4-BE49-F238E27FC236}">
                    <a16:creationId xmlns:a16="http://schemas.microsoft.com/office/drawing/2014/main" id="{12D8AE4B-1256-4CBB-BD1A-13D114CBF13B}"/>
                  </a:ext>
                </a:extLst>
              </p:cNvPr>
              <p:cNvSpPr>
                <a:spLocks noChangeArrowheads="1"/>
              </p:cNvSpPr>
              <p:nvPr/>
            </p:nvSpPr>
            <p:spPr bwMode="auto">
              <a:xfrm>
                <a:off x="2587" y="1417"/>
                <a:ext cx="588" cy="349"/>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53" name="Freeform 11">
                <a:extLst>
                  <a:ext uri="{FF2B5EF4-FFF2-40B4-BE49-F238E27FC236}">
                    <a16:creationId xmlns:a16="http://schemas.microsoft.com/office/drawing/2014/main" id="{6707AE15-2879-4DE5-92ED-8080A44F14B6}"/>
                  </a:ext>
                </a:extLst>
              </p:cNvPr>
              <p:cNvSpPr>
                <a:spLocks/>
              </p:cNvSpPr>
              <p:nvPr/>
            </p:nvSpPr>
            <p:spPr bwMode="auto">
              <a:xfrm>
                <a:off x="2587" y="1417"/>
                <a:ext cx="588" cy="207"/>
              </a:xfrm>
              <a:custGeom>
                <a:avLst/>
                <a:gdLst>
                  <a:gd name="T0" fmla="*/ 0 w 588"/>
                  <a:gd name="T1" fmla="*/ 0 h 207"/>
                  <a:gd name="T2" fmla="*/ 282 w 588"/>
                  <a:gd name="T3" fmla="*/ 207 h 207"/>
                  <a:gd name="T4" fmla="*/ 588 w 588"/>
                  <a:gd name="T5" fmla="*/ 0 h 207"/>
                </a:gdLst>
                <a:ahLst/>
                <a:cxnLst>
                  <a:cxn ang="0">
                    <a:pos x="T0" y="T1"/>
                  </a:cxn>
                  <a:cxn ang="0">
                    <a:pos x="T2" y="T3"/>
                  </a:cxn>
                  <a:cxn ang="0">
                    <a:pos x="T4" y="T5"/>
                  </a:cxn>
                </a:cxnLst>
                <a:rect l="0" t="0" r="r" b="b"/>
                <a:pathLst>
                  <a:path w="588" h="207">
                    <a:moveTo>
                      <a:pt x="0" y="0"/>
                    </a:moveTo>
                    <a:lnTo>
                      <a:pt x="282" y="207"/>
                    </a:lnTo>
                    <a:lnTo>
                      <a:pt x="588" y="0"/>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129" name="Group 14">
              <a:extLst>
                <a:ext uri="{FF2B5EF4-FFF2-40B4-BE49-F238E27FC236}">
                  <a16:creationId xmlns:a16="http://schemas.microsoft.com/office/drawing/2014/main" id="{FE17DACB-A652-4529-AD10-8B44EF79C6C6}"/>
                </a:ext>
              </a:extLst>
            </p:cNvPr>
            <p:cNvGrpSpPr>
              <a:grpSpLocks noChangeAspect="1"/>
            </p:cNvGrpSpPr>
            <p:nvPr/>
          </p:nvGrpSpPr>
          <p:grpSpPr bwMode="auto">
            <a:xfrm>
              <a:off x="1963253" y="2212062"/>
              <a:ext cx="148725" cy="138709"/>
              <a:chOff x="2389" y="1164"/>
              <a:chExt cx="980" cy="914"/>
            </a:xfrm>
          </p:grpSpPr>
          <p:sp>
            <p:nvSpPr>
              <p:cNvPr id="147" name="Rectangle 15">
                <a:extLst>
                  <a:ext uri="{FF2B5EF4-FFF2-40B4-BE49-F238E27FC236}">
                    <a16:creationId xmlns:a16="http://schemas.microsoft.com/office/drawing/2014/main" id="{34D8D10F-12B1-4D41-91D4-CCEC71C5BCB5}"/>
                  </a:ext>
                </a:extLst>
              </p:cNvPr>
              <p:cNvSpPr>
                <a:spLocks noChangeArrowheads="1"/>
              </p:cNvSpPr>
              <p:nvPr/>
            </p:nvSpPr>
            <p:spPr bwMode="auto">
              <a:xfrm>
                <a:off x="2389" y="1812"/>
                <a:ext cx="326" cy="266"/>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8" name="Rectangle 16">
                <a:extLst>
                  <a:ext uri="{FF2B5EF4-FFF2-40B4-BE49-F238E27FC236}">
                    <a16:creationId xmlns:a16="http://schemas.microsoft.com/office/drawing/2014/main" id="{0513B4DA-B21C-409C-A0E9-8118FED8C60D}"/>
                  </a:ext>
                </a:extLst>
              </p:cNvPr>
              <p:cNvSpPr>
                <a:spLocks noChangeArrowheads="1"/>
              </p:cNvSpPr>
              <p:nvPr/>
            </p:nvSpPr>
            <p:spPr bwMode="auto">
              <a:xfrm>
                <a:off x="3043" y="1812"/>
                <a:ext cx="326" cy="266"/>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9" name="Rectangle 17">
                <a:extLst>
                  <a:ext uri="{FF2B5EF4-FFF2-40B4-BE49-F238E27FC236}">
                    <a16:creationId xmlns:a16="http://schemas.microsoft.com/office/drawing/2014/main" id="{3187B4E4-125C-4741-8749-69C3CED76124}"/>
                  </a:ext>
                </a:extLst>
              </p:cNvPr>
              <p:cNvSpPr>
                <a:spLocks noChangeArrowheads="1"/>
              </p:cNvSpPr>
              <p:nvPr/>
            </p:nvSpPr>
            <p:spPr bwMode="auto">
              <a:xfrm>
                <a:off x="2715" y="1164"/>
                <a:ext cx="328" cy="267"/>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50" name="Freeform 18">
                <a:extLst>
                  <a:ext uri="{FF2B5EF4-FFF2-40B4-BE49-F238E27FC236}">
                    <a16:creationId xmlns:a16="http://schemas.microsoft.com/office/drawing/2014/main" id="{01FEBBC3-FB8A-46DD-BF02-331F742E0354}"/>
                  </a:ext>
                </a:extLst>
              </p:cNvPr>
              <p:cNvSpPr>
                <a:spLocks/>
              </p:cNvSpPr>
              <p:nvPr/>
            </p:nvSpPr>
            <p:spPr bwMode="auto">
              <a:xfrm>
                <a:off x="2543" y="1647"/>
                <a:ext cx="671" cy="169"/>
              </a:xfrm>
              <a:custGeom>
                <a:avLst/>
                <a:gdLst>
                  <a:gd name="T0" fmla="*/ 671 w 671"/>
                  <a:gd name="T1" fmla="*/ 169 h 169"/>
                  <a:gd name="T2" fmla="*/ 671 w 671"/>
                  <a:gd name="T3" fmla="*/ 0 h 169"/>
                  <a:gd name="T4" fmla="*/ 0 w 671"/>
                  <a:gd name="T5" fmla="*/ 0 h 169"/>
                  <a:gd name="T6" fmla="*/ 0 w 671"/>
                  <a:gd name="T7" fmla="*/ 169 h 169"/>
                </a:gdLst>
                <a:ahLst/>
                <a:cxnLst>
                  <a:cxn ang="0">
                    <a:pos x="T0" y="T1"/>
                  </a:cxn>
                  <a:cxn ang="0">
                    <a:pos x="T2" y="T3"/>
                  </a:cxn>
                  <a:cxn ang="0">
                    <a:pos x="T4" y="T5"/>
                  </a:cxn>
                  <a:cxn ang="0">
                    <a:pos x="T6" y="T7"/>
                  </a:cxn>
                </a:cxnLst>
                <a:rect l="0" t="0" r="r" b="b"/>
                <a:pathLst>
                  <a:path w="671" h="169">
                    <a:moveTo>
                      <a:pt x="671" y="169"/>
                    </a:moveTo>
                    <a:lnTo>
                      <a:pt x="671" y="0"/>
                    </a:lnTo>
                    <a:lnTo>
                      <a:pt x="0" y="0"/>
                    </a:lnTo>
                    <a:lnTo>
                      <a:pt x="0" y="169"/>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51" name="Line 19">
                <a:extLst>
                  <a:ext uri="{FF2B5EF4-FFF2-40B4-BE49-F238E27FC236}">
                    <a16:creationId xmlns:a16="http://schemas.microsoft.com/office/drawing/2014/main" id="{A3592DA7-F774-4429-A7CE-884989629EDB}"/>
                  </a:ext>
                </a:extLst>
              </p:cNvPr>
              <p:cNvSpPr>
                <a:spLocks noChangeShapeType="1"/>
              </p:cNvSpPr>
              <p:nvPr/>
            </p:nvSpPr>
            <p:spPr bwMode="auto">
              <a:xfrm>
                <a:off x="2874" y="1435"/>
                <a:ext cx="0" cy="212"/>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130" name="Group 22">
              <a:extLst>
                <a:ext uri="{FF2B5EF4-FFF2-40B4-BE49-F238E27FC236}">
                  <a16:creationId xmlns:a16="http://schemas.microsoft.com/office/drawing/2014/main" id="{97026F43-4DEA-485B-82FF-234E937E444D}"/>
                </a:ext>
              </a:extLst>
            </p:cNvPr>
            <p:cNvGrpSpPr>
              <a:grpSpLocks noChangeAspect="1"/>
            </p:cNvGrpSpPr>
            <p:nvPr/>
          </p:nvGrpSpPr>
          <p:grpSpPr bwMode="auto">
            <a:xfrm>
              <a:off x="2327702" y="2201014"/>
              <a:ext cx="141062" cy="160804"/>
              <a:chOff x="2681" y="1396"/>
              <a:chExt cx="393" cy="448"/>
            </a:xfrm>
          </p:grpSpPr>
          <p:sp>
            <p:nvSpPr>
              <p:cNvPr id="142" name="Rectangle 23">
                <a:extLst>
                  <a:ext uri="{FF2B5EF4-FFF2-40B4-BE49-F238E27FC236}">
                    <a16:creationId xmlns:a16="http://schemas.microsoft.com/office/drawing/2014/main" id="{21A59EA3-C431-4F1D-AB7D-BD518F4DE0A5}"/>
                  </a:ext>
                </a:extLst>
              </p:cNvPr>
              <p:cNvSpPr>
                <a:spLocks noChangeArrowheads="1"/>
              </p:cNvSpPr>
              <p:nvPr/>
            </p:nvSpPr>
            <p:spPr bwMode="auto">
              <a:xfrm>
                <a:off x="2681" y="1453"/>
                <a:ext cx="393" cy="391"/>
              </a:xfrm>
              <a:prstGeom prst="rect">
                <a:avLst/>
              </a:pr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3" name="Freeform 24">
                <a:extLst>
                  <a:ext uri="{FF2B5EF4-FFF2-40B4-BE49-F238E27FC236}">
                    <a16:creationId xmlns:a16="http://schemas.microsoft.com/office/drawing/2014/main" id="{6FA79814-8BDC-45F7-B01A-BB1F9B5958B0}"/>
                  </a:ext>
                </a:extLst>
              </p:cNvPr>
              <p:cNvSpPr>
                <a:spLocks/>
              </p:cNvSpPr>
              <p:nvPr/>
            </p:nvSpPr>
            <p:spPr bwMode="auto">
              <a:xfrm>
                <a:off x="2681" y="1396"/>
                <a:ext cx="393" cy="57"/>
              </a:xfrm>
              <a:custGeom>
                <a:avLst/>
                <a:gdLst>
                  <a:gd name="T0" fmla="*/ 0 w 393"/>
                  <a:gd name="T1" fmla="*/ 57 h 57"/>
                  <a:gd name="T2" fmla="*/ 58 w 393"/>
                  <a:gd name="T3" fmla="*/ 0 h 57"/>
                  <a:gd name="T4" fmla="*/ 335 w 393"/>
                  <a:gd name="T5" fmla="*/ 0 h 57"/>
                  <a:gd name="T6" fmla="*/ 393 w 393"/>
                  <a:gd name="T7" fmla="*/ 57 h 57"/>
                </a:gdLst>
                <a:ahLst/>
                <a:cxnLst>
                  <a:cxn ang="0">
                    <a:pos x="T0" y="T1"/>
                  </a:cxn>
                  <a:cxn ang="0">
                    <a:pos x="T2" y="T3"/>
                  </a:cxn>
                  <a:cxn ang="0">
                    <a:pos x="T4" y="T5"/>
                  </a:cxn>
                  <a:cxn ang="0">
                    <a:pos x="T6" y="T7"/>
                  </a:cxn>
                </a:cxnLst>
                <a:rect l="0" t="0" r="r" b="b"/>
                <a:pathLst>
                  <a:path w="393" h="57">
                    <a:moveTo>
                      <a:pt x="0" y="57"/>
                    </a:moveTo>
                    <a:lnTo>
                      <a:pt x="58" y="0"/>
                    </a:lnTo>
                    <a:lnTo>
                      <a:pt x="335" y="0"/>
                    </a:lnTo>
                    <a:lnTo>
                      <a:pt x="393" y="57"/>
                    </a:lnTo>
                  </a:path>
                </a:pathLst>
              </a:custGeom>
              <a:noFill/>
              <a:ln w="19050">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4" name="Line 25">
                <a:extLst>
                  <a:ext uri="{FF2B5EF4-FFF2-40B4-BE49-F238E27FC236}">
                    <a16:creationId xmlns:a16="http://schemas.microsoft.com/office/drawing/2014/main" id="{3B489678-3E74-412D-8E5C-A666228B87B9}"/>
                  </a:ext>
                </a:extLst>
              </p:cNvPr>
              <p:cNvSpPr>
                <a:spLocks noChangeShapeType="1"/>
              </p:cNvSpPr>
              <p:nvPr/>
            </p:nvSpPr>
            <p:spPr bwMode="auto">
              <a:xfrm>
                <a:off x="2686" y="1655"/>
                <a:ext cx="381" cy="0"/>
              </a:xfrm>
              <a:prstGeom prst="line">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5" name="Rectangle 26">
                <a:extLst>
                  <a:ext uri="{FF2B5EF4-FFF2-40B4-BE49-F238E27FC236}">
                    <a16:creationId xmlns:a16="http://schemas.microsoft.com/office/drawing/2014/main" id="{28356A44-3026-466E-945B-4C259C20FF76}"/>
                  </a:ext>
                </a:extLst>
              </p:cNvPr>
              <p:cNvSpPr>
                <a:spLocks noChangeArrowheads="1"/>
              </p:cNvSpPr>
              <p:nvPr/>
            </p:nvSpPr>
            <p:spPr bwMode="auto">
              <a:xfrm>
                <a:off x="2790" y="1530"/>
                <a:ext cx="176" cy="50"/>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6" name="Rectangle 27">
                <a:extLst>
                  <a:ext uri="{FF2B5EF4-FFF2-40B4-BE49-F238E27FC236}">
                    <a16:creationId xmlns:a16="http://schemas.microsoft.com/office/drawing/2014/main" id="{087B2138-D596-48D2-9370-EF4D54F51D0F}"/>
                  </a:ext>
                </a:extLst>
              </p:cNvPr>
              <p:cNvSpPr>
                <a:spLocks noChangeArrowheads="1"/>
              </p:cNvSpPr>
              <p:nvPr/>
            </p:nvSpPr>
            <p:spPr bwMode="auto">
              <a:xfrm>
                <a:off x="2790" y="1724"/>
                <a:ext cx="176" cy="51"/>
              </a:xfrm>
              <a:prstGeom prst="rect">
                <a:avLst/>
              </a:pr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131" name="Group 30">
              <a:extLst>
                <a:ext uri="{FF2B5EF4-FFF2-40B4-BE49-F238E27FC236}">
                  <a16:creationId xmlns:a16="http://schemas.microsoft.com/office/drawing/2014/main" id="{2EF5FA2A-38BC-4602-9152-8E6443A38818}"/>
                </a:ext>
              </a:extLst>
            </p:cNvPr>
            <p:cNvGrpSpPr>
              <a:grpSpLocks noChangeAspect="1"/>
            </p:cNvGrpSpPr>
            <p:nvPr/>
          </p:nvGrpSpPr>
          <p:grpSpPr bwMode="auto">
            <a:xfrm>
              <a:off x="1497181" y="2208215"/>
              <a:ext cx="250348" cy="146402"/>
              <a:chOff x="2521" y="1469"/>
              <a:chExt cx="513" cy="300"/>
            </a:xfrm>
          </p:grpSpPr>
          <p:sp>
            <p:nvSpPr>
              <p:cNvPr id="137" name="Freeform 31">
                <a:extLst>
                  <a:ext uri="{FF2B5EF4-FFF2-40B4-BE49-F238E27FC236}">
                    <a16:creationId xmlns:a16="http://schemas.microsoft.com/office/drawing/2014/main" id="{43BCEED7-B207-477E-9EFA-AF229F42A167}"/>
                  </a:ext>
                </a:extLst>
              </p:cNvPr>
              <p:cNvSpPr>
                <a:spLocks/>
              </p:cNvSpPr>
              <p:nvPr/>
            </p:nvSpPr>
            <p:spPr bwMode="auto">
              <a:xfrm>
                <a:off x="2564" y="1529"/>
                <a:ext cx="416" cy="194"/>
              </a:xfrm>
              <a:custGeom>
                <a:avLst/>
                <a:gdLst>
                  <a:gd name="T0" fmla="*/ 0 w 617"/>
                  <a:gd name="T1" fmla="*/ 213 h 213"/>
                  <a:gd name="T2" fmla="*/ 141 w 617"/>
                  <a:gd name="T3" fmla="*/ 55 h 213"/>
                  <a:gd name="T4" fmla="*/ 262 w 617"/>
                  <a:gd name="T5" fmla="*/ 150 h 213"/>
                  <a:gd name="T6" fmla="*/ 494 w 617"/>
                  <a:gd name="T7" fmla="*/ 0 h 213"/>
                  <a:gd name="T8" fmla="*/ 617 w 617"/>
                  <a:gd name="T9" fmla="*/ 41 h 213"/>
                  <a:gd name="connsiteX0" fmla="*/ 0 w 8006"/>
                  <a:gd name="connsiteY0" fmla="*/ 10000 h 10000"/>
                  <a:gd name="connsiteX1" fmla="*/ 2285 w 8006"/>
                  <a:gd name="connsiteY1" fmla="*/ 2582 h 10000"/>
                  <a:gd name="connsiteX2" fmla="*/ 4246 w 8006"/>
                  <a:gd name="connsiteY2" fmla="*/ 7042 h 10000"/>
                  <a:gd name="connsiteX3" fmla="*/ 8006 w 8006"/>
                  <a:gd name="connsiteY3" fmla="*/ 0 h 10000"/>
                  <a:gd name="connsiteX0" fmla="*/ 0 w 8428"/>
                  <a:gd name="connsiteY0" fmla="*/ 9088 h 9088"/>
                  <a:gd name="connsiteX1" fmla="*/ 2854 w 8428"/>
                  <a:gd name="connsiteY1" fmla="*/ 1670 h 9088"/>
                  <a:gd name="connsiteX2" fmla="*/ 5304 w 8428"/>
                  <a:gd name="connsiteY2" fmla="*/ 6130 h 9088"/>
                  <a:gd name="connsiteX3" fmla="*/ 8428 w 8428"/>
                  <a:gd name="connsiteY3" fmla="*/ 0 h 9088"/>
                </a:gdLst>
                <a:ahLst/>
                <a:cxnLst>
                  <a:cxn ang="0">
                    <a:pos x="connsiteX0" y="connsiteY0"/>
                  </a:cxn>
                  <a:cxn ang="0">
                    <a:pos x="connsiteX1" y="connsiteY1"/>
                  </a:cxn>
                  <a:cxn ang="0">
                    <a:pos x="connsiteX2" y="connsiteY2"/>
                  </a:cxn>
                  <a:cxn ang="0">
                    <a:pos x="connsiteX3" y="connsiteY3"/>
                  </a:cxn>
                </a:cxnLst>
                <a:rect l="l" t="t" r="r" b="b"/>
                <a:pathLst>
                  <a:path w="8428" h="9088">
                    <a:moveTo>
                      <a:pt x="0" y="9088"/>
                    </a:moveTo>
                    <a:lnTo>
                      <a:pt x="2854" y="1670"/>
                    </a:lnTo>
                    <a:lnTo>
                      <a:pt x="5304" y="6130"/>
                    </a:lnTo>
                    <a:lnTo>
                      <a:pt x="8428" y="0"/>
                    </a:lnTo>
                  </a:path>
                </a:pathLst>
              </a:custGeom>
              <a:noFill/>
              <a:ln w="9525">
                <a:solidFill>
                  <a:srgbClr val="282828"/>
                </a:solidFill>
                <a:round/>
                <a:headEnd/>
                <a:tailEn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charset="0"/>
                  <a:ea typeface="ＭＳ Ｐゴシック" pitchFamily="34" charset="-128"/>
                </a:endParaRPr>
              </a:p>
            </p:txBody>
          </p:sp>
          <p:sp>
            <p:nvSpPr>
              <p:cNvPr id="138" name="Oval 32">
                <a:extLst>
                  <a:ext uri="{FF2B5EF4-FFF2-40B4-BE49-F238E27FC236}">
                    <a16:creationId xmlns:a16="http://schemas.microsoft.com/office/drawing/2014/main" id="{C0F24E6F-D0BB-4E66-B607-CC5B42AE4555}"/>
                  </a:ext>
                </a:extLst>
              </p:cNvPr>
              <p:cNvSpPr>
                <a:spLocks noChangeArrowheads="1"/>
              </p:cNvSpPr>
              <p:nvPr/>
            </p:nvSpPr>
            <p:spPr bwMode="auto">
              <a:xfrm>
                <a:off x="2660" y="1524"/>
                <a:ext cx="85" cy="88"/>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39" name="Oval 33">
                <a:extLst>
                  <a:ext uri="{FF2B5EF4-FFF2-40B4-BE49-F238E27FC236}">
                    <a16:creationId xmlns:a16="http://schemas.microsoft.com/office/drawing/2014/main" id="{308D85B7-094E-4F9C-B880-C94020E5AECA}"/>
                  </a:ext>
                </a:extLst>
              </p:cNvPr>
              <p:cNvSpPr>
                <a:spLocks noChangeArrowheads="1"/>
              </p:cNvSpPr>
              <p:nvPr/>
            </p:nvSpPr>
            <p:spPr bwMode="auto">
              <a:xfrm>
                <a:off x="2949" y="1469"/>
                <a:ext cx="85"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0" name="Oval 34">
                <a:extLst>
                  <a:ext uri="{FF2B5EF4-FFF2-40B4-BE49-F238E27FC236}">
                    <a16:creationId xmlns:a16="http://schemas.microsoft.com/office/drawing/2014/main" id="{E69EBDAB-CD4D-4C2C-A3C3-DAA88CA33EA0}"/>
                  </a:ext>
                </a:extLst>
              </p:cNvPr>
              <p:cNvSpPr>
                <a:spLocks noChangeArrowheads="1"/>
              </p:cNvSpPr>
              <p:nvPr/>
            </p:nvSpPr>
            <p:spPr bwMode="auto">
              <a:xfrm>
                <a:off x="2776" y="1619"/>
                <a:ext cx="86"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sp>
            <p:nvSpPr>
              <p:cNvPr id="141" name="Oval 36">
                <a:extLst>
                  <a:ext uri="{FF2B5EF4-FFF2-40B4-BE49-F238E27FC236}">
                    <a16:creationId xmlns:a16="http://schemas.microsoft.com/office/drawing/2014/main" id="{BF84AEC9-6D54-4B84-B234-0E6E98AC270A}"/>
                  </a:ext>
                </a:extLst>
              </p:cNvPr>
              <p:cNvSpPr>
                <a:spLocks noChangeArrowheads="1"/>
              </p:cNvSpPr>
              <p:nvPr/>
            </p:nvSpPr>
            <p:spPr bwMode="auto">
              <a:xfrm>
                <a:off x="2521" y="1682"/>
                <a:ext cx="86" cy="87"/>
              </a:xfrm>
              <a:prstGeom prst="ellipse">
                <a:avLst/>
              </a:prstGeom>
              <a:solidFill>
                <a:srgbClr val="005073"/>
              </a:solidFill>
              <a:ln w="9525">
                <a:no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charset="0"/>
                  <a:ea typeface="ＭＳ Ｐゴシック" pitchFamily="34" charset="-128"/>
                </a:endParaRPr>
              </a:p>
            </p:txBody>
          </p:sp>
        </p:grpSp>
        <p:grpSp>
          <p:nvGrpSpPr>
            <p:cNvPr id="132" name="Group 131">
              <a:extLst>
                <a:ext uri="{FF2B5EF4-FFF2-40B4-BE49-F238E27FC236}">
                  <a16:creationId xmlns:a16="http://schemas.microsoft.com/office/drawing/2014/main" id="{2DA100FB-DC14-4A38-933F-7F9D437D925F}"/>
                </a:ext>
              </a:extLst>
            </p:cNvPr>
            <p:cNvGrpSpPr/>
            <p:nvPr/>
          </p:nvGrpSpPr>
          <p:grpSpPr>
            <a:xfrm>
              <a:off x="1096046" y="2215517"/>
              <a:ext cx="185411" cy="131799"/>
              <a:chOff x="9480550" y="5194300"/>
              <a:chExt cx="395288" cy="280988"/>
            </a:xfrm>
            <a:solidFill>
              <a:srgbClr val="282828"/>
            </a:solidFill>
          </p:grpSpPr>
          <p:sp>
            <p:nvSpPr>
              <p:cNvPr id="133" name="Freeform 66">
                <a:extLst>
                  <a:ext uri="{FF2B5EF4-FFF2-40B4-BE49-F238E27FC236}">
                    <a16:creationId xmlns:a16="http://schemas.microsoft.com/office/drawing/2014/main" id="{7A14D517-804E-4B12-B329-D04AC1F6C350}"/>
                  </a:ext>
                </a:extLst>
              </p:cNvPr>
              <p:cNvSpPr>
                <a:spLocks/>
              </p:cNvSpPr>
              <p:nvPr/>
            </p:nvSpPr>
            <p:spPr bwMode="auto">
              <a:xfrm>
                <a:off x="9480550" y="5194300"/>
                <a:ext cx="363538" cy="206375"/>
              </a:xfrm>
              <a:custGeom>
                <a:avLst/>
                <a:gdLst/>
                <a:ahLst/>
                <a:cxnLst>
                  <a:cxn ang="0">
                    <a:pos x="46" y="0"/>
                  </a:cxn>
                  <a:cxn ang="0">
                    <a:pos x="51" y="0"/>
                  </a:cxn>
                  <a:cxn ang="0">
                    <a:pos x="78" y="97"/>
                  </a:cxn>
                  <a:cxn ang="0">
                    <a:pos x="186" y="97"/>
                  </a:cxn>
                  <a:cxn ang="0">
                    <a:pos x="192" y="103"/>
                  </a:cxn>
                  <a:cxn ang="0">
                    <a:pos x="186" y="109"/>
                  </a:cxn>
                  <a:cxn ang="0">
                    <a:pos x="68" y="109"/>
                  </a:cxn>
                  <a:cxn ang="0">
                    <a:pos x="41" y="13"/>
                  </a:cxn>
                  <a:cxn ang="0">
                    <a:pos x="7" y="13"/>
                  </a:cxn>
                  <a:cxn ang="0">
                    <a:pos x="0" y="6"/>
                  </a:cxn>
                  <a:cxn ang="0">
                    <a:pos x="7" y="0"/>
                  </a:cxn>
                  <a:cxn ang="0">
                    <a:pos x="46" y="0"/>
                  </a:cxn>
                </a:cxnLst>
                <a:rect l="0" t="0" r="r" b="b"/>
                <a:pathLst>
                  <a:path w="192" h="109">
                    <a:moveTo>
                      <a:pt x="46" y="0"/>
                    </a:moveTo>
                    <a:cubicBezTo>
                      <a:pt x="51" y="0"/>
                      <a:pt x="51" y="0"/>
                      <a:pt x="51" y="0"/>
                    </a:cubicBezTo>
                    <a:cubicBezTo>
                      <a:pt x="51" y="0"/>
                      <a:pt x="75" y="88"/>
                      <a:pt x="78" y="97"/>
                    </a:cubicBezTo>
                    <a:cubicBezTo>
                      <a:pt x="87" y="97"/>
                      <a:pt x="186" y="97"/>
                      <a:pt x="186" y="97"/>
                    </a:cubicBezTo>
                    <a:cubicBezTo>
                      <a:pt x="189" y="97"/>
                      <a:pt x="192" y="99"/>
                      <a:pt x="192" y="103"/>
                    </a:cubicBezTo>
                    <a:cubicBezTo>
                      <a:pt x="192" y="107"/>
                      <a:pt x="189" y="109"/>
                      <a:pt x="186" y="109"/>
                    </a:cubicBezTo>
                    <a:cubicBezTo>
                      <a:pt x="68" y="109"/>
                      <a:pt x="68" y="109"/>
                      <a:pt x="68" y="109"/>
                    </a:cubicBezTo>
                    <a:cubicBezTo>
                      <a:pt x="68" y="109"/>
                      <a:pt x="43" y="21"/>
                      <a:pt x="41" y="13"/>
                    </a:cubicBezTo>
                    <a:cubicBezTo>
                      <a:pt x="34" y="13"/>
                      <a:pt x="7" y="13"/>
                      <a:pt x="7" y="13"/>
                    </a:cubicBezTo>
                    <a:cubicBezTo>
                      <a:pt x="3" y="13"/>
                      <a:pt x="0" y="10"/>
                      <a:pt x="0" y="6"/>
                    </a:cubicBezTo>
                    <a:cubicBezTo>
                      <a:pt x="0" y="3"/>
                      <a:pt x="3" y="0"/>
                      <a:pt x="7" y="0"/>
                    </a:cubicBezTo>
                    <a:lnTo>
                      <a:pt x="46" y="0"/>
                    </a:ln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134" name="Oval 67">
                <a:extLst>
                  <a:ext uri="{FF2B5EF4-FFF2-40B4-BE49-F238E27FC236}">
                    <a16:creationId xmlns:a16="http://schemas.microsoft.com/office/drawing/2014/main" id="{AF69EA3E-CC8E-4C9B-BE16-2C6C60D95A4B}"/>
                  </a:ext>
                </a:extLst>
              </p:cNvPr>
              <p:cNvSpPr>
                <a:spLocks noChangeArrowheads="1"/>
              </p:cNvSpPr>
              <p:nvPr/>
            </p:nvSpPr>
            <p:spPr bwMode="auto">
              <a:xfrm>
                <a:off x="9783763" y="5419725"/>
                <a:ext cx="55563" cy="55563"/>
              </a:xfrm>
              <a:prstGeom prst="ellipse">
                <a:avLst/>
              </a:pr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135" name="Oval 68">
                <a:extLst>
                  <a:ext uri="{FF2B5EF4-FFF2-40B4-BE49-F238E27FC236}">
                    <a16:creationId xmlns:a16="http://schemas.microsoft.com/office/drawing/2014/main" id="{5B607BA3-0AC7-47FE-8FFE-720EF94BC997}"/>
                  </a:ext>
                </a:extLst>
              </p:cNvPr>
              <p:cNvSpPr>
                <a:spLocks noChangeArrowheads="1"/>
              </p:cNvSpPr>
              <p:nvPr/>
            </p:nvSpPr>
            <p:spPr bwMode="auto">
              <a:xfrm>
                <a:off x="9615488" y="5419725"/>
                <a:ext cx="55563" cy="55563"/>
              </a:xfrm>
              <a:prstGeom prst="ellipse">
                <a:avLst/>
              </a:pr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sp>
            <p:nvSpPr>
              <p:cNvPr id="136" name="Freeform 69">
                <a:extLst>
                  <a:ext uri="{FF2B5EF4-FFF2-40B4-BE49-F238E27FC236}">
                    <a16:creationId xmlns:a16="http://schemas.microsoft.com/office/drawing/2014/main" id="{13D630C9-CE3D-427A-9C8B-B57550364C42}"/>
                  </a:ext>
                </a:extLst>
              </p:cNvPr>
              <p:cNvSpPr>
                <a:spLocks noEditPoints="1"/>
              </p:cNvSpPr>
              <p:nvPr/>
            </p:nvSpPr>
            <p:spPr bwMode="auto">
              <a:xfrm>
                <a:off x="9598025" y="5194300"/>
                <a:ext cx="277813" cy="163513"/>
              </a:xfrm>
              <a:custGeom>
                <a:avLst/>
                <a:gdLst/>
                <a:ahLst/>
                <a:cxnLst>
                  <a:cxn ang="0">
                    <a:pos x="0" y="8"/>
                  </a:cxn>
                  <a:cxn ang="0">
                    <a:pos x="25" y="82"/>
                  </a:cxn>
                  <a:cxn ang="0">
                    <a:pos x="31" y="86"/>
                  </a:cxn>
                  <a:cxn ang="0">
                    <a:pos x="119" y="86"/>
                  </a:cxn>
                  <a:cxn ang="0">
                    <a:pos x="127" y="80"/>
                  </a:cxn>
                  <a:cxn ang="0">
                    <a:pos x="145" y="6"/>
                  </a:cxn>
                  <a:cxn ang="0">
                    <a:pos x="139" y="0"/>
                  </a:cxn>
                  <a:cxn ang="0">
                    <a:pos x="8" y="0"/>
                  </a:cxn>
                  <a:cxn ang="0">
                    <a:pos x="1" y="2"/>
                  </a:cxn>
                  <a:cxn ang="0">
                    <a:pos x="0" y="8"/>
                  </a:cxn>
                  <a:cxn ang="0">
                    <a:pos x="112" y="41"/>
                  </a:cxn>
                  <a:cxn ang="0">
                    <a:pos x="98" y="27"/>
                  </a:cxn>
                  <a:cxn ang="0">
                    <a:pos x="112" y="12"/>
                  </a:cxn>
                  <a:cxn ang="0">
                    <a:pos x="127" y="27"/>
                  </a:cxn>
                  <a:cxn ang="0">
                    <a:pos x="112" y="41"/>
                  </a:cxn>
                  <a:cxn ang="0">
                    <a:pos x="78" y="60"/>
                  </a:cxn>
                  <a:cxn ang="0">
                    <a:pos x="93" y="46"/>
                  </a:cxn>
                  <a:cxn ang="0">
                    <a:pos x="108" y="60"/>
                  </a:cxn>
                  <a:cxn ang="0">
                    <a:pos x="93" y="75"/>
                  </a:cxn>
                  <a:cxn ang="0">
                    <a:pos x="78" y="60"/>
                  </a:cxn>
                  <a:cxn ang="0">
                    <a:pos x="75" y="41"/>
                  </a:cxn>
                  <a:cxn ang="0">
                    <a:pos x="61" y="27"/>
                  </a:cxn>
                  <a:cxn ang="0">
                    <a:pos x="75" y="12"/>
                  </a:cxn>
                  <a:cxn ang="0">
                    <a:pos x="90" y="27"/>
                  </a:cxn>
                  <a:cxn ang="0">
                    <a:pos x="75" y="41"/>
                  </a:cxn>
                  <a:cxn ang="0">
                    <a:pos x="41" y="60"/>
                  </a:cxn>
                  <a:cxn ang="0">
                    <a:pos x="56" y="46"/>
                  </a:cxn>
                  <a:cxn ang="0">
                    <a:pos x="71" y="60"/>
                  </a:cxn>
                  <a:cxn ang="0">
                    <a:pos x="56" y="75"/>
                  </a:cxn>
                  <a:cxn ang="0">
                    <a:pos x="41" y="60"/>
                  </a:cxn>
                  <a:cxn ang="0">
                    <a:pos x="22" y="27"/>
                  </a:cxn>
                  <a:cxn ang="0">
                    <a:pos x="37" y="12"/>
                  </a:cxn>
                  <a:cxn ang="0">
                    <a:pos x="51" y="27"/>
                  </a:cxn>
                  <a:cxn ang="0">
                    <a:pos x="37" y="41"/>
                  </a:cxn>
                  <a:cxn ang="0">
                    <a:pos x="22" y="27"/>
                  </a:cxn>
                </a:cxnLst>
                <a:rect l="0" t="0" r="r" b="b"/>
                <a:pathLst>
                  <a:path w="146" h="86">
                    <a:moveTo>
                      <a:pt x="0" y="8"/>
                    </a:moveTo>
                    <a:cubicBezTo>
                      <a:pt x="25" y="82"/>
                      <a:pt x="25" y="82"/>
                      <a:pt x="25" y="82"/>
                    </a:cubicBezTo>
                    <a:cubicBezTo>
                      <a:pt x="26" y="84"/>
                      <a:pt x="28" y="86"/>
                      <a:pt x="31" y="86"/>
                    </a:cubicBezTo>
                    <a:cubicBezTo>
                      <a:pt x="119" y="86"/>
                      <a:pt x="119" y="86"/>
                      <a:pt x="119" y="86"/>
                    </a:cubicBezTo>
                    <a:cubicBezTo>
                      <a:pt x="123" y="86"/>
                      <a:pt x="127" y="83"/>
                      <a:pt x="127" y="80"/>
                    </a:cubicBezTo>
                    <a:cubicBezTo>
                      <a:pt x="145" y="6"/>
                      <a:pt x="145" y="6"/>
                      <a:pt x="145" y="6"/>
                    </a:cubicBezTo>
                    <a:cubicBezTo>
                      <a:pt x="146" y="3"/>
                      <a:pt x="143" y="0"/>
                      <a:pt x="139" y="0"/>
                    </a:cubicBezTo>
                    <a:cubicBezTo>
                      <a:pt x="8" y="0"/>
                      <a:pt x="8" y="0"/>
                      <a:pt x="8" y="0"/>
                    </a:cubicBezTo>
                    <a:cubicBezTo>
                      <a:pt x="5" y="0"/>
                      <a:pt x="3" y="1"/>
                      <a:pt x="1" y="2"/>
                    </a:cubicBezTo>
                    <a:cubicBezTo>
                      <a:pt x="0" y="4"/>
                      <a:pt x="0" y="6"/>
                      <a:pt x="0" y="8"/>
                    </a:cubicBezTo>
                    <a:close/>
                    <a:moveTo>
                      <a:pt x="112" y="41"/>
                    </a:moveTo>
                    <a:cubicBezTo>
                      <a:pt x="104" y="41"/>
                      <a:pt x="98" y="35"/>
                      <a:pt x="98" y="27"/>
                    </a:cubicBezTo>
                    <a:cubicBezTo>
                      <a:pt x="98" y="19"/>
                      <a:pt x="104" y="12"/>
                      <a:pt x="112" y="12"/>
                    </a:cubicBezTo>
                    <a:cubicBezTo>
                      <a:pt x="120" y="12"/>
                      <a:pt x="127" y="19"/>
                      <a:pt x="127" y="27"/>
                    </a:cubicBezTo>
                    <a:cubicBezTo>
                      <a:pt x="127" y="35"/>
                      <a:pt x="120" y="41"/>
                      <a:pt x="112" y="41"/>
                    </a:cubicBezTo>
                    <a:close/>
                    <a:moveTo>
                      <a:pt x="78" y="60"/>
                    </a:moveTo>
                    <a:cubicBezTo>
                      <a:pt x="78" y="52"/>
                      <a:pt x="85" y="46"/>
                      <a:pt x="93" y="46"/>
                    </a:cubicBezTo>
                    <a:cubicBezTo>
                      <a:pt x="101" y="46"/>
                      <a:pt x="108" y="52"/>
                      <a:pt x="108" y="60"/>
                    </a:cubicBezTo>
                    <a:cubicBezTo>
                      <a:pt x="108" y="68"/>
                      <a:pt x="101" y="75"/>
                      <a:pt x="93" y="75"/>
                    </a:cubicBezTo>
                    <a:cubicBezTo>
                      <a:pt x="85" y="75"/>
                      <a:pt x="78" y="68"/>
                      <a:pt x="78" y="60"/>
                    </a:cubicBezTo>
                    <a:close/>
                    <a:moveTo>
                      <a:pt x="75" y="41"/>
                    </a:moveTo>
                    <a:cubicBezTo>
                      <a:pt x="67" y="41"/>
                      <a:pt x="61" y="35"/>
                      <a:pt x="61" y="27"/>
                    </a:cubicBezTo>
                    <a:cubicBezTo>
                      <a:pt x="61" y="19"/>
                      <a:pt x="67" y="12"/>
                      <a:pt x="75" y="12"/>
                    </a:cubicBezTo>
                    <a:cubicBezTo>
                      <a:pt x="83" y="12"/>
                      <a:pt x="90" y="19"/>
                      <a:pt x="90" y="27"/>
                    </a:cubicBezTo>
                    <a:cubicBezTo>
                      <a:pt x="90" y="35"/>
                      <a:pt x="83" y="41"/>
                      <a:pt x="75" y="41"/>
                    </a:cubicBezTo>
                    <a:close/>
                    <a:moveTo>
                      <a:pt x="41" y="60"/>
                    </a:moveTo>
                    <a:cubicBezTo>
                      <a:pt x="41" y="52"/>
                      <a:pt x="48" y="46"/>
                      <a:pt x="56" y="46"/>
                    </a:cubicBezTo>
                    <a:cubicBezTo>
                      <a:pt x="64" y="46"/>
                      <a:pt x="71" y="52"/>
                      <a:pt x="71" y="60"/>
                    </a:cubicBezTo>
                    <a:cubicBezTo>
                      <a:pt x="71" y="68"/>
                      <a:pt x="64" y="75"/>
                      <a:pt x="56" y="75"/>
                    </a:cubicBezTo>
                    <a:cubicBezTo>
                      <a:pt x="48" y="75"/>
                      <a:pt x="41" y="68"/>
                      <a:pt x="41" y="60"/>
                    </a:cubicBezTo>
                    <a:close/>
                    <a:moveTo>
                      <a:pt x="22" y="27"/>
                    </a:moveTo>
                    <a:cubicBezTo>
                      <a:pt x="22" y="19"/>
                      <a:pt x="29" y="12"/>
                      <a:pt x="37" y="12"/>
                    </a:cubicBezTo>
                    <a:cubicBezTo>
                      <a:pt x="45" y="12"/>
                      <a:pt x="51" y="19"/>
                      <a:pt x="51" y="27"/>
                    </a:cubicBezTo>
                    <a:cubicBezTo>
                      <a:pt x="51" y="35"/>
                      <a:pt x="45" y="41"/>
                      <a:pt x="37" y="41"/>
                    </a:cubicBezTo>
                    <a:cubicBezTo>
                      <a:pt x="29" y="41"/>
                      <a:pt x="22" y="35"/>
                      <a:pt x="22" y="2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marL="0" marR="0" lvl="0" indent="0" defTabSz="456641"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Apple LiGothic Medium"/>
                  <a:cs typeface="Apple LiGothic Medium"/>
                </a:endParaRPr>
              </a:p>
            </p:txBody>
          </p:sp>
        </p:grpSp>
      </p:grpSp>
      <p:grpSp>
        <p:nvGrpSpPr>
          <p:cNvPr id="154" name="Group 153">
            <a:extLst>
              <a:ext uri="{FF2B5EF4-FFF2-40B4-BE49-F238E27FC236}">
                <a16:creationId xmlns:a16="http://schemas.microsoft.com/office/drawing/2014/main" id="{A2C01E45-9C55-475D-8432-386E515FE78B}"/>
              </a:ext>
            </a:extLst>
          </p:cNvPr>
          <p:cNvGrpSpPr/>
          <p:nvPr userDrawn="1"/>
        </p:nvGrpSpPr>
        <p:grpSpPr>
          <a:xfrm>
            <a:off x="297606" y="4078643"/>
            <a:ext cx="8528434" cy="284041"/>
            <a:chOff x="297605" y="4078646"/>
            <a:chExt cx="8528434" cy="284041"/>
          </a:xfrm>
        </p:grpSpPr>
        <p:sp>
          <p:nvSpPr>
            <p:cNvPr id="155" name="Left-Right Arrow 129">
              <a:extLst>
                <a:ext uri="{FF2B5EF4-FFF2-40B4-BE49-F238E27FC236}">
                  <a16:creationId xmlns:a16="http://schemas.microsoft.com/office/drawing/2014/main" id="{63592F39-C75B-4DEF-B9EE-44628FFD8289}"/>
                </a:ext>
              </a:extLst>
            </p:cNvPr>
            <p:cNvSpPr/>
            <p:nvPr/>
          </p:nvSpPr>
          <p:spPr>
            <a:xfrm>
              <a:off x="297605" y="4078646"/>
              <a:ext cx="8528434" cy="284041"/>
            </a:xfrm>
            <a:prstGeom prst="leftRightArrow">
              <a:avLst>
                <a:gd name="adj1" fmla="val 100000"/>
                <a:gd name="adj2" fmla="val 50000"/>
              </a:avLst>
            </a:prstGeom>
            <a:gradFill>
              <a:gsLst>
                <a:gs pos="100000">
                  <a:srgbClr val="FBAB18"/>
                </a:gs>
                <a:gs pos="0">
                  <a:srgbClr val="FBAB18"/>
                </a:gs>
                <a:gs pos="50000">
                  <a:srgbClr val="FBAB18">
                    <a:lumMod val="75000"/>
                  </a:srgbClr>
                </a:gs>
              </a:gsLst>
              <a:lin ang="0" scaled="1"/>
            </a:gradFill>
            <a:ln w="25400" cap="flat" cmpd="sng" algn="ctr">
              <a:noFill/>
              <a:prstDash val="solid"/>
            </a:ln>
            <a:effectLst/>
          </p:spPr>
          <p:txBody>
            <a:bodyPr lIns="91438" tIns="45719" rIns="91438" bIns="45719"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56" name="Rectangle 155">
              <a:extLst>
                <a:ext uri="{FF2B5EF4-FFF2-40B4-BE49-F238E27FC236}">
                  <a16:creationId xmlns:a16="http://schemas.microsoft.com/office/drawing/2014/main" id="{EDDFEC06-FBD7-4D6D-887C-994621596C52}"/>
                </a:ext>
              </a:extLst>
            </p:cNvPr>
            <p:cNvSpPr/>
            <p:nvPr/>
          </p:nvSpPr>
          <p:spPr>
            <a:xfrm>
              <a:off x="474920" y="4089863"/>
              <a:ext cx="580600" cy="261606"/>
            </a:xfrm>
            <a:prstGeom prst="rect">
              <a:avLst/>
            </a:prstGeom>
          </p:spPr>
          <p:txBody>
            <a:bodyPr wrap="none" lIns="91436" tIns="45718" rIns="91436" bIns="45718">
              <a:sp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ja-JP" alt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rPr>
                <a:t>エッジ</a:t>
              </a:r>
              <a:endParaRPr kumimoji="0" 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endParaRPr>
            </a:p>
          </p:txBody>
        </p:sp>
        <p:sp>
          <p:nvSpPr>
            <p:cNvPr id="157" name="Rectangle 156">
              <a:extLst>
                <a:ext uri="{FF2B5EF4-FFF2-40B4-BE49-F238E27FC236}">
                  <a16:creationId xmlns:a16="http://schemas.microsoft.com/office/drawing/2014/main" id="{65C98C00-F804-4C8F-87CE-E6F921E1F33A}"/>
                </a:ext>
              </a:extLst>
            </p:cNvPr>
            <p:cNvSpPr/>
            <p:nvPr/>
          </p:nvSpPr>
          <p:spPr>
            <a:xfrm>
              <a:off x="7949150" y="4089863"/>
              <a:ext cx="699222" cy="261606"/>
            </a:xfrm>
            <a:prstGeom prst="rect">
              <a:avLst/>
            </a:prstGeom>
          </p:spPr>
          <p:txBody>
            <a:bodyPr wrap="none" lIns="91436" tIns="45718" rIns="91436" bIns="45718">
              <a:spAutoFit/>
            </a:bodyPr>
            <a:lstStyle/>
            <a:p>
              <a:pPr marL="0" marR="0" lvl="0" indent="0" algn="r" defTabSz="457189" eaLnBrk="1" fontAlgn="base" latinLnBrk="0" hangingPunct="1">
                <a:lnSpc>
                  <a:spcPct val="100000"/>
                </a:lnSpc>
                <a:spcBef>
                  <a:spcPct val="0"/>
                </a:spcBef>
                <a:spcAft>
                  <a:spcPct val="0"/>
                </a:spcAft>
                <a:buClrTx/>
                <a:buSzTx/>
                <a:buFontTx/>
                <a:buNone/>
                <a:tabLst/>
                <a:defRPr/>
              </a:pPr>
              <a:r>
                <a:rPr kumimoji="0" lang="ja-JP" alt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rPr>
                <a:t>クラウド</a:t>
              </a:r>
              <a:endParaRPr kumimoji="0" lang="en-US" sz="1100" b="1" i="0" u="none" strike="noStrike" kern="0" cap="none" spc="100" normalizeH="0" baseline="0" noProof="0" dirty="0">
                <a:ln>
                  <a:noFill/>
                </a:ln>
                <a:solidFill>
                  <a:srgbClr val="282828">
                    <a:lumMod val="75000"/>
                    <a:lumOff val="25000"/>
                  </a:srgbClr>
                </a:solidFill>
                <a:effectLst/>
                <a:uLnTx/>
                <a:uFillTx/>
                <a:latin typeface="Arial" charset="0"/>
                <a:ea typeface="ＭＳ Ｐゴシック" pitchFamily="34" charset="-128"/>
              </a:endParaRPr>
            </a:p>
          </p:txBody>
        </p:sp>
        <p:sp>
          <p:nvSpPr>
            <p:cNvPr id="158" name="Rectangle 157">
              <a:extLst>
                <a:ext uri="{FF2B5EF4-FFF2-40B4-BE49-F238E27FC236}">
                  <a16:creationId xmlns:a16="http://schemas.microsoft.com/office/drawing/2014/main" id="{D3A218AB-5954-4BA7-A44A-39544BEB9B15}"/>
                </a:ext>
              </a:extLst>
            </p:cNvPr>
            <p:cNvSpPr/>
            <p:nvPr/>
          </p:nvSpPr>
          <p:spPr>
            <a:xfrm>
              <a:off x="3863318" y="4089863"/>
              <a:ext cx="1417368" cy="261606"/>
            </a:xfrm>
            <a:prstGeom prst="rect">
              <a:avLst/>
            </a:prstGeom>
          </p:spPr>
          <p:txBody>
            <a:bodyPr wrap="none" lIns="91436" tIns="45718" rIns="91436" bIns="45718">
              <a:sp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1100" b="1" i="0" u="none" strike="noStrike" kern="0" cap="none" spc="100" normalizeH="0" baseline="0" noProof="0" dirty="0">
                  <a:ln>
                    <a:noFill/>
                  </a:ln>
                  <a:solidFill>
                    <a:srgbClr val="FFFFFF"/>
                  </a:solidFill>
                  <a:effectLst/>
                  <a:uLnTx/>
                  <a:uFillTx/>
                  <a:latin typeface="Arial" charset="0"/>
                  <a:ea typeface="ＭＳ Ｐゴシック" pitchFamily="34" charset="-128"/>
                </a:rPr>
                <a:t>コアデータセンター</a:t>
              </a:r>
              <a:endParaRPr kumimoji="0" lang="en-US" sz="1100" b="1" i="0" u="none" strike="noStrike" kern="0" cap="none" spc="100" normalizeH="0" baseline="0" noProof="0" dirty="0">
                <a:ln>
                  <a:noFill/>
                </a:ln>
                <a:solidFill>
                  <a:srgbClr val="FFFFFF"/>
                </a:solidFill>
                <a:effectLst/>
                <a:uLnTx/>
                <a:uFillTx/>
                <a:latin typeface="Arial" charset="0"/>
                <a:ea typeface="ＭＳ Ｐゴシック" pitchFamily="34" charset="-128"/>
              </a:endParaRPr>
            </a:p>
          </p:txBody>
        </p:sp>
      </p:grpSp>
      <p:sp>
        <p:nvSpPr>
          <p:cNvPr id="159" name="Rectangle 158">
            <a:extLst>
              <a:ext uri="{FF2B5EF4-FFF2-40B4-BE49-F238E27FC236}">
                <a16:creationId xmlns:a16="http://schemas.microsoft.com/office/drawing/2014/main" id="{D78A1D9B-BCF6-4D24-8A51-F6029BA2D3A7}"/>
              </a:ext>
            </a:extLst>
          </p:cNvPr>
          <p:cNvSpPr/>
          <p:nvPr userDrawn="1"/>
        </p:nvSpPr>
        <p:spPr>
          <a:xfrm>
            <a:off x="2850218" y="928936"/>
            <a:ext cx="3443567" cy="461665"/>
          </a:xfrm>
          <a:prstGeom prst="rect">
            <a:avLst/>
          </a:prstGeom>
          <a:noFill/>
          <a:ln w="25400" cap="flat" cmpd="sng" algn="ctr">
            <a:noFill/>
            <a:prstDash val="solid"/>
          </a:ln>
          <a:effectLst/>
        </p:spPr>
        <p:txBody>
          <a:bodyPr lIns="0" rIns="0" rtlCol="0" anchor="b">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282828">
                    <a:lumMod val="75000"/>
                    <a:lumOff val="25000"/>
                  </a:srgbClr>
                </a:solidFill>
                <a:effectLst/>
                <a:uLnTx/>
                <a:uFillTx/>
                <a:latin typeface="CiscoSansTT ExtraLight"/>
                <a:ea typeface="ＭＳ Ｐゴシック" pitchFamily="34" charset="-128"/>
                <a:cs typeface="+mn-cs"/>
              </a:rPr>
              <a:t>Unified Computing System</a:t>
            </a:r>
          </a:p>
        </p:txBody>
      </p:sp>
      <p:pic>
        <p:nvPicPr>
          <p:cNvPr id="160" name="Picture 159">
            <a:extLst>
              <a:ext uri="{FF2B5EF4-FFF2-40B4-BE49-F238E27FC236}">
                <a16:creationId xmlns:a16="http://schemas.microsoft.com/office/drawing/2014/main" id="{EDBD8C9C-502B-4234-AD16-ABA36F99EA62}"/>
              </a:ext>
            </a:extLst>
          </p:cNvPr>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5043650" y="3010161"/>
            <a:ext cx="1190060" cy="190240"/>
          </a:xfrm>
          <a:prstGeom prst="rect">
            <a:avLst/>
          </a:prstGeom>
        </p:spPr>
      </p:pic>
      <p:pic>
        <p:nvPicPr>
          <p:cNvPr id="161" name="Picture 160">
            <a:extLst>
              <a:ext uri="{FF2B5EF4-FFF2-40B4-BE49-F238E27FC236}">
                <a16:creationId xmlns:a16="http://schemas.microsoft.com/office/drawing/2014/main" id="{EEF5CB51-DC18-428A-A4F2-70BA3D0192C0}"/>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5031806" y="3178880"/>
            <a:ext cx="1225528" cy="312335"/>
          </a:xfrm>
          <a:prstGeom prst="rect">
            <a:avLst/>
          </a:prstGeom>
        </p:spPr>
      </p:pic>
      <p:pic>
        <p:nvPicPr>
          <p:cNvPr id="162" name="Picture 161">
            <a:extLst>
              <a:ext uri="{FF2B5EF4-FFF2-40B4-BE49-F238E27FC236}">
                <a16:creationId xmlns:a16="http://schemas.microsoft.com/office/drawing/2014/main" id="{BCC6E6B9-6837-4761-A930-963C4F40CE13}"/>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4041079" y="2755640"/>
            <a:ext cx="121505" cy="147324"/>
          </a:xfrm>
          <a:prstGeom prst="rect">
            <a:avLst/>
          </a:prstGeom>
        </p:spPr>
      </p:pic>
    </p:spTree>
    <p:extLst>
      <p:ext uri="{BB962C8B-B14F-4D97-AF65-F5344CB8AC3E}">
        <p14:creationId xmlns:p14="http://schemas.microsoft.com/office/powerpoint/2010/main" val="1789950000"/>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21DFCBE-21C3-4CBA-84BF-7A266E04C837}"/>
              </a:ext>
            </a:extLst>
          </p:cNvPr>
          <p:cNvGrpSpPr/>
          <p:nvPr userDrawn="1"/>
        </p:nvGrpSpPr>
        <p:grpSpPr>
          <a:xfrm>
            <a:off x="398479" y="2681019"/>
            <a:ext cx="5810177" cy="1776749"/>
            <a:chOff x="398479" y="2681019"/>
            <a:chExt cx="5810177" cy="1776749"/>
          </a:xfrm>
        </p:grpSpPr>
        <p:sp>
          <p:nvSpPr>
            <p:cNvPr id="114" name="Freeform 5">
              <a:extLst>
                <a:ext uri="{FF2B5EF4-FFF2-40B4-BE49-F238E27FC236}">
                  <a16:creationId xmlns:a16="http://schemas.microsoft.com/office/drawing/2014/main" id="{243AFFA6-20E5-4665-A0CC-4EC3F1E8C6A4}"/>
                </a:ext>
              </a:extLst>
            </p:cNvPr>
            <p:cNvSpPr>
              <a:spLocks/>
            </p:cNvSpPr>
            <p:nvPr/>
          </p:nvSpPr>
          <p:spPr bwMode="auto">
            <a:xfrm>
              <a:off x="398479" y="2797369"/>
              <a:ext cx="5768059" cy="1660399"/>
            </a:xfrm>
            <a:custGeom>
              <a:avLst/>
              <a:gdLst>
                <a:gd name="T0" fmla="*/ 1238 w 1238"/>
                <a:gd name="T1" fmla="*/ 0 h 279"/>
                <a:gd name="T2" fmla="*/ 0 w 1238"/>
                <a:gd name="T3" fmla="*/ 270 h 279"/>
              </a:gdLst>
              <a:ahLst/>
              <a:cxnLst>
                <a:cxn ang="0">
                  <a:pos x="T0" y="T1"/>
                </a:cxn>
                <a:cxn ang="0">
                  <a:pos x="T2" y="T3"/>
                </a:cxn>
              </a:cxnLst>
              <a:rect l="0" t="0" r="r" b="b"/>
              <a:pathLst>
                <a:path w="1238" h="279">
                  <a:moveTo>
                    <a:pt x="1238" y="0"/>
                  </a:moveTo>
                  <a:cubicBezTo>
                    <a:pt x="947" y="179"/>
                    <a:pt x="484" y="279"/>
                    <a:pt x="0" y="270"/>
                  </a:cubicBezTo>
                </a:path>
              </a:pathLst>
            </a:custGeom>
            <a:noFill/>
            <a:ln w="69850" cap="rnd">
              <a:solidFill>
                <a:srgbClr val="FBAB1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grpSp>
          <p:nvGrpSpPr>
            <p:cNvPr id="115" name="Group 114">
              <a:extLst>
                <a:ext uri="{FF2B5EF4-FFF2-40B4-BE49-F238E27FC236}">
                  <a16:creationId xmlns:a16="http://schemas.microsoft.com/office/drawing/2014/main" id="{911E74DE-A5AB-47E4-8F95-E00E1A80A7DF}"/>
                </a:ext>
              </a:extLst>
            </p:cNvPr>
            <p:cNvGrpSpPr/>
            <p:nvPr/>
          </p:nvGrpSpPr>
          <p:grpSpPr>
            <a:xfrm rot="18991048">
              <a:off x="5996928" y="2681019"/>
              <a:ext cx="211728" cy="244121"/>
              <a:chOff x="8311339" y="4276836"/>
              <a:chExt cx="211728" cy="244121"/>
            </a:xfrm>
          </p:grpSpPr>
          <p:sp>
            <p:nvSpPr>
              <p:cNvPr id="116" name="Rounded Rectangle 5">
                <a:extLst>
                  <a:ext uri="{FF2B5EF4-FFF2-40B4-BE49-F238E27FC236}">
                    <a16:creationId xmlns:a16="http://schemas.microsoft.com/office/drawing/2014/main" id="{AE3ECDFB-9FE8-4A3A-A5FE-D911F8DB7521}"/>
                  </a:ext>
                </a:extLst>
              </p:cNvPr>
              <p:cNvSpPr/>
              <p:nvPr/>
            </p:nvSpPr>
            <p:spPr>
              <a:xfrm rot="2700000">
                <a:off x="8311340" y="4347628"/>
                <a:ext cx="211729" cy="70146"/>
              </a:xfrm>
              <a:prstGeom prst="roundRect">
                <a:avLst>
                  <a:gd name="adj" fmla="val 50000"/>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Arial" panose="020B0604020202020204"/>
                  <a:ea typeface="+mn-ea"/>
                  <a:cs typeface="+mn-cs"/>
                </a:endParaRPr>
              </a:p>
            </p:txBody>
          </p:sp>
          <p:sp>
            <p:nvSpPr>
              <p:cNvPr id="117" name="Rounded Rectangle 6">
                <a:extLst>
                  <a:ext uri="{FF2B5EF4-FFF2-40B4-BE49-F238E27FC236}">
                    <a16:creationId xmlns:a16="http://schemas.microsoft.com/office/drawing/2014/main" id="{43F613D3-3CC1-4011-81A1-C040B45E2FF8}"/>
                  </a:ext>
                </a:extLst>
              </p:cNvPr>
              <p:cNvSpPr/>
              <p:nvPr/>
            </p:nvSpPr>
            <p:spPr>
              <a:xfrm rot="18900000">
                <a:off x="8311339" y="4450810"/>
                <a:ext cx="211728" cy="70147"/>
              </a:xfrm>
              <a:prstGeom prst="roundRect">
                <a:avLst>
                  <a:gd name="adj" fmla="val 50000"/>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Arial" panose="020B0604020202020204"/>
                  <a:ea typeface="+mn-ea"/>
                  <a:cs typeface="+mn-cs"/>
                </a:endParaRPr>
              </a:p>
            </p:txBody>
          </p:sp>
          <p:sp>
            <p:nvSpPr>
              <p:cNvPr id="118" name="Freeform 16">
                <a:extLst>
                  <a:ext uri="{FF2B5EF4-FFF2-40B4-BE49-F238E27FC236}">
                    <a16:creationId xmlns:a16="http://schemas.microsoft.com/office/drawing/2014/main" id="{03891C6E-3763-4819-A271-CEB1D6288974}"/>
                  </a:ext>
                </a:extLst>
              </p:cNvPr>
              <p:cNvSpPr/>
              <p:nvPr/>
            </p:nvSpPr>
            <p:spPr>
              <a:xfrm rot="2700000">
                <a:off x="8393444" y="4383743"/>
                <a:ext cx="116770" cy="67169"/>
              </a:xfrm>
              <a:custGeom>
                <a:avLst/>
                <a:gdLst>
                  <a:gd name="connsiteX0" fmla="*/ 0 w 116770"/>
                  <a:gd name="connsiteY0" fmla="*/ 67169 h 67169"/>
                  <a:gd name="connsiteX1" fmla="*/ 56896 w 116770"/>
                  <a:gd name="connsiteY1" fmla="*/ 10273 h 67169"/>
                  <a:gd name="connsiteX2" fmla="*/ 106498 w 116770"/>
                  <a:gd name="connsiteY2" fmla="*/ 10273 h 67169"/>
                  <a:gd name="connsiteX3" fmla="*/ 106498 w 116770"/>
                  <a:gd name="connsiteY3" fmla="*/ 10274 h 67169"/>
                  <a:gd name="connsiteX4" fmla="*/ 116770 w 116770"/>
                  <a:gd name="connsiteY4" fmla="*/ 35075 h 67169"/>
                  <a:gd name="connsiteX5" fmla="*/ 107702 w 116770"/>
                  <a:gd name="connsiteY5" fmla="*/ 56968 h 67169"/>
                  <a:gd name="connsiteX6" fmla="*/ 83076 w 116770"/>
                  <a:gd name="connsiteY6" fmla="*/ 67169 h 6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770" h="67169">
                    <a:moveTo>
                      <a:pt x="0" y="67169"/>
                    </a:moveTo>
                    <a:lnTo>
                      <a:pt x="56896" y="10273"/>
                    </a:lnTo>
                    <a:cubicBezTo>
                      <a:pt x="70594" y="-3424"/>
                      <a:pt x="92801" y="-3424"/>
                      <a:pt x="106498" y="10273"/>
                    </a:cubicBezTo>
                    <a:lnTo>
                      <a:pt x="106498" y="10274"/>
                    </a:lnTo>
                    <a:cubicBezTo>
                      <a:pt x="113346" y="17122"/>
                      <a:pt x="116770" y="26099"/>
                      <a:pt x="116770" y="35075"/>
                    </a:cubicBezTo>
                    <a:lnTo>
                      <a:pt x="107702" y="56968"/>
                    </a:lnTo>
                    <a:lnTo>
                      <a:pt x="83076" y="67169"/>
                    </a:lnTo>
                    <a:close/>
                  </a:path>
                </a:pathLst>
              </a:custGeom>
              <a:solidFill>
                <a:srgbClr val="282828">
                  <a:lumMod val="50000"/>
                  <a:lumOff val="50000"/>
                  <a:alpha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sp>
            <p:nvSpPr>
              <p:cNvPr id="119" name="Freeform 19">
                <a:extLst>
                  <a:ext uri="{FF2B5EF4-FFF2-40B4-BE49-F238E27FC236}">
                    <a16:creationId xmlns:a16="http://schemas.microsoft.com/office/drawing/2014/main" id="{3BFFAF76-3F8E-41A3-8F02-00742153DADF}"/>
                  </a:ext>
                </a:extLst>
              </p:cNvPr>
              <p:cNvSpPr/>
              <p:nvPr/>
            </p:nvSpPr>
            <p:spPr>
              <a:xfrm rot="18900000" flipV="1">
                <a:off x="8393443" y="4421319"/>
                <a:ext cx="116770" cy="67169"/>
              </a:xfrm>
              <a:custGeom>
                <a:avLst/>
                <a:gdLst>
                  <a:gd name="connsiteX0" fmla="*/ 0 w 116770"/>
                  <a:gd name="connsiteY0" fmla="*/ 67169 h 67169"/>
                  <a:gd name="connsiteX1" fmla="*/ 56896 w 116770"/>
                  <a:gd name="connsiteY1" fmla="*/ 10273 h 67169"/>
                  <a:gd name="connsiteX2" fmla="*/ 106498 w 116770"/>
                  <a:gd name="connsiteY2" fmla="*/ 10273 h 67169"/>
                  <a:gd name="connsiteX3" fmla="*/ 106498 w 116770"/>
                  <a:gd name="connsiteY3" fmla="*/ 10274 h 67169"/>
                  <a:gd name="connsiteX4" fmla="*/ 116770 w 116770"/>
                  <a:gd name="connsiteY4" fmla="*/ 35075 h 67169"/>
                  <a:gd name="connsiteX5" fmla="*/ 107702 w 116770"/>
                  <a:gd name="connsiteY5" fmla="*/ 56968 h 67169"/>
                  <a:gd name="connsiteX6" fmla="*/ 83076 w 116770"/>
                  <a:gd name="connsiteY6" fmla="*/ 67169 h 6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770" h="67169">
                    <a:moveTo>
                      <a:pt x="0" y="67169"/>
                    </a:moveTo>
                    <a:lnTo>
                      <a:pt x="56896" y="10273"/>
                    </a:lnTo>
                    <a:cubicBezTo>
                      <a:pt x="70594" y="-3424"/>
                      <a:pt x="92801" y="-3424"/>
                      <a:pt x="106498" y="10273"/>
                    </a:cubicBezTo>
                    <a:lnTo>
                      <a:pt x="106498" y="10274"/>
                    </a:lnTo>
                    <a:cubicBezTo>
                      <a:pt x="113346" y="17122"/>
                      <a:pt x="116770" y="26099"/>
                      <a:pt x="116770" y="35075"/>
                    </a:cubicBezTo>
                    <a:lnTo>
                      <a:pt x="107702" y="56968"/>
                    </a:lnTo>
                    <a:lnTo>
                      <a:pt x="83076" y="67169"/>
                    </a:lnTo>
                    <a:close/>
                  </a:path>
                </a:pathLst>
              </a:custGeom>
              <a:solidFill>
                <a:srgbClr val="282828">
                  <a:lumMod val="50000"/>
                  <a:lumOff val="50000"/>
                  <a:alpha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sp>
            <p:nvSpPr>
              <p:cNvPr id="120" name="Freeform 20">
                <a:extLst>
                  <a:ext uri="{FF2B5EF4-FFF2-40B4-BE49-F238E27FC236}">
                    <a16:creationId xmlns:a16="http://schemas.microsoft.com/office/drawing/2014/main" id="{BEAE0E29-5839-4B5F-AF59-F23FFD08B238}"/>
                  </a:ext>
                </a:extLst>
              </p:cNvPr>
              <p:cNvSpPr/>
              <p:nvPr/>
            </p:nvSpPr>
            <p:spPr>
              <a:xfrm rot="2700000">
                <a:off x="8434806" y="4400305"/>
                <a:ext cx="67977" cy="67976"/>
              </a:xfrm>
              <a:custGeom>
                <a:avLst/>
                <a:gdLst>
                  <a:gd name="connsiteX0" fmla="*/ 18747 w 124056"/>
                  <a:gd name="connsiteY0" fmla="*/ 18748 h 124055"/>
                  <a:gd name="connsiteX1" fmla="*/ 64008 w 124056"/>
                  <a:gd name="connsiteY1" fmla="*/ 0 h 124055"/>
                  <a:gd name="connsiteX2" fmla="*/ 88923 w 124056"/>
                  <a:gd name="connsiteY2" fmla="*/ 5030 h 124055"/>
                  <a:gd name="connsiteX3" fmla="*/ 106905 w 124056"/>
                  <a:gd name="connsiteY3" fmla="*/ 17154 h 124055"/>
                  <a:gd name="connsiteX4" fmla="*/ 119026 w 124056"/>
                  <a:gd name="connsiteY4" fmla="*/ 35132 h 124055"/>
                  <a:gd name="connsiteX5" fmla="*/ 124056 w 124056"/>
                  <a:gd name="connsiteY5" fmla="*/ 60047 h 124055"/>
                  <a:gd name="connsiteX6" fmla="*/ 60048 w 124056"/>
                  <a:gd name="connsiteY6" fmla="*/ 124055 h 124055"/>
                  <a:gd name="connsiteX7" fmla="*/ 0 w 124056"/>
                  <a:gd name="connsiteY7" fmla="*/ 124055 h 124055"/>
                  <a:gd name="connsiteX8" fmla="*/ 0 w 124056"/>
                  <a:gd name="connsiteY8" fmla="*/ 64008 h 124055"/>
                  <a:gd name="connsiteX9" fmla="*/ 18747 w 124056"/>
                  <a:gd name="connsiteY9" fmla="*/ 18748 h 12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56" h="124055">
                    <a:moveTo>
                      <a:pt x="18747" y="18748"/>
                    </a:moveTo>
                    <a:cubicBezTo>
                      <a:pt x="30330" y="7164"/>
                      <a:pt x="46332" y="0"/>
                      <a:pt x="64008" y="0"/>
                    </a:cubicBezTo>
                    <a:cubicBezTo>
                      <a:pt x="72846" y="0"/>
                      <a:pt x="81265" y="1791"/>
                      <a:pt x="88923" y="5030"/>
                    </a:cubicBezTo>
                    <a:lnTo>
                      <a:pt x="106905" y="17154"/>
                    </a:lnTo>
                    <a:lnTo>
                      <a:pt x="119026" y="35132"/>
                    </a:lnTo>
                    <a:cubicBezTo>
                      <a:pt x="122265" y="42790"/>
                      <a:pt x="124056" y="51209"/>
                      <a:pt x="124056" y="60047"/>
                    </a:cubicBezTo>
                    <a:cubicBezTo>
                      <a:pt x="124056" y="95398"/>
                      <a:pt x="95399" y="124055"/>
                      <a:pt x="60048" y="124055"/>
                    </a:cubicBezTo>
                    <a:lnTo>
                      <a:pt x="0" y="124055"/>
                    </a:lnTo>
                    <a:lnTo>
                      <a:pt x="0" y="64008"/>
                    </a:lnTo>
                    <a:cubicBezTo>
                      <a:pt x="0" y="46333"/>
                      <a:pt x="7164" y="30331"/>
                      <a:pt x="18747" y="18748"/>
                    </a:cubicBezTo>
                    <a:close/>
                  </a:path>
                </a:pathLst>
              </a:custGeom>
              <a:solidFill>
                <a:srgbClr val="FBAB1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cs typeface="ＭＳ Ｐゴシック" charset="0"/>
                </a:endParaRPr>
              </a:p>
            </p:txBody>
          </p:sp>
        </p:grpSp>
      </p:grpSp>
      <p:sp>
        <p:nvSpPr>
          <p:cNvPr id="121" name="Title 6">
            <a:extLst>
              <a:ext uri="{FF2B5EF4-FFF2-40B4-BE49-F238E27FC236}">
                <a16:creationId xmlns:a16="http://schemas.microsoft.com/office/drawing/2014/main" id="{50E01C75-1603-4D52-9336-8384F38C4A8F}"/>
              </a:ext>
            </a:extLst>
          </p:cNvPr>
          <p:cNvSpPr txBox="1">
            <a:spLocks/>
          </p:cNvSpPr>
          <p:nvPr userDrawn="1"/>
        </p:nvSpPr>
        <p:spPr bwMode="auto">
          <a:xfrm>
            <a:off x="72693" y="131615"/>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ja-JP" altLang="en-US" sz="2800" b="1" i="0" u="none" strike="noStrike" kern="1200" cap="none" spc="0" normalizeH="0" baseline="0" noProof="0" dirty="0">
                <a:ln>
                  <a:noFill/>
                </a:ln>
                <a:solidFill>
                  <a:srgbClr val="005073"/>
                </a:solidFill>
                <a:effectLst/>
                <a:uLnTx/>
                <a:uFillTx/>
                <a:latin typeface="CiscoSansTT ExtraLight"/>
              </a:rPr>
              <a:t>データセンターモダナイゼーション</a:t>
            </a:r>
            <a:endParaRPr kumimoji="0" lang="en-US" altLang="ja-JP" sz="2800" b="1" i="0" u="none" strike="noStrike" kern="1200" cap="none" spc="0" normalizeH="0" baseline="0" noProof="0" dirty="0">
              <a:ln>
                <a:noFill/>
              </a:ln>
              <a:solidFill>
                <a:srgbClr val="005073"/>
              </a:solidFill>
              <a:effectLst/>
              <a:uLnTx/>
              <a:uFillTx/>
              <a:latin typeface="CiscoSansTT ExtraLight"/>
            </a:endParaRPr>
          </a:p>
          <a:p>
            <a:pPr marL="0" marR="0" lvl="0" indent="0" algn="l" defTabSz="684213" rtl="0" eaLnBrk="1" fontAlgn="base" latinLnBrk="0" hangingPunct="1">
              <a:lnSpc>
                <a:spcPct val="80000"/>
              </a:lnSpc>
              <a:spcBef>
                <a:spcPct val="0"/>
              </a:spcBef>
              <a:spcAft>
                <a:spcPct val="0"/>
              </a:spcAft>
              <a:buClrTx/>
              <a:buSzTx/>
              <a:buFontTx/>
              <a:buNone/>
              <a:tabLst/>
              <a:defRPr/>
            </a:pPr>
            <a:r>
              <a:rPr kumimoji="0" lang="ja-JP" altLang="en-US" sz="2000" b="0" i="0" u="none" strike="noStrike" kern="1200" cap="none" spc="0" normalizeH="0" baseline="0" noProof="0" dirty="0">
                <a:ln>
                  <a:noFill/>
                </a:ln>
                <a:solidFill>
                  <a:srgbClr val="005073"/>
                </a:solidFill>
                <a:effectLst/>
                <a:uLnTx/>
                <a:uFillTx/>
                <a:latin typeface="CiscoSansTT ExtraLight"/>
              </a:rPr>
              <a:t>これからのインフラストラクチャへの架け橋</a:t>
            </a:r>
            <a:endParaRPr kumimoji="0" lang="en-IN" sz="2800" b="0" i="0" u="none" strike="noStrike" kern="1200" cap="none" spc="0" normalizeH="0" baseline="0" noProof="0" dirty="0">
              <a:ln>
                <a:noFill/>
              </a:ln>
              <a:solidFill>
                <a:srgbClr val="005073"/>
              </a:solidFill>
              <a:effectLst/>
              <a:uLnTx/>
              <a:uFillTx/>
              <a:latin typeface="CiscoSansTT ExtraLight"/>
            </a:endParaRPr>
          </a:p>
        </p:txBody>
      </p:sp>
      <p:sp>
        <p:nvSpPr>
          <p:cNvPr id="122" name="Text Box 56" descr="© INSCALE GmbH, 26.05.2010&#10;http://www.presentationload.com/">
            <a:extLst>
              <a:ext uri="{FF2B5EF4-FFF2-40B4-BE49-F238E27FC236}">
                <a16:creationId xmlns:a16="http://schemas.microsoft.com/office/drawing/2014/main" id="{09CB1981-E56F-4E09-8562-4F0287E2947F}"/>
              </a:ext>
            </a:extLst>
          </p:cNvPr>
          <p:cNvSpPr txBox="1">
            <a:spLocks noChangeArrowheads="1"/>
          </p:cNvSpPr>
          <p:nvPr userDrawn="1"/>
        </p:nvSpPr>
        <p:spPr bwMode="gray">
          <a:xfrm>
            <a:off x="72693" y="1303228"/>
            <a:ext cx="2614256" cy="723275"/>
          </a:xfrm>
          <a:prstGeom prst="rect">
            <a:avLst/>
          </a:prstGeom>
          <a:noFill/>
          <a:ln w="9525">
            <a:noFill/>
            <a:miter lim="800000"/>
            <a:headEnd/>
            <a:tailEnd/>
          </a:ln>
          <a:effectLst/>
        </p:spPr>
        <p:txBody>
          <a:bodyPr wrap="square" lIns="90000" tIns="0" rIns="72000">
            <a:spAutoFit/>
          </a:bodyPr>
          <a:lstStyle/>
          <a:p>
            <a:pPr algn="ctr" fontAlgn="base">
              <a:spcBef>
                <a:spcPct val="50000"/>
              </a:spcBef>
              <a:spcAft>
                <a:spcPct val="0"/>
              </a:spcAft>
              <a:defRPr/>
            </a:pPr>
            <a:r>
              <a:rPr lang="ja-JP" altLang="en-US" sz="1400" b="1" noProof="1">
                <a:solidFill>
                  <a:srgbClr val="005073"/>
                </a:solidFill>
                <a:latin typeface="CiscoSansTT ExtraLight"/>
                <a:ea typeface="ＭＳ Ｐゴシック" charset="0"/>
                <a:cs typeface="Calibri" pitchFamily="34" charset="0"/>
              </a:rPr>
              <a:t>今までのインフラストラクチャ</a:t>
            </a:r>
            <a:endParaRPr lang="en-US" altLang="ja-JP" sz="1400" b="1" noProof="1">
              <a:solidFill>
                <a:srgbClr val="005073"/>
              </a:solidFill>
              <a:latin typeface="CiscoSansTT ExtraLight"/>
              <a:ea typeface="ＭＳ Ｐゴシック" charset="0"/>
              <a:cs typeface="Calibri" pitchFamily="34" charset="0"/>
            </a:endParaRPr>
          </a:p>
          <a:p>
            <a:pPr algn="ctr" fontAlgn="base">
              <a:spcBef>
                <a:spcPct val="50000"/>
              </a:spcBef>
              <a:spcAft>
                <a:spcPct val="0"/>
              </a:spcAft>
              <a:defRPr/>
            </a:pPr>
            <a:r>
              <a:rPr lang="ja-JP" altLang="en-US" sz="1000" noProof="1">
                <a:solidFill>
                  <a:srgbClr val="282828"/>
                </a:solidFill>
                <a:latin typeface="CiscoSansTT ExtraLight"/>
                <a:ea typeface="ＭＳ Ｐゴシック" charset="0"/>
                <a:cs typeface="Calibri" pitchFamily="34" charset="0"/>
              </a:rPr>
              <a:t>手動によるオペレーション</a:t>
            </a:r>
            <a:endParaRPr lang="en-US" sz="1000" noProof="1">
              <a:solidFill>
                <a:srgbClr val="282828"/>
              </a:solidFill>
              <a:latin typeface="CiscoSansTT ExtraLight"/>
              <a:ea typeface="ＭＳ Ｐゴシック" charset="0"/>
              <a:cs typeface="Calibri" pitchFamily="34" charset="0"/>
            </a:endParaRPr>
          </a:p>
          <a:p>
            <a:pPr algn="ctr" fontAlgn="base">
              <a:spcBef>
                <a:spcPct val="50000"/>
              </a:spcBef>
              <a:spcAft>
                <a:spcPct val="0"/>
              </a:spcAft>
              <a:defRPr/>
            </a:pPr>
            <a:r>
              <a:rPr lang="ja-JP" altLang="en-US" sz="1000" noProof="1">
                <a:solidFill>
                  <a:srgbClr val="282828"/>
                </a:solidFill>
                <a:latin typeface="CiscoSansTT ExtraLight"/>
                <a:ea typeface="ＭＳ Ｐゴシック" charset="0"/>
                <a:cs typeface="Calibri" pitchFamily="34" charset="0"/>
              </a:rPr>
              <a:t>将来の取り組みのための限られた時間と予算</a:t>
            </a:r>
            <a:endParaRPr lang="en-US" sz="1000" noProof="1">
              <a:solidFill>
                <a:srgbClr val="282828"/>
              </a:solidFill>
              <a:latin typeface="CiscoSansTT ExtraLight"/>
              <a:ea typeface="ＭＳ Ｐゴシック" charset="0"/>
              <a:cs typeface="Calibri" pitchFamily="34" charset="0"/>
            </a:endParaRPr>
          </a:p>
        </p:txBody>
      </p:sp>
      <p:grpSp>
        <p:nvGrpSpPr>
          <p:cNvPr id="123" name="Group 122">
            <a:extLst>
              <a:ext uri="{FF2B5EF4-FFF2-40B4-BE49-F238E27FC236}">
                <a16:creationId xmlns:a16="http://schemas.microsoft.com/office/drawing/2014/main" id="{5F6103BA-F7C9-4F91-AE39-27BF6F84158D}"/>
              </a:ext>
            </a:extLst>
          </p:cNvPr>
          <p:cNvGrpSpPr/>
          <p:nvPr userDrawn="1"/>
        </p:nvGrpSpPr>
        <p:grpSpPr>
          <a:xfrm>
            <a:off x="3086817" y="1073150"/>
            <a:ext cx="2559557" cy="3454134"/>
            <a:chOff x="3086817" y="1073150"/>
            <a:chExt cx="2559557" cy="3454134"/>
          </a:xfrm>
        </p:grpSpPr>
        <p:sp>
          <p:nvSpPr>
            <p:cNvPr id="124" name="Rounded Rectangle 109">
              <a:extLst>
                <a:ext uri="{FF2B5EF4-FFF2-40B4-BE49-F238E27FC236}">
                  <a16:creationId xmlns:a16="http://schemas.microsoft.com/office/drawing/2014/main" id="{5D4498F6-E15C-49A0-87F7-A393166B12AF}"/>
                </a:ext>
              </a:extLst>
            </p:cNvPr>
            <p:cNvSpPr/>
            <p:nvPr/>
          </p:nvSpPr>
          <p:spPr>
            <a:xfrm>
              <a:off x="3149707" y="1073150"/>
              <a:ext cx="2468880" cy="3454134"/>
            </a:xfrm>
            <a:prstGeom prst="roundRect">
              <a:avLst>
                <a:gd name="adj" fmla="val 3275"/>
              </a:avLst>
            </a:prstGeom>
            <a:solidFill>
              <a:srgbClr val="6EBE4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grpSp>
          <p:nvGrpSpPr>
            <p:cNvPr id="125" name="Group 124">
              <a:extLst>
                <a:ext uri="{FF2B5EF4-FFF2-40B4-BE49-F238E27FC236}">
                  <a16:creationId xmlns:a16="http://schemas.microsoft.com/office/drawing/2014/main" id="{3249C73D-44FC-42B2-BFB4-C32D816B64A3}"/>
                </a:ext>
              </a:extLst>
            </p:cNvPr>
            <p:cNvGrpSpPr/>
            <p:nvPr/>
          </p:nvGrpSpPr>
          <p:grpSpPr>
            <a:xfrm>
              <a:off x="3537266" y="2098368"/>
              <a:ext cx="1693762" cy="1231411"/>
              <a:chOff x="3140652" y="2021445"/>
              <a:chExt cx="2862696" cy="1749898"/>
            </a:xfrm>
          </p:grpSpPr>
          <p:pic>
            <p:nvPicPr>
              <p:cNvPr id="135" name="Picture 134">
                <a:extLst>
                  <a:ext uri="{FF2B5EF4-FFF2-40B4-BE49-F238E27FC236}">
                    <a16:creationId xmlns:a16="http://schemas.microsoft.com/office/drawing/2014/main" id="{58A49DC9-13DD-49F8-8A81-7218ECCB631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136" name="Picture 135">
                <a:extLst>
                  <a:ext uri="{FF2B5EF4-FFF2-40B4-BE49-F238E27FC236}">
                    <a16:creationId xmlns:a16="http://schemas.microsoft.com/office/drawing/2014/main" id="{4154589A-BD8A-4693-8955-BF0C77A250E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137" name="Picture 136">
                <a:extLst>
                  <a:ext uri="{FF2B5EF4-FFF2-40B4-BE49-F238E27FC236}">
                    <a16:creationId xmlns:a16="http://schemas.microsoft.com/office/drawing/2014/main" id="{707DBFC2-4896-4313-B850-1F9656A7B1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grpSp>
          <p:nvGrpSpPr>
            <p:cNvPr id="126" name="Group 125">
              <a:extLst>
                <a:ext uri="{FF2B5EF4-FFF2-40B4-BE49-F238E27FC236}">
                  <a16:creationId xmlns:a16="http://schemas.microsoft.com/office/drawing/2014/main" id="{AA9CA9F9-9CC4-44AC-9F2B-7512AFDC9CDE}"/>
                </a:ext>
              </a:extLst>
            </p:cNvPr>
            <p:cNvGrpSpPr/>
            <p:nvPr/>
          </p:nvGrpSpPr>
          <p:grpSpPr>
            <a:xfrm>
              <a:off x="3426728" y="3334178"/>
              <a:ext cx="1914839" cy="1115991"/>
              <a:chOff x="12723716" y="3411293"/>
              <a:chExt cx="1914839" cy="1115991"/>
            </a:xfrm>
          </p:grpSpPr>
          <p:grpSp>
            <p:nvGrpSpPr>
              <p:cNvPr id="128" name="Group 127">
                <a:extLst>
                  <a:ext uri="{FF2B5EF4-FFF2-40B4-BE49-F238E27FC236}">
                    <a16:creationId xmlns:a16="http://schemas.microsoft.com/office/drawing/2014/main" id="{154C7074-8C1F-47F1-8700-889A61C62598}"/>
                  </a:ext>
                </a:extLst>
              </p:cNvPr>
              <p:cNvGrpSpPr/>
              <p:nvPr/>
            </p:nvGrpSpPr>
            <p:grpSpPr>
              <a:xfrm>
                <a:off x="12723716" y="3411293"/>
                <a:ext cx="1754415" cy="327782"/>
                <a:chOff x="4128047" y="3560969"/>
                <a:chExt cx="2588646" cy="327782"/>
              </a:xfrm>
            </p:grpSpPr>
            <p:sp>
              <p:nvSpPr>
                <p:cNvPr id="133" name="Rectangle 132">
                  <a:extLst>
                    <a:ext uri="{FF2B5EF4-FFF2-40B4-BE49-F238E27FC236}">
                      <a16:creationId xmlns:a16="http://schemas.microsoft.com/office/drawing/2014/main" id="{0B466D89-48ED-4452-837C-829C79DC061F}"/>
                    </a:ext>
                  </a:extLst>
                </p:cNvPr>
                <p:cNvSpPr/>
                <p:nvPr/>
              </p:nvSpPr>
              <p:spPr>
                <a:xfrm>
                  <a:off x="4911318" y="3613291"/>
                  <a:ext cx="1805375" cy="223138"/>
                </a:xfrm>
                <a:prstGeom prst="rect">
                  <a:avLst/>
                </a:prstGeom>
                <a:noFill/>
                <a:ln w="25400" cap="flat" cmpd="sng" algn="ctr">
                  <a:noFill/>
                  <a:prstDash val="solid"/>
                </a:ln>
                <a:effectLst/>
              </p:spPr>
              <p:txBody>
                <a:bodyPr wrap="square" lIns="91440" tIns="45720" rIns="91440" bIns="45720" rtlCol="0" anchor="ctr">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ja-JP" altLang="en-US" sz="10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t>時間節約の管理</a:t>
                  </a:r>
                  <a:r>
                    <a:rPr kumimoji="0" lang="en-US" sz="1000" b="1" i="0" u="none" strike="noStrike" kern="0" cap="none" spc="0" normalizeH="0" baseline="30000" noProof="0" dirty="0">
                      <a:ln>
                        <a:noFill/>
                      </a:ln>
                      <a:solidFill>
                        <a:srgbClr val="FFFFFF"/>
                      </a:solidFill>
                      <a:effectLst/>
                      <a:uLnTx/>
                      <a:uFillTx/>
                      <a:latin typeface="CiscoSansTT ExtraLight"/>
                      <a:ea typeface="+mn-ea"/>
                      <a:cs typeface="CiscoSansTT Light" panose="020B0503020201020303" pitchFamily="34" charset="0"/>
                    </a:rPr>
                    <a:t>3</a:t>
                  </a:r>
                </a:p>
              </p:txBody>
            </p:sp>
            <p:sp>
              <p:nvSpPr>
                <p:cNvPr id="134" name="Rectangle 133">
                  <a:extLst>
                    <a:ext uri="{FF2B5EF4-FFF2-40B4-BE49-F238E27FC236}">
                      <a16:creationId xmlns:a16="http://schemas.microsoft.com/office/drawing/2014/main" id="{4E72C743-CB90-4396-B16D-370F4BCB98FD}"/>
                    </a:ext>
                  </a:extLst>
                </p:cNvPr>
                <p:cNvSpPr/>
                <p:nvPr/>
              </p:nvSpPr>
              <p:spPr>
                <a:xfrm>
                  <a:off x="4128047" y="3560969"/>
                  <a:ext cx="903994"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75</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grpSp>
          <p:sp>
            <p:nvSpPr>
              <p:cNvPr id="129" name="Rectangle 128">
                <a:extLst>
                  <a:ext uri="{FF2B5EF4-FFF2-40B4-BE49-F238E27FC236}">
                    <a16:creationId xmlns:a16="http://schemas.microsoft.com/office/drawing/2014/main" id="{27393A58-8D49-435B-A658-E8BE262F9442}"/>
                  </a:ext>
                </a:extLst>
              </p:cNvPr>
              <p:cNvSpPr/>
              <p:nvPr/>
            </p:nvSpPr>
            <p:spPr>
              <a:xfrm>
                <a:off x="13285649" y="3762963"/>
                <a:ext cx="921224" cy="380104"/>
              </a:xfrm>
              <a:prstGeom prst="rect">
                <a:avLst/>
              </a:prstGeom>
              <a:noFill/>
              <a:ln w="25400" cap="flat" cmpd="sng" algn="ctr">
                <a:noFill/>
                <a:prstDash val="solid"/>
              </a:ln>
              <a:effectLst/>
            </p:spPr>
            <p:txBody>
              <a:bodyPr wrap="square" lIns="91440" tIns="45720" rIns="91440" bIns="45720" rtlCol="0" anchor="ctr">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ja-JP" altLang="en-US" sz="1100" b="1" i="0" u="none" strike="noStrike" kern="0" cap="none" spc="0" normalizeH="0" baseline="0" noProof="0" dirty="0">
                    <a:ln>
                      <a:noFill/>
                    </a:ln>
                    <a:solidFill>
                      <a:srgbClr val="FFFFFF"/>
                    </a:solidFill>
                    <a:effectLst/>
                    <a:uLnTx/>
                    <a:uFillTx/>
                    <a:latin typeface="CiscoSansTT ExtraLight"/>
                    <a:ea typeface="+mn-ea"/>
                    <a:cs typeface="CiscoSansTT Light" panose="020B0503020201020303" pitchFamily="34" charset="0"/>
                  </a:rPr>
                  <a:t>ダウンタイムの削減</a:t>
                </a:r>
                <a:r>
                  <a:rPr kumimoji="0" lang="en-US" sz="1050" b="1" i="0" u="none" strike="noStrike" kern="0" cap="none" spc="0" normalizeH="0" baseline="30000" noProof="0" dirty="0">
                    <a:ln>
                      <a:noFill/>
                    </a:ln>
                    <a:solidFill>
                      <a:srgbClr val="FFFFFF"/>
                    </a:solidFill>
                    <a:effectLst/>
                    <a:uLnTx/>
                    <a:uFillTx/>
                    <a:latin typeface="CiscoSansTT ExtraLight"/>
                    <a:ea typeface="+mn-ea"/>
                    <a:cs typeface="CiscoSansTT Light" panose="020B0503020201020303" pitchFamily="34" charset="0"/>
                  </a:rPr>
                  <a:t>7</a:t>
                </a:r>
              </a:p>
            </p:txBody>
          </p:sp>
          <p:sp>
            <p:nvSpPr>
              <p:cNvPr id="130" name="Rectangle 129">
                <a:extLst>
                  <a:ext uri="{FF2B5EF4-FFF2-40B4-BE49-F238E27FC236}">
                    <a16:creationId xmlns:a16="http://schemas.microsoft.com/office/drawing/2014/main" id="{00205BE2-24F9-4D60-B030-4F8434D83714}"/>
                  </a:ext>
                </a:extLst>
              </p:cNvPr>
              <p:cNvSpPr/>
              <p:nvPr/>
            </p:nvSpPr>
            <p:spPr>
              <a:xfrm>
                <a:off x="12748377" y="3788178"/>
                <a:ext cx="612668"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90</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sp>
            <p:nvSpPr>
              <p:cNvPr id="131" name="Rectangle 130">
                <a:extLst>
                  <a:ext uri="{FF2B5EF4-FFF2-40B4-BE49-F238E27FC236}">
                    <a16:creationId xmlns:a16="http://schemas.microsoft.com/office/drawing/2014/main" id="{1D9B9FE5-A333-4567-9426-0628C5144A79}"/>
                  </a:ext>
                </a:extLst>
              </p:cNvPr>
              <p:cNvSpPr/>
              <p:nvPr/>
            </p:nvSpPr>
            <p:spPr>
              <a:xfrm>
                <a:off x="13285649" y="4147180"/>
                <a:ext cx="1352906" cy="380104"/>
              </a:xfrm>
              <a:prstGeom prst="rect">
                <a:avLst/>
              </a:prstGeom>
            </p:spPr>
            <p:txBody>
              <a:bodyPr wrap="square">
                <a:spAutoFit/>
              </a:bodyPr>
              <a:lstStyle/>
              <a:p>
                <a:pPr marL="0" marR="0" lvl="0" indent="0" defTabSz="457178" eaLnBrk="1" fontAlgn="base" latinLnBrk="0" hangingPunct="1">
                  <a:lnSpc>
                    <a:spcPct val="85000"/>
                  </a:lnSpc>
                  <a:spcBef>
                    <a:spcPct val="0"/>
                  </a:spcBef>
                  <a:spcAft>
                    <a:spcPct val="0"/>
                  </a:spcAft>
                  <a:buClrTx/>
                  <a:buSzTx/>
                  <a:buFontTx/>
                  <a:buNone/>
                  <a:tabLst/>
                  <a:defRPr/>
                </a:pPr>
                <a:r>
                  <a:rPr kumimoji="0" lang="ja-JP" altLang="en-US" sz="11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削減</a:t>
                </a:r>
                <a:r>
                  <a:rPr kumimoji="0" lang="en-US" sz="11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 vs. 3-tier </a:t>
                </a:r>
                <a:r>
                  <a:rPr kumimoji="0" lang="ja-JP" altLang="en-US" sz="11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インフラストラクチャ</a:t>
                </a:r>
                <a:r>
                  <a:rPr kumimoji="0" lang="en-US" sz="1100" b="1" i="0" u="none" strike="noStrike" kern="0" cap="none" spc="0" normalizeH="0" baseline="30000" noProof="0" dirty="0">
                    <a:ln>
                      <a:noFill/>
                    </a:ln>
                    <a:solidFill>
                      <a:srgbClr val="FFFFFF"/>
                    </a:solidFill>
                    <a:effectLst/>
                    <a:uLnTx/>
                    <a:uFillTx/>
                    <a:ea typeface="ＭＳ Ｐゴシック" charset="0"/>
                    <a:cs typeface="CiscoSansTT Light" panose="020B0503020201020303" pitchFamily="34" charset="0"/>
                  </a:rPr>
                  <a:t>1</a:t>
                </a:r>
              </a:p>
            </p:txBody>
          </p:sp>
          <p:sp>
            <p:nvSpPr>
              <p:cNvPr id="132" name="Rectangle 131">
                <a:extLst>
                  <a:ext uri="{FF2B5EF4-FFF2-40B4-BE49-F238E27FC236}">
                    <a16:creationId xmlns:a16="http://schemas.microsoft.com/office/drawing/2014/main" id="{6CB4370C-B8A4-4219-A477-5C55C55AFA1F}"/>
                  </a:ext>
                </a:extLst>
              </p:cNvPr>
              <p:cNvSpPr/>
              <p:nvPr/>
            </p:nvSpPr>
            <p:spPr>
              <a:xfrm>
                <a:off x="12745783" y="4180792"/>
                <a:ext cx="612668" cy="327782"/>
              </a:xfrm>
              <a:prstGeom prst="rect">
                <a:avLst/>
              </a:prstGeom>
            </p:spPr>
            <p:txBody>
              <a:bodyPr wrap="none">
                <a:spAutoFit/>
              </a:bodyPr>
              <a:lstStyle/>
              <a:p>
                <a:pPr marL="0" marR="0" lvl="0" indent="0" algn="r" defTabSz="914400" eaLnBrk="1" fontAlgn="base" latinLnBrk="0" hangingPunct="1">
                  <a:lnSpc>
                    <a:spcPct val="85000"/>
                  </a:lnSpc>
                  <a:spcBef>
                    <a:spcPct val="0"/>
                  </a:spcBef>
                  <a:spcAft>
                    <a:spcPct val="0"/>
                  </a:spcAft>
                  <a:buClrTx/>
                  <a:buSzTx/>
                  <a:buFontTx/>
                  <a:buNone/>
                  <a:tabLst/>
                  <a:defRPr/>
                </a:pPr>
                <a:r>
                  <a:rPr kumimoji="0" lang="en-US" sz="1800" b="1" i="0" u="none" strike="noStrike" kern="0" cap="none" spc="-150" normalizeH="0" baseline="0" noProof="0" dirty="0">
                    <a:ln>
                      <a:noFill/>
                    </a:ln>
                    <a:solidFill>
                      <a:srgbClr val="FFFFFF"/>
                    </a:solidFill>
                    <a:effectLst/>
                    <a:uLnTx/>
                    <a:uFillTx/>
                    <a:latin typeface="CiscoSansTT ExtraLight"/>
                    <a:ea typeface="ＭＳ Ｐゴシック" charset="0"/>
                  </a:rPr>
                  <a:t>80</a:t>
                </a:r>
                <a:r>
                  <a:rPr kumimoji="0" lang="en-US" sz="1800" b="1" i="0" u="none" strike="noStrike" kern="0" cap="none" spc="0" normalizeH="0" baseline="0" noProof="0" dirty="0">
                    <a:ln>
                      <a:noFill/>
                    </a:ln>
                    <a:solidFill>
                      <a:srgbClr val="FFFFFF"/>
                    </a:solidFill>
                    <a:effectLst/>
                    <a:uLnTx/>
                    <a:uFillTx/>
                    <a:latin typeface="CiscoSansTT ExtraLight"/>
                    <a:ea typeface="ＭＳ Ｐゴシック" charset="0"/>
                  </a:rPr>
                  <a:t>%</a:t>
                </a:r>
                <a:endParaRPr kumimoji="0" lang="en-US" sz="800" b="1"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endParaRPr>
              </a:p>
            </p:txBody>
          </p:sp>
        </p:grpSp>
        <p:sp>
          <p:nvSpPr>
            <p:cNvPr id="127" name="Text Box 56" descr="© INSCALE GmbH, 26.05.2010&#10;http://www.presentationload.com/">
              <a:extLst>
                <a:ext uri="{FF2B5EF4-FFF2-40B4-BE49-F238E27FC236}">
                  <a16:creationId xmlns:a16="http://schemas.microsoft.com/office/drawing/2014/main" id="{31B7401F-A559-44F7-9BC4-839066505331}"/>
                </a:ext>
              </a:extLst>
            </p:cNvPr>
            <p:cNvSpPr txBox="1">
              <a:spLocks noChangeArrowheads="1"/>
            </p:cNvSpPr>
            <p:nvPr/>
          </p:nvSpPr>
          <p:spPr bwMode="gray">
            <a:xfrm>
              <a:off x="3086817" y="1185896"/>
              <a:ext cx="2559557" cy="707886"/>
            </a:xfrm>
            <a:prstGeom prst="rect">
              <a:avLst/>
            </a:prstGeom>
            <a:noFill/>
            <a:ln w="9525">
              <a:noFill/>
              <a:miter lim="800000"/>
              <a:headEnd/>
              <a:tailEnd/>
            </a:ln>
            <a:effectLst/>
          </p:spPr>
          <p:txBody>
            <a:bodyPr wrap="square" lIns="90000" tIns="0" rIns="7200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ja-JP" altLang="en-US" sz="14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rPr>
                <a:t>ハイパーコンバージドインフラストラクチャモダナイゼーション</a:t>
              </a:r>
              <a:endParaRPr kumimoji="0" lang="en-US" altLang="ja-JP" sz="14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endParaRPr>
            </a:p>
            <a:p>
              <a:pPr marL="0" marR="0" lvl="0" indent="0" algn="ctr" defTabSz="914400" eaLnBrk="1" fontAlgn="base" latinLnBrk="0" hangingPunct="1">
                <a:lnSpc>
                  <a:spcPct val="100000"/>
                </a:lnSpc>
                <a:spcBef>
                  <a:spcPct val="50000"/>
                </a:spcBef>
                <a:spcAft>
                  <a:spcPct val="0"/>
                </a:spcAft>
                <a:buClrTx/>
                <a:buSzTx/>
                <a:buFontTx/>
                <a:buNone/>
                <a:tabLst/>
                <a:defRPr/>
              </a:pPr>
              <a:r>
                <a:rPr kumimoji="0" lang="ja-JP" altLang="en-US" sz="10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rPr>
                <a:t>合理的な近代化されたコア環境</a:t>
              </a:r>
              <a:endParaRPr kumimoji="0" lang="en-US" sz="1000" b="1" i="0" u="none" strike="noStrike" kern="0" cap="none" spc="0" normalizeH="0" baseline="0" noProof="1">
                <a:ln>
                  <a:noFill/>
                </a:ln>
                <a:solidFill>
                  <a:srgbClr val="FFFFFF"/>
                </a:solidFill>
                <a:effectLst/>
                <a:uLnTx/>
                <a:uFillTx/>
                <a:latin typeface="CiscoSansTT ExtraLight"/>
                <a:ea typeface="ＭＳ Ｐゴシック" charset="0"/>
                <a:cs typeface="Calibri" pitchFamily="34" charset="0"/>
              </a:endParaRPr>
            </a:p>
          </p:txBody>
        </p:sp>
      </p:grpSp>
      <p:grpSp>
        <p:nvGrpSpPr>
          <p:cNvPr id="138" name="Group 137">
            <a:extLst>
              <a:ext uri="{FF2B5EF4-FFF2-40B4-BE49-F238E27FC236}">
                <a16:creationId xmlns:a16="http://schemas.microsoft.com/office/drawing/2014/main" id="{E1C72D29-42C2-4EFF-9812-61F423084316}"/>
              </a:ext>
            </a:extLst>
          </p:cNvPr>
          <p:cNvGrpSpPr/>
          <p:nvPr userDrawn="1"/>
        </p:nvGrpSpPr>
        <p:grpSpPr>
          <a:xfrm>
            <a:off x="6407497" y="1122164"/>
            <a:ext cx="2046414" cy="2590302"/>
            <a:chOff x="6310170" y="1122164"/>
            <a:chExt cx="2046414" cy="2590302"/>
          </a:xfrm>
        </p:grpSpPr>
        <p:sp>
          <p:nvSpPr>
            <p:cNvPr id="139" name="TextBox 138">
              <a:extLst>
                <a:ext uri="{FF2B5EF4-FFF2-40B4-BE49-F238E27FC236}">
                  <a16:creationId xmlns:a16="http://schemas.microsoft.com/office/drawing/2014/main" id="{17BF3C4F-B20A-4B3D-A003-8C95294F6FC3}"/>
                </a:ext>
              </a:extLst>
            </p:cNvPr>
            <p:cNvSpPr txBox="1"/>
            <p:nvPr/>
          </p:nvSpPr>
          <p:spPr>
            <a:xfrm flipH="1">
              <a:off x="6435512" y="1122164"/>
              <a:ext cx="1793484" cy="430887"/>
            </a:xfrm>
            <a:prstGeom prst="rect">
              <a:avLst/>
            </a:prstGeom>
            <a:noFill/>
          </p:spPr>
          <p:txBody>
            <a:bodyPr wrap="square" lIns="0" tIns="0" rIns="0" bIns="0" rtlCol="0" anchor="b">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1" i="0" u="none" strike="noStrike" kern="0" cap="none" spc="0" normalizeH="0" baseline="0" noProof="0" dirty="0">
                  <a:ln>
                    <a:noFill/>
                  </a:ln>
                  <a:solidFill>
                    <a:srgbClr val="005073"/>
                  </a:solidFill>
                  <a:effectLst/>
                  <a:uLnTx/>
                  <a:uFillTx/>
                  <a:latin typeface="CiscoSansTT ExtraLight"/>
                  <a:ea typeface="ＭＳ Ｐゴシック" charset="0"/>
                </a:rPr>
                <a:t>分散化されたデータセンターの最適化</a:t>
              </a:r>
              <a:endParaRPr kumimoji="0" lang="en-US" sz="1400" b="1" i="0" u="none" strike="noStrike" kern="0" cap="none" spc="0" normalizeH="0" baseline="0" noProof="0" dirty="0">
                <a:ln>
                  <a:noFill/>
                </a:ln>
                <a:solidFill>
                  <a:srgbClr val="005073"/>
                </a:solidFill>
                <a:effectLst/>
                <a:uLnTx/>
                <a:uFillTx/>
                <a:latin typeface="CiscoSansTT ExtraLight"/>
                <a:ea typeface="ＭＳ Ｐゴシック" charset="0"/>
              </a:endParaRPr>
            </a:p>
          </p:txBody>
        </p:sp>
        <p:grpSp>
          <p:nvGrpSpPr>
            <p:cNvPr id="140" name="Group 139">
              <a:extLst>
                <a:ext uri="{FF2B5EF4-FFF2-40B4-BE49-F238E27FC236}">
                  <a16:creationId xmlns:a16="http://schemas.microsoft.com/office/drawing/2014/main" id="{83FB13C6-B81F-4B5F-A101-EB35EB3C7334}"/>
                </a:ext>
              </a:extLst>
            </p:cNvPr>
            <p:cNvGrpSpPr/>
            <p:nvPr/>
          </p:nvGrpSpPr>
          <p:grpSpPr>
            <a:xfrm>
              <a:off x="6310170" y="1651952"/>
              <a:ext cx="2046414" cy="2060514"/>
              <a:chOff x="6301776" y="1520619"/>
              <a:chExt cx="2046414" cy="2060514"/>
            </a:xfrm>
          </p:grpSpPr>
          <p:sp>
            <p:nvSpPr>
              <p:cNvPr id="141" name="Oval 140">
                <a:extLst>
                  <a:ext uri="{FF2B5EF4-FFF2-40B4-BE49-F238E27FC236}">
                    <a16:creationId xmlns:a16="http://schemas.microsoft.com/office/drawing/2014/main" id="{E67DC47D-2343-4FAF-AF04-2E83C67EB6B0}"/>
                  </a:ext>
                </a:extLst>
              </p:cNvPr>
              <p:cNvSpPr/>
              <p:nvPr/>
            </p:nvSpPr>
            <p:spPr>
              <a:xfrm>
                <a:off x="6427118" y="1657402"/>
                <a:ext cx="1807968" cy="1807968"/>
              </a:xfrm>
              <a:prstGeom prst="ellipse">
                <a:avLst/>
              </a:prstGeom>
              <a:noFill/>
              <a:ln w="19050" cap="rnd">
                <a:solidFill>
                  <a:srgbClr val="282828">
                    <a:lumMod val="25000"/>
                    <a:lumOff val="75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pic>
            <p:nvPicPr>
              <p:cNvPr id="142" name="Picture 141">
                <a:extLst>
                  <a:ext uri="{FF2B5EF4-FFF2-40B4-BE49-F238E27FC236}">
                    <a16:creationId xmlns:a16="http://schemas.microsoft.com/office/drawing/2014/main" id="{CEF525EE-A203-4E04-8986-926CFA031AD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02564" y="3321752"/>
                <a:ext cx="259381" cy="259381"/>
              </a:xfrm>
              <a:prstGeom prst="rect">
                <a:avLst/>
              </a:prstGeom>
            </p:spPr>
          </p:pic>
          <p:pic>
            <p:nvPicPr>
              <p:cNvPr id="143" name="Picture 142">
                <a:extLst>
                  <a:ext uri="{FF2B5EF4-FFF2-40B4-BE49-F238E27FC236}">
                    <a16:creationId xmlns:a16="http://schemas.microsoft.com/office/drawing/2014/main" id="{339C5811-3732-471F-80E3-6B6FB8D8609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04603" y="2166992"/>
                <a:ext cx="259381" cy="259381"/>
              </a:xfrm>
              <a:prstGeom prst="rect">
                <a:avLst/>
              </a:prstGeom>
            </p:spPr>
          </p:pic>
          <p:pic>
            <p:nvPicPr>
              <p:cNvPr id="144" name="Picture 143">
                <a:extLst>
                  <a:ext uri="{FF2B5EF4-FFF2-40B4-BE49-F238E27FC236}">
                    <a16:creationId xmlns:a16="http://schemas.microsoft.com/office/drawing/2014/main" id="{5769F0D0-5316-4913-BB6B-D7672B362D4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48172" y="3137634"/>
                <a:ext cx="259381" cy="259381"/>
              </a:xfrm>
              <a:prstGeom prst="rect">
                <a:avLst/>
              </a:prstGeom>
            </p:spPr>
          </p:pic>
          <p:pic>
            <p:nvPicPr>
              <p:cNvPr id="145" name="Picture 144">
                <a:extLst>
                  <a:ext uri="{FF2B5EF4-FFF2-40B4-BE49-F238E27FC236}">
                    <a16:creationId xmlns:a16="http://schemas.microsoft.com/office/drawing/2014/main" id="{660AD7C9-881B-4A3F-A49F-B4CB5BB88FC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748172" y="1677686"/>
                <a:ext cx="259381" cy="259381"/>
              </a:xfrm>
              <a:prstGeom prst="rect">
                <a:avLst/>
              </a:prstGeom>
            </p:spPr>
          </p:pic>
          <p:pic>
            <p:nvPicPr>
              <p:cNvPr id="146" name="Picture 145">
                <a:extLst>
                  <a:ext uri="{FF2B5EF4-FFF2-40B4-BE49-F238E27FC236}">
                    <a16:creationId xmlns:a16="http://schemas.microsoft.com/office/drawing/2014/main" id="{90427C0E-0241-4762-A2CE-8C32311AF1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301776" y="2664362"/>
                <a:ext cx="259381" cy="259381"/>
              </a:xfrm>
              <a:prstGeom prst="rect">
                <a:avLst/>
              </a:prstGeom>
            </p:spPr>
          </p:pic>
          <p:pic>
            <p:nvPicPr>
              <p:cNvPr id="147" name="Picture 146">
                <a:extLst>
                  <a:ext uri="{FF2B5EF4-FFF2-40B4-BE49-F238E27FC236}">
                    <a16:creationId xmlns:a16="http://schemas.microsoft.com/office/drawing/2014/main" id="{58BFEDEE-9BFA-457A-8E4C-1B8386FB4D7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081666" y="2666036"/>
                <a:ext cx="266068" cy="266068"/>
              </a:xfrm>
              <a:prstGeom prst="rect">
                <a:avLst/>
              </a:prstGeom>
            </p:spPr>
          </p:pic>
          <p:pic>
            <p:nvPicPr>
              <p:cNvPr id="148" name="Picture 147">
                <a:extLst>
                  <a:ext uri="{FF2B5EF4-FFF2-40B4-BE49-F238E27FC236}">
                    <a16:creationId xmlns:a16="http://schemas.microsoft.com/office/drawing/2014/main" id="{4A5D3A37-BC1C-484E-885C-D9D020F4886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192513" y="1520619"/>
                <a:ext cx="257014" cy="257014"/>
              </a:xfrm>
              <a:prstGeom prst="rect">
                <a:avLst/>
              </a:prstGeom>
            </p:spPr>
          </p:pic>
          <p:pic>
            <p:nvPicPr>
              <p:cNvPr id="149" name="Picture 148">
                <a:extLst>
                  <a:ext uri="{FF2B5EF4-FFF2-40B4-BE49-F238E27FC236}">
                    <a16:creationId xmlns:a16="http://schemas.microsoft.com/office/drawing/2014/main" id="{9F715BEC-0D7E-4E8C-8C4E-984495E34B3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084693" y="2164483"/>
                <a:ext cx="263497" cy="263497"/>
              </a:xfrm>
              <a:prstGeom prst="rect">
                <a:avLst/>
              </a:prstGeom>
            </p:spPr>
          </p:pic>
          <p:pic>
            <p:nvPicPr>
              <p:cNvPr id="150" name="Picture 149">
                <a:extLst>
                  <a:ext uri="{FF2B5EF4-FFF2-40B4-BE49-F238E27FC236}">
                    <a16:creationId xmlns:a16="http://schemas.microsoft.com/office/drawing/2014/main" id="{078C0B4B-14E8-4A20-B39F-6DF41AD2937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631790" y="1682723"/>
                <a:ext cx="263285" cy="263285"/>
              </a:xfrm>
              <a:prstGeom prst="rect">
                <a:avLst/>
              </a:prstGeom>
            </p:spPr>
          </p:pic>
          <p:pic>
            <p:nvPicPr>
              <p:cNvPr id="151" name="Picture 150">
                <a:extLst>
                  <a:ext uri="{FF2B5EF4-FFF2-40B4-BE49-F238E27FC236}">
                    <a16:creationId xmlns:a16="http://schemas.microsoft.com/office/drawing/2014/main" id="{F1422BFD-1E06-4E2F-9F01-158D90954BBB}"/>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636947" y="3143793"/>
                <a:ext cx="252972" cy="252972"/>
              </a:xfrm>
              <a:prstGeom prst="rect">
                <a:avLst/>
              </a:prstGeom>
            </p:spPr>
          </p:pic>
          <p:grpSp>
            <p:nvGrpSpPr>
              <p:cNvPr id="152" name="Group 151">
                <a:extLst>
                  <a:ext uri="{FF2B5EF4-FFF2-40B4-BE49-F238E27FC236}">
                    <a16:creationId xmlns:a16="http://schemas.microsoft.com/office/drawing/2014/main" id="{8A7D61F9-E50A-4991-B98D-A78035CF5095}"/>
                  </a:ext>
                </a:extLst>
              </p:cNvPr>
              <p:cNvGrpSpPr/>
              <p:nvPr/>
            </p:nvGrpSpPr>
            <p:grpSpPr>
              <a:xfrm>
                <a:off x="6623533" y="1925349"/>
                <a:ext cx="1417441" cy="1355129"/>
                <a:chOff x="3499576" y="1886054"/>
                <a:chExt cx="2148682" cy="2054224"/>
              </a:xfrm>
            </p:grpSpPr>
            <p:grpSp>
              <p:nvGrpSpPr>
                <p:cNvPr id="153" name="Group 152">
                  <a:extLst>
                    <a:ext uri="{FF2B5EF4-FFF2-40B4-BE49-F238E27FC236}">
                      <a16:creationId xmlns:a16="http://schemas.microsoft.com/office/drawing/2014/main" id="{7CDA86D8-6B58-49C3-8311-EA4CFD21FD4F}"/>
                    </a:ext>
                  </a:extLst>
                </p:cNvPr>
                <p:cNvGrpSpPr/>
                <p:nvPr/>
              </p:nvGrpSpPr>
              <p:grpSpPr>
                <a:xfrm>
                  <a:off x="3499576" y="1886054"/>
                  <a:ext cx="2148682" cy="2054224"/>
                  <a:chOff x="5048800" y="1774826"/>
                  <a:chExt cx="2148682" cy="2054224"/>
                </a:xfrm>
              </p:grpSpPr>
              <p:sp>
                <p:nvSpPr>
                  <p:cNvPr id="158" name="Freeform 7">
                    <a:extLst>
                      <a:ext uri="{FF2B5EF4-FFF2-40B4-BE49-F238E27FC236}">
                        <a16:creationId xmlns:a16="http://schemas.microsoft.com/office/drawing/2014/main" id="{4E3475E1-49F9-4664-8141-7FF2F0F27F70}"/>
                      </a:ext>
                    </a:extLst>
                  </p:cNvPr>
                  <p:cNvSpPr>
                    <a:spLocks/>
                  </p:cNvSpPr>
                  <p:nvPr/>
                </p:nvSpPr>
                <p:spPr bwMode="auto">
                  <a:xfrm>
                    <a:off x="6124576" y="2555876"/>
                    <a:ext cx="627063" cy="503238"/>
                  </a:xfrm>
                  <a:custGeom>
                    <a:avLst/>
                    <a:gdLst>
                      <a:gd name="T0" fmla="*/ 187 w 606"/>
                      <a:gd name="T1" fmla="*/ 0 h 487"/>
                      <a:gd name="T2" fmla="*/ 119 w 606"/>
                      <a:gd name="T3" fmla="*/ 177 h 487"/>
                      <a:gd name="T4" fmla="*/ 0 w 606"/>
                      <a:gd name="T5" fmla="*/ 325 h 487"/>
                      <a:gd name="T6" fmla="*/ 419 w 606"/>
                      <a:gd name="T7" fmla="*/ 487 h 487"/>
                      <a:gd name="T8" fmla="*/ 606 w 606"/>
                      <a:gd name="T9" fmla="*/ 459 h 487"/>
                      <a:gd name="T10" fmla="*/ 187 w 606"/>
                      <a:gd name="T11" fmla="*/ 0 h 487"/>
                    </a:gdLst>
                    <a:ahLst/>
                    <a:cxnLst>
                      <a:cxn ang="0">
                        <a:pos x="T0" y="T1"/>
                      </a:cxn>
                      <a:cxn ang="0">
                        <a:pos x="T2" y="T3"/>
                      </a:cxn>
                      <a:cxn ang="0">
                        <a:pos x="T4" y="T5"/>
                      </a:cxn>
                      <a:cxn ang="0">
                        <a:pos x="T6" y="T7"/>
                      </a:cxn>
                      <a:cxn ang="0">
                        <a:pos x="T8" y="T9"/>
                      </a:cxn>
                      <a:cxn ang="0">
                        <a:pos x="T10" y="T11"/>
                      </a:cxn>
                    </a:cxnLst>
                    <a:rect l="0" t="0" r="r" b="b"/>
                    <a:pathLst>
                      <a:path w="606" h="487">
                        <a:moveTo>
                          <a:pt x="187" y="0"/>
                        </a:moveTo>
                        <a:cubicBezTo>
                          <a:pt x="174" y="61"/>
                          <a:pt x="151" y="120"/>
                          <a:pt x="119" y="177"/>
                        </a:cubicBezTo>
                        <a:cubicBezTo>
                          <a:pt x="86" y="234"/>
                          <a:pt x="46" y="283"/>
                          <a:pt x="0" y="325"/>
                        </a:cubicBezTo>
                        <a:cubicBezTo>
                          <a:pt x="115" y="430"/>
                          <a:pt x="266" y="487"/>
                          <a:pt x="419" y="487"/>
                        </a:cubicBezTo>
                        <a:cubicBezTo>
                          <a:pt x="482" y="487"/>
                          <a:pt x="545" y="478"/>
                          <a:pt x="606" y="459"/>
                        </a:cubicBezTo>
                        <a:cubicBezTo>
                          <a:pt x="559" y="241"/>
                          <a:pt x="397" y="67"/>
                          <a:pt x="187" y="0"/>
                        </a:cubicBezTo>
                      </a:path>
                    </a:pathLst>
                  </a:custGeom>
                  <a:solidFill>
                    <a:srgbClr val="007E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59" name="yellow">
                    <a:extLst>
                      <a:ext uri="{FF2B5EF4-FFF2-40B4-BE49-F238E27FC236}">
                        <a16:creationId xmlns:a16="http://schemas.microsoft.com/office/drawing/2014/main" id="{AB39820E-411A-4590-B47C-0B126948EDC7}"/>
                      </a:ext>
                    </a:extLst>
                  </p:cNvPr>
                  <p:cNvSpPr/>
                  <p:nvPr/>
                </p:nvSpPr>
                <p:spPr>
                  <a:xfrm>
                    <a:off x="5481638" y="2544762"/>
                    <a:ext cx="1284288" cy="1284288"/>
                  </a:xfrm>
                  <a:prstGeom prst="ellipse">
                    <a:avLst/>
                  </a:prstGeom>
                  <a:solidFill>
                    <a:srgbClr val="FBAB18"/>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60" name="green">
                    <a:extLst>
                      <a:ext uri="{FF2B5EF4-FFF2-40B4-BE49-F238E27FC236}">
                        <a16:creationId xmlns:a16="http://schemas.microsoft.com/office/drawing/2014/main" id="{B4B753D6-0391-41E4-AB88-E25AFD2C49F1}"/>
                      </a:ext>
                    </a:extLst>
                  </p:cNvPr>
                  <p:cNvSpPr/>
                  <p:nvPr/>
                </p:nvSpPr>
                <p:spPr>
                  <a:xfrm>
                    <a:off x="5048800" y="1774826"/>
                    <a:ext cx="1284288" cy="1284288"/>
                  </a:xfrm>
                  <a:prstGeom prst="ellipse">
                    <a:avLst/>
                  </a:prstGeom>
                  <a:solidFill>
                    <a:srgbClr val="6EBE4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61" name="Core">
                    <a:extLst>
                      <a:ext uri="{FF2B5EF4-FFF2-40B4-BE49-F238E27FC236}">
                        <a16:creationId xmlns:a16="http://schemas.microsoft.com/office/drawing/2014/main" id="{76B0025C-2772-4CD4-A044-6445AE05EBA9}"/>
                      </a:ext>
                    </a:extLst>
                  </p:cNvPr>
                  <p:cNvSpPr txBox="1"/>
                  <p:nvPr/>
                </p:nvSpPr>
                <p:spPr>
                  <a:xfrm>
                    <a:off x="5231801" y="2220405"/>
                    <a:ext cx="430106" cy="233277"/>
                  </a:xfrm>
                  <a:prstGeom prst="rect">
                    <a:avLst/>
                  </a:prstGeom>
                  <a:noFill/>
                </p:spPr>
                <p:txBody>
                  <a:bodyPr wrap="none" lIns="0" tIns="0" rIns="0" bIns="0"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Core</a:t>
                    </a:r>
                  </a:p>
                </p:txBody>
              </p:sp>
              <p:sp>
                <p:nvSpPr>
                  <p:cNvPr id="162" name="blue">
                    <a:extLst>
                      <a:ext uri="{FF2B5EF4-FFF2-40B4-BE49-F238E27FC236}">
                        <a16:creationId xmlns:a16="http://schemas.microsoft.com/office/drawing/2014/main" id="{5B14089E-0804-4A73-A119-E533B52D1F68}"/>
                      </a:ext>
                    </a:extLst>
                  </p:cNvPr>
                  <p:cNvSpPr/>
                  <p:nvPr/>
                </p:nvSpPr>
                <p:spPr>
                  <a:xfrm>
                    <a:off x="5913194" y="1774826"/>
                    <a:ext cx="1284288" cy="1284288"/>
                  </a:xfrm>
                  <a:prstGeom prst="ellipse">
                    <a:avLst/>
                  </a:prstGeom>
                  <a:solidFill>
                    <a:srgbClr val="00BC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63" name="Multicloud">
                    <a:extLst>
                      <a:ext uri="{FF2B5EF4-FFF2-40B4-BE49-F238E27FC236}">
                        <a16:creationId xmlns:a16="http://schemas.microsoft.com/office/drawing/2014/main" id="{EAC79186-189E-4A0A-87DF-A60544C88902}"/>
                      </a:ext>
                    </a:extLst>
                  </p:cNvPr>
                  <p:cNvSpPr txBox="1"/>
                  <p:nvPr/>
                </p:nvSpPr>
                <p:spPr>
                  <a:xfrm>
                    <a:off x="6510081" y="2223053"/>
                    <a:ext cx="512725" cy="233277"/>
                  </a:xfrm>
                  <a:prstGeom prst="rect">
                    <a:avLst/>
                  </a:prstGeom>
                  <a:noFill/>
                </p:spPr>
                <p:txBody>
                  <a:bodyPr wrap="none" lIns="0" tIns="0" rIns="0" bIns="0"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Cloud</a:t>
                    </a:r>
                  </a:p>
                </p:txBody>
              </p:sp>
              <p:sp>
                <p:nvSpPr>
                  <p:cNvPr id="164" name="TextBox 163">
                    <a:extLst>
                      <a:ext uri="{FF2B5EF4-FFF2-40B4-BE49-F238E27FC236}">
                        <a16:creationId xmlns:a16="http://schemas.microsoft.com/office/drawing/2014/main" id="{B655B0B9-E077-4078-8BE9-9C33AB5DF353}"/>
                      </a:ext>
                    </a:extLst>
                  </p:cNvPr>
                  <p:cNvSpPr txBox="1"/>
                  <p:nvPr/>
                </p:nvSpPr>
                <p:spPr>
                  <a:xfrm>
                    <a:off x="5901439" y="3333227"/>
                    <a:ext cx="444686" cy="233277"/>
                  </a:xfrm>
                  <a:prstGeom prst="rect">
                    <a:avLst/>
                  </a:prstGeom>
                  <a:noFill/>
                </p:spPr>
                <p:txBody>
                  <a:bodyPr wrap="none" lIns="0" tIns="0" rIns="0" bIns="0" rtlCol="0" anchor="ctr">
                    <a:spAutoFit/>
                  </a:body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iscoSansTT ExtraLight"/>
                        <a:ea typeface="ＭＳ Ｐゴシック" charset="0"/>
                      </a:rPr>
                      <a:t>Edge</a:t>
                    </a:r>
                  </a:p>
                </p:txBody>
              </p:sp>
              <p:sp>
                <p:nvSpPr>
                  <p:cNvPr id="165" name="Freeform: Shape 164">
                    <a:extLst>
                      <a:ext uri="{FF2B5EF4-FFF2-40B4-BE49-F238E27FC236}">
                        <a16:creationId xmlns:a16="http://schemas.microsoft.com/office/drawing/2014/main" id="{3FF0A380-8C7F-47DF-BFAB-04B0AAA3AFBE}"/>
                      </a:ext>
                    </a:extLst>
                  </p:cNvPr>
                  <p:cNvSpPr/>
                  <p:nvPr/>
                </p:nvSpPr>
                <p:spPr>
                  <a:xfrm>
                    <a:off x="5935464" y="2544762"/>
                    <a:ext cx="808195" cy="514352"/>
                  </a:xfrm>
                  <a:custGeom>
                    <a:avLst/>
                    <a:gdLst>
                      <a:gd name="connsiteX0" fmla="*/ 188319 w 808195"/>
                      <a:gd name="connsiteY0" fmla="*/ 0 h 514352"/>
                      <a:gd name="connsiteX1" fmla="*/ 780000 w 808195"/>
                      <a:gd name="connsiteY1" fmla="*/ 392193 h 514352"/>
                      <a:gd name="connsiteX2" fmla="*/ 808195 w 808195"/>
                      <a:gd name="connsiteY2" fmla="*/ 483021 h 514352"/>
                      <a:gd name="connsiteX3" fmla="*/ 749290 w 808195"/>
                      <a:gd name="connsiteY3" fmla="*/ 501306 h 514352"/>
                      <a:gd name="connsiteX4" fmla="*/ 619875 w 808195"/>
                      <a:gd name="connsiteY4" fmla="*/ 514352 h 514352"/>
                      <a:gd name="connsiteX5" fmla="*/ 28194 w 808195"/>
                      <a:gd name="connsiteY5" fmla="*/ 122159 h 514352"/>
                      <a:gd name="connsiteX6" fmla="*/ 0 w 808195"/>
                      <a:gd name="connsiteY6" fmla="*/ 31331 h 514352"/>
                      <a:gd name="connsiteX7" fmla="*/ 58905 w 808195"/>
                      <a:gd name="connsiteY7" fmla="*/ 13046 h 514352"/>
                      <a:gd name="connsiteX8" fmla="*/ 188319 w 808195"/>
                      <a:gd name="connsiteY8" fmla="*/ 0 h 51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195" h="514352">
                        <a:moveTo>
                          <a:pt x="188319" y="0"/>
                        </a:moveTo>
                        <a:cubicBezTo>
                          <a:pt x="454304" y="0"/>
                          <a:pt x="682517" y="161718"/>
                          <a:pt x="780000" y="392193"/>
                        </a:cubicBezTo>
                        <a:lnTo>
                          <a:pt x="808195" y="483021"/>
                        </a:lnTo>
                        <a:lnTo>
                          <a:pt x="749290" y="501306"/>
                        </a:lnTo>
                        <a:cubicBezTo>
                          <a:pt x="707488" y="509860"/>
                          <a:pt x="664206" y="514352"/>
                          <a:pt x="619875" y="514352"/>
                        </a:cubicBezTo>
                        <a:cubicBezTo>
                          <a:pt x="353891" y="514352"/>
                          <a:pt x="125677" y="352635"/>
                          <a:pt x="28194" y="122159"/>
                        </a:cubicBezTo>
                        <a:lnTo>
                          <a:pt x="0" y="31331"/>
                        </a:lnTo>
                        <a:lnTo>
                          <a:pt x="58905" y="13046"/>
                        </a:lnTo>
                        <a:cubicBezTo>
                          <a:pt x="100707" y="4492"/>
                          <a:pt x="143989" y="0"/>
                          <a:pt x="188319" y="0"/>
                        </a:cubicBezTo>
                        <a:close/>
                      </a:path>
                    </a:pathLst>
                  </a:custGeom>
                  <a:solidFill>
                    <a:srgbClr val="007E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6" name="Freeform: Shape 165">
                    <a:extLst>
                      <a:ext uri="{FF2B5EF4-FFF2-40B4-BE49-F238E27FC236}">
                        <a16:creationId xmlns:a16="http://schemas.microsoft.com/office/drawing/2014/main" id="{E8BB448A-C4EA-4A7E-BE34-401FFB5EA479}"/>
                      </a:ext>
                    </a:extLst>
                  </p:cNvPr>
                  <p:cNvSpPr/>
                  <p:nvPr/>
                </p:nvSpPr>
                <p:spPr>
                  <a:xfrm>
                    <a:off x="5503795" y="2544762"/>
                    <a:ext cx="807139" cy="514352"/>
                  </a:xfrm>
                  <a:custGeom>
                    <a:avLst/>
                    <a:gdLst>
                      <a:gd name="connsiteX0" fmla="*/ 619988 w 807139"/>
                      <a:gd name="connsiteY0" fmla="*/ 0 h 514352"/>
                      <a:gd name="connsiteX1" fmla="*/ 749403 w 807139"/>
                      <a:gd name="connsiteY1" fmla="*/ 13046 h 514352"/>
                      <a:gd name="connsiteX2" fmla="*/ 807139 w 807139"/>
                      <a:gd name="connsiteY2" fmla="*/ 30969 h 514352"/>
                      <a:gd name="connsiteX3" fmla="*/ 778831 w 807139"/>
                      <a:gd name="connsiteY3" fmla="*/ 122159 h 514352"/>
                      <a:gd name="connsiteX4" fmla="*/ 187150 w 807139"/>
                      <a:gd name="connsiteY4" fmla="*/ 514352 h 514352"/>
                      <a:gd name="connsiteX5" fmla="*/ 57736 w 807139"/>
                      <a:gd name="connsiteY5" fmla="*/ 501306 h 514352"/>
                      <a:gd name="connsiteX6" fmla="*/ 0 w 807139"/>
                      <a:gd name="connsiteY6" fmla="*/ 483384 h 514352"/>
                      <a:gd name="connsiteX7" fmla="*/ 28307 w 807139"/>
                      <a:gd name="connsiteY7" fmla="*/ 392193 h 514352"/>
                      <a:gd name="connsiteX8" fmla="*/ 619988 w 807139"/>
                      <a:gd name="connsiteY8" fmla="*/ 0 h 51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39" h="514352">
                        <a:moveTo>
                          <a:pt x="619988" y="0"/>
                        </a:moveTo>
                        <a:cubicBezTo>
                          <a:pt x="664319" y="0"/>
                          <a:pt x="707601" y="4492"/>
                          <a:pt x="749403" y="13046"/>
                        </a:cubicBezTo>
                        <a:lnTo>
                          <a:pt x="807139" y="30969"/>
                        </a:lnTo>
                        <a:lnTo>
                          <a:pt x="778831" y="122159"/>
                        </a:lnTo>
                        <a:cubicBezTo>
                          <a:pt x="681348" y="352635"/>
                          <a:pt x="453135" y="514352"/>
                          <a:pt x="187150" y="514352"/>
                        </a:cubicBezTo>
                        <a:cubicBezTo>
                          <a:pt x="142820" y="514352"/>
                          <a:pt x="99538" y="509860"/>
                          <a:pt x="57736" y="501306"/>
                        </a:cubicBezTo>
                        <a:lnTo>
                          <a:pt x="0" y="483384"/>
                        </a:lnTo>
                        <a:lnTo>
                          <a:pt x="28307" y="392193"/>
                        </a:lnTo>
                        <a:cubicBezTo>
                          <a:pt x="125790" y="161718"/>
                          <a:pt x="354004" y="0"/>
                          <a:pt x="619988" y="0"/>
                        </a:cubicBezTo>
                        <a:close/>
                      </a:path>
                    </a:pathLst>
                  </a:custGeom>
                  <a:solidFill>
                    <a:srgbClr val="6C7F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7" name="Freeform: Shape 166">
                    <a:extLst>
                      <a:ext uri="{FF2B5EF4-FFF2-40B4-BE49-F238E27FC236}">
                        <a16:creationId xmlns:a16="http://schemas.microsoft.com/office/drawing/2014/main" id="{1395D8E5-A62E-48A1-9FEF-A59539E2EF94}"/>
                      </a:ext>
                    </a:extLst>
                  </p:cNvPr>
                  <p:cNvSpPr/>
                  <p:nvPr/>
                </p:nvSpPr>
                <p:spPr>
                  <a:xfrm>
                    <a:off x="5913194" y="1944865"/>
                    <a:ext cx="419894" cy="944213"/>
                  </a:xfrm>
                  <a:custGeom>
                    <a:avLst/>
                    <a:gdLst>
                      <a:gd name="connsiteX0" fmla="*/ 209947 w 419894"/>
                      <a:gd name="connsiteY0" fmla="*/ 0 h 944213"/>
                      <a:gd name="connsiteX1" fmla="*/ 231815 w 419894"/>
                      <a:gd name="connsiteY1" fmla="*/ 18042 h 944213"/>
                      <a:gd name="connsiteX2" fmla="*/ 419894 w 419894"/>
                      <a:gd name="connsiteY2" fmla="*/ 472106 h 944213"/>
                      <a:gd name="connsiteX3" fmla="*/ 231815 w 419894"/>
                      <a:gd name="connsiteY3" fmla="*/ 926170 h 944213"/>
                      <a:gd name="connsiteX4" fmla="*/ 209947 w 419894"/>
                      <a:gd name="connsiteY4" fmla="*/ 944213 h 944213"/>
                      <a:gd name="connsiteX5" fmla="*/ 188080 w 419894"/>
                      <a:gd name="connsiteY5" fmla="*/ 926170 h 944213"/>
                      <a:gd name="connsiteX6" fmla="*/ 0 w 419894"/>
                      <a:gd name="connsiteY6" fmla="*/ 472106 h 944213"/>
                      <a:gd name="connsiteX7" fmla="*/ 188080 w 419894"/>
                      <a:gd name="connsiteY7" fmla="*/ 18042 h 94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894" h="944213">
                        <a:moveTo>
                          <a:pt x="209947" y="0"/>
                        </a:moveTo>
                        <a:lnTo>
                          <a:pt x="231815" y="18042"/>
                        </a:lnTo>
                        <a:cubicBezTo>
                          <a:pt x="348020" y="134247"/>
                          <a:pt x="419894" y="294783"/>
                          <a:pt x="419894" y="472106"/>
                        </a:cubicBezTo>
                        <a:cubicBezTo>
                          <a:pt x="419894" y="649429"/>
                          <a:pt x="348020" y="809965"/>
                          <a:pt x="231815" y="926170"/>
                        </a:cubicBezTo>
                        <a:lnTo>
                          <a:pt x="209947" y="944213"/>
                        </a:lnTo>
                        <a:lnTo>
                          <a:pt x="188080" y="926170"/>
                        </a:lnTo>
                        <a:cubicBezTo>
                          <a:pt x="71875" y="809965"/>
                          <a:pt x="0" y="649429"/>
                          <a:pt x="0" y="472106"/>
                        </a:cubicBezTo>
                        <a:cubicBezTo>
                          <a:pt x="0" y="294783"/>
                          <a:pt x="71875" y="134247"/>
                          <a:pt x="188080" y="18042"/>
                        </a:cubicBezTo>
                        <a:close/>
                      </a:path>
                    </a:pathLst>
                  </a:custGeom>
                  <a:solidFill>
                    <a:srgbClr val="008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168" name="Freeform: Shape 167">
                    <a:extLst>
                      <a:ext uri="{FF2B5EF4-FFF2-40B4-BE49-F238E27FC236}">
                        <a16:creationId xmlns:a16="http://schemas.microsoft.com/office/drawing/2014/main" id="{3D8B8D5F-82CB-4967-9495-88E9ED98FC16}"/>
                      </a:ext>
                    </a:extLst>
                  </p:cNvPr>
                  <p:cNvSpPr/>
                  <p:nvPr/>
                </p:nvSpPr>
                <p:spPr>
                  <a:xfrm>
                    <a:off x="5935464" y="2544762"/>
                    <a:ext cx="375469" cy="344316"/>
                  </a:xfrm>
                  <a:custGeom>
                    <a:avLst/>
                    <a:gdLst>
                      <a:gd name="connsiteX0" fmla="*/ 188319 w 375469"/>
                      <a:gd name="connsiteY0" fmla="*/ 0 h 344316"/>
                      <a:gd name="connsiteX1" fmla="*/ 305078 w 375469"/>
                      <a:gd name="connsiteY1" fmla="*/ 11770 h 344316"/>
                      <a:gd name="connsiteX2" fmla="*/ 338255 w 375469"/>
                      <a:gd name="connsiteY2" fmla="*/ 19417 h 344316"/>
                      <a:gd name="connsiteX3" fmla="*/ 375469 w 375469"/>
                      <a:gd name="connsiteY3" fmla="*/ 30969 h 344316"/>
                      <a:gd name="connsiteX4" fmla="*/ 347162 w 375469"/>
                      <a:gd name="connsiteY4" fmla="*/ 122160 h 344316"/>
                      <a:gd name="connsiteX5" fmla="*/ 347161 w 375469"/>
                      <a:gd name="connsiteY5" fmla="*/ 122161 h 344316"/>
                      <a:gd name="connsiteX6" fmla="*/ 293833 w 375469"/>
                      <a:gd name="connsiteY6" fmla="*/ 220412 h 344316"/>
                      <a:gd name="connsiteX7" fmla="*/ 274793 w 375469"/>
                      <a:gd name="connsiteY7" fmla="*/ 247193 h 344316"/>
                      <a:gd name="connsiteX8" fmla="*/ 222602 w 375469"/>
                      <a:gd name="connsiteY8" fmla="*/ 310448 h 344316"/>
                      <a:gd name="connsiteX9" fmla="*/ 200029 w 375469"/>
                      <a:gd name="connsiteY9" fmla="*/ 334125 h 344316"/>
                      <a:gd name="connsiteX10" fmla="*/ 187677 w 375469"/>
                      <a:gd name="connsiteY10" fmla="*/ 344316 h 344316"/>
                      <a:gd name="connsiteX11" fmla="*/ 175334 w 375469"/>
                      <a:gd name="connsiteY11" fmla="*/ 334131 h 344316"/>
                      <a:gd name="connsiteX12" fmla="*/ 152745 w 375469"/>
                      <a:gd name="connsiteY12" fmla="*/ 310438 h 344316"/>
                      <a:gd name="connsiteX13" fmla="*/ 100572 w 375469"/>
                      <a:gd name="connsiteY13" fmla="*/ 247203 h 344316"/>
                      <a:gd name="connsiteX14" fmla="*/ 81518 w 375469"/>
                      <a:gd name="connsiteY14" fmla="*/ 220404 h 344316"/>
                      <a:gd name="connsiteX15" fmla="*/ 28222 w 375469"/>
                      <a:gd name="connsiteY15" fmla="*/ 122214 h 344316"/>
                      <a:gd name="connsiteX16" fmla="*/ 28194 w 375469"/>
                      <a:gd name="connsiteY16" fmla="*/ 122159 h 344316"/>
                      <a:gd name="connsiteX17" fmla="*/ 0 w 375469"/>
                      <a:gd name="connsiteY17" fmla="*/ 31331 h 344316"/>
                      <a:gd name="connsiteX18" fmla="*/ 38382 w 375469"/>
                      <a:gd name="connsiteY18" fmla="*/ 19417 h 344316"/>
                      <a:gd name="connsiteX19" fmla="*/ 71560 w 375469"/>
                      <a:gd name="connsiteY19" fmla="*/ 11770 h 34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5469" h="344316">
                        <a:moveTo>
                          <a:pt x="188319" y="0"/>
                        </a:moveTo>
                        <a:lnTo>
                          <a:pt x="305078" y="11770"/>
                        </a:lnTo>
                        <a:lnTo>
                          <a:pt x="338255" y="19417"/>
                        </a:lnTo>
                        <a:lnTo>
                          <a:pt x="375469" y="30969"/>
                        </a:lnTo>
                        <a:lnTo>
                          <a:pt x="347162" y="122160"/>
                        </a:lnTo>
                        <a:lnTo>
                          <a:pt x="347161" y="122161"/>
                        </a:lnTo>
                        <a:lnTo>
                          <a:pt x="293833" y="220412"/>
                        </a:lnTo>
                        <a:lnTo>
                          <a:pt x="274793" y="247193"/>
                        </a:lnTo>
                        <a:lnTo>
                          <a:pt x="222602" y="310448"/>
                        </a:lnTo>
                        <a:lnTo>
                          <a:pt x="200029" y="334125"/>
                        </a:lnTo>
                        <a:lnTo>
                          <a:pt x="187677" y="344316"/>
                        </a:lnTo>
                        <a:lnTo>
                          <a:pt x="175334" y="334131"/>
                        </a:lnTo>
                        <a:lnTo>
                          <a:pt x="152745" y="310438"/>
                        </a:lnTo>
                        <a:lnTo>
                          <a:pt x="100572" y="247203"/>
                        </a:lnTo>
                        <a:lnTo>
                          <a:pt x="81518" y="220404"/>
                        </a:lnTo>
                        <a:lnTo>
                          <a:pt x="28222" y="122214"/>
                        </a:lnTo>
                        <a:lnTo>
                          <a:pt x="28194" y="122159"/>
                        </a:lnTo>
                        <a:lnTo>
                          <a:pt x="0" y="31331"/>
                        </a:lnTo>
                        <a:lnTo>
                          <a:pt x="38382" y="19417"/>
                        </a:lnTo>
                        <a:lnTo>
                          <a:pt x="71560" y="11770"/>
                        </a:lnTo>
                        <a:close/>
                      </a:path>
                    </a:pathLst>
                  </a:custGeom>
                  <a:solidFill>
                    <a:srgbClr val="005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282828"/>
                      </a:solidFill>
                      <a:effectLst/>
                      <a:uLnTx/>
                      <a:uFillTx/>
                      <a:latin typeface="Arial" charset="0"/>
                      <a:ea typeface="ＭＳ Ｐゴシック" charset="0"/>
                    </a:endParaRPr>
                  </a:p>
                </p:txBody>
              </p:sp>
            </p:grpSp>
            <p:grpSp>
              <p:nvGrpSpPr>
                <p:cNvPr id="154" name="Group 153">
                  <a:extLst>
                    <a:ext uri="{FF2B5EF4-FFF2-40B4-BE49-F238E27FC236}">
                      <a16:creationId xmlns:a16="http://schemas.microsoft.com/office/drawing/2014/main" id="{1038315B-48F8-49E8-8B25-2BB14D961A61}"/>
                    </a:ext>
                  </a:extLst>
                </p:cNvPr>
                <p:cNvGrpSpPr/>
                <p:nvPr/>
              </p:nvGrpSpPr>
              <p:grpSpPr>
                <a:xfrm>
                  <a:off x="4008864" y="2512672"/>
                  <a:ext cx="1126273" cy="850605"/>
                  <a:chOff x="3140652" y="2021445"/>
                  <a:chExt cx="2862696" cy="1749898"/>
                </a:xfrm>
              </p:grpSpPr>
              <p:pic>
                <p:nvPicPr>
                  <p:cNvPr id="155" name="Picture 154">
                    <a:extLst>
                      <a:ext uri="{FF2B5EF4-FFF2-40B4-BE49-F238E27FC236}">
                        <a16:creationId xmlns:a16="http://schemas.microsoft.com/office/drawing/2014/main" id="{7A17B03E-00B0-47F5-B013-045D226A8180}"/>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3041765"/>
                    <a:ext cx="2862696" cy="729578"/>
                  </a:xfrm>
                  <a:prstGeom prst="rect">
                    <a:avLst/>
                  </a:prstGeom>
                  <a:effectLst>
                    <a:outerShdw blurRad="50800" dist="38100" dir="5400000" algn="t" rotWithShape="0">
                      <a:prstClr val="black">
                        <a:alpha val="40000"/>
                      </a:prstClr>
                    </a:outerShdw>
                  </a:effectLst>
                </p:spPr>
              </p:pic>
              <p:pic>
                <p:nvPicPr>
                  <p:cNvPr id="156" name="Picture 155">
                    <a:extLst>
                      <a:ext uri="{FF2B5EF4-FFF2-40B4-BE49-F238E27FC236}">
                        <a16:creationId xmlns:a16="http://schemas.microsoft.com/office/drawing/2014/main" id="{7345CFCE-EB4E-419B-AA48-C2DF5459732A}"/>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2531605"/>
                    <a:ext cx="2862696" cy="729578"/>
                  </a:xfrm>
                  <a:prstGeom prst="rect">
                    <a:avLst/>
                  </a:prstGeom>
                  <a:effectLst>
                    <a:outerShdw blurRad="50800" dist="38100" dir="5400000" algn="t" rotWithShape="0">
                      <a:prstClr val="black">
                        <a:alpha val="40000"/>
                      </a:prstClr>
                    </a:outerShdw>
                  </a:effectLst>
                </p:spPr>
              </p:pic>
              <p:pic>
                <p:nvPicPr>
                  <p:cNvPr id="157" name="Picture 156">
                    <a:extLst>
                      <a:ext uri="{FF2B5EF4-FFF2-40B4-BE49-F238E27FC236}">
                        <a16:creationId xmlns:a16="http://schemas.microsoft.com/office/drawing/2014/main" id="{81A8F4E8-9BBE-4D98-826C-855ABE2C72A9}"/>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40652" y="2021445"/>
                    <a:ext cx="2862696" cy="729578"/>
                  </a:xfrm>
                  <a:prstGeom prst="rect">
                    <a:avLst/>
                  </a:prstGeom>
                  <a:effectLst>
                    <a:outerShdw blurRad="50800" dist="38100" dir="5400000" algn="t" rotWithShape="0">
                      <a:prstClr val="black">
                        <a:alpha val="40000"/>
                      </a:prstClr>
                    </a:outerShdw>
                  </a:effectLst>
                </p:spPr>
              </p:pic>
            </p:grpSp>
          </p:grpSp>
        </p:grpSp>
      </p:grpSp>
      <p:grpSp>
        <p:nvGrpSpPr>
          <p:cNvPr id="169" name="Group 168">
            <a:extLst>
              <a:ext uri="{FF2B5EF4-FFF2-40B4-BE49-F238E27FC236}">
                <a16:creationId xmlns:a16="http://schemas.microsoft.com/office/drawing/2014/main" id="{F27BAB6C-6B5E-4013-8C42-DF567787AC5F}"/>
              </a:ext>
            </a:extLst>
          </p:cNvPr>
          <p:cNvGrpSpPr/>
          <p:nvPr userDrawn="1"/>
        </p:nvGrpSpPr>
        <p:grpSpPr>
          <a:xfrm>
            <a:off x="403811" y="2227421"/>
            <a:ext cx="2103120" cy="2196418"/>
            <a:chOff x="403811" y="2227421"/>
            <a:chExt cx="2103120" cy="2196418"/>
          </a:xfrm>
        </p:grpSpPr>
        <p:grpSp>
          <p:nvGrpSpPr>
            <p:cNvPr id="170" name="Group 169">
              <a:extLst>
                <a:ext uri="{FF2B5EF4-FFF2-40B4-BE49-F238E27FC236}">
                  <a16:creationId xmlns:a16="http://schemas.microsoft.com/office/drawing/2014/main" id="{D6068CCC-309F-4274-AB52-0FEBF04A552E}"/>
                </a:ext>
              </a:extLst>
            </p:cNvPr>
            <p:cNvGrpSpPr/>
            <p:nvPr/>
          </p:nvGrpSpPr>
          <p:grpSpPr>
            <a:xfrm>
              <a:off x="1400493" y="2774651"/>
              <a:ext cx="109757" cy="1649188"/>
              <a:chOff x="670933" y="1166812"/>
              <a:chExt cx="109757" cy="1649188"/>
            </a:xfrm>
          </p:grpSpPr>
          <p:sp>
            <p:nvSpPr>
              <p:cNvPr id="177" name="Ellipse 20">
                <a:extLst>
                  <a:ext uri="{FF2B5EF4-FFF2-40B4-BE49-F238E27FC236}">
                    <a16:creationId xmlns:a16="http://schemas.microsoft.com/office/drawing/2014/main" id="{CBEB6A7E-0A06-4AE8-B151-34EBD7DC56D4}"/>
                  </a:ext>
                </a:extLst>
              </p:cNvPr>
              <p:cNvSpPr/>
              <p:nvPr/>
            </p:nvSpPr>
            <p:spPr bwMode="auto">
              <a:xfrm>
                <a:off x="670933" y="2708000"/>
                <a:ext cx="109757" cy="108000"/>
              </a:xfrm>
              <a:prstGeom prst="ellipse">
                <a:avLst/>
              </a:prstGeom>
              <a:solidFill>
                <a:srgbClr val="282828"/>
              </a:solidFill>
              <a:ln w="12700" cap="flat" cmpd="sng" algn="ctr">
                <a:noFill/>
                <a:prstDash val="solid"/>
                <a:round/>
                <a:headEnd type="none" w="med" len="med"/>
                <a:tailEnd type="none" w="med" len="med"/>
              </a:ln>
              <a:effectLst/>
              <a:scene3d>
                <a:camera prst="orthographicFront"/>
                <a:lightRig rig="threePt" dir="t">
                  <a:rot lat="0" lon="0" rev="1200000"/>
                </a:lightRig>
              </a:scene3d>
              <a:sp3d/>
            </p:spPr>
            <p:txBody>
              <a:bodyPr vert="horz" wrap="none" lIns="68589" tIns="34295" rIns="68589" bIns="34295" numCol="1" rtlCol="0" anchor="ctr" anchorCtr="0" compatLnSpc="1">
                <a:prstTxWarp prst="textNoShape">
                  <a:avLst/>
                </a:prstTxWarp>
              </a:bodyPr>
              <a:lstStyle/>
              <a:p>
                <a:pPr marL="0" marR="0" lvl="0" indent="0" algn="ctr" defTabSz="685891" eaLnBrk="0" fontAlgn="base" latinLnBrk="0" hangingPunct="0">
                  <a:lnSpc>
                    <a:spcPct val="100000"/>
                  </a:lnSpc>
                  <a:spcBef>
                    <a:spcPct val="0"/>
                  </a:spcBef>
                  <a:spcAft>
                    <a:spcPct val="0"/>
                  </a:spcAft>
                  <a:buClrTx/>
                  <a:buSzTx/>
                  <a:buFontTx/>
                  <a:buNone/>
                  <a:tabLst/>
                  <a:defRPr/>
                </a:pPr>
                <a:endParaRPr kumimoji="0" lang="de-DE" sz="1400" b="0" i="0" u="none" strike="noStrike" kern="0" cap="none" spc="0" normalizeH="0" baseline="0" noProof="0" dirty="0">
                  <a:ln>
                    <a:noFill/>
                  </a:ln>
                  <a:solidFill>
                    <a:srgbClr val="282828"/>
                  </a:solidFill>
                  <a:effectLst/>
                  <a:uLnTx/>
                  <a:uFillTx/>
                  <a:latin typeface="CiscoSansTT ExtraLight"/>
                  <a:ea typeface="ＭＳ Ｐゴシック" charset="0"/>
                </a:endParaRPr>
              </a:p>
            </p:txBody>
          </p:sp>
          <p:cxnSp>
            <p:nvCxnSpPr>
              <p:cNvPr id="178" name="Gerade Verbindung 28">
                <a:extLst>
                  <a:ext uri="{FF2B5EF4-FFF2-40B4-BE49-F238E27FC236}">
                    <a16:creationId xmlns:a16="http://schemas.microsoft.com/office/drawing/2014/main" id="{90637754-E594-408D-BB93-7C4B3F5FD257}"/>
                  </a:ext>
                </a:extLst>
              </p:cNvPr>
              <p:cNvCxnSpPr/>
              <p:nvPr/>
            </p:nvCxnSpPr>
            <p:spPr bwMode="auto">
              <a:xfrm flipV="1">
                <a:off x="725811" y="1166812"/>
                <a:ext cx="0" cy="1541189"/>
              </a:xfrm>
              <a:prstGeom prst="line">
                <a:avLst/>
              </a:prstGeom>
              <a:noFill/>
              <a:ln w="9525">
                <a:solidFill>
                  <a:srgbClr val="282828"/>
                </a:solidFill>
                <a:prstDash val="solid"/>
                <a:round/>
                <a:headEnd/>
                <a:tailEnd/>
              </a:ln>
              <a:effectLst/>
            </p:spPr>
          </p:cxnSp>
        </p:grpSp>
        <p:grpSp>
          <p:nvGrpSpPr>
            <p:cNvPr id="171" name="Group 170">
              <a:extLst>
                <a:ext uri="{FF2B5EF4-FFF2-40B4-BE49-F238E27FC236}">
                  <a16:creationId xmlns:a16="http://schemas.microsoft.com/office/drawing/2014/main" id="{77026F3E-E36C-4B91-A172-BBBFC23BC41D}"/>
                </a:ext>
              </a:extLst>
            </p:cNvPr>
            <p:cNvGrpSpPr/>
            <p:nvPr/>
          </p:nvGrpSpPr>
          <p:grpSpPr>
            <a:xfrm>
              <a:off x="403811" y="2227421"/>
              <a:ext cx="2103120" cy="1811424"/>
              <a:chOff x="403811" y="2227421"/>
              <a:chExt cx="2103120" cy="1811424"/>
            </a:xfrm>
          </p:grpSpPr>
          <p:pic>
            <p:nvPicPr>
              <p:cNvPr id="172" name="Picture 171">
                <a:extLst>
                  <a:ext uri="{FF2B5EF4-FFF2-40B4-BE49-F238E27FC236}">
                    <a16:creationId xmlns:a16="http://schemas.microsoft.com/office/drawing/2014/main" id="{9DA68B76-FA95-491A-9D08-157114D2B177}"/>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03811" y="2227421"/>
                <a:ext cx="2103120" cy="1811424"/>
              </a:xfrm>
              <a:prstGeom prst="rect">
                <a:avLst/>
              </a:prstGeom>
            </p:spPr>
          </p:pic>
          <p:sp>
            <p:nvSpPr>
              <p:cNvPr id="173" name="Rectangle 172">
                <a:extLst>
                  <a:ext uri="{FF2B5EF4-FFF2-40B4-BE49-F238E27FC236}">
                    <a16:creationId xmlns:a16="http://schemas.microsoft.com/office/drawing/2014/main" id="{C41168BC-4ED4-400D-9808-FC09DAC796CD}"/>
                  </a:ext>
                </a:extLst>
              </p:cNvPr>
              <p:cNvSpPr/>
              <p:nvPr/>
            </p:nvSpPr>
            <p:spPr>
              <a:xfrm>
                <a:off x="403811" y="2227421"/>
                <a:ext cx="2103120" cy="1811424"/>
              </a:xfrm>
              <a:prstGeom prst="rect">
                <a:avLst/>
              </a:prstGeom>
              <a:solidFill>
                <a:srgbClr val="282828">
                  <a:alpha val="59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grpSp>
            <p:nvGrpSpPr>
              <p:cNvPr id="174" name="Group 173">
                <a:extLst>
                  <a:ext uri="{FF2B5EF4-FFF2-40B4-BE49-F238E27FC236}">
                    <a16:creationId xmlns:a16="http://schemas.microsoft.com/office/drawing/2014/main" id="{41B220FE-EFB2-40A1-9634-B26D98C5CB4A}"/>
                  </a:ext>
                </a:extLst>
              </p:cNvPr>
              <p:cNvGrpSpPr/>
              <p:nvPr/>
            </p:nvGrpSpPr>
            <p:grpSpPr>
              <a:xfrm>
                <a:off x="537078" y="2410094"/>
                <a:ext cx="1836586" cy="1435824"/>
                <a:chOff x="401736" y="3730572"/>
                <a:chExt cx="1836586" cy="1435824"/>
              </a:xfrm>
            </p:grpSpPr>
            <p:sp>
              <p:nvSpPr>
                <p:cNvPr id="175" name="Rectangle 174">
                  <a:extLst>
                    <a:ext uri="{FF2B5EF4-FFF2-40B4-BE49-F238E27FC236}">
                      <a16:creationId xmlns:a16="http://schemas.microsoft.com/office/drawing/2014/main" id="{B310CE9F-36E9-4AA1-BB1D-F415C5284C9D}"/>
                    </a:ext>
                  </a:extLst>
                </p:cNvPr>
                <p:cNvSpPr/>
                <p:nvPr/>
              </p:nvSpPr>
              <p:spPr>
                <a:xfrm>
                  <a:off x="401736" y="3730572"/>
                  <a:ext cx="1836586" cy="884025"/>
                </a:xfrm>
                <a:prstGeom prst="rect">
                  <a:avLst/>
                </a:prstGeom>
              </p:spPr>
              <p:txBody>
                <a:bodyPr wrap="square">
                  <a:spAutoFit/>
                </a:bodyPr>
                <a:lstStyle/>
                <a:p>
                  <a:pPr marL="0" marR="0" lvl="0" indent="0" defTabSz="914400" eaLnBrk="1" fontAlgn="base" latinLnBrk="0" hangingPunct="1">
                    <a:lnSpc>
                      <a:spcPct val="110000"/>
                    </a:lnSpc>
                    <a:spcBef>
                      <a:spcPts val="1200"/>
                    </a:spcBef>
                    <a:spcAft>
                      <a:spcPct val="0"/>
                    </a:spcAft>
                    <a:buClrTx/>
                    <a:buSzTx/>
                    <a:buFontTx/>
                    <a:buNone/>
                    <a:tabLst/>
                    <a:defRPr/>
                  </a:pPr>
                  <a:r>
                    <a:rPr lang="ja-JP" altLang="ja-JP" sz="1200" b="0" dirty="0">
                      <a:solidFill>
                        <a:schemeClr val="bg1"/>
                      </a:solidFill>
                    </a:rPr>
                    <a:t>現在、組織の</a:t>
                  </a:r>
                  <a:r>
                    <a:rPr lang="en-US" altLang="ja-JP" sz="1200" b="1" dirty="0">
                      <a:solidFill>
                        <a:schemeClr val="bg1"/>
                      </a:solidFill>
                    </a:rPr>
                    <a:t>”</a:t>
                  </a:r>
                  <a:r>
                    <a:rPr lang="ja-JP" altLang="ja-JP" sz="1200" b="1" dirty="0">
                      <a:solidFill>
                        <a:schemeClr val="bg1"/>
                      </a:solidFill>
                    </a:rPr>
                    <a:t>63％</a:t>
                  </a:r>
                  <a:r>
                    <a:rPr lang="en-US" altLang="ja-JP" sz="1200" b="0" dirty="0">
                      <a:solidFill>
                        <a:schemeClr val="bg1"/>
                      </a:solidFill>
                    </a:rPr>
                    <a:t>”</a:t>
                  </a:r>
                  <a:r>
                    <a:rPr lang="ja-JP" altLang="ja-JP" sz="1200" b="0" dirty="0">
                      <a:solidFill>
                        <a:schemeClr val="bg1"/>
                      </a:solidFill>
                    </a:rPr>
                    <a:t>が現在のワークロード</a:t>
                  </a:r>
                  <a:r>
                    <a:rPr lang="ja-JP" altLang="en-US" sz="1200" b="0" dirty="0">
                      <a:solidFill>
                        <a:schemeClr val="bg1"/>
                      </a:solidFill>
                    </a:rPr>
                    <a:t>作業</a:t>
                  </a:r>
                  <a:r>
                    <a:rPr lang="ja-JP" altLang="ja-JP" sz="1200" b="0" dirty="0">
                      <a:solidFill>
                        <a:schemeClr val="bg1"/>
                      </a:solidFill>
                    </a:rPr>
                    <a:t>を「手動」で</a:t>
                  </a:r>
                  <a:r>
                    <a:rPr lang="ja-JP" altLang="en-US" sz="1200" b="0" dirty="0">
                      <a:solidFill>
                        <a:schemeClr val="bg1"/>
                      </a:solidFill>
                    </a:rPr>
                    <a:t>あると述べてます。</a:t>
                  </a:r>
                  <a:endParaRPr kumimoji="0" lang="en-US" sz="1200" b="0" i="0" u="none" strike="noStrike" kern="0" cap="none" spc="0" normalizeH="0" baseline="0" noProof="0" dirty="0">
                    <a:ln>
                      <a:noFill/>
                    </a:ln>
                    <a:solidFill>
                      <a:schemeClr val="bg1"/>
                    </a:solidFill>
                    <a:effectLst/>
                    <a:uLnTx/>
                    <a:uFillTx/>
                    <a:latin typeface="CiscoSansTT ExtraLight"/>
                    <a:ea typeface="ＭＳ Ｐゴシック" charset="0"/>
                  </a:endParaRPr>
                </a:p>
              </p:txBody>
            </p:sp>
            <p:sp>
              <p:nvSpPr>
                <p:cNvPr id="176" name="TextBox 175">
                  <a:extLst>
                    <a:ext uri="{FF2B5EF4-FFF2-40B4-BE49-F238E27FC236}">
                      <a16:creationId xmlns:a16="http://schemas.microsoft.com/office/drawing/2014/main" id="{FE3B001F-9CDB-4015-8D07-9E1CBF1E5AB4}"/>
                    </a:ext>
                  </a:extLst>
                </p:cNvPr>
                <p:cNvSpPr txBox="1"/>
                <p:nvPr/>
              </p:nvSpPr>
              <p:spPr>
                <a:xfrm>
                  <a:off x="401736" y="4827842"/>
                  <a:ext cx="1497526"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CiscoSansTT Heavy" panose="020B0903020201020303" pitchFamily="34" charset="0"/>
                      <a:ea typeface="ＭＳ Ｐゴシック" charset="0"/>
                      <a:cs typeface="CiscoSansTT Heavy" panose="020B0903020201020303" pitchFamily="34" charset="0"/>
                    </a:rPr>
                    <a:t>451 RESEARCH,</a:t>
                  </a:r>
                  <a:br>
                    <a:rPr kumimoji="0" lang="en-US" sz="800" b="0" i="0" u="none" strike="noStrike" kern="0" cap="none" spc="0" normalizeH="0" baseline="0" noProof="0" dirty="0">
                      <a:ln>
                        <a:noFill/>
                      </a:ln>
                      <a:solidFill>
                        <a:srgbClr val="FFFFFF"/>
                      </a:solidFill>
                      <a:effectLst/>
                      <a:uLnTx/>
                      <a:uFillTx/>
                      <a:latin typeface="CiscoSansTT Heavy" panose="020B0903020201020303" pitchFamily="34" charset="0"/>
                      <a:ea typeface="ＭＳ Ｐゴシック" charset="0"/>
                      <a:cs typeface="CiscoSansTT Heavy" panose="020B0903020201020303" pitchFamily="34" charset="0"/>
                    </a:rPr>
                  </a:br>
                  <a:r>
                    <a:rPr kumimoji="0" lang="en-US" sz="800" b="0" i="0" u="none" strike="noStrike" kern="0" cap="none" spc="0" normalizeH="0" baseline="0" noProof="0" dirty="0">
                      <a:ln>
                        <a:noFill/>
                      </a:ln>
                      <a:solidFill>
                        <a:srgbClr val="FFFFFF"/>
                      </a:solidFill>
                      <a:effectLst/>
                      <a:uLnTx/>
                      <a:uFillTx/>
                      <a:ea typeface="ＭＳ Ｐゴシック" charset="0"/>
                      <a:cs typeface="CiscoSansTT Light" panose="020B0503020201020303" pitchFamily="34" charset="0"/>
                    </a:rPr>
                    <a:t>VOICE OF THE ENTERPRISE</a:t>
                  </a:r>
                  <a:endParaRPr kumimoji="0" lang="en-US" sz="1800" b="0" i="0" u="none" strike="noStrike" kern="0" cap="none" spc="0" normalizeH="0" baseline="0" noProof="0" dirty="0">
                    <a:ln>
                      <a:noFill/>
                    </a:ln>
                    <a:solidFill>
                      <a:srgbClr val="FFFFFF"/>
                    </a:solidFill>
                    <a:effectLst/>
                    <a:uLnTx/>
                    <a:uFillTx/>
                    <a:latin typeface="CiscoSansTT ExtraLight"/>
                    <a:ea typeface="ＭＳ Ｐゴシック" charset="0"/>
                  </a:endParaRPr>
                </a:p>
              </p:txBody>
            </p:sp>
          </p:grpSp>
        </p:grpSp>
      </p:grpSp>
    </p:spTree>
    <p:extLst>
      <p:ext uri="{BB962C8B-B14F-4D97-AF65-F5344CB8AC3E}">
        <p14:creationId xmlns:p14="http://schemas.microsoft.com/office/powerpoint/2010/main" val="10925329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750"/>
                                        <p:tgtEl>
                                          <p:spTgt spid="169"/>
                                        </p:tgtEl>
                                      </p:cBhvr>
                                    </p:animEffect>
                                  </p:childTnLst>
                                </p:cTn>
                              </p:par>
                              <p:par>
                                <p:cTn id="11" presetID="42" presetClass="path" presetSubtype="0" accel="50000" decel="50000" fill="hold" nodeType="withEffect">
                                  <p:stCondLst>
                                    <p:cond delay="0"/>
                                  </p:stCondLst>
                                  <p:childTnLst>
                                    <p:animMotion origin="layout" path="M 2.22222E-6 -0.04691 L 2.22222E-6 1.85185E-6 " pathEditMode="relative" rAng="0" ptsTypes="AA">
                                      <p:cBhvr>
                                        <p:cTn id="12" dur="750" fill="hold"/>
                                        <p:tgtEl>
                                          <p:spTgt spid="169"/>
                                        </p:tgtEl>
                                        <p:attrNameLst>
                                          <p:attrName>ppt_x</p:attrName>
                                          <p:attrName>ppt_y</p:attrName>
                                        </p:attrNameLst>
                                      </p:cBhvr>
                                      <p:rCtr x="0" y="2407"/>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down)">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750"/>
                                        <p:tgtEl>
                                          <p:spTgt spid="123"/>
                                        </p:tgtEl>
                                      </p:cBhvr>
                                    </p:animEffect>
                                  </p:childTnLst>
                                </p:cTn>
                              </p:par>
                              <p:par>
                                <p:cTn id="23" presetID="42" presetClass="path" presetSubtype="0" accel="50000" decel="50000" fill="hold" nodeType="withEffect">
                                  <p:stCondLst>
                                    <p:cond delay="0"/>
                                  </p:stCondLst>
                                  <p:childTnLst>
                                    <p:animMotion origin="layout" path="M 2.22222E-6 -0.04691 L 2.22222E-6 1.85185E-6 " pathEditMode="relative" rAng="0" ptsTypes="AA">
                                      <p:cBhvr>
                                        <p:cTn id="24" dur="750" fill="hold"/>
                                        <p:tgtEl>
                                          <p:spTgt spid="123"/>
                                        </p:tgtEl>
                                        <p:attrNameLst>
                                          <p:attrName>ppt_x</p:attrName>
                                          <p:attrName>ppt_y</p:attrName>
                                        </p:attrNameLst>
                                      </p:cBhvr>
                                      <p:rCtr x="0" y="2407"/>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fade">
                                      <p:cBhvr>
                                        <p:cTn id="2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FCB7189F-A468-4765-AAE7-4358BDF72B1D}"/>
              </a:ext>
            </a:extLst>
          </p:cNvPr>
          <p:cNvSpPr txBox="1"/>
          <p:nvPr userDrawn="1"/>
        </p:nvSpPr>
        <p:spPr>
          <a:xfrm>
            <a:off x="2530588" y="1278925"/>
            <a:ext cx="4069718" cy="800219"/>
          </a:xfrm>
          <a:prstGeom prst="rect">
            <a:avLst/>
          </a:prstGeom>
          <a:noFill/>
        </p:spPr>
        <p:txBody>
          <a:bodyPr wrap="square" rtlCol="0">
            <a:spAutoFit/>
          </a:bodyPr>
          <a:lstStyle/>
          <a:p>
            <a:pPr algn="ctr" fontAlgn="base">
              <a:spcBef>
                <a:spcPts val="1200"/>
              </a:spcBef>
              <a:spcAft>
                <a:spcPct val="0"/>
              </a:spcAft>
              <a:defRPr/>
            </a:pPr>
            <a:r>
              <a:rPr lang="ja-JP" altLang="en-US" b="1" dirty="0">
                <a:solidFill>
                  <a:srgbClr val="282828"/>
                </a:solidFill>
                <a:latin typeface="CiscoSansTT ExtraLight"/>
                <a:ea typeface="ＭＳ Ｐゴシック" charset="0"/>
              </a:rPr>
              <a:t>性能と拡張性を備えた環境</a:t>
            </a:r>
            <a:endParaRPr lang="en-US" b="1" dirty="0">
              <a:solidFill>
                <a:srgbClr val="282828"/>
              </a:solidFill>
              <a:latin typeface="CiscoSansTT ExtraLight"/>
              <a:ea typeface="ＭＳ Ｐゴシック" charset="0"/>
            </a:endParaRPr>
          </a:p>
          <a:p>
            <a:pPr algn="ctr" fontAlgn="base">
              <a:spcBef>
                <a:spcPts val="1200"/>
              </a:spcBef>
              <a:spcAft>
                <a:spcPct val="0"/>
              </a:spcAft>
              <a:defRPr/>
            </a:pPr>
            <a:r>
              <a:rPr lang="en-US" sz="1400" b="1" dirty="0">
                <a:solidFill>
                  <a:srgbClr val="282828"/>
                </a:solidFill>
                <a:latin typeface="CiscoSansTT ExtraLight"/>
                <a:ea typeface="ＭＳ Ｐゴシック" charset="0"/>
              </a:rPr>
              <a:t> </a:t>
            </a:r>
            <a:r>
              <a:rPr lang="ja-JP" altLang="en-US" b="1" dirty="0">
                <a:solidFill>
                  <a:srgbClr val="6EBE4A"/>
                </a:solidFill>
                <a:latin typeface="CiscoSansTT ExtraLight"/>
                <a:ea typeface="ＭＳ Ｐゴシック" charset="0"/>
              </a:rPr>
              <a:t>どのアプリ</a:t>
            </a:r>
            <a:r>
              <a:rPr lang="en-US" b="1" dirty="0">
                <a:solidFill>
                  <a:srgbClr val="282828"/>
                </a:solidFill>
                <a:latin typeface="CiscoSansTT ExtraLight"/>
                <a:ea typeface="ＭＳ Ｐゴシック" charset="0"/>
              </a:rPr>
              <a:t>, </a:t>
            </a:r>
            <a:r>
              <a:rPr lang="ja-JP" altLang="en-US" b="1" dirty="0">
                <a:solidFill>
                  <a:srgbClr val="00BCEB"/>
                </a:solidFill>
                <a:latin typeface="CiscoSansTT ExtraLight"/>
                <a:ea typeface="ＭＳ Ｐゴシック" charset="0"/>
              </a:rPr>
              <a:t>どのクラウド</a:t>
            </a:r>
            <a:r>
              <a:rPr lang="en-US" b="1" dirty="0">
                <a:solidFill>
                  <a:srgbClr val="282828"/>
                </a:solidFill>
                <a:latin typeface="CiscoSansTT ExtraLight"/>
                <a:ea typeface="ＭＳ Ｐゴシック" charset="0"/>
              </a:rPr>
              <a:t>, </a:t>
            </a:r>
            <a:r>
              <a:rPr lang="ja-JP" altLang="en-US" b="1" dirty="0">
                <a:solidFill>
                  <a:srgbClr val="FBAB18"/>
                </a:solidFill>
                <a:latin typeface="CiscoSansTT ExtraLight"/>
                <a:ea typeface="ＭＳ Ｐゴシック" charset="0"/>
              </a:rPr>
              <a:t>どこでも</a:t>
            </a:r>
            <a:endParaRPr lang="en-US" b="1" dirty="0">
              <a:solidFill>
                <a:srgbClr val="FBAB18"/>
              </a:solidFill>
              <a:latin typeface="CiscoSansTT ExtraLight"/>
              <a:ea typeface="ＭＳ Ｐゴシック" charset="0"/>
            </a:endParaRPr>
          </a:p>
        </p:txBody>
      </p:sp>
      <p:grpSp>
        <p:nvGrpSpPr>
          <p:cNvPr id="48" name="Group 47">
            <a:extLst>
              <a:ext uri="{FF2B5EF4-FFF2-40B4-BE49-F238E27FC236}">
                <a16:creationId xmlns:a16="http://schemas.microsoft.com/office/drawing/2014/main" id="{5EA31C72-30DA-435D-9F04-D83C4D76A57F}"/>
              </a:ext>
            </a:extLst>
          </p:cNvPr>
          <p:cNvGrpSpPr/>
          <p:nvPr userDrawn="1"/>
        </p:nvGrpSpPr>
        <p:grpSpPr>
          <a:xfrm>
            <a:off x="437766" y="3459278"/>
            <a:ext cx="2468879" cy="365760"/>
            <a:chOff x="6314208" y="2877773"/>
            <a:chExt cx="2334492" cy="365760"/>
          </a:xfrm>
        </p:grpSpPr>
        <p:sp>
          <p:nvSpPr>
            <p:cNvPr id="49" name="Rounded Rectangle 16">
              <a:extLst>
                <a:ext uri="{FF2B5EF4-FFF2-40B4-BE49-F238E27FC236}">
                  <a16:creationId xmlns:a16="http://schemas.microsoft.com/office/drawing/2014/main" id="{ED8CAC3D-9DCC-4290-B6AA-EF520D8FDC36}"/>
                </a:ext>
              </a:extLst>
            </p:cNvPr>
            <p:cNvSpPr/>
            <p:nvPr/>
          </p:nvSpPr>
          <p:spPr>
            <a:xfrm rot="5400000">
              <a:off x="7298574" y="1893407"/>
              <a:ext cx="365760" cy="2334492"/>
            </a:xfrm>
            <a:prstGeom prst="roundRect">
              <a:avLst>
                <a:gd name="adj" fmla="val 50000"/>
              </a:avLst>
            </a:prstGeom>
            <a:solidFill>
              <a:srgbClr val="FBAB18"/>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50" name="Rectangle 49">
              <a:extLst>
                <a:ext uri="{FF2B5EF4-FFF2-40B4-BE49-F238E27FC236}">
                  <a16:creationId xmlns:a16="http://schemas.microsoft.com/office/drawing/2014/main" id="{6306296B-64C5-4172-B639-FAFCC925859C}"/>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HX Data Platform</a:t>
              </a:r>
            </a:p>
          </p:txBody>
        </p:sp>
      </p:grpSp>
      <p:sp>
        <p:nvSpPr>
          <p:cNvPr id="51" name="TextBox 56">
            <a:extLst>
              <a:ext uri="{FF2B5EF4-FFF2-40B4-BE49-F238E27FC236}">
                <a16:creationId xmlns:a16="http://schemas.microsoft.com/office/drawing/2014/main" id="{0DF7DF24-124F-4035-96D5-E322427FF55A}"/>
              </a:ext>
            </a:extLst>
          </p:cNvPr>
          <p:cNvSpPr txBox="1"/>
          <p:nvPr userDrawn="1"/>
        </p:nvSpPr>
        <p:spPr>
          <a:xfrm>
            <a:off x="454165"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ja-JP" altLang="en-US" sz="1000" b="1" dirty="0">
                <a:solidFill>
                  <a:srgbClr val="282828"/>
                </a:solidFill>
                <a:latin typeface="CiscoSansTT ExtraLight"/>
              </a:rPr>
              <a:t>目的に合わせた</a:t>
            </a:r>
            <a:r>
              <a:rPr lang="en-US" altLang="ja-JP" sz="1000" b="1" dirty="0">
                <a:solidFill>
                  <a:srgbClr val="282828"/>
                </a:solidFill>
                <a:latin typeface="CiscoSansTT ExtraLight"/>
              </a:rPr>
              <a:t>HCI</a:t>
            </a:r>
            <a:r>
              <a:rPr lang="ja-JP" altLang="en-US" sz="1000" b="1" dirty="0">
                <a:solidFill>
                  <a:srgbClr val="282828"/>
                </a:solidFill>
                <a:latin typeface="CiscoSansTT ExtraLight"/>
              </a:rPr>
              <a:t>構築</a:t>
            </a:r>
            <a:endParaRPr lang="en-US" sz="1000" b="1" dirty="0">
              <a:solidFill>
                <a:srgbClr val="282828"/>
              </a:solidFill>
              <a:latin typeface="CiscoSansTT ExtraLight"/>
            </a:endParaRPr>
          </a:p>
          <a:p>
            <a:pPr marL="171450" indent="-171450">
              <a:buFont typeface="Arial" panose="020B0604020202020204" pitchFamily="34" charset="0"/>
              <a:buChar char="•"/>
              <a:defRPr/>
            </a:pPr>
            <a:r>
              <a:rPr lang="ja-JP" altLang="en-US" sz="1000" b="1" dirty="0">
                <a:solidFill>
                  <a:srgbClr val="282828"/>
                </a:solidFill>
                <a:latin typeface="CiscoSansTT ExtraLight"/>
              </a:rPr>
              <a:t>高速で柔軟な構成</a:t>
            </a:r>
            <a:endParaRPr lang="en-US" sz="1000" b="1" dirty="0">
              <a:solidFill>
                <a:srgbClr val="282828"/>
              </a:solidFill>
              <a:latin typeface="CiscoSansTT ExtraLight"/>
            </a:endParaRPr>
          </a:p>
          <a:p>
            <a:pPr marL="171450" indent="-171450">
              <a:buFont typeface="Arial" panose="020B0604020202020204" pitchFamily="34" charset="0"/>
              <a:buChar char="•"/>
              <a:defRPr/>
            </a:pPr>
            <a:r>
              <a:rPr lang="ja-JP" altLang="en-US" sz="1000" b="1" dirty="0">
                <a:solidFill>
                  <a:srgbClr val="282828"/>
                </a:solidFill>
                <a:latin typeface="CiscoSansTT ExtraLight"/>
              </a:rPr>
              <a:t>エンタープライズレベルのストレージ</a:t>
            </a:r>
            <a:endParaRPr lang="en-US" sz="1000" b="1" dirty="0">
              <a:solidFill>
                <a:srgbClr val="282828"/>
              </a:solidFill>
              <a:latin typeface="CiscoSansTT ExtraLight"/>
            </a:endParaRPr>
          </a:p>
        </p:txBody>
      </p:sp>
      <p:grpSp>
        <p:nvGrpSpPr>
          <p:cNvPr id="52" name="Group 51">
            <a:extLst>
              <a:ext uri="{FF2B5EF4-FFF2-40B4-BE49-F238E27FC236}">
                <a16:creationId xmlns:a16="http://schemas.microsoft.com/office/drawing/2014/main" id="{7CC04061-5514-4619-AF49-EAB757803DEE}"/>
              </a:ext>
            </a:extLst>
          </p:cNvPr>
          <p:cNvGrpSpPr/>
          <p:nvPr userDrawn="1"/>
        </p:nvGrpSpPr>
        <p:grpSpPr>
          <a:xfrm>
            <a:off x="3334430" y="3459277"/>
            <a:ext cx="2468879" cy="365760"/>
            <a:chOff x="6314208" y="2877773"/>
            <a:chExt cx="2334492" cy="365760"/>
          </a:xfrm>
        </p:grpSpPr>
        <p:sp>
          <p:nvSpPr>
            <p:cNvPr id="53" name="Rounded Rectangle 16">
              <a:extLst>
                <a:ext uri="{FF2B5EF4-FFF2-40B4-BE49-F238E27FC236}">
                  <a16:creationId xmlns:a16="http://schemas.microsoft.com/office/drawing/2014/main" id="{DC205EEA-56B4-4977-BA46-01135FF13902}"/>
                </a:ext>
              </a:extLst>
            </p:cNvPr>
            <p:cNvSpPr/>
            <p:nvPr/>
          </p:nvSpPr>
          <p:spPr>
            <a:xfrm rot="5400000">
              <a:off x="7298574" y="1893407"/>
              <a:ext cx="365760" cy="2334492"/>
            </a:xfrm>
            <a:prstGeom prst="roundRect">
              <a:avLst>
                <a:gd name="adj" fmla="val 50000"/>
              </a:avLst>
            </a:prstGeom>
            <a:solidFill>
              <a:srgbClr val="00BCEB"/>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54" name="Rectangle 53">
              <a:extLst>
                <a:ext uri="{FF2B5EF4-FFF2-40B4-BE49-F238E27FC236}">
                  <a16:creationId xmlns:a16="http://schemas.microsoft.com/office/drawing/2014/main" id="{5461908E-9F1C-4EAB-9500-372E91003D0B}"/>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Cloud Platform</a:t>
              </a:r>
            </a:p>
          </p:txBody>
        </p:sp>
      </p:grpSp>
      <p:sp>
        <p:nvSpPr>
          <p:cNvPr id="55" name="TextBox 56">
            <a:extLst>
              <a:ext uri="{FF2B5EF4-FFF2-40B4-BE49-F238E27FC236}">
                <a16:creationId xmlns:a16="http://schemas.microsoft.com/office/drawing/2014/main" id="{068B8E8E-201E-4A8D-A0D4-B71739021B30}"/>
              </a:ext>
            </a:extLst>
          </p:cNvPr>
          <p:cNvSpPr txBox="1"/>
          <p:nvPr userDrawn="1"/>
        </p:nvSpPr>
        <p:spPr>
          <a:xfrm>
            <a:off x="3350830"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en-US" sz="1000" b="1" dirty="0">
                <a:solidFill>
                  <a:srgbClr val="282828"/>
                </a:solidFill>
                <a:latin typeface="CiscoSansTT ExtraLight"/>
              </a:rPr>
              <a:t>Cisco Intersight</a:t>
            </a:r>
          </a:p>
          <a:p>
            <a:pPr marL="171450" indent="-171450">
              <a:buFont typeface="Arial" panose="020B0604020202020204" pitchFamily="34" charset="0"/>
              <a:buChar char="•"/>
              <a:defRPr/>
            </a:pPr>
            <a:r>
              <a:rPr lang="en-US" sz="1000" b="1" dirty="0">
                <a:solidFill>
                  <a:srgbClr val="282828"/>
                </a:solidFill>
                <a:latin typeface="CiscoSansTT ExtraLight"/>
              </a:rPr>
              <a:t>Cisco CloudCenter</a:t>
            </a:r>
          </a:p>
          <a:p>
            <a:pPr marL="171450" indent="-171450">
              <a:buFont typeface="Arial" panose="020B0604020202020204" pitchFamily="34" charset="0"/>
              <a:buChar char="•"/>
              <a:defRPr/>
            </a:pPr>
            <a:r>
              <a:rPr lang="en-US" sz="1000" b="1" dirty="0">
                <a:solidFill>
                  <a:srgbClr val="282828"/>
                </a:solidFill>
                <a:latin typeface="CiscoSansTT ExtraLight"/>
              </a:rPr>
              <a:t>Cisco Workload Optimization Mgr.</a:t>
            </a:r>
          </a:p>
        </p:txBody>
      </p:sp>
      <p:grpSp>
        <p:nvGrpSpPr>
          <p:cNvPr id="56" name="Group 55">
            <a:extLst>
              <a:ext uri="{FF2B5EF4-FFF2-40B4-BE49-F238E27FC236}">
                <a16:creationId xmlns:a16="http://schemas.microsoft.com/office/drawing/2014/main" id="{BD7D3EA1-7E0F-4684-BB76-AED025EBAD35}"/>
              </a:ext>
            </a:extLst>
          </p:cNvPr>
          <p:cNvGrpSpPr/>
          <p:nvPr userDrawn="1"/>
        </p:nvGrpSpPr>
        <p:grpSpPr>
          <a:xfrm>
            <a:off x="6231095" y="3459277"/>
            <a:ext cx="2468879" cy="365760"/>
            <a:chOff x="6314208" y="2877773"/>
            <a:chExt cx="2334492" cy="365760"/>
          </a:xfrm>
        </p:grpSpPr>
        <p:sp>
          <p:nvSpPr>
            <p:cNvPr id="57" name="Rounded Rectangle 16">
              <a:extLst>
                <a:ext uri="{FF2B5EF4-FFF2-40B4-BE49-F238E27FC236}">
                  <a16:creationId xmlns:a16="http://schemas.microsoft.com/office/drawing/2014/main" id="{C5497AD8-8FCD-4D45-A8CB-F7D03C6220CB}"/>
                </a:ext>
              </a:extLst>
            </p:cNvPr>
            <p:cNvSpPr/>
            <p:nvPr/>
          </p:nvSpPr>
          <p:spPr>
            <a:xfrm rot="5400000">
              <a:off x="7298574" y="1893407"/>
              <a:ext cx="365760" cy="2334492"/>
            </a:xfrm>
            <a:prstGeom prst="roundRect">
              <a:avLst>
                <a:gd name="adj" fmla="val 50000"/>
              </a:avLst>
            </a:prstGeom>
            <a:solidFill>
              <a:srgbClr val="6EBE4A"/>
            </a:solidFill>
            <a:ln w="12700">
              <a:no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58" name="Rectangle 57">
              <a:extLst>
                <a:ext uri="{FF2B5EF4-FFF2-40B4-BE49-F238E27FC236}">
                  <a16:creationId xmlns:a16="http://schemas.microsoft.com/office/drawing/2014/main" id="{212A784B-A84D-4756-B2D5-C36C5E5BED47}"/>
                </a:ext>
              </a:extLst>
            </p:cNvPr>
            <p:cNvSpPr/>
            <p:nvPr/>
          </p:nvSpPr>
          <p:spPr>
            <a:xfrm>
              <a:off x="6489354" y="2973736"/>
              <a:ext cx="1984200" cy="173834"/>
            </a:xfrm>
            <a:prstGeom prst="rect">
              <a:avLst/>
            </a:prstGeom>
            <a:noFill/>
            <a:ln w="25400" cap="flat" cmpd="sng" algn="ctr">
              <a:noFill/>
              <a:prstDash val="solid"/>
            </a:ln>
            <a:effectLst/>
          </p:spPr>
          <p:txBody>
            <a:bodyPr lIns="0" tIns="0" rIns="0" bIns="0" rtlCol="0" anchor="ctr">
              <a:noAutofit/>
            </a:bodyPr>
            <a:lstStyle/>
            <a:p>
              <a:pPr marL="152400" marR="0" lvl="0" indent="-15240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UCS </a:t>
              </a:r>
              <a:r>
                <a:rPr kumimoji="0" lang="ja-JP" alt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rPr>
                <a:t>基盤</a:t>
              </a:r>
              <a:endParaRPr kumimoji="0" lang="en-US" sz="1400" b="0" i="0" u="none" strike="noStrike" kern="0" cap="none" spc="0" normalizeH="0" baseline="0" noProof="0" dirty="0">
                <a:ln>
                  <a:noFill/>
                </a:ln>
                <a:solidFill>
                  <a:srgbClr val="FFFFFF"/>
                </a:solidFill>
                <a:effectLst/>
                <a:uLnTx/>
                <a:uFillTx/>
                <a:latin typeface="CiscoSansTT" panose="020B0503020201020303" pitchFamily="34" charset="0"/>
                <a:ea typeface="ＭＳ Ｐゴシック" pitchFamily="34" charset="-128"/>
                <a:cs typeface="CiscoSansTT" panose="020B0503020201020303" pitchFamily="34" charset="0"/>
              </a:endParaRPr>
            </a:p>
          </p:txBody>
        </p:sp>
      </p:grpSp>
      <p:sp>
        <p:nvSpPr>
          <p:cNvPr id="59" name="TextBox 56">
            <a:extLst>
              <a:ext uri="{FF2B5EF4-FFF2-40B4-BE49-F238E27FC236}">
                <a16:creationId xmlns:a16="http://schemas.microsoft.com/office/drawing/2014/main" id="{5E15C6B6-7949-4CBB-A478-84CFD3D6601A}"/>
              </a:ext>
            </a:extLst>
          </p:cNvPr>
          <p:cNvSpPr txBox="1"/>
          <p:nvPr userDrawn="1"/>
        </p:nvSpPr>
        <p:spPr>
          <a:xfrm>
            <a:off x="6247495" y="3884600"/>
            <a:ext cx="2452480" cy="553994"/>
          </a:xfrm>
          <a:prstGeom prst="rect">
            <a:avLst/>
          </a:prstGeom>
          <a:noFill/>
        </p:spPr>
        <p:txBody>
          <a:bodyPr wrap="square" lIns="91436" tIns="45718" rIns="91436" bIns="45718"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171450" indent="-171450">
              <a:buFont typeface="Arial" panose="020B0604020202020204" pitchFamily="34" charset="0"/>
              <a:buChar char="•"/>
              <a:defRPr/>
            </a:pPr>
            <a:r>
              <a:rPr lang="ja-JP" altLang="en-US" sz="1000" b="1" dirty="0">
                <a:solidFill>
                  <a:srgbClr val="282828"/>
                </a:solidFill>
                <a:latin typeface="CiscoSansTT ExtraLight"/>
              </a:rPr>
              <a:t>ソフトウェア定義のコンピュータ</a:t>
            </a:r>
            <a:endParaRPr lang="en-US" altLang="ja-JP" sz="1000" b="1" dirty="0">
              <a:solidFill>
                <a:srgbClr val="282828"/>
              </a:solidFill>
              <a:latin typeface="CiscoSansTT ExtraLight"/>
            </a:endParaRPr>
          </a:p>
          <a:p>
            <a:pPr marL="171450" indent="-171450">
              <a:buFont typeface="Arial" panose="020B0604020202020204" pitchFamily="34" charset="0"/>
              <a:buChar char="•"/>
              <a:defRPr/>
            </a:pPr>
            <a:r>
              <a:rPr lang="ja-JP" altLang="en-US" sz="1000" b="1" dirty="0">
                <a:solidFill>
                  <a:srgbClr val="282828"/>
                </a:solidFill>
                <a:latin typeface="CiscoSansTT ExtraLight"/>
              </a:rPr>
              <a:t>ファブリック中心</a:t>
            </a:r>
            <a:endParaRPr lang="en-US" sz="1000" b="1" dirty="0">
              <a:solidFill>
                <a:srgbClr val="282828"/>
              </a:solidFill>
              <a:latin typeface="CiscoSansTT ExtraLight"/>
            </a:endParaRPr>
          </a:p>
          <a:p>
            <a:pPr marL="171450" indent="-171450">
              <a:buFont typeface="Arial" panose="020B0604020202020204" pitchFamily="34" charset="0"/>
              <a:buChar char="•"/>
              <a:defRPr/>
            </a:pPr>
            <a:r>
              <a:rPr lang="ja-JP" altLang="en-US" sz="1000" b="1" dirty="0">
                <a:solidFill>
                  <a:srgbClr val="282828"/>
                </a:solidFill>
                <a:latin typeface="CiscoSansTT ExtraLight"/>
              </a:rPr>
              <a:t>インテントベース</a:t>
            </a:r>
            <a:endParaRPr lang="en-US" sz="1000" b="1" dirty="0">
              <a:solidFill>
                <a:srgbClr val="282828"/>
              </a:solidFill>
              <a:latin typeface="CiscoSansTT ExtraLight"/>
            </a:endParaRPr>
          </a:p>
        </p:txBody>
      </p:sp>
      <p:sp>
        <p:nvSpPr>
          <p:cNvPr id="60" name="Freeform: Shape 59">
            <a:extLst>
              <a:ext uri="{FF2B5EF4-FFF2-40B4-BE49-F238E27FC236}">
                <a16:creationId xmlns:a16="http://schemas.microsoft.com/office/drawing/2014/main" id="{A130502A-208F-4859-A85B-7B260E188919}"/>
              </a:ext>
            </a:extLst>
          </p:cNvPr>
          <p:cNvSpPr/>
          <p:nvPr userDrawn="1"/>
        </p:nvSpPr>
        <p:spPr>
          <a:xfrm>
            <a:off x="437767" y="2705053"/>
            <a:ext cx="3802097" cy="553994"/>
          </a:xfrm>
          <a:custGeom>
            <a:avLst/>
            <a:gdLst>
              <a:gd name="connsiteX0" fmla="*/ 1652111 w 1657350"/>
              <a:gd name="connsiteY0" fmla="*/ 7144 h 1504950"/>
              <a:gd name="connsiteX1" fmla="*/ 1393031 w 1657350"/>
              <a:gd name="connsiteY1" fmla="*/ 7144 h 1504950"/>
              <a:gd name="connsiteX2" fmla="*/ 7144 w 1657350"/>
              <a:gd name="connsiteY2" fmla="*/ 1505426 h 1504950"/>
              <a:gd name="connsiteX3" fmla="*/ 1143476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1652111" y="7144"/>
                </a:moveTo>
                <a:lnTo>
                  <a:pt x="1393031" y="7144"/>
                </a:lnTo>
                <a:lnTo>
                  <a:pt x="7144" y="1505426"/>
                </a:lnTo>
                <a:lnTo>
                  <a:pt x="1143476" y="1505426"/>
                </a:lnTo>
                <a:close/>
              </a:path>
            </a:pathLst>
          </a:custGeom>
          <a:gradFill>
            <a:gsLst>
              <a:gs pos="100000">
                <a:srgbClr val="FFFFFF"/>
              </a:gs>
              <a:gs pos="34000">
                <a:srgbClr val="FBAB18"/>
              </a:gs>
              <a:gs pos="0">
                <a:srgbClr val="FBAB18">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61" name="Freeform: Shape 60">
            <a:extLst>
              <a:ext uri="{FF2B5EF4-FFF2-40B4-BE49-F238E27FC236}">
                <a16:creationId xmlns:a16="http://schemas.microsoft.com/office/drawing/2014/main" id="{49087449-6A75-49E7-97C2-2B5F058583EA}"/>
              </a:ext>
            </a:extLst>
          </p:cNvPr>
          <p:cNvSpPr/>
          <p:nvPr userDrawn="1"/>
        </p:nvSpPr>
        <p:spPr>
          <a:xfrm>
            <a:off x="3254379" y="2705053"/>
            <a:ext cx="2622136" cy="553994"/>
          </a:xfrm>
          <a:custGeom>
            <a:avLst/>
            <a:gdLst>
              <a:gd name="connsiteX0" fmla="*/ 704374 w 1143000"/>
              <a:gd name="connsiteY0" fmla="*/ 7144 h 1504950"/>
              <a:gd name="connsiteX1" fmla="*/ 445294 w 1143000"/>
              <a:gd name="connsiteY1" fmla="*/ 7144 h 1504950"/>
              <a:gd name="connsiteX2" fmla="*/ 7144 w 1143000"/>
              <a:gd name="connsiteY2" fmla="*/ 1505426 h 1504950"/>
              <a:gd name="connsiteX3" fmla="*/ 1143476 w 114300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143000" h="1504950">
                <a:moveTo>
                  <a:pt x="704374" y="7144"/>
                </a:moveTo>
                <a:lnTo>
                  <a:pt x="445294" y="7144"/>
                </a:lnTo>
                <a:lnTo>
                  <a:pt x="7144" y="1505426"/>
                </a:lnTo>
                <a:lnTo>
                  <a:pt x="1143476" y="1505426"/>
                </a:lnTo>
                <a:close/>
              </a:path>
            </a:pathLst>
          </a:custGeom>
          <a:gradFill>
            <a:gsLst>
              <a:gs pos="100000">
                <a:srgbClr val="FFFFFF"/>
              </a:gs>
              <a:gs pos="34000">
                <a:srgbClr val="00BCEB"/>
              </a:gs>
              <a:gs pos="0">
                <a:srgbClr val="00BCEB">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sp>
        <p:nvSpPr>
          <p:cNvPr id="62" name="Freeform: Shape 61">
            <a:extLst>
              <a:ext uri="{FF2B5EF4-FFF2-40B4-BE49-F238E27FC236}">
                <a16:creationId xmlns:a16="http://schemas.microsoft.com/office/drawing/2014/main" id="{9DAC92DB-BC24-438F-AAC3-FBA8EE1D41C4}"/>
              </a:ext>
            </a:extLst>
          </p:cNvPr>
          <p:cNvSpPr/>
          <p:nvPr userDrawn="1"/>
        </p:nvSpPr>
        <p:spPr>
          <a:xfrm>
            <a:off x="4904138" y="2705053"/>
            <a:ext cx="3802097" cy="553994"/>
          </a:xfrm>
          <a:custGeom>
            <a:avLst/>
            <a:gdLst>
              <a:gd name="connsiteX0" fmla="*/ 266224 w 1657350"/>
              <a:gd name="connsiteY0" fmla="*/ 7144 h 1504950"/>
              <a:gd name="connsiteX1" fmla="*/ 7144 w 1657350"/>
              <a:gd name="connsiteY1" fmla="*/ 7144 h 1504950"/>
              <a:gd name="connsiteX2" fmla="*/ 515779 w 1657350"/>
              <a:gd name="connsiteY2" fmla="*/ 1505426 h 1504950"/>
              <a:gd name="connsiteX3" fmla="*/ 1652111 w 1657350"/>
              <a:gd name="connsiteY3" fmla="*/ 1505426 h 1504950"/>
            </a:gdLst>
            <a:ahLst/>
            <a:cxnLst>
              <a:cxn ang="0">
                <a:pos x="connsiteX0" y="connsiteY0"/>
              </a:cxn>
              <a:cxn ang="0">
                <a:pos x="connsiteX1" y="connsiteY1"/>
              </a:cxn>
              <a:cxn ang="0">
                <a:pos x="connsiteX2" y="connsiteY2"/>
              </a:cxn>
              <a:cxn ang="0">
                <a:pos x="connsiteX3" y="connsiteY3"/>
              </a:cxn>
            </a:cxnLst>
            <a:rect l="l" t="t" r="r" b="b"/>
            <a:pathLst>
              <a:path w="1657350" h="1504950">
                <a:moveTo>
                  <a:pt x="266224" y="7144"/>
                </a:moveTo>
                <a:lnTo>
                  <a:pt x="7144" y="7144"/>
                </a:lnTo>
                <a:lnTo>
                  <a:pt x="515779" y="1505426"/>
                </a:lnTo>
                <a:lnTo>
                  <a:pt x="1652111" y="1505426"/>
                </a:lnTo>
                <a:close/>
              </a:path>
            </a:pathLst>
          </a:custGeom>
          <a:gradFill>
            <a:gsLst>
              <a:gs pos="100000">
                <a:srgbClr val="FFFFFF"/>
              </a:gs>
              <a:gs pos="34000">
                <a:srgbClr val="6EBE4A"/>
              </a:gs>
              <a:gs pos="0">
                <a:srgbClr val="6EBE4A">
                  <a:lumMod val="75000"/>
                </a:srgbClr>
              </a:gs>
            </a:gsLst>
            <a:lin ang="5400000" scaled="1"/>
          </a:gradFill>
          <a:ln w="9525" cap="flat">
            <a:noFill/>
            <a:prstDash val="solid"/>
            <a:miter/>
          </a:ln>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Arial" charset="0"/>
              <a:ea typeface="ＭＳ Ｐゴシック" charset="0"/>
            </a:endParaRPr>
          </a:p>
        </p:txBody>
      </p:sp>
      <p:pic>
        <p:nvPicPr>
          <p:cNvPr id="63" name="Picture 62">
            <a:extLst>
              <a:ext uri="{FF2B5EF4-FFF2-40B4-BE49-F238E27FC236}">
                <a16:creationId xmlns:a16="http://schemas.microsoft.com/office/drawing/2014/main" id="{3EC3DEFF-0640-4A3B-B7E1-6B00E7D6592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40652" y="2172229"/>
            <a:ext cx="2862696" cy="729578"/>
          </a:xfrm>
          <a:prstGeom prst="rect">
            <a:avLst/>
          </a:prstGeom>
          <a:effectLst>
            <a:outerShdw blurRad="50800" dist="38100" dir="5400000" algn="t" rotWithShape="0">
              <a:prstClr val="black">
                <a:alpha val="40000"/>
              </a:prstClr>
            </a:outerShdw>
          </a:effectLst>
        </p:spPr>
      </p:pic>
      <p:sp>
        <p:nvSpPr>
          <p:cNvPr id="64" name="Title 2">
            <a:extLst>
              <a:ext uri="{FF2B5EF4-FFF2-40B4-BE49-F238E27FC236}">
                <a16:creationId xmlns:a16="http://schemas.microsoft.com/office/drawing/2014/main" id="{E01F2845-AD16-41AE-9BAA-49AAFFE0C726}"/>
              </a:ext>
            </a:extLst>
          </p:cNvPr>
          <p:cNvSpPr txBox="1">
            <a:spLocks/>
          </p:cNvSpPr>
          <p:nvPr userDrawn="1"/>
        </p:nvSpPr>
        <p:spPr bwMode="auto">
          <a:xfrm>
            <a:off x="169257" y="105291"/>
            <a:ext cx="8345488" cy="90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HyperFlex</a:t>
            </a:r>
            <a:r>
              <a:rPr kumimoji="0" lang="ja-JP" altLang="en-US" sz="2800" b="1" i="0" u="none" strike="noStrike" kern="1200" cap="none" spc="0" normalizeH="0" baseline="0" noProof="0" dirty="0">
                <a:ln>
                  <a:noFill/>
                </a:ln>
                <a:solidFill>
                  <a:srgbClr val="005073"/>
                </a:solidFill>
                <a:effectLst/>
                <a:uLnTx/>
                <a:uFillTx/>
                <a:latin typeface="CiscoSansTT ExtraLight"/>
              </a:rPr>
              <a:t>とは？</a:t>
            </a:r>
            <a:br>
              <a:rPr kumimoji="0" lang="en-IN" sz="2800" b="0" i="0" u="none" strike="noStrike" kern="1200" cap="none" spc="0" normalizeH="0" baseline="0" noProof="0" dirty="0">
                <a:ln>
                  <a:noFill/>
                </a:ln>
                <a:solidFill>
                  <a:srgbClr val="005073"/>
                </a:solidFill>
                <a:effectLst/>
                <a:uLnTx/>
                <a:uFillTx/>
                <a:latin typeface="CiscoSansTT ExtraLight"/>
              </a:rPr>
            </a:br>
            <a:r>
              <a:rPr kumimoji="0" lang="ja-JP" altLang="en-US" sz="2000" b="0" i="0" u="none" strike="noStrike" kern="1200" cap="none" spc="0" normalizeH="0" baseline="0" noProof="0" dirty="0">
                <a:ln>
                  <a:noFill/>
                </a:ln>
                <a:solidFill>
                  <a:srgbClr val="005073"/>
                </a:solidFill>
                <a:effectLst/>
                <a:uLnTx/>
                <a:uFillTx/>
                <a:latin typeface="CiscoSansTT ExtraLight"/>
              </a:rPr>
              <a:t>ソフトウェアとハードウェアの設計が最適化された</a:t>
            </a:r>
            <a:r>
              <a:rPr kumimoji="0" lang="en-US" altLang="ja-JP" sz="2000" b="0" i="0" u="none" strike="noStrike" kern="1200" cap="none" spc="0" normalizeH="0" baseline="0" noProof="0" dirty="0">
                <a:ln>
                  <a:noFill/>
                </a:ln>
                <a:solidFill>
                  <a:srgbClr val="005073"/>
                </a:solidFill>
                <a:effectLst/>
                <a:uLnTx/>
                <a:uFillTx/>
                <a:latin typeface="CiscoSansTT ExtraLight"/>
              </a:rPr>
              <a:t>HCI</a:t>
            </a:r>
            <a:endParaRPr kumimoji="0" lang="en-IN" sz="2000" b="0" i="0" u="none" strike="noStrike" kern="1200" cap="none" spc="0" normalizeH="0" baseline="0" noProof="0" dirty="0">
              <a:ln>
                <a:noFill/>
              </a:ln>
              <a:solidFill>
                <a:srgbClr val="005073"/>
              </a:solidFill>
              <a:effectLst/>
              <a:uLnTx/>
              <a:uFillTx/>
              <a:latin typeface="CiscoSansTT ExtraLight"/>
            </a:endParaRPr>
          </a:p>
        </p:txBody>
      </p:sp>
    </p:spTree>
    <p:extLst>
      <p:ext uri="{BB962C8B-B14F-4D97-AF65-F5344CB8AC3E}">
        <p14:creationId xmlns:p14="http://schemas.microsoft.com/office/powerpoint/2010/main" val="18101899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750"/>
                                        <p:tgtEl>
                                          <p:spTgt spid="56"/>
                                        </p:tgtEl>
                                      </p:cBhvr>
                                    </p:animEffect>
                                  </p:childTnLst>
                                </p:cTn>
                              </p:par>
                              <p:par>
                                <p:cTn id="11" presetID="42" presetClass="path" presetSubtype="0" accel="50000" decel="50000" fill="hold" nodeType="withEffect">
                                  <p:stCondLst>
                                    <p:cond delay="0"/>
                                  </p:stCondLst>
                                  <p:childTnLst>
                                    <p:animMotion origin="layout" path="M 2.22222E-6 -0.04691 L 2.22222E-6 1.85185E-6 " pathEditMode="relative" rAng="0" ptsTypes="AA">
                                      <p:cBhvr>
                                        <p:cTn id="12" dur="750" fill="hold"/>
                                        <p:tgtEl>
                                          <p:spTgt spid="56"/>
                                        </p:tgtEl>
                                        <p:attrNameLst>
                                          <p:attrName>ppt_x</p:attrName>
                                          <p:attrName>ppt_y</p:attrName>
                                        </p:attrNameLst>
                                      </p:cBhvr>
                                      <p:rCtr x="0" y="2407"/>
                                    </p:animMotion>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up)">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750"/>
                                        <p:tgtEl>
                                          <p:spTgt spid="48"/>
                                        </p:tgtEl>
                                      </p:cBhvr>
                                    </p:animEffect>
                                  </p:childTnLst>
                                </p:cTn>
                              </p:par>
                              <p:par>
                                <p:cTn id="25" presetID="42" presetClass="path" presetSubtype="0" accel="50000" decel="50000" fill="hold" nodeType="withEffect">
                                  <p:stCondLst>
                                    <p:cond delay="0"/>
                                  </p:stCondLst>
                                  <p:childTnLst>
                                    <p:animMotion origin="layout" path="M 2.22222E-6 -0.04691 L 2.22222E-6 1.85185E-6 " pathEditMode="relative" rAng="0" ptsTypes="AA">
                                      <p:cBhvr>
                                        <p:cTn id="26" dur="750" fill="hold"/>
                                        <p:tgtEl>
                                          <p:spTgt spid="48"/>
                                        </p:tgtEl>
                                        <p:attrNameLst>
                                          <p:attrName>ppt_x</p:attrName>
                                          <p:attrName>ppt_y</p:attrName>
                                        </p:attrNameLst>
                                      </p:cBhvr>
                                      <p:rCtr x="0" y="2407"/>
                                    </p:animMotion>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750"/>
                                        <p:tgtEl>
                                          <p:spTgt spid="52"/>
                                        </p:tgtEl>
                                      </p:cBhvr>
                                    </p:animEffect>
                                  </p:childTnLst>
                                </p:cTn>
                              </p:par>
                              <p:par>
                                <p:cTn id="39" presetID="42" presetClass="path" presetSubtype="0" accel="50000" decel="50000" fill="hold" nodeType="withEffect">
                                  <p:stCondLst>
                                    <p:cond delay="0"/>
                                  </p:stCondLst>
                                  <p:childTnLst>
                                    <p:animMotion origin="layout" path="M 2.22222E-6 -0.04691 L 2.22222E-6 1.85185E-6 " pathEditMode="relative" rAng="0" ptsTypes="AA">
                                      <p:cBhvr>
                                        <p:cTn id="40" dur="750" fill="hold"/>
                                        <p:tgtEl>
                                          <p:spTgt spid="52"/>
                                        </p:tgtEl>
                                        <p:attrNameLst>
                                          <p:attrName>ppt_x</p:attrName>
                                          <p:attrName>ppt_y</p:attrName>
                                        </p:attrNameLst>
                                      </p:cBhvr>
                                      <p:rCtr x="0" y="2407"/>
                                    </p:animMotion>
                                  </p:childTnLst>
                                </p:cTn>
                              </p:par>
                            </p:childTnLst>
                          </p:cTn>
                        </p:par>
                        <p:par>
                          <p:cTn id="41" fill="hold">
                            <p:stCondLst>
                              <p:cond delay="75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5" grpId="0"/>
      <p:bldP spid="59" grpId="0"/>
      <p:bldP spid="60" grpId="0" animBg="1"/>
      <p:bldP spid="61" grpId="0" animBg="1"/>
      <p:bldP spid="6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E06C4D6-D864-4DD4-BA3D-23C01F33D89E}"/>
              </a:ext>
            </a:extLst>
          </p:cNvPr>
          <p:cNvSpPr/>
          <p:nvPr userDrawn="1"/>
        </p:nvSpPr>
        <p:spPr>
          <a:xfrm>
            <a:off x="2692781" y="822114"/>
            <a:ext cx="3522509" cy="1132387"/>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lIns="91436" tIns="45718" rIns="91436" bIns="4571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6" name="Rectangle 55">
            <a:extLst>
              <a:ext uri="{FF2B5EF4-FFF2-40B4-BE49-F238E27FC236}">
                <a16:creationId xmlns:a16="http://schemas.microsoft.com/office/drawing/2014/main" id="{DA54E6D1-4B27-4C8C-8F68-466034161CD6}"/>
              </a:ext>
            </a:extLst>
          </p:cNvPr>
          <p:cNvSpPr/>
          <p:nvPr userDrawn="1"/>
        </p:nvSpPr>
        <p:spPr>
          <a:xfrm>
            <a:off x="2697764" y="1983276"/>
            <a:ext cx="3522509" cy="1132386"/>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lIns="91436" tIns="45718" rIns="91436" bIns="4571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7" name="Rectangle 56">
            <a:extLst>
              <a:ext uri="{FF2B5EF4-FFF2-40B4-BE49-F238E27FC236}">
                <a16:creationId xmlns:a16="http://schemas.microsoft.com/office/drawing/2014/main" id="{86A692FB-043B-406A-B27F-05EC26D3539C}"/>
              </a:ext>
            </a:extLst>
          </p:cNvPr>
          <p:cNvSpPr/>
          <p:nvPr userDrawn="1"/>
        </p:nvSpPr>
        <p:spPr>
          <a:xfrm>
            <a:off x="2707719" y="3148575"/>
            <a:ext cx="3522509" cy="1132386"/>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8" name="Rectangle 57">
            <a:extLst>
              <a:ext uri="{FF2B5EF4-FFF2-40B4-BE49-F238E27FC236}">
                <a16:creationId xmlns:a16="http://schemas.microsoft.com/office/drawing/2014/main" id="{6A60647E-2668-44B3-B2A6-DFA6962BF735}"/>
              </a:ext>
            </a:extLst>
          </p:cNvPr>
          <p:cNvSpPr/>
          <p:nvPr userDrawn="1"/>
        </p:nvSpPr>
        <p:spPr>
          <a:xfrm>
            <a:off x="6683954" y="822114"/>
            <a:ext cx="1893970" cy="3458847"/>
          </a:xfrm>
          <a:prstGeom prst="rect">
            <a:avLst/>
          </a:prstGeom>
          <a:gradFill>
            <a:gsLst>
              <a:gs pos="66000">
                <a:srgbClr val="282828">
                  <a:lumMod val="10000"/>
                  <a:lumOff val="90000"/>
                </a:srgbClr>
              </a:gs>
              <a:gs pos="0">
                <a:srgbClr val="FFFFFF"/>
              </a:gs>
            </a:gsLst>
            <a:lin ang="5400000" scaled="0"/>
          </a:gradFill>
          <a:ln w="25400" cap="flat" cmpd="sng" algn="ctr">
            <a:noFill/>
            <a:prstDash val="solid"/>
          </a:ln>
          <a:effectLst/>
        </p:spPr>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59" name="Title 1">
            <a:extLst>
              <a:ext uri="{FF2B5EF4-FFF2-40B4-BE49-F238E27FC236}">
                <a16:creationId xmlns:a16="http://schemas.microsoft.com/office/drawing/2014/main" id="{91EE1956-B4EF-4798-9BE2-10EF8943521A}"/>
              </a:ext>
            </a:extLst>
          </p:cNvPr>
          <p:cNvSpPr txBox="1">
            <a:spLocks/>
          </p:cNvSpPr>
          <p:nvPr userDrawn="1"/>
        </p:nvSpPr>
        <p:spPr bwMode="auto">
          <a:xfrm>
            <a:off x="338376" y="162411"/>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ja-JP" altLang="en-US" sz="2800" b="1" i="0" u="none" strike="noStrike" kern="1200" cap="none" spc="0" normalizeH="0" baseline="0" noProof="0" dirty="0">
                <a:ln>
                  <a:noFill/>
                </a:ln>
                <a:solidFill>
                  <a:srgbClr val="005073"/>
                </a:solidFill>
                <a:effectLst/>
                <a:uLnTx/>
                <a:uFillTx/>
                <a:latin typeface="CiscoSansTT ExtraLight"/>
              </a:rPr>
              <a:t>コンバージドネットワークを利用した</a:t>
            </a:r>
            <a:r>
              <a:rPr kumimoji="0" lang="en-IN" sz="2800" b="1" i="0" u="none" strike="noStrike" kern="1200" cap="none" spc="0" normalizeH="0" baseline="0" noProof="0" dirty="0">
                <a:ln>
                  <a:noFill/>
                </a:ln>
                <a:solidFill>
                  <a:srgbClr val="005073"/>
                </a:solidFill>
                <a:effectLst/>
                <a:uLnTx/>
                <a:uFillTx/>
                <a:latin typeface="CiscoSansTT ExtraLight"/>
              </a:rPr>
              <a:t>HCI</a:t>
            </a:r>
            <a:r>
              <a:rPr kumimoji="0" lang="ja-JP" altLang="en-US" sz="2800" b="1" i="0" u="none" strike="noStrike" kern="1200" cap="none" spc="0" normalizeH="0" baseline="0" noProof="0" dirty="0">
                <a:ln>
                  <a:noFill/>
                </a:ln>
                <a:solidFill>
                  <a:srgbClr val="005073"/>
                </a:solidFill>
                <a:effectLst/>
                <a:uLnTx/>
                <a:uFillTx/>
                <a:latin typeface="CiscoSansTT ExtraLight"/>
              </a:rPr>
              <a:t>環境</a:t>
            </a:r>
            <a:endParaRPr kumimoji="0" lang="en-IN" sz="2800" b="1" i="0" u="none" strike="noStrike" kern="1200" cap="none" spc="0" normalizeH="0" baseline="0" noProof="0" dirty="0">
              <a:ln>
                <a:noFill/>
              </a:ln>
              <a:solidFill>
                <a:srgbClr val="005073"/>
              </a:solidFill>
              <a:effectLst/>
              <a:uLnTx/>
              <a:uFillTx/>
              <a:latin typeface="CiscoSansTT ExtraLight"/>
            </a:endParaRPr>
          </a:p>
        </p:txBody>
      </p:sp>
      <p:grpSp>
        <p:nvGrpSpPr>
          <p:cNvPr id="60" name="Group 59">
            <a:extLst>
              <a:ext uri="{FF2B5EF4-FFF2-40B4-BE49-F238E27FC236}">
                <a16:creationId xmlns:a16="http://schemas.microsoft.com/office/drawing/2014/main" id="{1EBCD236-7AA2-45A5-8DC0-700E66B927C1}"/>
              </a:ext>
            </a:extLst>
          </p:cNvPr>
          <p:cNvGrpSpPr/>
          <p:nvPr userDrawn="1"/>
        </p:nvGrpSpPr>
        <p:grpSpPr>
          <a:xfrm>
            <a:off x="431446" y="1876203"/>
            <a:ext cx="1829371" cy="1619224"/>
            <a:chOff x="530835" y="2329264"/>
            <a:chExt cx="1829371" cy="1619224"/>
          </a:xfrm>
        </p:grpSpPr>
        <p:grpSp>
          <p:nvGrpSpPr>
            <p:cNvPr id="61" name="Group 60">
              <a:extLst>
                <a:ext uri="{FF2B5EF4-FFF2-40B4-BE49-F238E27FC236}">
                  <a16:creationId xmlns:a16="http://schemas.microsoft.com/office/drawing/2014/main" id="{50A805EB-7326-4A58-BC0F-889DCA8053DC}"/>
                </a:ext>
              </a:extLst>
            </p:cNvPr>
            <p:cNvGrpSpPr/>
            <p:nvPr/>
          </p:nvGrpSpPr>
          <p:grpSpPr>
            <a:xfrm>
              <a:off x="530835" y="2329264"/>
              <a:ext cx="1829371" cy="523220"/>
              <a:chOff x="530835" y="2329264"/>
              <a:chExt cx="1829371" cy="523220"/>
            </a:xfrm>
          </p:grpSpPr>
          <p:sp>
            <p:nvSpPr>
              <p:cNvPr id="72" name="Rectangle 71">
                <a:extLst>
                  <a:ext uri="{FF2B5EF4-FFF2-40B4-BE49-F238E27FC236}">
                    <a16:creationId xmlns:a16="http://schemas.microsoft.com/office/drawing/2014/main" id="{DBD1E097-F092-4A12-A5CF-CD45FAA062EC}"/>
                  </a:ext>
                </a:extLst>
              </p:cNvPr>
              <p:cNvSpPr/>
              <p:nvPr/>
            </p:nvSpPr>
            <p:spPr>
              <a:xfrm>
                <a:off x="942313" y="2329264"/>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ja-JP" alt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ネットワーク統合による</a:t>
                </a:r>
                <a:r>
                  <a:rPr kumimoji="0" lang="en-US" altLang="ja-JP"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HCI</a:t>
                </a:r>
                <a:endPar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endParaRPr>
              </a:p>
            </p:txBody>
          </p:sp>
          <p:grpSp>
            <p:nvGrpSpPr>
              <p:cNvPr id="73" name="Group 72">
                <a:extLst>
                  <a:ext uri="{FF2B5EF4-FFF2-40B4-BE49-F238E27FC236}">
                    <a16:creationId xmlns:a16="http://schemas.microsoft.com/office/drawing/2014/main" id="{28690066-E378-45D2-82E0-1F120CE77DCB}"/>
                  </a:ext>
                </a:extLst>
              </p:cNvPr>
              <p:cNvGrpSpPr>
                <a:grpSpLocks noChangeAspect="1"/>
              </p:cNvGrpSpPr>
              <p:nvPr/>
            </p:nvGrpSpPr>
            <p:grpSpPr>
              <a:xfrm>
                <a:off x="530835" y="2400336"/>
                <a:ext cx="411480" cy="436673"/>
                <a:chOff x="4559269" y="376588"/>
                <a:chExt cx="510880" cy="542159"/>
              </a:xfrm>
            </p:grpSpPr>
            <p:sp>
              <p:nvSpPr>
                <p:cNvPr id="74" name="Oval 73">
                  <a:extLst>
                    <a:ext uri="{FF2B5EF4-FFF2-40B4-BE49-F238E27FC236}">
                      <a16:creationId xmlns:a16="http://schemas.microsoft.com/office/drawing/2014/main" id="{400EE2C7-F0D8-4F48-AD7E-3F4BCE1433AD}"/>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75" name="Oval 74">
                  <a:extLst>
                    <a:ext uri="{FF2B5EF4-FFF2-40B4-BE49-F238E27FC236}">
                      <a16:creationId xmlns:a16="http://schemas.microsoft.com/office/drawing/2014/main" id="{30C33662-E13D-4BD2-8A82-8AD6DB87A203}"/>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1</a:t>
                  </a:r>
                </a:p>
              </p:txBody>
            </p:sp>
          </p:grpSp>
        </p:grpSp>
        <p:grpSp>
          <p:nvGrpSpPr>
            <p:cNvPr id="62" name="Group 61">
              <a:extLst>
                <a:ext uri="{FF2B5EF4-FFF2-40B4-BE49-F238E27FC236}">
                  <a16:creationId xmlns:a16="http://schemas.microsoft.com/office/drawing/2014/main" id="{396E31E7-EE5E-4C85-902E-FE55241E74E6}"/>
                </a:ext>
              </a:extLst>
            </p:cNvPr>
            <p:cNvGrpSpPr/>
            <p:nvPr/>
          </p:nvGrpSpPr>
          <p:grpSpPr>
            <a:xfrm>
              <a:off x="530835" y="2877266"/>
              <a:ext cx="1829371" cy="523220"/>
              <a:chOff x="530835" y="2877266"/>
              <a:chExt cx="1829371" cy="523220"/>
            </a:xfrm>
          </p:grpSpPr>
          <p:sp>
            <p:nvSpPr>
              <p:cNvPr id="68" name="Rectangle 67">
                <a:extLst>
                  <a:ext uri="{FF2B5EF4-FFF2-40B4-BE49-F238E27FC236}">
                    <a16:creationId xmlns:a16="http://schemas.microsoft.com/office/drawing/2014/main" id="{84745893-7776-4ED6-83FA-CA8174484D22}"/>
                  </a:ext>
                </a:extLst>
              </p:cNvPr>
              <p:cNvSpPr/>
              <p:nvPr/>
            </p:nvSpPr>
            <p:spPr>
              <a:xfrm>
                <a:off x="942313" y="2877266"/>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ja-JP" alt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ポリシーベース管理</a:t>
                </a:r>
                <a:endPar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endParaRPr>
              </a:p>
            </p:txBody>
          </p:sp>
          <p:grpSp>
            <p:nvGrpSpPr>
              <p:cNvPr id="69" name="Group 68">
                <a:extLst>
                  <a:ext uri="{FF2B5EF4-FFF2-40B4-BE49-F238E27FC236}">
                    <a16:creationId xmlns:a16="http://schemas.microsoft.com/office/drawing/2014/main" id="{412ED10B-D597-425A-B170-EAA1FA35BF05}"/>
                  </a:ext>
                </a:extLst>
              </p:cNvPr>
              <p:cNvGrpSpPr>
                <a:grpSpLocks noChangeAspect="1"/>
              </p:cNvGrpSpPr>
              <p:nvPr/>
            </p:nvGrpSpPr>
            <p:grpSpPr>
              <a:xfrm>
                <a:off x="530835" y="2948338"/>
                <a:ext cx="411480" cy="436673"/>
                <a:chOff x="4559269" y="376588"/>
                <a:chExt cx="510880" cy="542159"/>
              </a:xfrm>
            </p:grpSpPr>
            <p:sp>
              <p:nvSpPr>
                <p:cNvPr id="70" name="Oval 69">
                  <a:extLst>
                    <a:ext uri="{FF2B5EF4-FFF2-40B4-BE49-F238E27FC236}">
                      <a16:creationId xmlns:a16="http://schemas.microsoft.com/office/drawing/2014/main" id="{361F9DE8-F024-446C-9363-7652AF63FC4C}"/>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71" name="Oval 70">
                  <a:extLst>
                    <a:ext uri="{FF2B5EF4-FFF2-40B4-BE49-F238E27FC236}">
                      <a16:creationId xmlns:a16="http://schemas.microsoft.com/office/drawing/2014/main" id="{027C9CD4-F4BC-45FB-8F37-B0B865D63F9B}"/>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2</a:t>
                  </a:r>
                </a:p>
              </p:txBody>
            </p:sp>
          </p:grpSp>
        </p:grpSp>
        <p:grpSp>
          <p:nvGrpSpPr>
            <p:cNvPr id="63" name="Group 62">
              <a:extLst>
                <a:ext uri="{FF2B5EF4-FFF2-40B4-BE49-F238E27FC236}">
                  <a16:creationId xmlns:a16="http://schemas.microsoft.com/office/drawing/2014/main" id="{B5000297-8C76-4974-A4B6-52B512861197}"/>
                </a:ext>
              </a:extLst>
            </p:cNvPr>
            <p:cNvGrpSpPr/>
            <p:nvPr/>
          </p:nvGrpSpPr>
          <p:grpSpPr>
            <a:xfrm>
              <a:off x="530835" y="3425268"/>
              <a:ext cx="1829371" cy="523220"/>
              <a:chOff x="530835" y="3425268"/>
              <a:chExt cx="1829371" cy="523220"/>
            </a:xfrm>
          </p:grpSpPr>
          <p:sp>
            <p:nvSpPr>
              <p:cNvPr id="64" name="Rectangle 63">
                <a:extLst>
                  <a:ext uri="{FF2B5EF4-FFF2-40B4-BE49-F238E27FC236}">
                    <a16:creationId xmlns:a16="http://schemas.microsoft.com/office/drawing/2014/main" id="{B5E27CC9-5680-4293-BA30-22A94B9890A0}"/>
                  </a:ext>
                </a:extLst>
              </p:cNvPr>
              <p:cNvSpPr/>
              <p:nvPr/>
            </p:nvSpPr>
            <p:spPr>
              <a:xfrm>
                <a:off x="942313" y="3425268"/>
                <a:ext cx="1417893" cy="523220"/>
              </a:xfrm>
              <a:prstGeom prst="rect">
                <a:avLst/>
              </a:prstGeom>
              <a:noFill/>
              <a:ln w="25400" cap="flat" cmpd="sng" algn="ctr">
                <a:noFill/>
                <a:prstDash val="solid"/>
              </a:ln>
              <a:effectLst/>
            </p:spPr>
            <p:txBody>
              <a:bodyPr lIns="137160" rIns="0" rtlCol="0" anchor="ctr">
                <a:noAutofit/>
              </a:bodyPr>
              <a:lstStyle/>
              <a:p>
                <a:pPr marL="0" marR="0" lvl="0" indent="0" defTabSz="457189" eaLnBrk="1" fontAlgn="base" latinLnBrk="0" hangingPunct="1">
                  <a:lnSpc>
                    <a:spcPct val="100000"/>
                  </a:lnSpc>
                  <a:spcBef>
                    <a:spcPct val="0"/>
                  </a:spcBef>
                  <a:spcAft>
                    <a:spcPts val="600"/>
                  </a:spcAft>
                  <a:buClrTx/>
                  <a:buSzTx/>
                  <a:buFontTx/>
                  <a:buNone/>
                  <a:tabLst/>
                  <a:defRPr/>
                </a:pPr>
                <a:r>
                  <a:rPr kumimoji="0" lang="ja-JP" alt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エンドツーエンド</a:t>
                </a:r>
                <a:r>
                  <a:rPr kumimoji="0" lang="en-US" altLang="ja-JP"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HCI</a:t>
                </a:r>
                <a:r>
                  <a:rPr kumimoji="0" lang="ja-JP" alt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rPr>
                  <a:t>の自動化</a:t>
                </a:r>
                <a:endParaRPr kumimoji="0" lang="en-US" sz="1400" b="0" i="0" u="none" strike="noStrike" kern="0" cap="none" spc="0" normalizeH="0" baseline="0" noProof="0" dirty="0">
                  <a:ln>
                    <a:noFill/>
                  </a:ln>
                  <a:solidFill>
                    <a:srgbClr val="58585B"/>
                  </a:solidFill>
                  <a:effectLst/>
                  <a:uLnTx/>
                  <a:uFillTx/>
                  <a:latin typeface="CiscoSansTT ExtraLight"/>
                  <a:ea typeface="ＭＳ Ｐゴシック" pitchFamily="34" charset="-128"/>
                  <a:cs typeface="+mn-cs"/>
                </a:endParaRPr>
              </a:p>
            </p:txBody>
          </p:sp>
          <p:grpSp>
            <p:nvGrpSpPr>
              <p:cNvPr id="65" name="Group 64">
                <a:extLst>
                  <a:ext uri="{FF2B5EF4-FFF2-40B4-BE49-F238E27FC236}">
                    <a16:creationId xmlns:a16="http://schemas.microsoft.com/office/drawing/2014/main" id="{EC2A674C-621F-4F62-ABD0-DBB19005E06D}"/>
                  </a:ext>
                </a:extLst>
              </p:cNvPr>
              <p:cNvGrpSpPr>
                <a:grpSpLocks noChangeAspect="1"/>
              </p:cNvGrpSpPr>
              <p:nvPr/>
            </p:nvGrpSpPr>
            <p:grpSpPr>
              <a:xfrm>
                <a:off x="530835" y="3496340"/>
                <a:ext cx="411480" cy="436673"/>
                <a:chOff x="4559269" y="376588"/>
                <a:chExt cx="510880" cy="542159"/>
              </a:xfrm>
            </p:grpSpPr>
            <p:sp>
              <p:nvSpPr>
                <p:cNvPr id="66" name="Oval 65">
                  <a:extLst>
                    <a:ext uri="{FF2B5EF4-FFF2-40B4-BE49-F238E27FC236}">
                      <a16:creationId xmlns:a16="http://schemas.microsoft.com/office/drawing/2014/main" id="{7F3BA0A9-146B-4BE3-A1A0-0215454118B3}"/>
                    </a:ext>
                  </a:extLst>
                </p:cNvPr>
                <p:cNvSpPr/>
                <p:nvPr/>
              </p:nvSpPr>
              <p:spPr>
                <a:xfrm rot="10800000" flipV="1">
                  <a:off x="4559269" y="418065"/>
                  <a:ext cx="500682" cy="500682"/>
                </a:xfrm>
                <a:prstGeom prst="ellipse">
                  <a:avLst/>
                </a:prstGeom>
                <a:solidFill>
                  <a:srgbClr val="000000">
                    <a:alpha val="1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67" name="Oval 66">
                  <a:extLst>
                    <a:ext uri="{FF2B5EF4-FFF2-40B4-BE49-F238E27FC236}">
                      <a16:creationId xmlns:a16="http://schemas.microsoft.com/office/drawing/2014/main" id="{3530195D-1091-4057-9817-D5F37DDC7F10}"/>
                    </a:ext>
                  </a:extLst>
                </p:cNvPr>
                <p:cNvSpPr/>
                <p:nvPr/>
              </p:nvSpPr>
              <p:spPr>
                <a:xfrm>
                  <a:off x="4599869" y="376588"/>
                  <a:ext cx="470280" cy="470280"/>
                </a:xfrm>
                <a:prstGeom prst="ellipse">
                  <a:avLst/>
                </a:prstGeom>
                <a:gradFill rotWithShape="1">
                  <a:gsLst>
                    <a:gs pos="0">
                      <a:srgbClr val="6EBE4A">
                        <a:shade val="51000"/>
                        <a:satMod val="130000"/>
                      </a:srgbClr>
                    </a:gs>
                    <a:gs pos="80000">
                      <a:srgbClr val="6EBE4A">
                        <a:shade val="93000"/>
                        <a:satMod val="130000"/>
                      </a:srgbClr>
                    </a:gs>
                    <a:gs pos="100000">
                      <a:srgbClr val="6EBE4A">
                        <a:shade val="94000"/>
                        <a:satMod val="135000"/>
                      </a:srgbClr>
                    </a:gs>
                  </a:gsLst>
                  <a:lin ang="16200000" scaled="0"/>
                </a:gradFill>
                <a:ln w="9525" cap="flat" cmpd="sng" algn="ctr">
                  <a:solidFill>
                    <a:srgbClr val="6EBE4A">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iscoSansTT ExtraLight"/>
                      <a:ea typeface="+mn-ea"/>
                      <a:cs typeface="+mn-cs"/>
                    </a:rPr>
                    <a:t>3</a:t>
                  </a:r>
                </a:p>
              </p:txBody>
            </p:sp>
          </p:grpSp>
        </p:grpSp>
      </p:grpSp>
      <p:grpSp>
        <p:nvGrpSpPr>
          <p:cNvPr id="76" name="Group 75">
            <a:extLst>
              <a:ext uri="{FF2B5EF4-FFF2-40B4-BE49-F238E27FC236}">
                <a16:creationId xmlns:a16="http://schemas.microsoft.com/office/drawing/2014/main" id="{FCFA8571-CC7F-48A9-86D2-BB090B958688}"/>
              </a:ext>
            </a:extLst>
          </p:cNvPr>
          <p:cNvGrpSpPr/>
          <p:nvPr userDrawn="1"/>
        </p:nvGrpSpPr>
        <p:grpSpPr>
          <a:xfrm>
            <a:off x="6808563" y="3001950"/>
            <a:ext cx="1644750" cy="285568"/>
            <a:chOff x="6907953" y="3394982"/>
            <a:chExt cx="1644750" cy="285568"/>
          </a:xfrm>
        </p:grpSpPr>
        <p:pic>
          <p:nvPicPr>
            <p:cNvPr id="77" name="Picture 76" descr="HKL17572.png">
              <a:extLst>
                <a:ext uri="{FF2B5EF4-FFF2-40B4-BE49-F238E27FC236}">
                  <a16:creationId xmlns:a16="http://schemas.microsoft.com/office/drawing/2014/main" id="{F8043847-A78E-4403-A492-15D17505B9D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80519" y="3394982"/>
              <a:ext cx="1472184" cy="150480"/>
            </a:xfrm>
            <a:prstGeom prst="rect">
              <a:avLst/>
            </a:prstGeom>
          </p:spPr>
        </p:pic>
        <p:pic>
          <p:nvPicPr>
            <p:cNvPr id="78" name="Picture 77" descr="HKL17572.png">
              <a:extLst>
                <a:ext uri="{FF2B5EF4-FFF2-40B4-BE49-F238E27FC236}">
                  <a16:creationId xmlns:a16="http://schemas.microsoft.com/office/drawing/2014/main" id="{4E6649BD-9C4D-45F9-9516-DCEF421FBE4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907953" y="3530070"/>
              <a:ext cx="1472184" cy="150480"/>
            </a:xfrm>
            <a:prstGeom prst="rect">
              <a:avLst/>
            </a:prstGeom>
          </p:spPr>
        </p:pic>
      </p:grpSp>
      <p:grpSp>
        <p:nvGrpSpPr>
          <p:cNvPr id="79" name="Group 78">
            <a:extLst>
              <a:ext uri="{FF2B5EF4-FFF2-40B4-BE49-F238E27FC236}">
                <a16:creationId xmlns:a16="http://schemas.microsoft.com/office/drawing/2014/main" id="{0FC0ACD3-D7CD-4EFB-B7C7-F18512D1597D}"/>
              </a:ext>
            </a:extLst>
          </p:cNvPr>
          <p:cNvGrpSpPr/>
          <p:nvPr userDrawn="1"/>
        </p:nvGrpSpPr>
        <p:grpSpPr>
          <a:xfrm>
            <a:off x="2692781" y="2702953"/>
            <a:ext cx="1887145" cy="411614"/>
            <a:chOff x="2576188" y="2378184"/>
            <a:chExt cx="1887145" cy="411614"/>
          </a:xfrm>
        </p:grpSpPr>
        <p:sp>
          <p:nvSpPr>
            <p:cNvPr id="80" name="Rectangle 79">
              <a:extLst>
                <a:ext uri="{FF2B5EF4-FFF2-40B4-BE49-F238E27FC236}">
                  <a16:creationId xmlns:a16="http://schemas.microsoft.com/office/drawing/2014/main" id="{D3B9CE6E-F6A4-4C20-8987-3043FF03CAFD}"/>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FF8000"/>
                  </a:solidFill>
                  <a:effectLst/>
                  <a:uLnTx/>
                  <a:uFillTx/>
                  <a:latin typeface="CiscoSansTT" charset="0"/>
                  <a:ea typeface="CiscoSansTT" charset="0"/>
                  <a:cs typeface="CiscoSansTT" charset="0"/>
                </a:rPr>
                <a:t>HX220c</a:t>
              </a:r>
            </a:p>
          </p:txBody>
        </p:sp>
        <p:sp>
          <p:nvSpPr>
            <p:cNvPr id="81" name="Rectangle 80">
              <a:extLst>
                <a:ext uri="{FF2B5EF4-FFF2-40B4-BE49-F238E27FC236}">
                  <a16:creationId xmlns:a16="http://schemas.microsoft.com/office/drawing/2014/main" id="{DB161ADD-CD8F-401E-A0E2-72AA37127DF5}"/>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小規模環境での高速な性能要件</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(Databases, VDI, VSI)</a:t>
              </a:r>
            </a:p>
          </p:txBody>
        </p:sp>
      </p:grpSp>
      <p:grpSp>
        <p:nvGrpSpPr>
          <p:cNvPr id="82" name="Group 81">
            <a:extLst>
              <a:ext uri="{FF2B5EF4-FFF2-40B4-BE49-F238E27FC236}">
                <a16:creationId xmlns:a16="http://schemas.microsoft.com/office/drawing/2014/main" id="{4D4EB596-59A2-4A26-B11C-C11115201780}"/>
              </a:ext>
            </a:extLst>
          </p:cNvPr>
          <p:cNvGrpSpPr/>
          <p:nvPr userDrawn="1"/>
        </p:nvGrpSpPr>
        <p:grpSpPr>
          <a:xfrm>
            <a:off x="4362993" y="2702953"/>
            <a:ext cx="1887145" cy="411614"/>
            <a:chOff x="2576188" y="2378184"/>
            <a:chExt cx="1887145" cy="411614"/>
          </a:xfrm>
        </p:grpSpPr>
        <p:sp>
          <p:nvSpPr>
            <p:cNvPr id="83" name="Rectangle 82">
              <a:extLst>
                <a:ext uri="{FF2B5EF4-FFF2-40B4-BE49-F238E27FC236}">
                  <a16:creationId xmlns:a16="http://schemas.microsoft.com/office/drawing/2014/main" id="{35E6A082-B7F7-4F12-8A36-B8F660499720}"/>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FF8000"/>
                  </a:solidFill>
                  <a:effectLst/>
                  <a:uLnTx/>
                  <a:uFillTx/>
                  <a:latin typeface="CiscoSansTT" charset="0"/>
                  <a:ea typeface="CiscoSansTT" charset="0"/>
                  <a:cs typeface="CiscoSansTT" charset="0"/>
                </a:rPr>
                <a:t>HX240c</a:t>
              </a:r>
            </a:p>
          </p:txBody>
        </p:sp>
        <p:sp>
          <p:nvSpPr>
            <p:cNvPr id="84" name="Rectangle 83">
              <a:extLst>
                <a:ext uri="{FF2B5EF4-FFF2-40B4-BE49-F238E27FC236}">
                  <a16:creationId xmlns:a16="http://schemas.microsoft.com/office/drawing/2014/main" id="{D856813D-5CEE-42F9-9B0E-3FF22129738A}"/>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高密度と高速な性能要件</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(Databases, VDI, VSI, Test/Dev)</a:t>
              </a:r>
            </a:p>
          </p:txBody>
        </p:sp>
      </p:grpSp>
      <p:grpSp>
        <p:nvGrpSpPr>
          <p:cNvPr id="85" name="Group 84">
            <a:extLst>
              <a:ext uri="{FF2B5EF4-FFF2-40B4-BE49-F238E27FC236}">
                <a16:creationId xmlns:a16="http://schemas.microsoft.com/office/drawing/2014/main" id="{3A8B5F1B-6F5A-41A4-9072-9DD11C0F737E}"/>
              </a:ext>
            </a:extLst>
          </p:cNvPr>
          <p:cNvGrpSpPr/>
          <p:nvPr userDrawn="1"/>
        </p:nvGrpSpPr>
        <p:grpSpPr>
          <a:xfrm>
            <a:off x="2692781" y="3869347"/>
            <a:ext cx="1887145" cy="411614"/>
            <a:chOff x="2576188" y="2378184"/>
            <a:chExt cx="1887145" cy="411614"/>
          </a:xfrm>
        </p:grpSpPr>
        <p:sp>
          <p:nvSpPr>
            <p:cNvPr id="86" name="Rectangle 85">
              <a:extLst>
                <a:ext uri="{FF2B5EF4-FFF2-40B4-BE49-F238E27FC236}">
                  <a16:creationId xmlns:a16="http://schemas.microsoft.com/office/drawing/2014/main" id="{C0125D53-7CD3-45EC-B609-84CD338179D9}"/>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049FD9"/>
                  </a:solidFill>
                  <a:effectLst/>
                  <a:uLnTx/>
                  <a:uFillTx/>
                  <a:latin typeface="CiscoSansTT" charset="0"/>
                  <a:ea typeface="CiscoSansTT" charset="0"/>
                  <a:cs typeface="CiscoSansTT" charset="0"/>
                </a:rPr>
                <a:t>HX220C &amp; EDGE</a:t>
              </a:r>
            </a:p>
          </p:txBody>
        </p:sp>
        <p:sp>
          <p:nvSpPr>
            <p:cNvPr id="87" name="Rectangle 86">
              <a:extLst>
                <a:ext uri="{FF2B5EF4-FFF2-40B4-BE49-F238E27FC236}">
                  <a16:creationId xmlns:a16="http://schemas.microsoft.com/office/drawing/2014/main" id="{8FB56644-1D0B-460D-91E8-6DBA24C6384C}"/>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小規模な環境要件</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(VDI, VSI, ROBO)</a:t>
              </a:r>
            </a:p>
          </p:txBody>
        </p:sp>
      </p:grpSp>
      <p:grpSp>
        <p:nvGrpSpPr>
          <p:cNvPr id="88" name="Group 87">
            <a:extLst>
              <a:ext uri="{FF2B5EF4-FFF2-40B4-BE49-F238E27FC236}">
                <a16:creationId xmlns:a16="http://schemas.microsoft.com/office/drawing/2014/main" id="{DB925855-3769-490C-B621-EA8E2A6B911D}"/>
              </a:ext>
            </a:extLst>
          </p:cNvPr>
          <p:cNvGrpSpPr/>
          <p:nvPr userDrawn="1"/>
        </p:nvGrpSpPr>
        <p:grpSpPr>
          <a:xfrm>
            <a:off x="4362993" y="3869347"/>
            <a:ext cx="1887145" cy="411614"/>
            <a:chOff x="2576188" y="2378184"/>
            <a:chExt cx="1887145" cy="411614"/>
          </a:xfrm>
        </p:grpSpPr>
        <p:sp>
          <p:nvSpPr>
            <p:cNvPr id="89" name="Rectangle 88">
              <a:extLst>
                <a:ext uri="{FF2B5EF4-FFF2-40B4-BE49-F238E27FC236}">
                  <a16:creationId xmlns:a16="http://schemas.microsoft.com/office/drawing/2014/main" id="{A52C0396-8782-4607-91B4-F77392273B77}"/>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049FD9"/>
                  </a:solidFill>
                  <a:effectLst/>
                  <a:uLnTx/>
                  <a:uFillTx/>
                  <a:latin typeface="CiscoSansTT" charset="0"/>
                  <a:ea typeface="CiscoSansTT" charset="0"/>
                  <a:cs typeface="CiscoSansTT" charset="0"/>
                </a:rPr>
                <a:t>HX240c</a:t>
              </a:r>
            </a:p>
          </p:txBody>
        </p:sp>
        <p:sp>
          <p:nvSpPr>
            <p:cNvPr id="90" name="Rectangle 89">
              <a:extLst>
                <a:ext uri="{FF2B5EF4-FFF2-40B4-BE49-F238E27FC236}">
                  <a16:creationId xmlns:a16="http://schemas.microsoft.com/office/drawing/2014/main" id="{E551AA3A-1DB0-446E-BAE0-C04BA1E51539}"/>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容量が必要な要件</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(VDI, VSI, Test/Dev)</a:t>
              </a:r>
            </a:p>
          </p:txBody>
        </p:sp>
      </p:grpSp>
      <p:grpSp>
        <p:nvGrpSpPr>
          <p:cNvPr id="91" name="Group 90">
            <a:extLst>
              <a:ext uri="{FF2B5EF4-FFF2-40B4-BE49-F238E27FC236}">
                <a16:creationId xmlns:a16="http://schemas.microsoft.com/office/drawing/2014/main" id="{322ECA80-9FB7-4C5E-BB96-247D80F5C800}"/>
              </a:ext>
            </a:extLst>
          </p:cNvPr>
          <p:cNvGrpSpPr/>
          <p:nvPr userDrawn="1"/>
        </p:nvGrpSpPr>
        <p:grpSpPr>
          <a:xfrm>
            <a:off x="6683954" y="2392093"/>
            <a:ext cx="1893970" cy="411614"/>
            <a:chOff x="2569363" y="2378184"/>
            <a:chExt cx="1893970" cy="411614"/>
          </a:xfrm>
        </p:grpSpPr>
        <p:sp>
          <p:nvSpPr>
            <p:cNvPr id="92" name="Rectangle 91">
              <a:extLst>
                <a:ext uri="{FF2B5EF4-FFF2-40B4-BE49-F238E27FC236}">
                  <a16:creationId xmlns:a16="http://schemas.microsoft.com/office/drawing/2014/main" id="{67B4282E-B0D5-4A42-8669-091B46ABA398}"/>
                </a:ext>
              </a:extLst>
            </p:cNvPr>
            <p:cNvSpPr/>
            <p:nvPr/>
          </p:nvSpPr>
          <p:spPr>
            <a:xfrm>
              <a:off x="2569363" y="2378184"/>
              <a:ext cx="1887317" cy="184666"/>
            </a:xfrm>
            <a:prstGeom prst="rect">
              <a:avLst/>
            </a:prstGeom>
            <a:noFill/>
            <a:ln w="25400" cap="flat" cmpd="sng" algn="ctr">
              <a:noFill/>
              <a:prstDash val="solid"/>
            </a:ln>
            <a:effectLst/>
          </p:spPr>
          <p:txBody>
            <a:bodyPr lIns="0" rIns="0" rtlCol="0" anchor="b">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rPr>
                <a:t>40/ 25 / 10 Gbps</a:t>
              </a: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3D8237"/>
                  </a:solidFill>
                  <a:effectLst/>
                  <a:uLnTx/>
                  <a:uFillTx/>
                  <a:latin typeface="CiscoSansTT" charset="0"/>
                  <a:ea typeface="CiscoSansTT" charset="0"/>
                  <a:cs typeface="CiscoSansTT" charset="0"/>
                </a:rPr>
                <a:t>UCS Fabric Networking</a:t>
              </a:r>
            </a:p>
          </p:txBody>
        </p:sp>
        <p:sp>
          <p:nvSpPr>
            <p:cNvPr id="93" name="Rectangle 92">
              <a:extLst>
                <a:ext uri="{FF2B5EF4-FFF2-40B4-BE49-F238E27FC236}">
                  <a16:creationId xmlns:a16="http://schemas.microsoft.com/office/drawing/2014/main" id="{F932CA08-0463-4E31-9DFF-BC07FB8ECEEE}"/>
                </a:ext>
              </a:extLst>
            </p:cNvPr>
            <p:cNvSpPr/>
            <p:nvPr/>
          </p:nvSpPr>
          <p:spPr>
            <a:xfrm>
              <a:off x="2576188" y="2528188"/>
              <a:ext cx="1887145" cy="261610"/>
            </a:xfrm>
            <a:prstGeom prst="rect">
              <a:avLst/>
            </a:prstGeom>
            <a:noFill/>
            <a:ln w="25400" cap="flat" cmpd="sng" algn="ctr">
              <a:noFill/>
              <a:prstDash val="solid"/>
            </a:ln>
            <a:effectLst/>
          </p:spPr>
          <p:txBody>
            <a:bodyPr lIns="0" tIns="0" rIns="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90+ </a:t>
              </a: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ノード</a:t>
              </a:r>
              <a: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t>, </a:t>
              </a: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単一のファブリック</a:t>
              </a:r>
              <a:br>
                <a:rPr kumimoji="0" lang="en-US" sz="800" b="0" i="0" u="none" strike="noStrike" kern="0" cap="none" spc="0" normalizeH="0" baseline="0" noProof="0" dirty="0">
                  <a:ln>
                    <a:noFill/>
                  </a:ln>
                  <a:solidFill>
                    <a:srgbClr val="676767"/>
                  </a:solidFill>
                  <a:effectLst/>
                  <a:uLnTx/>
                  <a:uFillTx/>
                  <a:latin typeface="CiscoSansTT ExtraLight"/>
                  <a:ea typeface="+mn-ea"/>
                  <a:cs typeface="Calibri"/>
                </a:rPr>
              </a:b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単一管理ドメイン</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p:txBody>
        </p:sp>
      </p:grpSp>
      <p:sp>
        <p:nvSpPr>
          <p:cNvPr id="94" name="Rectangle 93">
            <a:extLst>
              <a:ext uri="{FF2B5EF4-FFF2-40B4-BE49-F238E27FC236}">
                <a16:creationId xmlns:a16="http://schemas.microsoft.com/office/drawing/2014/main" id="{FA0ECF63-D548-4A95-B109-65EAA9A66A33}"/>
              </a:ext>
            </a:extLst>
          </p:cNvPr>
          <p:cNvSpPr/>
          <p:nvPr userDrawn="1"/>
        </p:nvSpPr>
        <p:spPr>
          <a:xfrm>
            <a:off x="6230228" y="2270148"/>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FF8000"/>
                </a:solidFill>
                <a:effectLst/>
                <a:uLnTx/>
                <a:uFillTx/>
                <a:latin typeface="CiscoSansTT ExtraLight"/>
                <a:ea typeface="ＭＳ Ｐゴシック" pitchFamily="34" charset="-128"/>
                <a:cs typeface="+mn-cs"/>
              </a:rPr>
              <a:t>+</a:t>
            </a:r>
          </a:p>
        </p:txBody>
      </p:sp>
      <p:sp>
        <p:nvSpPr>
          <p:cNvPr id="95" name="Rectangle 94">
            <a:extLst>
              <a:ext uri="{FF2B5EF4-FFF2-40B4-BE49-F238E27FC236}">
                <a16:creationId xmlns:a16="http://schemas.microsoft.com/office/drawing/2014/main" id="{C28DFFCA-307A-472F-8EE8-B7171643012F}"/>
              </a:ext>
            </a:extLst>
          </p:cNvPr>
          <p:cNvSpPr/>
          <p:nvPr userDrawn="1"/>
        </p:nvSpPr>
        <p:spPr>
          <a:xfrm>
            <a:off x="6230228" y="3410708"/>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049FD9"/>
                </a:solidFill>
                <a:effectLst/>
                <a:uLnTx/>
                <a:uFillTx/>
                <a:latin typeface="CiscoSansTT ExtraLight"/>
                <a:ea typeface="ＭＳ Ｐゴシック" pitchFamily="34" charset="-128"/>
                <a:cs typeface="+mn-cs"/>
              </a:rPr>
              <a:t>+</a:t>
            </a:r>
          </a:p>
        </p:txBody>
      </p:sp>
      <p:grpSp>
        <p:nvGrpSpPr>
          <p:cNvPr id="96" name="Group 95">
            <a:extLst>
              <a:ext uri="{FF2B5EF4-FFF2-40B4-BE49-F238E27FC236}">
                <a16:creationId xmlns:a16="http://schemas.microsoft.com/office/drawing/2014/main" id="{BE325713-F733-4DEC-AFA7-246FF90E4AF9}"/>
              </a:ext>
            </a:extLst>
          </p:cNvPr>
          <p:cNvGrpSpPr/>
          <p:nvPr userDrawn="1"/>
        </p:nvGrpSpPr>
        <p:grpSpPr>
          <a:xfrm>
            <a:off x="3126482" y="4322907"/>
            <a:ext cx="3866421" cy="246221"/>
            <a:chOff x="4333388" y="4212506"/>
            <a:chExt cx="3866421" cy="246221"/>
          </a:xfrm>
        </p:grpSpPr>
        <p:grpSp>
          <p:nvGrpSpPr>
            <p:cNvPr id="97" name="Group 96">
              <a:extLst>
                <a:ext uri="{FF2B5EF4-FFF2-40B4-BE49-F238E27FC236}">
                  <a16:creationId xmlns:a16="http://schemas.microsoft.com/office/drawing/2014/main" id="{64266564-DFFC-4B03-8A22-D1D3B60E52E1}"/>
                </a:ext>
              </a:extLst>
            </p:cNvPr>
            <p:cNvGrpSpPr/>
            <p:nvPr/>
          </p:nvGrpSpPr>
          <p:grpSpPr>
            <a:xfrm>
              <a:off x="6130198" y="4212506"/>
              <a:ext cx="2069611" cy="246221"/>
              <a:chOff x="1983961" y="4133468"/>
              <a:chExt cx="2069611" cy="246221"/>
            </a:xfrm>
          </p:grpSpPr>
          <p:sp>
            <p:nvSpPr>
              <p:cNvPr id="101" name="Rectangle 100">
                <a:extLst>
                  <a:ext uri="{FF2B5EF4-FFF2-40B4-BE49-F238E27FC236}">
                    <a16:creationId xmlns:a16="http://schemas.microsoft.com/office/drawing/2014/main" id="{7E2BF8E0-3B56-4A38-BE5C-6CDE59846B23}"/>
                  </a:ext>
                </a:extLst>
              </p:cNvPr>
              <p:cNvSpPr>
                <a:spLocks noChangeAspect="1"/>
              </p:cNvSpPr>
              <p:nvPr/>
            </p:nvSpPr>
            <p:spPr>
              <a:xfrm>
                <a:off x="1983961" y="4182456"/>
                <a:ext cx="137160" cy="137160"/>
              </a:xfrm>
              <a:prstGeom prst="rect">
                <a:avLst/>
              </a:prstGeom>
              <a:solidFill>
                <a:srgbClr val="FF8000"/>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02" name="Rectangle 101">
                <a:extLst>
                  <a:ext uri="{FF2B5EF4-FFF2-40B4-BE49-F238E27FC236}">
                    <a16:creationId xmlns:a16="http://schemas.microsoft.com/office/drawing/2014/main" id="{57F03469-DD73-42F2-95C1-C6255D2E8A48}"/>
                  </a:ext>
                </a:extLst>
              </p:cNvPr>
              <p:cNvSpPr/>
              <p:nvPr/>
            </p:nvSpPr>
            <p:spPr>
              <a:xfrm>
                <a:off x="2121122" y="4133468"/>
                <a:ext cx="1932450" cy="246221"/>
              </a:xfrm>
              <a:prstGeom prst="rect">
                <a:avLst/>
              </a:prstGeom>
              <a:noFill/>
              <a:ln w="25400" cap="flat" cmpd="sng" algn="ctr">
                <a:noFill/>
                <a:prstDash val="solid"/>
              </a:ln>
              <a:effectLst/>
            </p:spPr>
            <p:txBody>
              <a:bodyPr lIns="91440" rIns="9144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FF8000"/>
                    </a:solidFill>
                    <a:effectLst/>
                    <a:uLnTx/>
                    <a:uFillTx/>
                    <a:latin typeface="CiscoSansTT ExtraLight"/>
                    <a:ea typeface="ＭＳ Ｐゴシック" pitchFamily="34" charset="-128"/>
                    <a:cs typeface="+mn-cs"/>
                  </a:rPr>
                  <a:t>All Flash Cluster</a:t>
                </a:r>
              </a:p>
            </p:txBody>
          </p:sp>
        </p:grpSp>
        <p:grpSp>
          <p:nvGrpSpPr>
            <p:cNvPr id="98" name="Group 97">
              <a:extLst>
                <a:ext uri="{FF2B5EF4-FFF2-40B4-BE49-F238E27FC236}">
                  <a16:creationId xmlns:a16="http://schemas.microsoft.com/office/drawing/2014/main" id="{CDBEB6CC-9DE5-4372-AC39-C7783E9EA25E}"/>
                </a:ext>
              </a:extLst>
            </p:cNvPr>
            <p:cNvGrpSpPr/>
            <p:nvPr/>
          </p:nvGrpSpPr>
          <p:grpSpPr>
            <a:xfrm>
              <a:off x="4333388" y="4212506"/>
              <a:ext cx="1738303" cy="246221"/>
              <a:chOff x="3976330" y="4133468"/>
              <a:chExt cx="1738303" cy="246221"/>
            </a:xfrm>
          </p:grpSpPr>
          <p:sp>
            <p:nvSpPr>
              <p:cNvPr id="99" name="Rectangle 98">
                <a:extLst>
                  <a:ext uri="{FF2B5EF4-FFF2-40B4-BE49-F238E27FC236}">
                    <a16:creationId xmlns:a16="http://schemas.microsoft.com/office/drawing/2014/main" id="{E1818C27-1299-4FEB-8D46-E43D64B0B00B}"/>
                  </a:ext>
                </a:extLst>
              </p:cNvPr>
              <p:cNvSpPr>
                <a:spLocks noChangeAspect="1"/>
              </p:cNvSpPr>
              <p:nvPr/>
            </p:nvSpPr>
            <p:spPr>
              <a:xfrm>
                <a:off x="3976330" y="4182456"/>
                <a:ext cx="137160" cy="137160"/>
              </a:xfrm>
              <a:prstGeom prst="rect">
                <a:avLst/>
              </a:prstGeom>
              <a:solidFill>
                <a:srgbClr val="FFFFFF"/>
              </a:solidFill>
              <a:ln w="25400" cap="flat" cmpd="sng" algn="ctr">
                <a:noFill/>
                <a:prstDash val="solid"/>
              </a:ln>
              <a:effectLst/>
            </p:spPr>
            <p:txBody>
              <a:bodyPr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00" name="Rectangle 99">
                <a:extLst>
                  <a:ext uri="{FF2B5EF4-FFF2-40B4-BE49-F238E27FC236}">
                    <a16:creationId xmlns:a16="http://schemas.microsoft.com/office/drawing/2014/main" id="{03836694-823D-4E30-A809-56C576673BC0}"/>
                  </a:ext>
                </a:extLst>
              </p:cNvPr>
              <p:cNvSpPr/>
              <p:nvPr/>
            </p:nvSpPr>
            <p:spPr>
              <a:xfrm>
                <a:off x="4113490" y="4133468"/>
                <a:ext cx="1601143" cy="246221"/>
              </a:xfrm>
              <a:prstGeom prst="rect">
                <a:avLst/>
              </a:prstGeom>
              <a:noFill/>
              <a:ln w="25400" cap="flat" cmpd="sng" algn="ctr">
                <a:noFill/>
                <a:prstDash val="solid"/>
              </a:ln>
              <a:effectLst/>
            </p:spPr>
            <p:txBody>
              <a:bodyPr lIns="91440" rIns="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049FD9"/>
                    </a:solidFill>
                    <a:effectLst/>
                    <a:uLnTx/>
                    <a:uFillTx/>
                    <a:latin typeface="CiscoSansTT ExtraLight"/>
                    <a:ea typeface="ＭＳ Ｐゴシック" pitchFamily="34" charset="-128"/>
                    <a:cs typeface="+mn-cs"/>
                  </a:rPr>
                  <a:t>Hybrid Cluster</a:t>
                </a:r>
              </a:p>
            </p:txBody>
          </p:sp>
        </p:grpSp>
      </p:grpSp>
      <p:grpSp>
        <p:nvGrpSpPr>
          <p:cNvPr id="103" name="Group 102">
            <a:extLst>
              <a:ext uri="{FF2B5EF4-FFF2-40B4-BE49-F238E27FC236}">
                <a16:creationId xmlns:a16="http://schemas.microsoft.com/office/drawing/2014/main" id="{22684269-6567-4A2D-8ECF-BB1233747185}"/>
              </a:ext>
            </a:extLst>
          </p:cNvPr>
          <p:cNvGrpSpPr/>
          <p:nvPr userDrawn="1"/>
        </p:nvGrpSpPr>
        <p:grpSpPr>
          <a:xfrm>
            <a:off x="2940846" y="3333421"/>
            <a:ext cx="1391012" cy="468585"/>
            <a:chOff x="1676399" y="5648486"/>
            <a:chExt cx="1854682" cy="624780"/>
          </a:xfrm>
        </p:grpSpPr>
        <p:pic>
          <p:nvPicPr>
            <p:cNvPr id="104" name="Picture 103">
              <a:extLst>
                <a:ext uri="{FF2B5EF4-FFF2-40B4-BE49-F238E27FC236}">
                  <a16:creationId xmlns:a16="http://schemas.microsoft.com/office/drawing/2014/main" id="{99D3D8E1-8389-4C62-AA29-5FE4556E625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648486"/>
              <a:ext cx="1854682" cy="296484"/>
            </a:xfrm>
            <a:prstGeom prst="rect">
              <a:avLst/>
            </a:prstGeom>
          </p:spPr>
        </p:pic>
        <p:pic>
          <p:nvPicPr>
            <p:cNvPr id="105" name="Picture 104">
              <a:extLst>
                <a:ext uri="{FF2B5EF4-FFF2-40B4-BE49-F238E27FC236}">
                  <a16:creationId xmlns:a16="http://schemas.microsoft.com/office/drawing/2014/main" id="{8E09A757-4789-4BAD-AED9-E5CC478B2F9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812634"/>
              <a:ext cx="1854682" cy="296484"/>
            </a:xfrm>
            <a:prstGeom prst="rect">
              <a:avLst/>
            </a:prstGeom>
          </p:spPr>
        </p:pic>
        <p:pic>
          <p:nvPicPr>
            <p:cNvPr id="106" name="Picture 105">
              <a:extLst>
                <a:ext uri="{FF2B5EF4-FFF2-40B4-BE49-F238E27FC236}">
                  <a16:creationId xmlns:a16="http://schemas.microsoft.com/office/drawing/2014/main" id="{7E77B1D5-5986-4F3D-833A-0A1A0DCB2EA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399" y="5976782"/>
              <a:ext cx="1854682" cy="296484"/>
            </a:xfrm>
            <a:prstGeom prst="rect">
              <a:avLst/>
            </a:prstGeom>
          </p:spPr>
        </p:pic>
      </p:grpSp>
      <p:grpSp>
        <p:nvGrpSpPr>
          <p:cNvPr id="107" name="Group 106">
            <a:extLst>
              <a:ext uri="{FF2B5EF4-FFF2-40B4-BE49-F238E27FC236}">
                <a16:creationId xmlns:a16="http://schemas.microsoft.com/office/drawing/2014/main" id="{38BAF2EA-97BF-4B3D-BF01-D593BFBB7402}"/>
              </a:ext>
            </a:extLst>
          </p:cNvPr>
          <p:cNvGrpSpPr/>
          <p:nvPr userDrawn="1"/>
        </p:nvGrpSpPr>
        <p:grpSpPr>
          <a:xfrm>
            <a:off x="4756926" y="3200126"/>
            <a:ext cx="1081260" cy="680979"/>
            <a:chOff x="1602321" y="5468167"/>
            <a:chExt cx="1776319" cy="1055745"/>
          </a:xfrm>
        </p:grpSpPr>
        <p:pic>
          <p:nvPicPr>
            <p:cNvPr id="108" name="Picture 107">
              <a:extLst>
                <a:ext uri="{FF2B5EF4-FFF2-40B4-BE49-F238E27FC236}">
                  <a16:creationId xmlns:a16="http://schemas.microsoft.com/office/drawing/2014/main" id="{054744BC-111F-4895-85DF-EDC4507DE2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5468167"/>
              <a:ext cx="1776319" cy="452708"/>
            </a:xfrm>
            <a:prstGeom prst="rect">
              <a:avLst/>
            </a:prstGeom>
          </p:spPr>
        </p:pic>
        <p:pic>
          <p:nvPicPr>
            <p:cNvPr id="109" name="Picture 108">
              <a:extLst>
                <a:ext uri="{FF2B5EF4-FFF2-40B4-BE49-F238E27FC236}">
                  <a16:creationId xmlns:a16="http://schemas.microsoft.com/office/drawing/2014/main" id="{D6C6DBC8-72B6-4644-8205-455D17700E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5769686"/>
              <a:ext cx="1776319" cy="452708"/>
            </a:xfrm>
            <a:prstGeom prst="rect">
              <a:avLst/>
            </a:prstGeom>
          </p:spPr>
        </p:pic>
        <p:pic>
          <p:nvPicPr>
            <p:cNvPr id="110" name="Picture 109">
              <a:extLst>
                <a:ext uri="{FF2B5EF4-FFF2-40B4-BE49-F238E27FC236}">
                  <a16:creationId xmlns:a16="http://schemas.microsoft.com/office/drawing/2014/main" id="{EAADD26F-7BEF-4720-8B58-BD7B5164C15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21" y="6071204"/>
              <a:ext cx="1776319" cy="452708"/>
            </a:xfrm>
            <a:prstGeom prst="rect">
              <a:avLst/>
            </a:prstGeom>
          </p:spPr>
        </p:pic>
      </p:grpSp>
      <p:grpSp>
        <p:nvGrpSpPr>
          <p:cNvPr id="111" name="Group 110">
            <a:extLst>
              <a:ext uri="{FF2B5EF4-FFF2-40B4-BE49-F238E27FC236}">
                <a16:creationId xmlns:a16="http://schemas.microsoft.com/office/drawing/2014/main" id="{4A7584AE-AC08-4FAD-B34F-F2999EEDF0C1}"/>
              </a:ext>
            </a:extLst>
          </p:cNvPr>
          <p:cNvGrpSpPr/>
          <p:nvPr userDrawn="1"/>
        </p:nvGrpSpPr>
        <p:grpSpPr>
          <a:xfrm>
            <a:off x="2940846" y="2172440"/>
            <a:ext cx="1393317" cy="470865"/>
            <a:chOff x="1833162" y="5847414"/>
            <a:chExt cx="1857756" cy="627820"/>
          </a:xfrm>
        </p:grpSpPr>
        <p:pic>
          <p:nvPicPr>
            <p:cNvPr id="112" name="Picture 111">
              <a:extLst>
                <a:ext uri="{FF2B5EF4-FFF2-40B4-BE49-F238E27FC236}">
                  <a16:creationId xmlns:a16="http://schemas.microsoft.com/office/drawing/2014/main" id="{9B8F66C0-CDA0-4D3D-97CF-F5373A178EA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5847414"/>
              <a:ext cx="1857756" cy="296976"/>
            </a:xfrm>
            <a:prstGeom prst="rect">
              <a:avLst/>
            </a:prstGeom>
          </p:spPr>
        </p:pic>
        <p:pic>
          <p:nvPicPr>
            <p:cNvPr id="113" name="Picture 112">
              <a:extLst>
                <a:ext uri="{FF2B5EF4-FFF2-40B4-BE49-F238E27FC236}">
                  <a16:creationId xmlns:a16="http://schemas.microsoft.com/office/drawing/2014/main" id="{BA6E32CF-5395-4879-B798-DEC90B13030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012836"/>
              <a:ext cx="1857756" cy="296976"/>
            </a:xfrm>
            <a:prstGeom prst="rect">
              <a:avLst/>
            </a:prstGeom>
          </p:spPr>
        </p:pic>
        <p:pic>
          <p:nvPicPr>
            <p:cNvPr id="114" name="Picture 113">
              <a:extLst>
                <a:ext uri="{FF2B5EF4-FFF2-40B4-BE49-F238E27FC236}">
                  <a16:creationId xmlns:a16="http://schemas.microsoft.com/office/drawing/2014/main" id="{51C5F861-B44F-453B-99AA-D6AAB6CCA49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178258"/>
              <a:ext cx="1857756" cy="296976"/>
            </a:xfrm>
            <a:prstGeom prst="rect">
              <a:avLst/>
            </a:prstGeom>
          </p:spPr>
        </p:pic>
      </p:grpSp>
      <p:grpSp>
        <p:nvGrpSpPr>
          <p:cNvPr id="115" name="Group 114">
            <a:extLst>
              <a:ext uri="{FF2B5EF4-FFF2-40B4-BE49-F238E27FC236}">
                <a16:creationId xmlns:a16="http://schemas.microsoft.com/office/drawing/2014/main" id="{FEC9EFC6-EED6-4BBE-AC69-69FFC89C468E}"/>
              </a:ext>
            </a:extLst>
          </p:cNvPr>
          <p:cNvGrpSpPr/>
          <p:nvPr userDrawn="1"/>
        </p:nvGrpSpPr>
        <p:grpSpPr>
          <a:xfrm>
            <a:off x="4756926" y="2062868"/>
            <a:ext cx="1081260" cy="649962"/>
            <a:chOff x="1800508" y="5498457"/>
            <a:chExt cx="1441680" cy="866616"/>
          </a:xfrm>
        </p:grpSpPr>
        <p:pic>
          <p:nvPicPr>
            <p:cNvPr id="116" name="Picture 115">
              <a:extLst>
                <a:ext uri="{FF2B5EF4-FFF2-40B4-BE49-F238E27FC236}">
                  <a16:creationId xmlns:a16="http://schemas.microsoft.com/office/drawing/2014/main" id="{5ABB66F3-93C1-472F-8A26-77A028018E5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498457"/>
              <a:ext cx="1441680" cy="367422"/>
            </a:xfrm>
            <a:prstGeom prst="rect">
              <a:avLst/>
            </a:prstGeom>
          </p:spPr>
        </p:pic>
        <p:pic>
          <p:nvPicPr>
            <p:cNvPr id="117" name="Picture 116">
              <a:extLst>
                <a:ext uri="{FF2B5EF4-FFF2-40B4-BE49-F238E27FC236}">
                  <a16:creationId xmlns:a16="http://schemas.microsoft.com/office/drawing/2014/main" id="{2DD94251-4862-4AB3-A3FA-57342012B89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748054"/>
              <a:ext cx="1441680" cy="367422"/>
            </a:xfrm>
            <a:prstGeom prst="rect">
              <a:avLst/>
            </a:prstGeom>
          </p:spPr>
        </p:pic>
        <p:pic>
          <p:nvPicPr>
            <p:cNvPr id="118" name="Picture 117">
              <a:extLst>
                <a:ext uri="{FF2B5EF4-FFF2-40B4-BE49-F238E27FC236}">
                  <a16:creationId xmlns:a16="http://schemas.microsoft.com/office/drawing/2014/main" id="{53D473A3-FBFF-41F1-9171-625919AE4EF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00508" y="5997651"/>
              <a:ext cx="1441680" cy="367422"/>
            </a:xfrm>
            <a:prstGeom prst="rect">
              <a:avLst/>
            </a:prstGeom>
          </p:spPr>
        </p:pic>
      </p:grpSp>
      <p:pic>
        <p:nvPicPr>
          <p:cNvPr id="119" name="Picture 118">
            <a:extLst>
              <a:ext uri="{FF2B5EF4-FFF2-40B4-BE49-F238E27FC236}">
                <a16:creationId xmlns:a16="http://schemas.microsoft.com/office/drawing/2014/main" id="{256C3FF3-376E-4938-8F75-DF7CACEB11F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038215" y="1863133"/>
            <a:ext cx="1358013" cy="120834"/>
          </a:xfrm>
          <a:prstGeom prst="rect">
            <a:avLst/>
          </a:prstGeom>
        </p:spPr>
      </p:pic>
      <p:pic>
        <p:nvPicPr>
          <p:cNvPr id="120" name="Picture 119">
            <a:extLst>
              <a:ext uri="{FF2B5EF4-FFF2-40B4-BE49-F238E27FC236}">
                <a16:creationId xmlns:a16="http://schemas.microsoft.com/office/drawing/2014/main" id="{D4492565-7932-4A6D-A808-CB594D608E5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865649" y="1730413"/>
            <a:ext cx="1358013" cy="120834"/>
          </a:xfrm>
          <a:prstGeom prst="rect">
            <a:avLst/>
          </a:prstGeom>
        </p:spPr>
      </p:pic>
      <p:grpSp>
        <p:nvGrpSpPr>
          <p:cNvPr id="121" name="Group 120">
            <a:extLst>
              <a:ext uri="{FF2B5EF4-FFF2-40B4-BE49-F238E27FC236}">
                <a16:creationId xmlns:a16="http://schemas.microsoft.com/office/drawing/2014/main" id="{FAA310F1-9C48-4CFB-B619-CF0EB88EBE0C}"/>
              </a:ext>
            </a:extLst>
          </p:cNvPr>
          <p:cNvGrpSpPr/>
          <p:nvPr userDrawn="1"/>
        </p:nvGrpSpPr>
        <p:grpSpPr>
          <a:xfrm>
            <a:off x="2691626" y="1492066"/>
            <a:ext cx="1887145" cy="411614"/>
            <a:chOff x="2576188" y="2378184"/>
            <a:chExt cx="1887145" cy="411614"/>
          </a:xfrm>
        </p:grpSpPr>
        <p:sp>
          <p:nvSpPr>
            <p:cNvPr id="122" name="Rectangle 121">
              <a:extLst>
                <a:ext uri="{FF2B5EF4-FFF2-40B4-BE49-F238E27FC236}">
                  <a16:creationId xmlns:a16="http://schemas.microsoft.com/office/drawing/2014/main" id="{6C577A84-14EC-4A43-9F9B-3E0F1613E4EB}"/>
                </a:ext>
              </a:extLst>
            </p:cNvPr>
            <p:cNvSpPr/>
            <p:nvPr/>
          </p:nvSpPr>
          <p:spPr>
            <a:xfrm>
              <a:off x="2926559" y="2378184"/>
              <a:ext cx="1186403" cy="184666"/>
            </a:xfrm>
            <a:prstGeom prst="rect">
              <a:avLst/>
            </a:prstGeom>
            <a:noFill/>
            <a:ln w="25400" cap="flat" cmpd="sng" algn="ctr">
              <a:noFill/>
              <a:prstDash val="solid"/>
            </a:ln>
            <a:effectLst/>
          </p:spPr>
          <p:txBody>
            <a:bodyPr lIns="0" r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1" i="0" u="none" strike="noStrike" kern="0" cap="all" spc="300" normalizeH="0" baseline="0" noProof="0" dirty="0">
                  <a:ln>
                    <a:noFill/>
                  </a:ln>
                  <a:solidFill>
                    <a:srgbClr val="7030A0"/>
                  </a:solidFill>
                  <a:effectLst/>
                  <a:uLnTx/>
                  <a:uFillTx/>
                  <a:latin typeface="CiscoSansTT" charset="0"/>
                  <a:ea typeface="CiscoSansTT" charset="0"/>
                  <a:cs typeface="CiscoSansTT" charset="0"/>
                </a:rPr>
                <a:t>HX220c</a:t>
              </a:r>
            </a:p>
          </p:txBody>
        </p:sp>
        <p:sp>
          <p:nvSpPr>
            <p:cNvPr id="123" name="Rectangle 122">
              <a:extLst>
                <a:ext uri="{FF2B5EF4-FFF2-40B4-BE49-F238E27FC236}">
                  <a16:creationId xmlns:a16="http://schemas.microsoft.com/office/drawing/2014/main" id="{7C9A6BEB-DEA9-4604-9161-F1F0FDC0770B}"/>
                </a:ext>
              </a:extLst>
            </p:cNvPr>
            <p:cNvSpPr/>
            <p:nvPr/>
          </p:nvSpPr>
          <p:spPr>
            <a:xfrm>
              <a:off x="2576188" y="2528188"/>
              <a:ext cx="1887145" cy="261610"/>
            </a:xfrm>
            <a:prstGeom prst="rect">
              <a:avLst/>
            </a:prstGeom>
            <a:noFill/>
            <a:ln w="25400" cap="flat" cmpd="sng" algn="ctr">
              <a:noFill/>
              <a:prstDash val="solid"/>
            </a:ln>
            <a:effectLst/>
          </p:spPr>
          <p:txBody>
            <a:bodyPr lIns="91440" tIns="0" rIns="91440" rtlCol="0" anchor="t">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ja-JP" altLang="en-US" sz="800" b="0" i="0" u="none" strike="noStrike" kern="0" cap="none" spc="0" normalizeH="0" baseline="0" noProof="0" dirty="0">
                  <a:ln>
                    <a:noFill/>
                  </a:ln>
                  <a:solidFill>
                    <a:srgbClr val="676767"/>
                  </a:solidFill>
                  <a:effectLst/>
                  <a:uLnTx/>
                  <a:uFillTx/>
                  <a:latin typeface="CiscoSansTT ExtraLight"/>
                  <a:ea typeface="+mn-ea"/>
                  <a:cs typeface="Calibri"/>
                </a:rPr>
                <a:t>非常に高速な性能要件</a:t>
              </a:r>
              <a:endParaRPr kumimoji="0" lang="en-US" sz="800" b="0" i="0" u="none" strike="noStrike" kern="0" cap="none" spc="0" normalizeH="0" baseline="0" noProof="0" dirty="0">
                <a:ln>
                  <a:noFill/>
                </a:ln>
                <a:solidFill>
                  <a:srgbClr val="676767"/>
                </a:solidFill>
                <a:effectLst/>
                <a:uLnTx/>
                <a:uFillTx/>
                <a:latin typeface="CiscoSansTT ExtraLight"/>
                <a:ea typeface="+mn-ea"/>
                <a:cs typeface="Calibri"/>
              </a:endParaRPr>
            </a:p>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a:t>
              </a:r>
              <a:r>
                <a:rPr kumimoji="0" lang="ja-JP" altLang="en-US" sz="600" b="0" i="0" u="none" strike="noStrike" kern="0" cap="none" spc="0" normalizeH="0" baseline="0" noProof="0" dirty="0">
                  <a:ln>
                    <a:noFill/>
                  </a:ln>
                  <a:solidFill>
                    <a:srgbClr val="676767"/>
                  </a:solidFill>
                  <a:effectLst/>
                  <a:uLnTx/>
                  <a:uFillTx/>
                  <a:latin typeface="CiscoSansTT ExtraLight"/>
                  <a:ea typeface="+mn-ea"/>
                  <a:cs typeface="Calibri"/>
                </a:rPr>
                <a:t>性能がクリティカルな環境</a:t>
              </a:r>
              <a:r>
                <a:rPr kumimoji="0" lang="en-US" sz="600" b="0" i="0" u="none" strike="noStrike" kern="0" cap="none" spc="0" normalizeH="0" baseline="0" noProof="0" dirty="0">
                  <a:ln>
                    <a:noFill/>
                  </a:ln>
                  <a:solidFill>
                    <a:srgbClr val="676767"/>
                  </a:solidFill>
                  <a:effectLst/>
                  <a:uLnTx/>
                  <a:uFillTx/>
                  <a:latin typeface="CiscoSansTT ExtraLight"/>
                  <a:ea typeface="+mn-ea"/>
                  <a:cs typeface="Calibri"/>
                </a:rPr>
                <a:t>)</a:t>
              </a:r>
            </a:p>
          </p:txBody>
        </p:sp>
      </p:grpSp>
      <p:grpSp>
        <p:nvGrpSpPr>
          <p:cNvPr id="124" name="Group 123">
            <a:extLst>
              <a:ext uri="{FF2B5EF4-FFF2-40B4-BE49-F238E27FC236}">
                <a16:creationId xmlns:a16="http://schemas.microsoft.com/office/drawing/2014/main" id="{3057F5C4-5A37-4C6D-B4BF-7BE609EA1FE0}"/>
              </a:ext>
            </a:extLst>
          </p:cNvPr>
          <p:cNvGrpSpPr/>
          <p:nvPr userDrawn="1"/>
        </p:nvGrpSpPr>
        <p:grpSpPr>
          <a:xfrm>
            <a:off x="2938541" y="1077023"/>
            <a:ext cx="1393317" cy="470865"/>
            <a:chOff x="3037931" y="1255925"/>
            <a:chExt cx="1393317" cy="470865"/>
          </a:xfrm>
        </p:grpSpPr>
        <p:grpSp>
          <p:nvGrpSpPr>
            <p:cNvPr id="125" name="Group 124">
              <a:extLst>
                <a:ext uri="{FF2B5EF4-FFF2-40B4-BE49-F238E27FC236}">
                  <a16:creationId xmlns:a16="http://schemas.microsoft.com/office/drawing/2014/main" id="{D5889E07-4574-49F9-B6E3-09BA1F1AA3DE}"/>
                </a:ext>
              </a:extLst>
            </p:cNvPr>
            <p:cNvGrpSpPr/>
            <p:nvPr/>
          </p:nvGrpSpPr>
          <p:grpSpPr>
            <a:xfrm>
              <a:off x="3037931" y="1255925"/>
              <a:ext cx="1393317" cy="470865"/>
              <a:chOff x="1833162" y="5847414"/>
              <a:chExt cx="1857756" cy="627820"/>
            </a:xfrm>
          </p:grpSpPr>
          <p:pic>
            <p:nvPicPr>
              <p:cNvPr id="129" name="Picture 128">
                <a:extLst>
                  <a:ext uri="{FF2B5EF4-FFF2-40B4-BE49-F238E27FC236}">
                    <a16:creationId xmlns:a16="http://schemas.microsoft.com/office/drawing/2014/main" id="{DFC28BF1-6CA4-4C74-9718-EB4BD1B3595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5847414"/>
                <a:ext cx="1857756" cy="296976"/>
              </a:xfrm>
              <a:prstGeom prst="rect">
                <a:avLst/>
              </a:prstGeom>
            </p:spPr>
          </p:pic>
          <p:pic>
            <p:nvPicPr>
              <p:cNvPr id="130" name="Picture 129">
                <a:extLst>
                  <a:ext uri="{FF2B5EF4-FFF2-40B4-BE49-F238E27FC236}">
                    <a16:creationId xmlns:a16="http://schemas.microsoft.com/office/drawing/2014/main" id="{3149A924-ACA8-4972-8DA3-153DDF7B2D4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012836"/>
                <a:ext cx="1857756" cy="296976"/>
              </a:xfrm>
              <a:prstGeom prst="rect">
                <a:avLst/>
              </a:prstGeom>
            </p:spPr>
          </p:pic>
          <p:pic>
            <p:nvPicPr>
              <p:cNvPr id="131" name="Picture 130">
                <a:extLst>
                  <a:ext uri="{FF2B5EF4-FFF2-40B4-BE49-F238E27FC236}">
                    <a16:creationId xmlns:a16="http://schemas.microsoft.com/office/drawing/2014/main" id="{2A3B6725-523C-4846-97D1-5CA91CD951B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3162" y="6178258"/>
                <a:ext cx="1857756" cy="296976"/>
              </a:xfrm>
              <a:prstGeom prst="rect">
                <a:avLst/>
              </a:prstGeom>
            </p:spPr>
          </p:pic>
        </p:grpSp>
        <p:pic>
          <p:nvPicPr>
            <p:cNvPr id="126" name="Picture 125">
              <a:extLst>
                <a:ext uri="{FF2B5EF4-FFF2-40B4-BE49-F238E27FC236}">
                  <a16:creationId xmlns:a16="http://schemas.microsoft.com/office/drawing/2014/main" id="{9E59806F-AD13-47C7-A2A6-5A114080B11D}"/>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3615" y="1345532"/>
              <a:ext cx="165336" cy="55752"/>
            </a:xfrm>
            <a:prstGeom prst="rect">
              <a:avLst/>
            </a:prstGeom>
          </p:spPr>
        </p:pic>
        <p:pic>
          <p:nvPicPr>
            <p:cNvPr id="127" name="Picture 126">
              <a:extLst>
                <a:ext uri="{FF2B5EF4-FFF2-40B4-BE49-F238E27FC236}">
                  <a16:creationId xmlns:a16="http://schemas.microsoft.com/office/drawing/2014/main" id="{4F6CB469-058E-474B-A7B4-D85B37A5BC49}"/>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3615" y="1469242"/>
              <a:ext cx="165336" cy="55752"/>
            </a:xfrm>
            <a:prstGeom prst="rect">
              <a:avLst/>
            </a:prstGeom>
          </p:spPr>
        </p:pic>
        <p:pic>
          <p:nvPicPr>
            <p:cNvPr id="128" name="Picture 127">
              <a:extLst>
                <a:ext uri="{FF2B5EF4-FFF2-40B4-BE49-F238E27FC236}">
                  <a16:creationId xmlns:a16="http://schemas.microsoft.com/office/drawing/2014/main" id="{1913A46D-D5B6-4441-9D78-7674E9E9D630}"/>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138269" y="1592791"/>
              <a:ext cx="165336" cy="55752"/>
            </a:xfrm>
            <a:prstGeom prst="rect">
              <a:avLst/>
            </a:prstGeom>
          </p:spPr>
        </p:pic>
      </p:grpSp>
      <p:sp>
        <p:nvSpPr>
          <p:cNvPr id="132" name="Rectangle 131">
            <a:extLst>
              <a:ext uri="{FF2B5EF4-FFF2-40B4-BE49-F238E27FC236}">
                <a16:creationId xmlns:a16="http://schemas.microsoft.com/office/drawing/2014/main" id="{00C4030A-56E2-4E2A-95CA-D0CE078009F8}"/>
              </a:ext>
            </a:extLst>
          </p:cNvPr>
          <p:cNvSpPr/>
          <p:nvPr userDrawn="1"/>
        </p:nvSpPr>
        <p:spPr>
          <a:xfrm>
            <a:off x="6222114" y="1060526"/>
            <a:ext cx="446902" cy="646331"/>
          </a:xfrm>
          <a:prstGeom prst="rect">
            <a:avLst/>
          </a:prstGeom>
          <a:noFill/>
          <a:ln w="25400" cap="flat" cmpd="sng" algn="ctr">
            <a:noFill/>
            <a:prstDash val="solid"/>
          </a:ln>
          <a:effectLst/>
        </p:spPr>
        <p:txBody>
          <a:bodyPr lIns="0" tIns="0" rIns="0" bIns="0" rtlCol="0" anchor="ctr">
            <a:noAutofit/>
          </a:bodyPr>
          <a:lstStyle/>
          <a:p>
            <a:pPr marL="0" marR="0" lvl="0" indent="0" algn="ctr" defTabSz="457189" eaLnBrk="1" fontAlgn="base" latinLnBrk="0" hangingPunct="1">
              <a:lnSpc>
                <a:spcPct val="100000"/>
              </a:lnSpc>
              <a:spcBef>
                <a:spcPct val="0"/>
              </a:spcBef>
              <a:spcAft>
                <a:spcPct val="0"/>
              </a:spcAft>
              <a:buClrTx/>
              <a:buSzTx/>
              <a:buFontTx/>
              <a:buNone/>
              <a:tabLst/>
              <a:defRPr/>
            </a:pPr>
            <a:r>
              <a:rPr kumimoji="0" lang="en-US" sz="3000" b="1" i="0" u="none" strike="noStrike" kern="0" cap="all" spc="0" normalizeH="0" baseline="0" noProof="0" dirty="0">
                <a:ln>
                  <a:noFill/>
                </a:ln>
                <a:solidFill>
                  <a:srgbClr val="7030A0"/>
                </a:solidFill>
                <a:effectLst/>
                <a:uLnTx/>
                <a:uFillTx/>
                <a:latin typeface="CiscoSansTT ExtraLight"/>
                <a:ea typeface="ＭＳ Ｐゴシック" pitchFamily="34" charset="-128"/>
                <a:cs typeface="+mn-cs"/>
              </a:rPr>
              <a:t>+</a:t>
            </a:r>
          </a:p>
        </p:txBody>
      </p:sp>
      <p:sp>
        <p:nvSpPr>
          <p:cNvPr id="133" name="Rectangle 132">
            <a:extLst>
              <a:ext uri="{FF2B5EF4-FFF2-40B4-BE49-F238E27FC236}">
                <a16:creationId xmlns:a16="http://schemas.microsoft.com/office/drawing/2014/main" id="{6D0273ED-55F8-4F87-9A21-CE2DF2E11DD7}"/>
              </a:ext>
            </a:extLst>
          </p:cNvPr>
          <p:cNvSpPr>
            <a:spLocks noChangeAspect="1"/>
          </p:cNvSpPr>
          <p:nvPr userDrawn="1"/>
        </p:nvSpPr>
        <p:spPr>
          <a:xfrm>
            <a:off x="3136555" y="4361892"/>
            <a:ext cx="137160" cy="137160"/>
          </a:xfrm>
          <a:prstGeom prst="rect">
            <a:avLst/>
          </a:prstGeom>
          <a:solidFill>
            <a:srgbClr val="00BCEB"/>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34" name="Rectangle 133">
            <a:extLst>
              <a:ext uri="{FF2B5EF4-FFF2-40B4-BE49-F238E27FC236}">
                <a16:creationId xmlns:a16="http://schemas.microsoft.com/office/drawing/2014/main" id="{367C0234-4181-4A10-8410-CECA7A00E8AF}"/>
              </a:ext>
            </a:extLst>
          </p:cNvPr>
          <p:cNvSpPr>
            <a:spLocks noChangeAspect="1"/>
          </p:cNvSpPr>
          <p:nvPr userDrawn="1"/>
        </p:nvSpPr>
        <p:spPr>
          <a:xfrm>
            <a:off x="6974999" y="4371369"/>
            <a:ext cx="137160" cy="137160"/>
          </a:xfrm>
          <a:prstGeom prst="rect">
            <a:avLst/>
          </a:prstGeom>
          <a:solidFill>
            <a:srgbClr val="7030A0"/>
          </a:solidFill>
          <a:ln w="25400" cap="flat" cmpd="sng" algn="ctr">
            <a:noFill/>
            <a:prstDash val="solid"/>
          </a:ln>
          <a:effectLst/>
        </p:spPr>
        <p:txBody>
          <a:bodyPr lIns="91416" tIns="45708" rIns="91416" bIns="45708" rtlCol="0" anchor="ctr"/>
          <a:lstStyle/>
          <a:p>
            <a:pPr marL="0" marR="0" lvl="0" indent="0" algn="ctr" defTabSz="4571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iscoSansTT ExtraLight"/>
              <a:ea typeface="+mn-ea"/>
              <a:cs typeface="+mn-cs"/>
            </a:endParaRPr>
          </a:p>
        </p:txBody>
      </p:sp>
      <p:sp>
        <p:nvSpPr>
          <p:cNvPr id="135" name="Rectangle 134">
            <a:extLst>
              <a:ext uri="{FF2B5EF4-FFF2-40B4-BE49-F238E27FC236}">
                <a16:creationId xmlns:a16="http://schemas.microsoft.com/office/drawing/2014/main" id="{BA15F487-3E82-494B-922C-4AE73BB94B51}"/>
              </a:ext>
            </a:extLst>
          </p:cNvPr>
          <p:cNvSpPr/>
          <p:nvPr userDrawn="1"/>
        </p:nvSpPr>
        <p:spPr>
          <a:xfrm>
            <a:off x="7112160" y="4322381"/>
            <a:ext cx="1932450" cy="246221"/>
          </a:xfrm>
          <a:prstGeom prst="rect">
            <a:avLst/>
          </a:prstGeom>
          <a:noFill/>
          <a:ln w="25400" cap="flat" cmpd="sng" algn="ctr">
            <a:noFill/>
            <a:prstDash val="solid"/>
          </a:ln>
          <a:effectLst/>
        </p:spPr>
        <p:txBody>
          <a:bodyPr lIns="91440" rIns="91440" rtlCol="0" anchor="ctr">
            <a:noAutofit/>
          </a:bodyPr>
          <a:lstStyle/>
          <a:p>
            <a:pPr marL="0" marR="0" lvl="0" indent="0" defTabSz="457189" eaLnBrk="1" fontAlgn="base" latinLnBrk="0" hangingPunct="1">
              <a:lnSpc>
                <a:spcPct val="100000"/>
              </a:lnSpc>
              <a:spcBef>
                <a:spcPct val="0"/>
              </a:spcBef>
              <a:spcAft>
                <a:spcPct val="0"/>
              </a:spcAft>
              <a:buClrTx/>
              <a:buSzTx/>
              <a:buFontTx/>
              <a:buNone/>
              <a:tabLst/>
              <a:defRPr/>
            </a:pPr>
            <a:r>
              <a:rPr kumimoji="0" lang="en-US" sz="800" b="1" i="0" u="none" strike="noStrike" kern="0" cap="all" spc="300" normalizeH="0" baseline="0" noProof="0" dirty="0">
                <a:ln>
                  <a:noFill/>
                </a:ln>
                <a:solidFill>
                  <a:srgbClr val="7030A0"/>
                </a:solidFill>
                <a:effectLst/>
                <a:uLnTx/>
                <a:uFillTx/>
                <a:latin typeface="CiscoSansTT ExtraLight"/>
                <a:ea typeface="ＭＳ Ｐゴシック" pitchFamily="34" charset="-128"/>
                <a:cs typeface="+mn-cs"/>
              </a:rPr>
              <a:t>All NVME Cluster</a:t>
            </a:r>
          </a:p>
        </p:txBody>
      </p:sp>
    </p:spTree>
    <p:extLst>
      <p:ext uri="{BB962C8B-B14F-4D97-AF65-F5344CB8AC3E}">
        <p14:creationId xmlns:p14="http://schemas.microsoft.com/office/powerpoint/2010/main" val="415226725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6188" y="628657"/>
            <a:ext cx="8908482" cy="3266034"/>
          </a:xfrm>
          <a:prstGeom prst="rect">
            <a:avLst/>
          </a:prstGeom>
        </p:spPr>
        <p:txBody>
          <a:bodyPr>
            <a:noAutofit/>
          </a:bodyPr>
          <a:lstStyle>
            <a:lvl1pPr marL="280988" indent="-223838">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508000" indent="-215900">
              <a:lnSpc>
                <a:spcPct val="95000"/>
              </a:lnSpc>
              <a:spcBef>
                <a:spcPts val="450"/>
              </a:spcBef>
              <a:buClr>
                <a:schemeClr val="tx2"/>
              </a:buClr>
              <a:buSzPct val="80000"/>
              <a:buFont typeface="Wingdings" panose="05000000000000000000" pitchFamily="2" charset="2"/>
              <a:buChar char="§"/>
              <a:defRPr sz="1600" b="0" i="0">
                <a:solidFill>
                  <a:schemeClr val="tx2"/>
                </a:solidFill>
                <a:latin typeface="+mn-lt"/>
                <a:cs typeface="CiscoSans ExtraLight"/>
              </a:defRPr>
            </a:lvl2pPr>
            <a:lvl3pPr marL="747713" indent="-171450">
              <a:buClr>
                <a:schemeClr val="tx2"/>
              </a:buClr>
              <a:buSzPct val="80000"/>
              <a:buFont typeface="Wingdings" panose="05000000000000000000" pitchFamily="2" charset="2"/>
              <a:buChar char="§"/>
              <a:defRPr sz="1400" b="0" i="0">
                <a:solidFill>
                  <a:schemeClr val="tx2"/>
                </a:solidFill>
                <a:latin typeface="+mn-lt"/>
                <a:cs typeface="CiscoSans ExtraLight"/>
              </a:defRPr>
            </a:lvl3pPr>
            <a:lvl4pPr marL="911225" indent="-171450">
              <a:buClr>
                <a:schemeClr val="tx2"/>
              </a:buClr>
              <a:buSzPct val="80000"/>
              <a:buFont typeface="Wingdings" panose="05000000000000000000" pitchFamily="2" charset="2"/>
              <a:buChar char="§"/>
              <a:defRPr sz="1200" b="0" i="0">
                <a:solidFill>
                  <a:schemeClr val="tx2"/>
                </a:solidFill>
                <a:latin typeface="+mn-lt"/>
                <a:cs typeface="CiscoSans ExtraLight"/>
              </a:defRPr>
            </a:lvl4pPr>
            <a:lvl5pPr marL="1082675" indent="-168275">
              <a:buClr>
                <a:schemeClr val="tx2"/>
              </a:buClr>
              <a:buSzPct val="80000"/>
              <a:buFont typeface="Wingdings" panose="05000000000000000000" pitchFamily="2" charset="2"/>
              <a:buChar char="§"/>
              <a:defRPr sz="1100" b="0" i="0">
                <a:solidFill>
                  <a:schemeClr val="tx2"/>
                </a:solidFill>
                <a:latin typeface="+mn-lt"/>
                <a:cs typeface="CiscoSans ExtraLight"/>
              </a:defRPr>
            </a:lvl5pPr>
          </a:lstStyle>
          <a:p>
            <a:pPr lvl="1"/>
            <a:r>
              <a:rPr lang="en-US"/>
              <a:t>Second </a:t>
            </a:r>
            <a:r>
              <a:rPr lang="en-US" dirty="0"/>
              <a:t>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ctrTitle" hasCustomPrompt="1"/>
          </p:nvPr>
        </p:nvSpPr>
        <p:spPr>
          <a:xfrm>
            <a:off x="112258" y="185461"/>
            <a:ext cx="8568465" cy="412232"/>
          </a:xfrm>
          <a:prstGeom prst="rect">
            <a:avLst/>
          </a:prstGeom>
        </p:spPr>
        <p:txBody>
          <a:bodyPr vert="horz" lIns="91440" tIns="45720" rIns="91440" bIns="45720" rtlCol="0" anchor="t" anchorCtr="0">
            <a:noAutofit/>
          </a:bodyPr>
          <a:lstStyle>
            <a:lvl1pPr>
              <a:defRPr lang="en-US" sz="2400" b="1" dirty="0"/>
            </a:lvl1pPr>
          </a:lstStyle>
          <a:p>
            <a:pPr lvl="0"/>
            <a:r>
              <a:rPr lang="en-US" dirty="0"/>
              <a:t>Bullet Title Goes Here</a:t>
            </a:r>
          </a:p>
        </p:txBody>
      </p:sp>
    </p:spTree>
    <p:extLst>
      <p:ext uri="{BB962C8B-B14F-4D97-AF65-F5344CB8AC3E}">
        <p14:creationId xmlns:p14="http://schemas.microsoft.com/office/powerpoint/2010/main" val="132780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D14F46-9924-4A76-BB65-427BDF3AFB5D}"/>
              </a:ext>
            </a:extLst>
          </p:cNvPr>
          <p:cNvSpPr>
            <a:spLocks noChangeAspect="1"/>
          </p:cNvSpPr>
          <p:nvPr userDrawn="1"/>
        </p:nvSpPr>
        <p:spPr>
          <a:xfrm>
            <a:off x="3776891"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4" name="Title 2">
            <a:extLst>
              <a:ext uri="{FF2B5EF4-FFF2-40B4-BE49-F238E27FC236}">
                <a16:creationId xmlns:a16="http://schemas.microsoft.com/office/drawing/2014/main" id="{47CAC609-81E8-4C37-8728-C70ECEE0D859}"/>
              </a:ext>
            </a:extLst>
          </p:cNvPr>
          <p:cNvSpPr txBox="1">
            <a:spLocks/>
          </p:cNvSpPr>
          <p:nvPr userDrawn="1"/>
        </p:nvSpPr>
        <p:spPr bwMode="auto">
          <a:xfrm>
            <a:off x="409415" y="143775"/>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005073"/>
                </a:solidFill>
                <a:effectLst/>
                <a:uLnTx/>
                <a:uFillTx/>
                <a:latin typeface="CiscoSansTT ExtraLight"/>
              </a:rPr>
              <a:t>HyperFlex </a:t>
            </a:r>
            <a:r>
              <a:rPr kumimoji="0" lang="ja-JP" altLang="en-US" sz="2800" b="1" i="0" u="none" strike="noStrike" kern="1200" cap="none" spc="0" normalizeH="0" baseline="0" noProof="0" dirty="0">
                <a:ln>
                  <a:noFill/>
                </a:ln>
                <a:solidFill>
                  <a:srgbClr val="005073"/>
                </a:solidFill>
                <a:effectLst/>
                <a:uLnTx/>
                <a:uFillTx/>
                <a:latin typeface="CiscoSansTT ExtraLight"/>
              </a:rPr>
              <a:t>機能概要</a:t>
            </a:r>
            <a:endParaRPr kumimoji="0" lang="en-IN" sz="2800" b="1" i="0" u="none" strike="noStrike" kern="1200" cap="none" spc="0" normalizeH="0" baseline="0" noProof="0" dirty="0">
              <a:ln>
                <a:noFill/>
              </a:ln>
              <a:solidFill>
                <a:srgbClr val="005073"/>
              </a:solidFill>
              <a:effectLst/>
              <a:uLnTx/>
              <a:uFillTx/>
              <a:latin typeface="CiscoSansTT ExtraLight"/>
            </a:endParaRPr>
          </a:p>
        </p:txBody>
      </p:sp>
      <p:sp>
        <p:nvSpPr>
          <p:cNvPr id="5" name="Rectangle 4">
            <a:extLst>
              <a:ext uri="{FF2B5EF4-FFF2-40B4-BE49-F238E27FC236}">
                <a16:creationId xmlns:a16="http://schemas.microsoft.com/office/drawing/2014/main" id="{AEE54283-3E7C-4999-951B-D2B737B68CAA}"/>
              </a:ext>
            </a:extLst>
          </p:cNvPr>
          <p:cNvSpPr>
            <a:spLocks noChangeAspect="1"/>
          </p:cNvSpPr>
          <p:nvPr userDrawn="1"/>
        </p:nvSpPr>
        <p:spPr>
          <a:xfrm>
            <a:off x="513523"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6" name="Rectangle 5">
            <a:extLst>
              <a:ext uri="{FF2B5EF4-FFF2-40B4-BE49-F238E27FC236}">
                <a16:creationId xmlns:a16="http://schemas.microsoft.com/office/drawing/2014/main" id="{E1C8715F-B228-4E5D-B137-CB65003CC20D}"/>
              </a:ext>
            </a:extLst>
          </p:cNvPr>
          <p:cNvSpPr>
            <a:spLocks noChangeAspect="1"/>
          </p:cNvSpPr>
          <p:nvPr userDrawn="1"/>
        </p:nvSpPr>
        <p:spPr>
          <a:xfrm>
            <a:off x="513523"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7" name="Rectangle 6">
            <a:extLst>
              <a:ext uri="{FF2B5EF4-FFF2-40B4-BE49-F238E27FC236}">
                <a16:creationId xmlns:a16="http://schemas.microsoft.com/office/drawing/2014/main" id="{187348F3-3542-4687-BFCB-6B0F81E90C6C}"/>
              </a:ext>
            </a:extLst>
          </p:cNvPr>
          <p:cNvSpPr>
            <a:spLocks noChangeAspect="1"/>
          </p:cNvSpPr>
          <p:nvPr userDrawn="1"/>
        </p:nvSpPr>
        <p:spPr>
          <a:xfrm>
            <a:off x="2145207"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8" name="Rectangle 7">
            <a:extLst>
              <a:ext uri="{FF2B5EF4-FFF2-40B4-BE49-F238E27FC236}">
                <a16:creationId xmlns:a16="http://schemas.microsoft.com/office/drawing/2014/main" id="{D23A36A4-E7FE-49FB-B6A0-18E3248F814B}"/>
              </a:ext>
            </a:extLst>
          </p:cNvPr>
          <p:cNvSpPr>
            <a:spLocks noChangeAspect="1"/>
          </p:cNvSpPr>
          <p:nvPr userDrawn="1"/>
        </p:nvSpPr>
        <p:spPr>
          <a:xfrm>
            <a:off x="2137267"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9" name="Rectangle 8">
            <a:extLst>
              <a:ext uri="{FF2B5EF4-FFF2-40B4-BE49-F238E27FC236}">
                <a16:creationId xmlns:a16="http://schemas.microsoft.com/office/drawing/2014/main" id="{EC005A3B-A0CA-45BB-95C2-85D3E3D90AF1}"/>
              </a:ext>
            </a:extLst>
          </p:cNvPr>
          <p:cNvSpPr>
            <a:spLocks noChangeAspect="1"/>
          </p:cNvSpPr>
          <p:nvPr userDrawn="1"/>
        </p:nvSpPr>
        <p:spPr>
          <a:xfrm>
            <a:off x="3776891"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0" name="Rectangle 9">
            <a:extLst>
              <a:ext uri="{FF2B5EF4-FFF2-40B4-BE49-F238E27FC236}">
                <a16:creationId xmlns:a16="http://schemas.microsoft.com/office/drawing/2014/main" id="{CA601192-F85D-4385-BF95-24B2C6CC3B0C}"/>
              </a:ext>
            </a:extLst>
          </p:cNvPr>
          <p:cNvSpPr>
            <a:spLocks noChangeAspect="1"/>
          </p:cNvSpPr>
          <p:nvPr userDrawn="1"/>
        </p:nvSpPr>
        <p:spPr>
          <a:xfrm>
            <a:off x="5408575"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1" name="Rectangle 10">
            <a:extLst>
              <a:ext uri="{FF2B5EF4-FFF2-40B4-BE49-F238E27FC236}">
                <a16:creationId xmlns:a16="http://schemas.microsoft.com/office/drawing/2014/main" id="{F8B79515-C10F-4B18-AE81-D1569CF13557}"/>
              </a:ext>
            </a:extLst>
          </p:cNvPr>
          <p:cNvSpPr>
            <a:spLocks noChangeAspect="1"/>
          </p:cNvSpPr>
          <p:nvPr userDrawn="1"/>
        </p:nvSpPr>
        <p:spPr>
          <a:xfrm>
            <a:off x="5408575"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2" name="Rectangle 11">
            <a:extLst>
              <a:ext uri="{FF2B5EF4-FFF2-40B4-BE49-F238E27FC236}">
                <a16:creationId xmlns:a16="http://schemas.microsoft.com/office/drawing/2014/main" id="{25BD3378-7206-40D7-91B2-F9E622955523}"/>
              </a:ext>
            </a:extLst>
          </p:cNvPr>
          <p:cNvSpPr>
            <a:spLocks noChangeAspect="1"/>
          </p:cNvSpPr>
          <p:nvPr userDrawn="1"/>
        </p:nvSpPr>
        <p:spPr>
          <a:xfrm>
            <a:off x="7040260" y="1032775"/>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3" name="Rectangle 12">
            <a:extLst>
              <a:ext uri="{FF2B5EF4-FFF2-40B4-BE49-F238E27FC236}">
                <a16:creationId xmlns:a16="http://schemas.microsoft.com/office/drawing/2014/main" id="{F2869F99-B5EC-4D2C-BC22-206DC84763C5}"/>
              </a:ext>
            </a:extLst>
          </p:cNvPr>
          <p:cNvSpPr>
            <a:spLocks noChangeAspect="1"/>
          </p:cNvSpPr>
          <p:nvPr userDrawn="1"/>
        </p:nvSpPr>
        <p:spPr>
          <a:xfrm>
            <a:off x="7040260" y="2653133"/>
            <a:ext cx="1589185" cy="1589185"/>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14" name="Rectangle 13">
            <a:extLst>
              <a:ext uri="{FF2B5EF4-FFF2-40B4-BE49-F238E27FC236}">
                <a16:creationId xmlns:a16="http://schemas.microsoft.com/office/drawing/2014/main" id="{EDE7C031-7DD2-4BC0-9521-223E10E2675D}"/>
              </a:ext>
            </a:extLst>
          </p:cNvPr>
          <p:cNvSpPr/>
          <p:nvPr userDrawn="1"/>
        </p:nvSpPr>
        <p:spPr>
          <a:xfrm>
            <a:off x="513523" y="1944907"/>
            <a:ext cx="1601865" cy="553998"/>
          </a:xfrm>
          <a:prstGeom prst="rect">
            <a:avLst/>
          </a:prstGeom>
        </p:spPr>
        <p:txBody>
          <a:bodyPr wrap="square" anchor="ctr">
            <a:spAutoFit/>
          </a:bodyPr>
          <a:lstStyle/>
          <a:p>
            <a:pPr algn="ctr" fontAlgn="base">
              <a:spcBef>
                <a:spcPct val="0"/>
              </a:spcBef>
              <a:spcAft>
                <a:spcPct val="0"/>
              </a:spcAft>
              <a:defRPr/>
            </a:pPr>
            <a:r>
              <a:rPr lang="en-US" sz="1200" dirty="0">
                <a:solidFill>
                  <a:srgbClr val="282828"/>
                </a:solidFill>
                <a:latin typeface="CiscoSansTT ExtraLight"/>
                <a:ea typeface="ＭＳ Ｐゴシック" charset="0"/>
              </a:rPr>
              <a:t>#1 </a:t>
            </a:r>
            <a:r>
              <a:rPr lang="ja-JP" altLang="en-US" sz="1200" dirty="0">
                <a:solidFill>
                  <a:srgbClr val="282828"/>
                </a:solidFill>
                <a:latin typeface="CiscoSansTT ExtraLight"/>
                <a:ea typeface="ＭＳ Ｐゴシック" charset="0"/>
              </a:rPr>
              <a:t>性能</a:t>
            </a:r>
            <a:endParaRPr lang="en-US"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業界をリードする分散アーキテクチャ</a:t>
            </a:r>
            <a:endParaRPr lang="en-US" sz="900" dirty="0">
              <a:solidFill>
                <a:srgbClr val="282828"/>
              </a:solidFill>
              <a:latin typeface="CiscoSansTT ExtraLight"/>
              <a:ea typeface="ＭＳ Ｐゴシック" charset="0"/>
            </a:endParaRPr>
          </a:p>
        </p:txBody>
      </p:sp>
      <p:grpSp>
        <p:nvGrpSpPr>
          <p:cNvPr id="15" name="Group 118">
            <a:extLst>
              <a:ext uri="{FF2B5EF4-FFF2-40B4-BE49-F238E27FC236}">
                <a16:creationId xmlns:a16="http://schemas.microsoft.com/office/drawing/2014/main" id="{703BE369-0AA7-4EFC-A9C9-79D1F1D03C95}"/>
              </a:ext>
            </a:extLst>
          </p:cNvPr>
          <p:cNvGrpSpPr>
            <a:grpSpLocks noChangeAspect="1"/>
          </p:cNvGrpSpPr>
          <p:nvPr userDrawn="1"/>
        </p:nvGrpSpPr>
        <p:grpSpPr bwMode="auto">
          <a:xfrm>
            <a:off x="1021370" y="1270795"/>
            <a:ext cx="642938" cy="681038"/>
            <a:chOff x="2677" y="1405"/>
            <a:chExt cx="405" cy="429"/>
          </a:xfrm>
        </p:grpSpPr>
        <p:sp>
          <p:nvSpPr>
            <p:cNvPr id="16" name="Freeform 119">
              <a:extLst>
                <a:ext uri="{FF2B5EF4-FFF2-40B4-BE49-F238E27FC236}">
                  <a16:creationId xmlns:a16="http://schemas.microsoft.com/office/drawing/2014/main" id="{720E5778-6952-4BD3-B52F-9E3E23B53DE6}"/>
                </a:ext>
              </a:extLst>
            </p:cNvPr>
            <p:cNvSpPr>
              <a:spLocks noEditPoints="1"/>
            </p:cNvSpPr>
            <p:nvPr/>
          </p:nvSpPr>
          <p:spPr bwMode="auto">
            <a:xfrm>
              <a:off x="2677" y="1439"/>
              <a:ext cx="405" cy="395"/>
            </a:xfrm>
            <a:custGeom>
              <a:avLst/>
              <a:gdLst>
                <a:gd name="T0" fmla="*/ 164 w 328"/>
                <a:gd name="T1" fmla="*/ 328 h 328"/>
                <a:gd name="T2" fmla="*/ 0 w 328"/>
                <a:gd name="T3" fmla="*/ 164 h 328"/>
                <a:gd name="T4" fmla="*/ 164 w 328"/>
                <a:gd name="T5" fmla="*/ 0 h 328"/>
                <a:gd name="T6" fmla="*/ 328 w 328"/>
                <a:gd name="T7" fmla="*/ 164 h 328"/>
                <a:gd name="T8" fmla="*/ 164 w 328"/>
                <a:gd name="T9" fmla="*/ 328 h 328"/>
                <a:gd name="T10" fmla="*/ 164 w 328"/>
                <a:gd name="T11" fmla="*/ 24 h 328"/>
                <a:gd name="T12" fmla="*/ 24 w 328"/>
                <a:gd name="T13" fmla="*/ 164 h 328"/>
                <a:gd name="T14" fmla="*/ 164 w 328"/>
                <a:gd name="T15" fmla="*/ 304 h 328"/>
                <a:gd name="T16" fmla="*/ 304 w 328"/>
                <a:gd name="T17" fmla="*/ 164 h 328"/>
                <a:gd name="T18" fmla="*/ 164 w 328"/>
                <a:gd name="T19" fmla="*/ 2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28">
                  <a:moveTo>
                    <a:pt x="164" y="328"/>
                  </a:moveTo>
                  <a:cubicBezTo>
                    <a:pt x="74" y="328"/>
                    <a:pt x="0" y="255"/>
                    <a:pt x="0" y="164"/>
                  </a:cubicBezTo>
                  <a:cubicBezTo>
                    <a:pt x="0" y="74"/>
                    <a:pt x="74" y="0"/>
                    <a:pt x="164" y="0"/>
                  </a:cubicBezTo>
                  <a:cubicBezTo>
                    <a:pt x="254" y="0"/>
                    <a:pt x="328" y="74"/>
                    <a:pt x="328" y="164"/>
                  </a:cubicBezTo>
                  <a:cubicBezTo>
                    <a:pt x="328" y="255"/>
                    <a:pt x="254" y="328"/>
                    <a:pt x="164" y="328"/>
                  </a:cubicBezTo>
                  <a:close/>
                  <a:moveTo>
                    <a:pt x="164" y="24"/>
                  </a:moveTo>
                  <a:cubicBezTo>
                    <a:pt x="87" y="24"/>
                    <a:pt x="24" y="87"/>
                    <a:pt x="24" y="164"/>
                  </a:cubicBezTo>
                  <a:cubicBezTo>
                    <a:pt x="24" y="242"/>
                    <a:pt x="87" y="304"/>
                    <a:pt x="164" y="304"/>
                  </a:cubicBezTo>
                  <a:cubicBezTo>
                    <a:pt x="241" y="304"/>
                    <a:pt x="304" y="242"/>
                    <a:pt x="304" y="164"/>
                  </a:cubicBezTo>
                  <a:cubicBezTo>
                    <a:pt x="304" y="87"/>
                    <a:pt x="241" y="24"/>
                    <a:pt x="164" y="24"/>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7" name="Rectangle 120">
              <a:extLst>
                <a:ext uri="{FF2B5EF4-FFF2-40B4-BE49-F238E27FC236}">
                  <a16:creationId xmlns:a16="http://schemas.microsoft.com/office/drawing/2014/main" id="{5A82E75A-54A9-47FA-A8DA-C9CABDCC03ED}"/>
                </a:ext>
              </a:extLst>
            </p:cNvPr>
            <p:cNvSpPr>
              <a:spLocks noChangeArrowheads="1"/>
            </p:cNvSpPr>
            <p:nvPr/>
          </p:nvSpPr>
          <p:spPr bwMode="auto">
            <a:xfrm>
              <a:off x="2852" y="1419"/>
              <a:ext cx="55" cy="39"/>
            </a:xfrm>
            <a:prstGeom prst="rect">
              <a:avLst/>
            </a:prstGeom>
            <a:solidFill>
              <a:srgbClr val="00B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8" name="Freeform 121">
              <a:extLst>
                <a:ext uri="{FF2B5EF4-FFF2-40B4-BE49-F238E27FC236}">
                  <a16:creationId xmlns:a16="http://schemas.microsoft.com/office/drawing/2014/main" id="{B3F109C0-4B0A-4B5D-909D-CFEE144F909C}"/>
                </a:ext>
              </a:extLst>
            </p:cNvPr>
            <p:cNvSpPr>
              <a:spLocks/>
            </p:cNvSpPr>
            <p:nvPr/>
          </p:nvSpPr>
          <p:spPr bwMode="auto">
            <a:xfrm>
              <a:off x="2798" y="1405"/>
              <a:ext cx="163" cy="30"/>
            </a:xfrm>
            <a:custGeom>
              <a:avLst/>
              <a:gdLst>
                <a:gd name="T0" fmla="*/ 120 w 132"/>
                <a:gd name="T1" fmla="*/ 25 h 25"/>
                <a:gd name="T2" fmla="*/ 12 w 132"/>
                <a:gd name="T3" fmla="*/ 25 h 25"/>
                <a:gd name="T4" fmla="*/ 0 w 132"/>
                <a:gd name="T5" fmla="*/ 13 h 25"/>
                <a:gd name="T6" fmla="*/ 12 w 132"/>
                <a:gd name="T7" fmla="*/ 0 h 25"/>
                <a:gd name="T8" fmla="*/ 120 w 132"/>
                <a:gd name="T9" fmla="*/ 0 h 25"/>
                <a:gd name="T10" fmla="*/ 132 w 132"/>
                <a:gd name="T11" fmla="*/ 13 h 25"/>
                <a:gd name="T12" fmla="*/ 120 w 13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32" h="25">
                  <a:moveTo>
                    <a:pt x="120" y="25"/>
                  </a:moveTo>
                  <a:cubicBezTo>
                    <a:pt x="12" y="25"/>
                    <a:pt x="12" y="25"/>
                    <a:pt x="12" y="25"/>
                  </a:cubicBezTo>
                  <a:cubicBezTo>
                    <a:pt x="5" y="25"/>
                    <a:pt x="0" y="20"/>
                    <a:pt x="0" y="13"/>
                  </a:cubicBezTo>
                  <a:cubicBezTo>
                    <a:pt x="0" y="6"/>
                    <a:pt x="5" y="0"/>
                    <a:pt x="12" y="0"/>
                  </a:cubicBezTo>
                  <a:cubicBezTo>
                    <a:pt x="120" y="0"/>
                    <a:pt x="120" y="0"/>
                    <a:pt x="120" y="0"/>
                  </a:cubicBezTo>
                  <a:cubicBezTo>
                    <a:pt x="127" y="0"/>
                    <a:pt x="132" y="6"/>
                    <a:pt x="132" y="13"/>
                  </a:cubicBezTo>
                  <a:cubicBezTo>
                    <a:pt x="132" y="20"/>
                    <a:pt x="127" y="25"/>
                    <a:pt x="120" y="25"/>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19" name="Freeform 122">
              <a:extLst>
                <a:ext uri="{FF2B5EF4-FFF2-40B4-BE49-F238E27FC236}">
                  <a16:creationId xmlns:a16="http://schemas.microsoft.com/office/drawing/2014/main" id="{C378F5F9-9939-46D9-9D16-8D55641F6F83}"/>
                </a:ext>
              </a:extLst>
            </p:cNvPr>
            <p:cNvSpPr>
              <a:spLocks/>
            </p:cNvSpPr>
            <p:nvPr/>
          </p:nvSpPr>
          <p:spPr bwMode="auto">
            <a:xfrm>
              <a:off x="2857" y="1484"/>
              <a:ext cx="43" cy="180"/>
            </a:xfrm>
            <a:custGeom>
              <a:avLst/>
              <a:gdLst>
                <a:gd name="T0" fmla="*/ 18 w 35"/>
                <a:gd name="T1" fmla="*/ 149 h 149"/>
                <a:gd name="T2" fmla="*/ 18 w 35"/>
                <a:gd name="T3" fmla="*/ 149 h 149"/>
                <a:gd name="T4" fmla="*/ 0 w 35"/>
                <a:gd name="T5" fmla="*/ 132 h 149"/>
                <a:gd name="T6" fmla="*/ 18 w 35"/>
                <a:gd name="T7" fmla="*/ 0 h 149"/>
                <a:gd name="T8" fmla="*/ 35 w 35"/>
                <a:gd name="T9" fmla="*/ 132 h 149"/>
                <a:gd name="T10" fmla="*/ 18 w 35"/>
                <a:gd name="T11" fmla="*/ 149 h 149"/>
              </a:gdLst>
              <a:ahLst/>
              <a:cxnLst>
                <a:cxn ang="0">
                  <a:pos x="T0" y="T1"/>
                </a:cxn>
                <a:cxn ang="0">
                  <a:pos x="T2" y="T3"/>
                </a:cxn>
                <a:cxn ang="0">
                  <a:pos x="T4" y="T5"/>
                </a:cxn>
                <a:cxn ang="0">
                  <a:pos x="T6" y="T7"/>
                </a:cxn>
                <a:cxn ang="0">
                  <a:pos x="T8" y="T9"/>
                </a:cxn>
                <a:cxn ang="0">
                  <a:pos x="T10" y="T11"/>
                </a:cxn>
              </a:cxnLst>
              <a:rect l="0" t="0" r="r" b="b"/>
              <a:pathLst>
                <a:path w="35" h="149">
                  <a:moveTo>
                    <a:pt x="18" y="149"/>
                  </a:moveTo>
                  <a:cubicBezTo>
                    <a:pt x="18" y="149"/>
                    <a:pt x="18" y="149"/>
                    <a:pt x="18" y="149"/>
                  </a:cubicBezTo>
                  <a:cubicBezTo>
                    <a:pt x="8" y="149"/>
                    <a:pt x="0" y="141"/>
                    <a:pt x="0" y="132"/>
                  </a:cubicBezTo>
                  <a:cubicBezTo>
                    <a:pt x="18" y="0"/>
                    <a:pt x="18" y="0"/>
                    <a:pt x="18" y="0"/>
                  </a:cubicBezTo>
                  <a:cubicBezTo>
                    <a:pt x="35" y="132"/>
                    <a:pt x="35" y="132"/>
                    <a:pt x="35" y="132"/>
                  </a:cubicBezTo>
                  <a:cubicBezTo>
                    <a:pt x="35" y="141"/>
                    <a:pt x="28" y="149"/>
                    <a:pt x="18" y="149"/>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0" name="Freeform 123">
              <a:extLst>
                <a:ext uri="{FF2B5EF4-FFF2-40B4-BE49-F238E27FC236}">
                  <a16:creationId xmlns:a16="http://schemas.microsoft.com/office/drawing/2014/main" id="{AEA742A0-024B-4BF3-A048-80E1387FB4B8}"/>
                </a:ext>
              </a:extLst>
            </p:cNvPr>
            <p:cNvSpPr>
              <a:spLocks/>
            </p:cNvSpPr>
            <p:nvPr/>
          </p:nvSpPr>
          <p:spPr bwMode="auto">
            <a:xfrm>
              <a:off x="2708" y="1463"/>
              <a:ext cx="57" cy="54"/>
            </a:xfrm>
            <a:custGeom>
              <a:avLst/>
              <a:gdLst>
                <a:gd name="T0" fmla="*/ 57 w 57"/>
                <a:gd name="T1" fmla="*/ 17 h 54"/>
                <a:gd name="T2" fmla="*/ 17 w 57"/>
                <a:gd name="T3" fmla="*/ 54 h 54"/>
                <a:gd name="T4" fmla="*/ 0 w 57"/>
                <a:gd name="T5" fmla="*/ 37 h 54"/>
                <a:gd name="T6" fmla="*/ 38 w 57"/>
                <a:gd name="T7" fmla="*/ 0 h 54"/>
                <a:gd name="T8" fmla="*/ 57 w 57"/>
                <a:gd name="T9" fmla="*/ 17 h 54"/>
              </a:gdLst>
              <a:ahLst/>
              <a:cxnLst>
                <a:cxn ang="0">
                  <a:pos x="T0" y="T1"/>
                </a:cxn>
                <a:cxn ang="0">
                  <a:pos x="T2" y="T3"/>
                </a:cxn>
                <a:cxn ang="0">
                  <a:pos x="T4" y="T5"/>
                </a:cxn>
                <a:cxn ang="0">
                  <a:pos x="T6" y="T7"/>
                </a:cxn>
                <a:cxn ang="0">
                  <a:pos x="T8" y="T9"/>
                </a:cxn>
              </a:cxnLst>
              <a:rect l="0" t="0" r="r" b="b"/>
              <a:pathLst>
                <a:path w="57" h="54">
                  <a:moveTo>
                    <a:pt x="57" y="17"/>
                  </a:moveTo>
                  <a:lnTo>
                    <a:pt x="17" y="54"/>
                  </a:lnTo>
                  <a:lnTo>
                    <a:pt x="0" y="37"/>
                  </a:lnTo>
                  <a:lnTo>
                    <a:pt x="38" y="0"/>
                  </a:lnTo>
                  <a:lnTo>
                    <a:pt x="57" y="17"/>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1" name="Freeform 124">
              <a:extLst>
                <a:ext uri="{FF2B5EF4-FFF2-40B4-BE49-F238E27FC236}">
                  <a16:creationId xmlns:a16="http://schemas.microsoft.com/office/drawing/2014/main" id="{52C53A13-7A22-409C-851E-C5F7809B2935}"/>
                </a:ext>
              </a:extLst>
            </p:cNvPr>
            <p:cNvSpPr>
              <a:spLocks/>
            </p:cNvSpPr>
            <p:nvPr/>
          </p:nvSpPr>
          <p:spPr bwMode="auto">
            <a:xfrm>
              <a:off x="2692" y="1447"/>
              <a:ext cx="66" cy="65"/>
            </a:xfrm>
            <a:custGeom>
              <a:avLst/>
              <a:gdLst>
                <a:gd name="T0" fmla="*/ 50 w 54"/>
                <a:gd name="T1" fmla="*/ 17 h 54"/>
                <a:gd name="T2" fmla="*/ 17 w 54"/>
                <a:gd name="T3" fmla="*/ 50 h 54"/>
                <a:gd name="T4" fmla="*/ 4 w 54"/>
                <a:gd name="T5" fmla="*/ 50 h 54"/>
                <a:gd name="T6" fmla="*/ 4 w 54"/>
                <a:gd name="T7" fmla="*/ 37 h 54"/>
                <a:gd name="T8" fmla="*/ 37 w 54"/>
                <a:gd name="T9" fmla="*/ 4 h 54"/>
                <a:gd name="T10" fmla="*/ 50 w 54"/>
                <a:gd name="T11" fmla="*/ 4 h 54"/>
                <a:gd name="T12" fmla="*/ 50 w 54"/>
                <a:gd name="T13" fmla="*/ 17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50" y="17"/>
                  </a:moveTo>
                  <a:cubicBezTo>
                    <a:pt x="17" y="50"/>
                    <a:pt x="17" y="50"/>
                    <a:pt x="17" y="50"/>
                  </a:cubicBezTo>
                  <a:cubicBezTo>
                    <a:pt x="13" y="54"/>
                    <a:pt x="8" y="54"/>
                    <a:pt x="4" y="50"/>
                  </a:cubicBezTo>
                  <a:cubicBezTo>
                    <a:pt x="0" y="46"/>
                    <a:pt x="0" y="40"/>
                    <a:pt x="4" y="37"/>
                  </a:cubicBezTo>
                  <a:cubicBezTo>
                    <a:pt x="37" y="4"/>
                    <a:pt x="37" y="4"/>
                    <a:pt x="37" y="4"/>
                  </a:cubicBezTo>
                  <a:cubicBezTo>
                    <a:pt x="41" y="0"/>
                    <a:pt x="47" y="0"/>
                    <a:pt x="50" y="4"/>
                  </a:cubicBezTo>
                  <a:cubicBezTo>
                    <a:pt x="54" y="7"/>
                    <a:pt x="54" y="13"/>
                    <a:pt x="50" y="17"/>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2" name="Freeform 125">
              <a:extLst>
                <a:ext uri="{FF2B5EF4-FFF2-40B4-BE49-F238E27FC236}">
                  <a16:creationId xmlns:a16="http://schemas.microsoft.com/office/drawing/2014/main" id="{2B8DA6DB-5305-4807-84FA-F4FCE657E762}"/>
                </a:ext>
              </a:extLst>
            </p:cNvPr>
            <p:cNvSpPr>
              <a:spLocks/>
            </p:cNvSpPr>
            <p:nvPr/>
          </p:nvSpPr>
          <p:spPr bwMode="auto">
            <a:xfrm>
              <a:off x="2994" y="1463"/>
              <a:ext cx="57" cy="54"/>
            </a:xfrm>
            <a:custGeom>
              <a:avLst/>
              <a:gdLst>
                <a:gd name="T0" fmla="*/ 0 w 57"/>
                <a:gd name="T1" fmla="*/ 17 h 54"/>
                <a:gd name="T2" fmla="*/ 40 w 57"/>
                <a:gd name="T3" fmla="*/ 54 h 54"/>
                <a:gd name="T4" fmla="*/ 57 w 57"/>
                <a:gd name="T5" fmla="*/ 37 h 54"/>
                <a:gd name="T6" fmla="*/ 18 w 57"/>
                <a:gd name="T7" fmla="*/ 0 h 54"/>
                <a:gd name="T8" fmla="*/ 0 w 57"/>
                <a:gd name="T9" fmla="*/ 17 h 54"/>
              </a:gdLst>
              <a:ahLst/>
              <a:cxnLst>
                <a:cxn ang="0">
                  <a:pos x="T0" y="T1"/>
                </a:cxn>
                <a:cxn ang="0">
                  <a:pos x="T2" y="T3"/>
                </a:cxn>
                <a:cxn ang="0">
                  <a:pos x="T4" y="T5"/>
                </a:cxn>
                <a:cxn ang="0">
                  <a:pos x="T6" y="T7"/>
                </a:cxn>
                <a:cxn ang="0">
                  <a:pos x="T8" y="T9"/>
                </a:cxn>
              </a:cxnLst>
              <a:rect l="0" t="0" r="r" b="b"/>
              <a:pathLst>
                <a:path w="57" h="54">
                  <a:moveTo>
                    <a:pt x="0" y="17"/>
                  </a:moveTo>
                  <a:lnTo>
                    <a:pt x="40" y="54"/>
                  </a:lnTo>
                  <a:lnTo>
                    <a:pt x="57" y="37"/>
                  </a:lnTo>
                  <a:lnTo>
                    <a:pt x="18" y="0"/>
                  </a:lnTo>
                  <a:lnTo>
                    <a:pt x="0" y="17"/>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sp>
          <p:nvSpPr>
            <p:cNvPr id="23" name="Freeform 126">
              <a:extLst>
                <a:ext uri="{FF2B5EF4-FFF2-40B4-BE49-F238E27FC236}">
                  <a16:creationId xmlns:a16="http://schemas.microsoft.com/office/drawing/2014/main" id="{2BFE0B51-BF5E-4BA1-AADC-0879A80C055A}"/>
                </a:ext>
              </a:extLst>
            </p:cNvPr>
            <p:cNvSpPr>
              <a:spLocks/>
            </p:cNvSpPr>
            <p:nvPr/>
          </p:nvSpPr>
          <p:spPr bwMode="auto">
            <a:xfrm>
              <a:off x="3001" y="1447"/>
              <a:ext cx="66" cy="65"/>
            </a:xfrm>
            <a:custGeom>
              <a:avLst/>
              <a:gdLst>
                <a:gd name="T0" fmla="*/ 4 w 54"/>
                <a:gd name="T1" fmla="*/ 17 h 54"/>
                <a:gd name="T2" fmla="*/ 37 w 54"/>
                <a:gd name="T3" fmla="*/ 50 h 54"/>
                <a:gd name="T4" fmla="*/ 50 w 54"/>
                <a:gd name="T5" fmla="*/ 50 h 54"/>
                <a:gd name="T6" fmla="*/ 50 w 54"/>
                <a:gd name="T7" fmla="*/ 37 h 54"/>
                <a:gd name="T8" fmla="*/ 17 w 54"/>
                <a:gd name="T9" fmla="*/ 4 h 54"/>
                <a:gd name="T10" fmla="*/ 4 w 54"/>
                <a:gd name="T11" fmla="*/ 4 h 54"/>
                <a:gd name="T12" fmla="*/ 4 w 54"/>
                <a:gd name="T13" fmla="*/ 17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 y="17"/>
                  </a:moveTo>
                  <a:cubicBezTo>
                    <a:pt x="37" y="50"/>
                    <a:pt x="37" y="50"/>
                    <a:pt x="37" y="50"/>
                  </a:cubicBezTo>
                  <a:cubicBezTo>
                    <a:pt x="40" y="54"/>
                    <a:pt x="46" y="54"/>
                    <a:pt x="50" y="50"/>
                  </a:cubicBezTo>
                  <a:cubicBezTo>
                    <a:pt x="54" y="46"/>
                    <a:pt x="54" y="40"/>
                    <a:pt x="50" y="37"/>
                  </a:cubicBezTo>
                  <a:cubicBezTo>
                    <a:pt x="17" y="4"/>
                    <a:pt x="17" y="4"/>
                    <a:pt x="17" y="4"/>
                  </a:cubicBezTo>
                  <a:cubicBezTo>
                    <a:pt x="13" y="0"/>
                    <a:pt x="7" y="0"/>
                    <a:pt x="4" y="4"/>
                  </a:cubicBezTo>
                  <a:cubicBezTo>
                    <a:pt x="0" y="7"/>
                    <a:pt x="0" y="13"/>
                    <a:pt x="4" y="17"/>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charset="0"/>
                <a:ea typeface="ＭＳ Ｐゴシック" charset="0"/>
              </a:endParaRPr>
            </a:p>
          </p:txBody>
        </p:sp>
      </p:grpSp>
      <p:sp>
        <p:nvSpPr>
          <p:cNvPr id="24" name="Rectangle 23">
            <a:extLst>
              <a:ext uri="{FF2B5EF4-FFF2-40B4-BE49-F238E27FC236}">
                <a16:creationId xmlns:a16="http://schemas.microsoft.com/office/drawing/2014/main" id="{222DB93F-0F0D-4C5E-B3F8-434FFBC70279}"/>
              </a:ext>
            </a:extLst>
          </p:cNvPr>
          <p:cNvSpPr/>
          <p:nvPr userDrawn="1"/>
        </p:nvSpPr>
        <p:spPr>
          <a:xfrm>
            <a:off x="2144959" y="1944907"/>
            <a:ext cx="1601865" cy="553998"/>
          </a:xfrm>
          <a:prstGeom prst="rect">
            <a:avLst/>
          </a:prstGeom>
        </p:spPr>
        <p:txBody>
          <a:bodyPr wrap="square" anchor="ctr">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データ管理</a:t>
            </a:r>
            <a:endParaRPr lang="en-US"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インラインストレージ効率性、スナップショット・クローン機能</a:t>
            </a:r>
            <a:endParaRPr lang="en-US" sz="900" dirty="0">
              <a:solidFill>
                <a:srgbClr val="282828"/>
              </a:solidFill>
              <a:latin typeface="CiscoSansTT ExtraLight"/>
              <a:ea typeface="ＭＳ Ｐゴシック" charset="0"/>
            </a:endParaRPr>
          </a:p>
        </p:txBody>
      </p:sp>
      <p:sp>
        <p:nvSpPr>
          <p:cNvPr id="25" name="Rectangle 24">
            <a:extLst>
              <a:ext uri="{FF2B5EF4-FFF2-40B4-BE49-F238E27FC236}">
                <a16:creationId xmlns:a16="http://schemas.microsoft.com/office/drawing/2014/main" id="{C019CD32-ADAD-4AF6-AAC6-5E2982E7BDE4}"/>
              </a:ext>
            </a:extLst>
          </p:cNvPr>
          <p:cNvSpPr/>
          <p:nvPr userDrawn="1"/>
        </p:nvSpPr>
        <p:spPr>
          <a:xfrm>
            <a:off x="3773840" y="1944907"/>
            <a:ext cx="1601865" cy="692497"/>
          </a:xfrm>
          <a:prstGeom prst="rect">
            <a:avLst/>
          </a:prstGeom>
        </p:spPr>
        <p:txBody>
          <a:bodyPr wrap="square" anchor="ctr">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シームレスな拡張性</a:t>
            </a:r>
            <a:r>
              <a:rPr lang="ja-JP" altLang="en-US" sz="900" dirty="0">
                <a:solidFill>
                  <a:srgbClr val="282828"/>
                </a:solidFill>
                <a:latin typeface="CiscoSansTT ExtraLight"/>
                <a:ea typeface="ＭＳ Ｐゴシック" charset="0"/>
              </a:rPr>
              <a:t>データセンターへのエッジ、</a:t>
            </a:r>
          </a:p>
          <a:p>
            <a:pPr algn="ctr" fontAlgn="base">
              <a:spcBef>
                <a:spcPct val="0"/>
              </a:spcBef>
              <a:spcAft>
                <a:spcPct val="0"/>
              </a:spcAft>
              <a:defRPr/>
            </a:pPr>
            <a:r>
              <a:rPr lang="ja-JP" altLang="en-US" sz="900" dirty="0">
                <a:solidFill>
                  <a:srgbClr val="282828"/>
                </a:solidFill>
                <a:latin typeface="CiscoSansTT ExtraLight"/>
                <a:ea typeface="ＭＳ Ｐゴシック" charset="0"/>
              </a:rPr>
              <a:t>スケールアウトのパフォーマンス、容量、および計算</a:t>
            </a:r>
            <a:endParaRPr lang="en-US" sz="900" dirty="0">
              <a:solidFill>
                <a:srgbClr val="282828"/>
              </a:solidFill>
              <a:latin typeface="CiscoSansTT ExtraLight"/>
              <a:ea typeface="ＭＳ Ｐゴシック" charset="0"/>
            </a:endParaRPr>
          </a:p>
        </p:txBody>
      </p:sp>
      <p:pic>
        <p:nvPicPr>
          <p:cNvPr id="26" name="Picture 25">
            <a:extLst>
              <a:ext uri="{FF2B5EF4-FFF2-40B4-BE49-F238E27FC236}">
                <a16:creationId xmlns:a16="http://schemas.microsoft.com/office/drawing/2014/main" id="{D8315765-E370-49E0-91AA-6D4E459F987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9878" y="2903372"/>
            <a:ext cx="685800" cy="685800"/>
          </a:xfrm>
          <a:prstGeom prst="rect">
            <a:avLst/>
          </a:prstGeom>
        </p:spPr>
      </p:pic>
      <p:sp>
        <p:nvSpPr>
          <p:cNvPr id="27" name="Rectangle 26">
            <a:extLst>
              <a:ext uri="{FF2B5EF4-FFF2-40B4-BE49-F238E27FC236}">
                <a16:creationId xmlns:a16="http://schemas.microsoft.com/office/drawing/2014/main" id="{00BD1222-5EDE-4CA7-A547-ABA54275DFC5}"/>
              </a:ext>
            </a:extLst>
          </p:cNvPr>
          <p:cNvSpPr/>
          <p:nvPr userDrawn="1"/>
        </p:nvSpPr>
        <p:spPr>
          <a:xfrm>
            <a:off x="524363" y="3678697"/>
            <a:ext cx="1601865" cy="553998"/>
          </a:xfrm>
          <a:prstGeom prst="rect">
            <a:avLst/>
          </a:prstGeom>
        </p:spPr>
        <p:txBody>
          <a:bodyPr wrap="square">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セキュリティ</a:t>
            </a:r>
            <a:endParaRPr lang="en-US" sz="1200" dirty="0">
              <a:solidFill>
                <a:srgbClr val="282828"/>
              </a:solidFill>
              <a:latin typeface="CiscoSansTT ExtraLight"/>
              <a:ea typeface="ＭＳ Ｐゴシック" charset="0"/>
            </a:endParaRPr>
          </a:p>
          <a:p>
            <a:pPr algn="ctr" fontAlgn="base">
              <a:spcBef>
                <a:spcPct val="0"/>
              </a:spcBef>
              <a:spcAft>
                <a:spcPct val="0"/>
              </a:spcAft>
              <a:defRPr/>
            </a:pPr>
            <a:r>
              <a:rPr lang="en-US" sz="900" dirty="0">
                <a:solidFill>
                  <a:srgbClr val="282828"/>
                </a:solidFill>
                <a:latin typeface="CiscoSansTT ExtraLight"/>
                <a:ea typeface="ＭＳ Ｐゴシック" charset="0"/>
              </a:rPr>
              <a:t>SED, PSIRT, Cisco Security Development Lifecycle</a:t>
            </a:r>
          </a:p>
        </p:txBody>
      </p:sp>
      <p:sp>
        <p:nvSpPr>
          <p:cNvPr id="28" name="Rectangle 27">
            <a:extLst>
              <a:ext uri="{FF2B5EF4-FFF2-40B4-BE49-F238E27FC236}">
                <a16:creationId xmlns:a16="http://schemas.microsoft.com/office/drawing/2014/main" id="{A6213965-3F02-4F5A-B5BB-8EF51C253C9D}"/>
              </a:ext>
            </a:extLst>
          </p:cNvPr>
          <p:cNvSpPr/>
          <p:nvPr userDrawn="1"/>
        </p:nvSpPr>
        <p:spPr>
          <a:xfrm>
            <a:off x="5406185" y="1944907"/>
            <a:ext cx="1601865" cy="553998"/>
          </a:xfrm>
          <a:prstGeom prst="rect">
            <a:avLst/>
          </a:prstGeom>
        </p:spPr>
        <p:txBody>
          <a:bodyPr wrap="square" anchor="ctr">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次世代</a:t>
            </a:r>
            <a:r>
              <a:rPr lang="en-US" sz="1200" dirty="0">
                <a:solidFill>
                  <a:srgbClr val="282828"/>
                </a:solidFill>
                <a:latin typeface="CiscoSansTT ExtraLight"/>
                <a:ea typeface="ＭＳ Ｐゴシック" charset="0"/>
              </a:rPr>
              <a:t>HCI</a:t>
            </a:r>
          </a:p>
          <a:p>
            <a:pPr algn="ctr" fontAlgn="base">
              <a:spcBef>
                <a:spcPct val="0"/>
              </a:spcBef>
              <a:spcAft>
                <a:spcPct val="0"/>
              </a:spcAft>
              <a:defRPr/>
            </a:pPr>
            <a:r>
              <a:rPr lang="ja-JP" altLang="en-US" sz="900" dirty="0">
                <a:solidFill>
                  <a:srgbClr val="282828"/>
                </a:solidFill>
                <a:latin typeface="CiscoSansTT ExtraLight"/>
                <a:ea typeface="ＭＳ Ｐゴシック" charset="0"/>
              </a:rPr>
              <a:t>ネットワーキングを含むエンドツーエンドの自動化</a:t>
            </a:r>
            <a:endParaRPr lang="en-US" sz="900" dirty="0">
              <a:solidFill>
                <a:srgbClr val="282828"/>
              </a:solidFill>
              <a:latin typeface="CiscoSansTT ExtraLight"/>
              <a:ea typeface="ＭＳ Ｐゴシック" charset="0"/>
            </a:endParaRPr>
          </a:p>
        </p:txBody>
      </p:sp>
      <p:pic>
        <p:nvPicPr>
          <p:cNvPr id="29" name="Picture 28">
            <a:extLst>
              <a:ext uri="{FF2B5EF4-FFF2-40B4-BE49-F238E27FC236}">
                <a16:creationId xmlns:a16="http://schemas.microsoft.com/office/drawing/2014/main" id="{61431C60-3446-49F8-870E-D51B6BDEF25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4117" y="1258625"/>
            <a:ext cx="685800" cy="685800"/>
          </a:xfrm>
          <a:prstGeom prst="rect">
            <a:avLst/>
          </a:prstGeom>
        </p:spPr>
      </p:pic>
      <p:pic>
        <p:nvPicPr>
          <p:cNvPr id="30" name="Picture 29">
            <a:extLst>
              <a:ext uri="{FF2B5EF4-FFF2-40B4-BE49-F238E27FC236}">
                <a16:creationId xmlns:a16="http://schemas.microsoft.com/office/drawing/2014/main" id="{326CF0C9-DC22-4B68-8B29-0FB4ECD28E7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860267" y="1258625"/>
            <a:ext cx="685800" cy="685800"/>
          </a:xfrm>
          <a:prstGeom prst="rect">
            <a:avLst/>
          </a:prstGeom>
        </p:spPr>
      </p:pic>
      <p:pic>
        <p:nvPicPr>
          <p:cNvPr id="31" name="Picture 30">
            <a:extLst>
              <a:ext uri="{FF2B5EF4-FFF2-40B4-BE49-F238E27FC236}">
                <a16:creationId xmlns:a16="http://schemas.microsoft.com/office/drawing/2014/main" id="{6DFF598E-2993-423C-9B2C-1F663E5AE6F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4209222" y="1261380"/>
            <a:ext cx="685800" cy="685800"/>
          </a:xfrm>
          <a:prstGeom prst="rect">
            <a:avLst/>
          </a:prstGeom>
        </p:spPr>
      </p:pic>
      <p:pic>
        <p:nvPicPr>
          <p:cNvPr id="32" name="Picture 31">
            <a:extLst>
              <a:ext uri="{FF2B5EF4-FFF2-40B4-BE49-F238E27FC236}">
                <a16:creationId xmlns:a16="http://schemas.microsoft.com/office/drawing/2014/main" id="{23C54ACA-1CBF-482C-8772-BB0834D35DA7}"/>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7491952" y="1265188"/>
            <a:ext cx="685800" cy="685800"/>
          </a:xfrm>
          <a:prstGeom prst="rect">
            <a:avLst/>
          </a:prstGeom>
        </p:spPr>
      </p:pic>
      <p:sp>
        <p:nvSpPr>
          <p:cNvPr id="33" name="Rectangle 32">
            <a:extLst>
              <a:ext uri="{FF2B5EF4-FFF2-40B4-BE49-F238E27FC236}">
                <a16:creationId xmlns:a16="http://schemas.microsoft.com/office/drawing/2014/main" id="{212B0F41-1CB3-4FB5-A054-D2F2B0747D12}"/>
              </a:ext>
            </a:extLst>
          </p:cNvPr>
          <p:cNvSpPr/>
          <p:nvPr userDrawn="1"/>
        </p:nvSpPr>
        <p:spPr>
          <a:xfrm>
            <a:off x="7079453" y="1925665"/>
            <a:ext cx="1561901" cy="692497"/>
          </a:xfrm>
          <a:prstGeom prst="rect">
            <a:avLst/>
          </a:prstGeom>
        </p:spPr>
        <p:txBody>
          <a:bodyPr wrap="square" anchor="ctr">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クラウド統合</a:t>
            </a:r>
            <a:endParaRPr lang="en-US" altLang="ja-JP"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マルチクラウド対応、</a:t>
            </a:r>
            <a:r>
              <a:rPr lang="en-US" altLang="ja-JP" sz="900" dirty="0">
                <a:solidFill>
                  <a:srgbClr val="282828"/>
                </a:solidFill>
                <a:latin typeface="CiscoSansTT ExtraLight"/>
                <a:ea typeface="ＭＳ Ｐゴシック" charset="0"/>
              </a:rPr>
              <a:t>Intersight</a:t>
            </a:r>
            <a:r>
              <a:rPr lang="ja-JP" altLang="en-US" sz="900" dirty="0">
                <a:solidFill>
                  <a:srgbClr val="282828"/>
                </a:solidFill>
                <a:latin typeface="CiscoSansTT ExtraLight"/>
                <a:ea typeface="ＭＳ Ｐゴシック" charset="0"/>
              </a:rPr>
              <a:t>による管理、分析、サポート</a:t>
            </a:r>
            <a:endParaRPr lang="en-US" sz="900" dirty="0">
              <a:solidFill>
                <a:srgbClr val="282828"/>
              </a:solidFill>
              <a:latin typeface="CiscoSansTT ExtraLight"/>
              <a:ea typeface="ＭＳ Ｐゴシック" charset="0"/>
            </a:endParaRPr>
          </a:p>
        </p:txBody>
      </p:sp>
      <p:pic>
        <p:nvPicPr>
          <p:cNvPr id="34" name="Picture 33">
            <a:extLst>
              <a:ext uri="{FF2B5EF4-FFF2-40B4-BE49-F238E27FC236}">
                <a16:creationId xmlns:a16="http://schemas.microsoft.com/office/drawing/2014/main" id="{A146B4E5-4571-447E-9E1F-EE52891A8F5E}"/>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2608070" y="2911637"/>
            <a:ext cx="685800" cy="685800"/>
          </a:xfrm>
          <a:prstGeom prst="rect">
            <a:avLst/>
          </a:prstGeom>
        </p:spPr>
      </p:pic>
      <p:sp>
        <p:nvSpPr>
          <p:cNvPr id="35" name="Rectangle 34">
            <a:extLst>
              <a:ext uri="{FF2B5EF4-FFF2-40B4-BE49-F238E27FC236}">
                <a16:creationId xmlns:a16="http://schemas.microsoft.com/office/drawing/2014/main" id="{3C506616-8614-4653-A370-4F143C73CE61}"/>
              </a:ext>
            </a:extLst>
          </p:cNvPr>
          <p:cNvSpPr/>
          <p:nvPr userDrawn="1"/>
        </p:nvSpPr>
        <p:spPr>
          <a:xfrm>
            <a:off x="2138247" y="3684159"/>
            <a:ext cx="1601865" cy="553998"/>
          </a:xfrm>
          <a:prstGeom prst="rect">
            <a:avLst/>
          </a:prstGeom>
        </p:spPr>
        <p:txBody>
          <a:bodyPr wrap="square">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ハードウェア支援</a:t>
            </a:r>
            <a:endParaRPr lang="en-US" altLang="ja-JP" sz="1200" dirty="0">
              <a:solidFill>
                <a:srgbClr val="282828"/>
              </a:solidFill>
              <a:latin typeface="CiscoSansTT ExtraLight"/>
              <a:ea typeface="ＭＳ Ｐゴシック" charset="0"/>
            </a:endParaRPr>
          </a:p>
          <a:p>
            <a:pPr algn="ctr" fontAlgn="base">
              <a:spcBef>
                <a:spcPct val="0"/>
              </a:spcBef>
              <a:spcAft>
                <a:spcPct val="0"/>
              </a:spcAft>
              <a:defRPr/>
            </a:pPr>
            <a:r>
              <a:rPr lang="en-US" altLang="ja-JP" sz="900" dirty="0">
                <a:solidFill>
                  <a:srgbClr val="282828"/>
                </a:solidFill>
                <a:latin typeface="CiscoSansTT ExtraLight"/>
                <a:ea typeface="ＭＳ Ｐゴシック" charset="0"/>
              </a:rPr>
              <a:t>HW</a:t>
            </a:r>
            <a:r>
              <a:rPr lang="ja-JP" altLang="en-US" sz="900" dirty="0">
                <a:solidFill>
                  <a:srgbClr val="282828"/>
                </a:solidFill>
                <a:latin typeface="CiscoSansTT ExtraLight"/>
                <a:ea typeface="ＭＳ Ｐゴシック" charset="0"/>
              </a:rPr>
              <a:t>と</a:t>
            </a:r>
            <a:r>
              <a:rPr lang="en-US" altLang="ja-JP" sz="900" dirty="0">
                <a:solidFill>
                  <a:srgbClr val="282828"/>
                </a:solidFill>
                <a:latin typeface="CiscoSansTT ExtraLight"/>
                <a:ea typeface="ＭＳ Ｐゴシック" charset="0"/>
              </a:rPr>
              <a:t>SW</a:t>
            </a:r>
            <a:r>
              <a:rPr lang="ja-JP" altLang="en-US" sz="900" dirty="0">
                <a:solidFill>
                  <a:srgbClr val="282828"/>
                </a:solidFill>
                <a:latin typeface="CiscoSansTT ExtraLight"/>
                <a:ea typeface="ＭＳ Ｐゴシック" charset="0"/>
              </a:rPr>
              <a:t>を一緒に設計した柔軟なハードウェア構成</a:t>
            </a:r>
            <a:endParaRPr lang="en-US" sz="900" dirty="0">
              <a:solidFill>
                <a:srgbClr val="282828"/>
              </a:solidFill>
              <a:latin typeface="CiscoSansTT ExtraLight"/>
              <a:ea typeface="ＭＳ Ｐゴシック" charset="0"/>
            </a:endParaRPr>
          </a:p>
        </p:txBody>
      </p:sp>
      <p:pic>
        <p:nvPicPr>
          <p:cNvPr id="36" name="Picture 35">
            <a:extLst>
              <a:ext uri="{FF2B5EF4-FFF2-40B4-BE49-F238E27FC236}">
                <a16:creationId xmlns:a16="http://schemas.microsoft.com/office/drawing/2014/main" id="{A6B932BC-7A6D-4048-94D6-2A1F30DDB1D4}"/>
              </a:ext>
            </a:extLst>
          </p:cNvPr>
          <p:cNvPicPr>
            <a:picLocks noChangeAspect="1"/>
          </p:cNvPicPr>
          <p:nvPr userDrawn="1"/>
        </p:nvPicPr>
        <p:blipFill>
          <a:blip r:embed="rId8"/>
          <a:stretch>
            <a:fillRect/>
          </a:stretch>
        </p:blipFill>
        <p:spPr>
          <a:xfrm>
            <a:off x="4239259" y="2903372"/>
            <a:ext cx="685800" cy="685800"/>
          </a:xfrm>
          <a:prstGeom prst="rect">
            <a:avLst/>
          </a:prstGeom>
        </p:spPr>
      </p:pic>
      <p:sp>
        <p:nvSpPr>
          <p:cNvPr id="37" name="Rectangle 36">
            <a:extLst>
              <a:ext uri="{FF2B5EF4-FFF2-40B4-BE49-F238E27FC236}">
                <a16:creationId xmlns:a16="http://schemas.microsoft.com/office/drawing/2014/main" id="{63FF264B-E6A7-4F7C-8C04-66C2F5A117A8}"/>
              </a:ext>
            </a:extLst>
          </p:cNvPr>
          <p:cNvSpPr/>
          <p:nvPr userDrawn="1"/>
        </p:nvSpPr>
        <p:spPr>
          <a:xfrm>
            <a:off x="3691450" y="3681176"/>
            <a:ext cx="1737798" cy="553998"/>
          </a:xfrm>
          <a:prstGeom prst="rect">
            <a:avLst/>
          </a:prstGeom>
        </p:spPr>
        <p:txBody>
          <a:bodyPr wrap="square">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データプロテクション</a:t>
            </a:r>
            <a:endParaRPr lang="en-US"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ネイティブレプリケーション、</a:t>
            </a:r>
            <a:r>
              <a:rPr lang="en-US" altLang="ja-JP" sz="900" dirty="0">
                <a:solidFill>
                  <a:srgbClr val="282828"/>
                </a:solidFill>
                <a:latin typeface="CiscoSansTT ExtraLight"/>
                <a:ea typeface="ＭＳ Ｐゴシック" charset="0"/>
              </a:rPr>
              <a:t>DR</a:t>
            </a:r>
            <a:r>
              <a:rPr lang="ja-JP" altLang="en-US" sz="900" dirty="0">
                <a:solidFill>
                  <a:srgbClr val="282828"/>
                </a:solidFill>
                <a:latin typeface="CiscoSansTT ExtraLight"/>
                <a:ea typeface="ＭＳ Ｐゴシック" charset="0"/>
              </a:rPr>
              <a:t>＆バックアップソリューション</a:t>
            </a:r>
            <a:endParaRPr lang="en-US" sz="900" dirty="0">
              <a:solidFill>
                <a:srgbClr val="282828"/>
              </a:solidFill>
              <a:latin typeface="CiscoSansTT ExtraLight"/>
              <a:ea typeface="ＭＳ Ｐゴシック" charset="0"/>
            </a:endParaRPr>
          </a:p>
        </p:txBody>
      </p:sp>
      <p:pic>
        <p:nvPicPr>
          <p:cNvPr id="38" name="Picture 37">
            <a:extLst>
              <a:ext uri="{FF2B5EF4-FFF2-40B4-BE49-F238E27FC236}">
                <a16:creationId xmlns:a16="http://schemas.microsoft.com/office/drawing/2014/main" id="{7CC1E12C-B1B1-474B-98A6-09588DC572E1}"/>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7498567" y="2903372"/>
            <a:ext cx="685800" cy="685800"/>
          </a:xfrm>
          <a:prstGeom prst="rect">
            <a:avLst/>
          </a:prstGeom>
        </p:spPr>
      </p:pic>
      <p:sp>
        <p:nvSpPr>
          <p:cNvPr id="39" name="Rectangle 38">
            <a:extLst>
              <a:ext uri="{FF2B5EF4-FFF2-40B4-BE49-F238E27FC236}">
                <a16:creationId xmlns:a16="http://schemas.microsoft.com/office/drawing/2014/main" id="{F1DFDBCB-CDEF-410D-87CF-781DA11AEA86}"/>
              </a:ext>
            </a:extLst>
          </p:cNvPr>
          <p:cNvSpPr/>
          <p:nvPr userDrawn="1"/>
        </p:nvSpPr>
        <p:spPr>
          <a:xfrm>
            <a:off x="7039490" y="3688320"/>
            <a:ext cx="1601865" cy="553998"/>
          </a:xfrm>
          <a:prstGeom prst="rect">
            <a:avLst/>
          </a:prstGeom>
        </p:spPr>
        <p:txBody>
          <a:bodyPr wrap="square">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グローバルサポート</a:t>
            </a:r>
            <a:endParaRPr lang="en-US"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グローバルリーチ、受賞歴のある</a:t>
            </a:r>
            <a:r>
              <a:rPr lang="en-US" altLang="ja-JP" sz="900" dirty="0">
                <a:solidFill>
                  <a:srgbClr val="282828"/>
                </a:solidFill>
                <a:latin typeface="CiscoSansTT ExtraLight"/>
                <a:ea typeface="ＭＳ Ｐゴシック" charset="0"/>
              </a:rPr>
              <a:t>Cisco TAC</a:t>
            </a:r>
            <a:endParaRPr lang="en-US" sz="900" dirty="0">
              <a:solidFill>
                <a:srgbClr val="282828"/>
              </a:solidFill>
              <a:latin typeface="CiscoSansTT ExtraLight"/>
              <a:ea typeface="ＭＳ Ｐゴシック" charset="0"/>
            </a:endParaRPr>
          </a:p>
        </p:txBody>
      </p:sp>
      <p:pic>
        <p:nvPicPr>
          <p:cNvPr id="40" name="Picture 39">
            <a:extLst>
              <a:ext uri="{FF2B5EF4-FFF2-40B4-BE49-F238E27FC236}">
                <a16:creationId xmlns:a16="http://schemas.microsoft.com/office/drawing/2014/main" id="{F4012CCF-3B1C-4B6F-B70D-FEA1D027B23B}"/>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5860267" y="2903372"/>
            <a:ext cx="685800" cy="685800"/>
          </a:xfrm>
          <a:prstGeom prst="rect">
            <a:avLst/>
          </a:prstGeom>
        </p:spPr>
      </p:pic>
      <p:sp>
        <p:nvSpPr>
          <p:cNvPr id="41" name="Rectangle 40">
            <a:extLst>
              <a:ext uri="{FF2B5EF4-FFF2-40B4-BE49-F238E27FC236}">
                <a16:creationId xmlns:a16="http://schemas.microsoft.com/office/drawing/2014/main" id="{3F232D0F-92C5-43D8-82AC-946C635D66D3}"/>
              </a:ext>
            </a:extLst>
          </p:cNvPr>
          <p:cNvSpPr/>
          <p:nvPr userDrawn="1"/>
        </p:nvSpPr>
        <p:spPr>
          <a:xfrm>
            <a:off x="5343143" y="3678029"/>
            <a:ext cx="1736311" cy="553998"/>
          </a:xfrm>
          <a:prstGeom prst="rect">
            <a:avLst/>
          </a:prstGeom>
        </p:spPr>
        <p:txBody>
          <a:bodyPr wrap="square">
            <a:spAutoFit/>
          </a:bodyPr>
          <a:lstStyle/>
          <a:p>
            <a:pPr algn="ctr" fontAlgn="base">
              <a:spcBef>
                <a:spcPct val="0"/>
              </a:spcBef>
              <a:spcAft>
                <a:spcPct val="0"/>
              </a:spcAft>
              <a:defRPr/>
            </a:pPr>
            <a:r>
              <a:rPr lang="ja-JP" altLang="en-US" sz="1200" dirty="0">
                <a:solidFill>
                  <a:srgbClr val="282828"/>
                </a:solidFill>
                <a:latin typeface="CiscoSansTT ExtraLight"/>
                <a:ea typeface="ＭＳ Ｐゴシック" charset="0"/>
              </a:rPr>
              <a:t>利用の容易化</a:t>
            </a:r>
            <a:endParaRPr lang="en-US" altLang="ja-JP" sz="1200" dirty="0">
              <a:solidFill>
                <a:srgbClr val="282828"/>
              </a:solidFill>
              <a:latin typeface="CiscoSansTT ExtraLight"/>
              <a:ea typeface="ＭＳ Ｐゴシック" charset="0"/>
            </a:endParaRPr>
          </a:p>
          <a:p>
            <a:pPr algn="ctr" fontAlgn="base">
              <a:spcBef>
                <a:spcPct val="0"/>
              </a:spcBef>
              <a:spcAft>
                <a:spcPct val="0"/>
              </a:spcAft>
              <a:defRPr/>
            </a:pPr>
            <a:r>
              <a:rPr lang="ja-JP" altLang="en-US" sz="900" dirty="0">
                <a:solidFill>
                  <a:srgbClr val="282828"/>
                </a:solidFill>
                <a:latin typeface="CiscoSansTT ExtraLight"/>
                <a:ea typeface="ＭＳ Ｐゴシック" charset="0"/>
              </a:rPr>
              <a:t>シンプルな評価、サイジング、</a:t>
            </a:r>
            <a:r>
              <a:rPr lang="en-US" altLang="ja-JP" sz="900" dirty="0">
                <a:solidFill>
                  <a:srgbClr val="282828"/>
                </a:solidFill>
                <a:latin typeface="CiscoSansTT ExtraLight"/>
                <a:ea typeface="ＭＳ Ｐゴシック" charset="0"/>
              </a:rPr>
              <a:t>Day 0/1</a:t>
            </a:r>
            <a:r>
              <a:rPr lang="ja-JP" altLang="en-US" sz="900" dirty="0" err="1">
                <a:solidFill>
                  <a:srgbClr val="282828"/>
                </a:solidFill>
                <a:latin typeface="CiscoSansTT ExtraLight"/>
                <a:ea typeface="ＭＳ Ｐゴシック" charset="0"/>
              </a:rPr>
              <a:t>、</a:t>
            </a:r>
            <a:r>
              <a:rPr lang="ja-JP" altLang="en-US" sz="900" dirty="0">
                <a:solidFill>
                  <a:srgbClr val="282828"/>
                </a:solidFill>
                <a:latin typeface="CiscoSansTT ExtraLight"/>
                <a:ea typeface="ＭＳ Ｐゴシック" charset="0"/>
              </a:rPr>
              <a:t>サポートワークフロー</a:t>
            </a:r>
            <a:endParaRPr lang="en-US" sz="900" dirty="0">
              <a:solidFill>
                <a:srgbClr val="282828"/>
              </a:solidFill>
              <a:latin typeface="CiscoSansTT ExtraLight"/>
              <a:ea typeface="ＭＳ Ｐゴシック" charset="0"/>
            </a:endParaRPr>
          </a:p>
        </p:txBody>
      </p:sp>
    </p:spTree>
    <p:extLst>
      <p:ext uri="{BB962C8B-B14F-4D97-AF65-F5344CB8AC3E}">
        <p14:creationId xmlns:p14="http://schemas.microsoft.com/office/powerpoint/2010/main" val="1791101045"/>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ullet_Title only">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6EC1CE5-2D60-4FF7-93AD-88D6C0D83DA9}"/>
              </a:ext>
            </a:extLst>
          </p:cNvPr>
          <p:cNvGraphicFramePr>
            <a:graphicFrameLocks noGrp="1"/>
          </p:cNvGraphicFramePr>
          <p:nvPr userDrawn="1">
            <p:extLst>
              <p:ext uri="{D42A27DB-BD31-4B8C-83A1-F6EECF244321}">
                <p14:modId xmlns:p14="http://schemas.microsoft.com/office/powerpoint/2010/main" val="123280991"/>
              </p:ext>
            </p:extLst>
          </p:nvPr>
        </p:nvGraphicFramePr>
        <p:xfrm>
          <a:off x="292608" y="618213"/>
          <a:ext cx="8229600" cy="3215640"/>
        </p:xfrm>
        <a:graphic>
          <a:graphicData uri="http://schemas.openxmlformats.org/drawingml/2006/table">
            <a:tbl>
              <a:tblPr firstRow="1" bandRow="1">
                <a:tableStyleId>{5C22544A-7EE6-4342-B048-85BDC9FD1C3A}</a:tableStyleId>
              </a:tblPr>
              <a:tblGrid>
                <a:gridCol w="1395515">
                  <a:extLst>
                    <a:ext uri="{9D8B030D-6E8A-4147-A177-3AD203B41FA5}">
                      <a16:colId xmlns:a16="http://schemas.microsoft.com/office/drawing/2014/main" val="20000"/>
                    </a:ext>
                  </a:extLst>
                </a:gridCol>
                <a:gridCol w="6834085">
                  <a:extLst>
                    <a:ext uri="{9D8B030D-6E8A-4147-A177-3AD203B41FA5}">
                      <a16:colId xmlns:a16="http://schemas.microsoft.com/office/drawing/2014/main" val="20001"/>
                    </a:ext>
                  </a:extLst>
                </a:gridCol>
              </a:tblGrid>
              <a:tr h="117565">
                <a:tc>
                  <a:txBody>
                    <a:bodyPr/>
                    <a:lstStyle/>
                    <a:p>
                      <a:pPr rtl="0">
                        <a:defRPr sz="900"/>
                      </a:pPr>
                      <a:r>
                        <a:rPr lang="ja-JP" altLang="en-US" noProof="0" dirty="0">
                          <a:latin typeface="CiscoSansTT Light" pitchFamily="34" charset="0"/>
                          <a:ea typeface="CiscoSansJPN Light" pitchFamily="2" charset="-128"/>
                        </a:rPr>
                        <a:t>用語</a:t>
                      </a:r>
                    </a:p>
                  </a:txBody>
                  <a:tcPr>
                    <a:solidFill>
                      <a:srgbClr val="B2B2B2"/>
                    </a:solidFill>
                  </a:tcPr>
                </a:tc>
                <a:tc>
                  <a:txBody>
                    <a:bodyPr/>
                    <a:lstStyle/>
                    <a:p>
                      <a:pPr rtl="0">
                        <a:defRPr sz="900"/>
                      </a:pPr>
                      <a:r>
                        <a:rPr lang="ja-JP" altLang="en-US" noProof="0" dirty="0">
                          <a:latin typeface="CiscoSansTT Light" pitchFamily="34" charset="0"/>
                          <a:ea typeface="CiscoSansJPN Light" pitchFamily="2" charset="-128"/>
                        </a:rPr>
                        <a:t>定義</a:t>
                      </a:r>
                    </a:p>
                  </a:txBody>
                  <a:tcPr>
                    <a:solidFill>
                      <a:srgbClr val="B2B2B2"/>
                    </a:solidFill>
                  </a:tcPr>
                </a:tc>
                <a:extLst>
                  <a:ext uri="{0D108BD9-81ED-4DB2-BD59-A6C34878D82A}">
                    <a16:rowId xmlns:a16="http://schemas.microsoft.com/office/drawing/2014/main" val="10000"/>
                  </a:ext>
                </a:extLst>
              </a:tr>
              <a:tr h="117565">
                <a:tc>
                  <a:txBody>
                    <a:bodyPr/>
                    <a:lstStyle/>
                    <a:p>
                      <a:pPr rtl="0">
                        <a:defRPr sz="800"/>
                      </a:pPr>
                      <a:r>
                        <a:rPr lang="ja-JP" altLang="en-US" noProof="0" dirty="0">
                          <a:latin typeface="CiscoSansTT Light" pitchFamily="34" charset="0"/>
                          <a:ea typeface="CiscoSansJPN Light" pitchFamily="2" charset="-128"/>
                        </a:rPr>
                        <a:t>物理容量</a:t>
                      </a:r>
                    </a:p>
                  </a:txBody>
                  <a:tcPr/>
                </a:tc>
                <a:tc>
                  <a:txBody>
                    <a:bodyPr/>
                    <a:lstStyle/>
                    <a:p>
                      <a:pPr rtl="0">
                        <a:defRPr sz="800"/>
                      </a:pPr>
                      <a:r>
                        <a:rPr lang="ja-JP" altLang="en-US" noProof="0" dirty="0">
                          <a:latin typeface="CiscoSansTT Light" pitchFamily="34" charset="0"/>
                          <a:ea typeface="CiscoSansJPN Light" pitchFamily="2" charset="-128"/>
                        </a:rPr>
                        <a:t>物理的な総容量。</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たとえば、あるノードにそれぞれ </a:t>
                      </a:r>
                      <a:r>
                        <a:rPr lang="en-US" altLang="ja-JP" noProof="0" dirty="0">
                          <a:latin typeface="CiscoSansTT Light" pitchFamily="34" charset="0"/>
                          <a:ea typeface="CiscoSansJPN Light" pitchFamily="2" charset="-128"/>
                        </a:rPr>
                        <a:t>1.2 TB </a:t>
                      </a:r>
                      <a:r>
                        <a:rPr lang="ja-JP" altLang="en-US" noProof="0" dirty="0">
                          <a:latin typeface="CiscoSansTT Light" pitchFamily="34" charset="0"/>
                          <a:ea typeface="CiscoSansJPN Light" pitchFamily="2" charset="-128"/>
                        </a:rPr>
                        <a:t>のディスクが </a:t>
                      </a:r>
                      <a:r>
                        <a:rPr lang="en-US" altLang="ja-JP" noProof="0" dirty="0">
                          <a:latin typeface="CiscoSansTT Light" pitchFamily="34" charset="0"/>
                          <a:ea typeface="CiscoSansJPN Light" pitchFamily="2" charset="-128"/>
                        </a:rPr>
                        <a:t>6 </a:t>
                      </a:r>
                      <a:r>
                        <a:rPr lang="ja-JP" altLang="en-US" noProof="0" dirty="0">
                          <a:latin typeface="CiscoSansTT Light" pitchFamily="34" charset="0"/>
                          <a:ea typeface="CiscoSansJPN Light" pitchFamily="2" charset="-128"/>
                        </a:rPr>
                        <a:t>台ある場合、そのノードの総物理ディスク容量は、</a:t>
                      </a:r>
                      <a:r>
                        <a:rPr lang="en-US" altLang="ja-JP" noProof="0" dirty="0">
                          <a:latin typeface="CiscoSansTT Light" pitchFamily="34" charset="0"/>
                          <a:ea typeface="CiscoSansJPN Light" pitchFamily="2" charset="-128"/>
                        </a:rPr>
                        <a:t>6 * 1.2 = 7.2 TB </a:t>
                      </a:r>
                      <a:r>
                        <a:rPr lang="ja-JP" altLang="en-US" noProof="0" dirty="0">
                          <a:latin typeface="CiscoSansTT Light" pitchFamily="34" charset="0"/>
                          <a:ea typeface="CiscoSansJPN Light" pitchFamily="2" charset="-128"/>
                        </a:rPr>
                        <a:t>になります。</a:t>
                      </a:r>
                      <a:br>
                        <a:rPr lang="ja-JP" altLang="en-US" noProof="0" dirty="0">
                          <a:latin typeface="CiscoSansTT Light" pitchFamily="34" charset="0"/>
                          <a:ea typeface="CiscoSansJPN Light" pitchFamily="2" charset="-128"/>
                        </a:rPr>
                      </a:br>
                      <a:endParaRPr lang="ja-JP" altLang="en-US" noProof="0" dirty="0">
                        <a:latin typeface="CiscoSansTT Light" pitchFamily="34" charset="0"/>
                        <a:ea typeface="CiscoSansJPN Light" pitchFamily="2" charset="-128"/>
                      </a:endParaRPr>
                    </a:p>
                  </a:txBody>
                  <a:tcPr/>
                </a:tc>
                <a:extLst>
                  <a:ext uri="{0D108BD9-81ED-4DB2-BD59-A6C34878D82A}">
                    <a16:rowId xmlns:a16="http://schemas.microsoft.com/office/drawing/2014/main" val="10001"/>
                  </a:ext>
                </a:extLst>
              </a:tr>
              <a:tr h="117565">
                <a:tc>
                  <a:txBody>
                    <a:bodyPr/>
                    <a:lstStyle/>
                    <a:p>
                      <a:pPr rtl="0">
                        <a:defRPr sz="800"/>
                      </a:pPr>
                      <a:r>
                        <a:rPr lang="ja-JP" altLang="en-US" noProof="0" dirty="0">
                          <a:latin typeface="CiscoSansTT Light" pitchFamily="34" charset="0"/>
                          <a:ea typeface="CiscoSansJPN Light" pitchFamily="2" charset="-128"/>
                        </a:rPr>
                        <a:t>使用可能容量</a:t>
                      </a:r>
                    </a:p>
                  </a:txBody>
                  <a:tcPr/>
                </a:tc>
                <a:tc>
                  <a:txBody>
                    <a:bodyPr/>
                    <a:lstStyle/>
                    <a:p>
                      <a:pPr rtl="0">
                        <a:defRPr sz="800"/>
                      </a:pPr>
                      <a:r>
                        <a:rPr lang="en-US" altLang="ja-JP" noProof="0" dirty="0">
                          <a:latin typeface="CiscoSansTT Light" pitchFamily="34" charset="0"/>
                          <a:ea typeface="CiscoSansJPN Light" pitchFamily="2" charset="-128"/>
                        </a:rPr>
                        <a:t>HyperFlex </a:t>
                      </a:r>
                      <a:r>
                        <a:rPr lang="ja-JP" altLang="en-US" noProof="0" dirty="0">
                          <a:latin typeface="CiscoSansTT Light" pitchFamily="34" charset="0"/>
                          <a:ea typeface="CiscoSansJPN Light" pitchFamily="2" charset="-128"/>
                        </a:rPr>
                        <a:t>コントローラ </a:t>
                      </a:r>
                      <a:r>
                        <a:rPr lang="en-US" altLang="ja-JP" noProof="0" dirty="0">
                          <a:latin typeface="CiscoSansTT Light" pitchFamily="34" charset="0"/>
                          <a:ea typeface="CiscoSansJPN Light" pitchFamily="2" charset="-128"/>
                        </a:rPr>
                        <a:t>VM </a:t>
                      </a:r>
                      <a:r>
                        <a:rPr lang="ja-JP" altLang="en-US" noProof="0" dirty="0">
                          <a:latin typeface="CiscoSansTT Light" pitchFamily="34" charset="0"/>
                          <a:ea typeface="CiscoSansJPN Light" pitchFamily="2" charset="-128"/>
                        </a:rPr>
                        <a:t>の実行に必要なオーバーヘッドを除いた後の容量です。厳密には、ディスクに関してはレプリケーション ファクタも考慮する必要があります。</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たとえば、ディスクのオーバーヘッドが </a:t>
                      </a:r>
                      <a:r>
                        <a:rPr lang="en-US" altLang="ja-JP" noProof="0" dirty="0">
                          <a:latin typeface="CiscoSansTT Light" pitchFamily="34" charset="0"/>
                          <a:ea typeface="CiscoSansJPN Light" pitchFamily="2" charset="-128"/>
                        </a:rPr>
                        <a:t>8 % </a:t>
                      </a:r>
                      <a:r>
                        <a:rPr lang="ja-JP" altLang="en-US" noProof="0" dirty="0">
                          <a:latin typeface="CiscoSansTT Light" pitchFamily="34" charset="0"/>
                          <a:ea typeface="CiscoSansJPN Light" pitchFamily="2" charset="-128"/>
                        </a:rPr>
                        <a:t>の場合、使用可能なディスク容量は、</a:t>
                      </a:r>
                      <a:r>
                        <a:rPr lang="en-US" altLang="ja-JP" noProof="0" dirty="0">
                          <a:latin typeface="CiscoSansTT Light" pitchFamily="34" charset="0"/>
                          <a:ea typeface="CiscoSansJPN Light" pitchFamily="2" charset="-128"/>
                        </a:rPr>
                        <a:t>((100 – 8)% * 7.2 TB) / RF3 = 2.21 TB </a:t>
                      </a:r>
                      <a:r>
                        <a:rPr lang="ja-JP" altLang="en-US" noProof="0" dirty="0">
                          <a:latin typeface="CiscoSansTT Light" pitchFamily="34" charset="0"/>
                          <a:ea typeface="CiscoSansJPN Light" pitchFamily="2" charset="-128"/>
                        </a:rPr>
                        <a:t>になります。</a:t>
                      </a:r>
                      <a:br>
                        <a:rPr lang="ja-JP" altLang="en-US" noProof="0" dirty="0">
                          <a:latin typeface="CiscoSansTT Light" pitchFamily="34" charset="0"/>
                          <a:ea typeface="CiscoSansJPN Light" pitchFamily="2" charset="-128"/>
                        </a:rPr>
                      </a:br>
                      <a:endParaRPr lang="ja-JP" altLang="en-US" noProof="0" dirty="0">
                        <a:latin typeface="CiscoSansTT Light" pitchFamily="34" charset="0"/>
                        <a:ea typeface="CiscoSansJPN Light" pitchFamily="2" charset="-128"/>
                      </a:endParaRPr>
                    </a:p>
                  </a:txBody>
                  <a:tcPr/>
                </a:tc>
                <a:extLst>
                  <a:ext uri="{0D108BD9-81ED-4DB2-BD59-A6C34878D82A}">
                    <a16:rowId xmlns:a16="http://schemas.microsoft.com/office/drawing/2014/main" val="10002"/>
                  </a:ext>
                </a:extLst>
              </a:tr>
              <a:tr h="117565">
                <a:tc>
                  <a:txBody>
                    <a:bodyPr/>
                    <a:lstStyle/>
                    <a:p>
                      <a:pPr rtl="0">
                        <a:defRPr sz="800"/>
                      </a:pPr>
                      <a:r>
                        <a:rPr lang="ja-JP" altLang="en-US" noProof="0" dirty="0">
                          <a:latin typeface="CiscoSansTT Light" pitchFamily="34" charset="0"/>
                          <a:ea typeface="CiscoSansJPN Light" pitchFamily="2" charset="-128"/>
                        </a:rPr>
                        <a:t>実効容量</a:t>
                      </a:r>
                    </a:p>
                  </a:txBody>
                  <a:tcPr/>
                </a:tc>
                <a:tc>
                  <a:txBody>
                    <a:bodyPr/>
                    <a:lstStyle/>
                    <a:p>
                      <a:pPr rtl="0">
                        <a:defRPr sz="800"/>
                      </a:pPr>
                      <a:r>
                        <a:rPr lang="ja-JP" altLang="en-US" noProof="0" dirty="0">
                          <a:latin typeface="CiscoSansTT Light" pitchFamily="34" charset="0"/>
                          <a:ea typeface="CiscoSansJPN Light" pitchFamily="2" charset="-128"/>
                        </a:rPr>
                        <a:t>重複排除と圧縮を考慮に入れた後の容量です。</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たとえば、重複排除率が </a:t>
                      </a:r>
                      <a:r>
                        <a:rPr lang="en-US" altLang="ja-JP" noProof="0" dirty="0">
                          <a:latin typeface="CiscoSansTT Light" pitchFamily="34" charset="0"/>
                          <a:ea typeface="CiscoSansJPN Light" pitchFamily="2" charset="-128"/>
                        </a:rPr>
                        <a:t>10 % </a:t>
                      </a:r>
                      <a:r>
                        <a:rPr lang="ja-JP" altLang="en-US" noProof="0" dirty="0">
                          <a:latin typeface="CiscoSansTT Light" pitchFamily="34" charset="0"/>
                          <a:ea typeface="CiscoSansJPN Light" pitchFamily="2" charset="-128"/>
                        </a:rPr>
                        <a:t>で、圧縮率が </a:t>
                      </a:r>
                      <a:r>
                        <a:rPr lang="en-US" altLang="ja-JP" noProof="0" dirty="0">
                          <a:latin typeface="CiscoSansTT Light" pitchFamily="34" charset="0"/>
                          <a:ea typeface="CiscoSansJPN Light" pitchFamily="2" charset="-128"/>
                        </a:rPr>
                        <a:t>20 % </a:t>
                      </a:r>
                      <a:r>
                        <a:rPr lang="ja-JP" altLang="en-US" noProof="0" dirty="0">
                          <a:latin typeface="CiscoSansTT Light" pitchFamily="34" charset="0"/>
                          <a:ea typeface="CiscoSansJPN Light" pitchFamily="2" charset="-128"/>
                        </a:rPr>
                        <a:t>の場合、実効ディスク容量は、</a:t>
                      </a:r>
                      <a:r>
                        <a:rPr lang="en-US" altLang="ja-JP" noProof="0" dirty="0">
                          <a:latin typeface="CiscoSansTT Light" pitchFamily="34" charset="0"/>
                          <a:ea typeface="CiscoSansJPN Light" pitchFamily="2" charset="-128"/>
                        </a:rPr>
                        <a:t>2.208 TB / ((100 – 10)% * (100 – 20)%) = 3.07 TB </a:t>
                      </a:r>
                      <a:r>
                        <a:rPr lang="ja-JP" altLang="en-US" noProof="0" dirty="0">
                          <a:latin typeface="CiscoSansTT Light" pitchFamily="34" charset="0"/>
                          <a:ea typeface="CiscoSansJPN Light" pitchFamily="2" charset="-128"/>
                        </a:rPr>
                        <a:t>になります。</a:t>
                      </a:r>
                      <a:br>
                        <a:rPr lang="ja-JP" altLang="en-US" noProof="0" dirty="0">
                          <a:latin typeface="CiscoSansTT Light" pitchFamily="34" charset="0"/>
                          <a:ea typeface="CiscoSansJPN Light" pitchFamily="2" charset="-128"/>
                        </a:rPr>
                      </a:br>
                      <a:endParaRPr lang="ja-JP" altLang="en-US" noProof="0" dirty="0">
                        <a:latin typeface="CiscoSansTT Light" pitchFamily="34" charset="0"/>
                        <a:ea typeface="CiscoSansJPN Light" pitchFamily="2" charset="-128"/>
                      </a:endParaRPr>
                    </a:p>
                  </a:txBody>
                  <a:tcPr/>
                </a:tc>
                <a:extLst>
                  <a:ext uri="{0D108BD9-81ED-4DB2-BD59-A6C34878D82A}">
                    <a16:rowId xmlns:a16="http://schemas.microsoft.com/office/drawing/2014/main" val="10003"/>
                  </a:ext>
                </a:extLst>
              </a:tr>
              <a:tr h="117565">
                <a:tc>
                  <a:txBody>
                    <a:bodyPr/>
                    <a:lstStyle/>
                    <a:p>
                      <a:pPr rtl="0">
                        <a:defRPr sz="800"/>
                      </a:pPr>
                      <a:r>
                        <a:rPr lang="ja-JP" altLang="en-US" noProof="0" dirty="0">
                          <a:latin typeface="CiscoSansTT Light" pitchFamily="34" charset="0"/>
                          <a:ea typeface="CiscoSansJPN Light" pitchFamily="2" charset="-128"/>
                        </a:rPr>
                        <a:t>利用可能容量</a:t>
                      </a:r>
                    </a:p>
                  </a:txBody>
                  <a:tcPr/>
                </a:tc>
                <a:tc>
                  <a:txBody>
                    <a:bodyPr/>
                    <a:lstStyle/>
                    <a:p>
                      <a:pPr rtl="0">
                        <a:defRPr sz="800"/>
                      </a:pPr>
                      <a:r>
                        <a:rPr lang="ja-JP" altLang="en-US" noProof="0" dirty="0">
                          <a:latin typeface="CiscoSansTT Light" pitchFamily="34" charset="0"/>
                          <a:ea typeface="CiscoSansJPN Light" pitchFamily="2" charset="-128"/>
                        </a:rPr>
                        <a:t>すべてが正常に動作するために必要な予備分を除いた後の容量です。</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たとえば、ディスクの予備分が </a:t>
                      </a:r>
                      <a:r>
                        <a:rPr lang="en-US" altLang="ja-JP" noProof="0" dirty="0">
                          <a:latin typeface="CiscoSansTT Light" pitchFamily="34" charset="0"/>
                          <a:ea typeface="CiscoSansJPN Light" pitchFamily="2" charset="-128"/>
                        </a:rPr>
                        <a:t>30 % </a:t>
                      </a:r>
                      <a:r>
                        <a:rPr lang="ja-JP" altLang="en-US" noProof="0" dirty="0">
                          <a:latin typeface="CiscoSansTT Light" pitchFamily="34" charset="0"/>
                          <a:ea typeface="CiscoSansJPN Light" pitchFamily="2" charset="-128"/>
                        </a:rPr>
                        <a:t>の場合、利用可能ディスク容量は、</a:t>
                      </a:r>
                      <a:r>
                        <a:rPr lang="en-US" altLang="ja-JP" noProof="0" dirty="0">
                          <a:latin typeface="CiscoSansTT Light" pitchFamily="34" charset="0"/>
                          <a:ea typeface="CiscoSansJPN Light" pitchFamily="2" charset="-128"/>
                        </a:rPr>
                        <a:t>(100-30)% * 3.067 TB = 2.15 TB </a:t>
                      </a:r>
                      <a:r>
                        <a:rPr lang="ja-JP" altLang="en-US" noProof="0" dirty="0">
                          <a:latin typeface="CiscoSansTT Light" pitchFamily="34" charset="0"/>
                          <a:ea typeface="CiscoSansJPN Light" pitchFamily="2" charset="-128"/>
                        </a:rPr>
                        <a:t>になります。</a:t>
                      </a:r>
                      <a:br>
                        <a:rPr lang="ja-JP" altLang="en-US" noProof="0" dirty="0">
                          <a:latin typeface="CiscoSansTT Light" pitchFamily="34" charset="0"/>
                          <a:ea typeface="CiscoSansJPN Light" pitchFamily="2" charset="-128"/>
                        </a:rPr>
                      </a:br>
                      <a:endParaRPr lang="ja-JP" altLang="en-US" noProof="0" dirty="0">
                        <a:latin typeface="CiscoSansTT Light" pitchFamily="34" charset="0"/>
                        <a:ea typeface="CiscoSansJPN Light" pitchFamily="2" charset="-128"/>
                      </a:endParaRPr>
                    </a:p>
                  </a:txBody>
                  <a:tcPr/>
                </a:tc>
                <a:extLst>
                  <a:ext uri="{0D108BD9-81ED-4DB2-BD59-A6C34878D82A}">
                    <a16:rowId xmlns:a16="http://schemas.microsoft.com/office/drawing/2014/main" val="10004"/>
                  </a:ext>
                </a:extLst>
              </a:tr>
              <a:tr h="117565">
                <a:tc>
                  <a:txBody>
                    <a:bodyPr/>
                    <a:lstStyle/>
                    <a:p>
                      <a:pPr rtl="0">
                        <a:defRPr sz="800"/>
                      </a:pPr>
                      <a:r>
                        <a:rPr lang="ja-JP" altLang="en-US" noProof="0" dirty="0">
                          <a:latin typeface="CiscoSansTT Light" pitchFamily="34" charset="0"/>
                          <a:ea typeface="CiscoSansJPN Light" pitchFamily="2" charset="-128"/>
                        </a:rPr>
                        <a:t>ノード </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の変換比率</a:t>
                      </a:r>
                    </a:p>
                  </a:txBody>
                  <a:tcPr/>
                </a:tc>
                <a:tc>
                  <a:txBody>
                    <a:bodyPr/>
                    <a:lstStyle/>
                    <a:p>
                      <a:pPr rtl="0">
                        <a:defRPr sz="800"/>
                      </a:pPr>
                      <a:r>
                        <a:rPr lang="ja-JP" altLang="en-US" noProof="0" dirty="0">
                          <a:latin typeface="CiscoSansTT Light" pitchFamily="34" charset="0"/>
                          <a:ea typeface="CiscoSansJPN Light" pitchFamily="2" charset="-128"/>
                        </a:rPr>
                        <a:t>ワークロードに固有の </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に対して、ノードがサポートできる </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の値です。選択したワークロード タイプとノードによって大きく変わります。この値は、</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要件を満たすために必要なノード数を決定するために使用されます。</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変換比率は </a:t>
                      </a:r>
                      <a:r>
                        <a:rPr lang="en-US" altLang="ja-JP" noProof="0" dirty="0">
                          <a:latin typeface="CiscoSansTT Light" pitchFamily="34" charset="0"/>
                          <a:ea typeface="CiscoSansJPN Light" pitchFamily="2" charset="-128"/>
                        </a:rPr>
                        <a:t>1000 </a:t>
                      </a:r>
                      <a:r>
                        <a:rPr lang="ja-JP" altLang="en-US" noProof="0" dirty="0">
                          <a:latin typeface="CiscoSansTT Light" pitchFamily="34" charset="0"/>
                          <a:ea typeface="CiscoSansJPN Light" pitchFamily="2" charset="-128"/>
                        </a:rPr>
                        <a:t>入力 </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の除数で、たとえば、あるノードが </a:t>
                      </a:r>
                      <a:r>
                        <a:rPr lang="en-US" altLang="ja-JP" noProof="0" dirty="0">
                          <a:latin typeface="CiscoSansTT Light" pitchFamily="34" charset="0"/>
                          <a:ea typeface="CiscoSansJPN Light" pitchFamily="2" charset="-128"/>
                        </a:rPr>
                        <a:t>10,000 IOPS </a:t>
                      </a:r>
                      <a:r>
                        <a:rPr lang="ja-JP" altLang="en-US" noProof="0" dirty="0">
                          <a:latin typeface="CiscoSansTT Light" pitchFamily="34" charset="0"/>
                          <a:ea typeface="CiscoSansJPN Light" pitchFamily="2" charset="-128"/>
                        </a:rPr>
                        <a:t>をサポートできる場合、この特定のワークロードの </a:t>
                      </a:r>
                      <a:r>
                        <a:rPr lang="en-US" altLang="ja-JP" noProof="0" dirty="0">
                          <a:latin typeface="CiscoSansTT Light" pitchFamily="34" charset="0"/>
                          <a:ea typeface="CiscoSansJPN Light" pitchFamily="2" charset="-128"/>
                        </a:rPr>
                        <a:t>IOPS </a:t>
                      </a:r>
                      <a:r>
                        <a:rPr lang="ja-JP" altLang="en-US" noProof="0" dirty="0">
                          <a:latin typeface="CiscoSansTT Light" pitchFamily="34" charset="0"/>
                          <a:ea typeface="CiscoSansJPN Light" pitchFamily="2" charset="-128"/>
                        </a:rPr>
                        <a:t>要件を満たすためには、</a:t>
                      </a:r>
                      <a:r>
                        <a:rPr lang="en-US" altLang="ja-JP" noProof="0" dirty="0">
                          <a:latin typeface="CiscoSansTT Light" pitchFamily="34" charset="0"/>
                          <a:ea typeface="CiscoSansJPN Light" pitchFamily="2" charset="-128"/>
                        </a:rPr>
                        <a:t>0.1 </a:t>
                      </a:r>
                      <a:r>
                        <a:rPr lang="ja-JP" altLang="en-US" noProof="0" dirty="0">
                          <a:latin typeface="CiscoSansTT Light" pitchFamily="34" charset="0"/>
                          <a:ea typeface="CiscoSansJPN Light" pitchFamily="2" charset="-128"/>
                        </a:rPr>
                        <a:t>ノードが必要なことを示しています。</a:t>
                      </a:r>
                      <a:br>
                        <a:rPr lang="ja-JP" altLang="en-US" noProof="0" dirty="0">
                          <a:latin typeface="CiscoSansTT Light" pitchFamily="34" charset="0"/>
                          <a:ea typeface="CiscoSansJPN Light" pitchFamily="2" charset="-128"/>
                        </a:rPr>
                      </a:br>
                      <a:endParaRPr lang="ja-JP" altLang="en-US" noProof="0" dirty="0">
                        <a:latin typeface="CiscoSansTT Light" pitchFamily="34" charset="0"/>
                        <a:ea typeface="CiscoSansJPN Light" pitchFamily="2" charset="-128"/>
                      </a:endParaRPr>
                    </a:p>
                  </a:txBody>
                  <a:tcPr/>
                </a:tc>
                <a:extLst>
                  <a:ext uri="{0D108BD9-81ED-4DB2-BD59-A6C34878D82A}">
                    <a16:rowId xmlns:a16="http://schemas.microsoft.com/office/drawing/2014/main" val="10005"/>
                  </a:ext>
                </a:extLst>
              </a:tr>
              <a:tr h="117570">
                <a:tc>
                  <a:txBody>
                    <a:bodyPr/>
                    <a:lstStyle/>
                    <a:p>
                      <a:pPr rtl="0">
                        <a:defRPr sz="800"/>
                      </a:pPr>
                      <a:r>
                        <a:rPr lang="en-US" altLang="ja-JP" noProof="0" dirty="0">
                          <a:latin typeface="CiscoSansTT Light" pitchFamily="34" charset="0"/>
                          <a:ea typeface="CiscoSansJPN Light" pitchFamily="2" charset="-128"/>
                        </a:rPr>
                        <a:t>SpecINT </a:t>
                      </a:r>
                      <a:r>
                        <a:rPr lang="ja-JP" altLang="en-US" noProof="0" dirty="0">
                          <a:latin typeface="CiscoSansTT Light" pitchFamily="34" charset="0"/>
                          <a:ea typeface="CiscoSansJPN Light" pitchFamily="2" charset="-128"/>
                        </a:rPr>
                        <a:t>比率</a:t>
                      </a:r>
                    </a:p>
                  </a:txBody>
                  <a:tcPr/>
                </a:tc>
                <a:tc>
                  <a:txBody>
                    <a:bodyPr/>
                    <a:lstStyle/>
                    <a:p>
                      <a:pPr rtl="0">
                        <a:defRPr sz="800"/>
                      </a:pPr>
                      <a:r>
                        <a:rPr lang="en-US" altLang="ja-JP" noProof="0" dirty="0">
                          <a:latin typeface="CiscoSansTT Light" pitchFamily="34" charset="0"/>
                          <a:ea typeface="CiscoSansJPN Light" pitchFamily="2" charset="-128"/>
                        </a:rPr>
                        <a:t>Intel E5-2630 v4 </a:t>
                      </a:r>
                      <a:r>
                        <a:rPr lang="ja-JP" altLang="en-US" noProof="0" dirty="0">
                          <a:latin typeface="CiscoSansTT Light" pitchFamily="34" charset="0"/>
                          <a:ea typeface="CiscoSansJPN Light" pitchFamily="2" charset="-128"/>
                        </a:rPr>
                        <a:t>の </a:t>
                      </a:r>
                      <a:r>
                        <a:rPr lang="en-US" altLang="ja-JP" noProof="0" dirty="0">
                          <a:latin typeface="CiscoSansTT Light" pitchFamily="34" charset="0"/>
                          <a:ea typeface="CiscoSansJPN Light" pitchFamily="2" charset="-128"/>
                        </a:rPr>
                        <a:t>SpecINT </a:t>
                      </a:r>
                      <a:r>
                        <a:rPr lang="ja-JP" altLang="en-US" noProof="0" dirty="0">
                          <a:latin typeface="CiscoSansTT Light" pitchFamily="34" charset="0"/>
                          <a:ea typeface="CiscoSansJPN Light" pitchFamily="2" charset="-128"/>
                        </a:rPr>
                        <a:t>値に標準化するために使用される </a:t>
                      </a:r>
                      <a:r>
                        <a:rPr lang="en-US" altLang="ja-JP" noProof="0" dirty="0">
                          <a:latin typeface="CiscoSansTT Light" pitchFamily="34" charset="0"/>
                          <a:ea typeface="CiscoSansJPN Light" pitchFamily="2" charset="-128"/>
                        </a:rPr>
                        <a:t>CPU SpecINT </a:t>
                      </a:r>
                      <a:r>
                        <a:rPr lang="ja-JP" altLang="en-US" noProof="0" dirty="0">
                          <a:latin typeface="CiscoSansTT Light" pitchFamily="34" charset="0"/>
                          <a:ea typeface="CiscoSansJPN Light" pitchFamily="2" charset="-128"/>
                        </a:rPr>
                        <a:t>値の比率です。</a:t>
                      </a:r>
                      <a:br>
                        <a:rPr lang="ja-JP" altLang="en-US" noProof="0" dirty="0">
                          <a:latin typeface="CiscoSansTT Light" pitchFamily="34" charset="0"/>
                          <a:ea typeface="CiscoSansJPN Light" pitchFamily="2" charset="-128"/>
                        </a:rPr>
                      </a:br>
                      <a:r>
                        <a:rPr lang="ja-JP" altLang="en-US" noProof="0" dirty="0">
                          <a:latin typeface="CiscoSansTT Light" pitchFamily="34" charset="0"/>
                          <a:ea typeface="CiscoSansJPN Light" pitchFamily="2" charset="-128"/>
                        </a:rPr>
                        <a:t>たとえば、</a:t>
                      </a:r>
                      <a:r>
                        <a:rPr lang="en-US" altLang="ja-JP" noProof="0" dirty="0">
                          <a:latin typeface="CiscoSansTT Light" pitchFamily="34" charset="0"/>
                          <a:ea typeface="CiscoSansJPN Light" pitchFamily="2" charset="-128"/>
                        </a:rPr>
                        <a:t>E5 2650 v4 </a:t>
                      </a:r>
                      <a:r>
                        <a:rPr lang="ja-JP" altLang="en-US" noProof="0" dirty="0">
                          <a:latin typeface="CiscoSansTT Light" pitchFamily="34" charset="0"/>
                          <a:ea typeface="CiscoSansJPN Light" pitchFamily="2" charset="-128"/>
                        </a:rPr>
                        <a:t>の </a:t>
                      </a:r>
                      <a:r>
                        <a:rPr lang="en-US" altLang="ja-JP" noProof="0" dirty="0">
                          <a:latin typeface="CiscoSansTT Light" pitchFamily="34" charset="0"/>
                          <a:ea typeface="CiscoSansJPN Light" pitchFamily="2" charset="-128"/>
                        </a:rPr>
                        <a:t>SpecINT </a:t>
                      </a:r>
                      <a:r>
                        <a:rPr lang="ja-JP" altLang="en-US" noProof="0" dirty="0">
                          <a:latin typeface="CiscoSansTT Light" pitchFamily="34" charset="0"/>
                          <a:ea typeface="CiscoSansJPN Light" pitchFamily="2" charset="-128"/>
                        </a:rPr>
                        <a:t>比率は、</a:t>
                      </a:r>
                      <a:r>
                        <a:rPr lang="en-US" altLang="ja-JP" noProof="0" dirty="0">
                          <a:latin typeface="CiscoSansTT Light" pitchFamily="34" charset="0"/>
                          <a:ea typeface="CiscoSansJPN Light" pitchFamily="2" charset="-128"/>
                        </a:rPr>
                        <a:t>2650 </a:t>
                      </a:r>
                      <a:r>
                        <a:rPr lang="ja-JP" altLang="en-US" noProof="0" dirty="0">
                          <a:latin typeface="CiscoSansTT Light" pitchFamily="34" charset="0"/>
                          <a:ea typeface="CiscoSansJPN Light" pitchFamily="2" charset="-128"/>
                        </a:rPr>
                        <a:t>の </a:t>
                      </a:r>
                      <a:r>
                        <a:rPr lang="en-US" altLang="ja-JP" noProof="0" dirty="0">
                          <a:latin typeface="CiscoSansTT Light" pitchFamily="34" charset="0"/>
                          <a:ea typeface="CiscoSansJPN Light" pitchFamily="2" charset="-128"/>
                        </a:rPr>
                        <a:t>SpecINT </a:t>
                      </a:r>
                      <a:r>
                        <a:rPr lang="ja-JP" altLang="en-US" noProof="0" dirty="0">
                          <a:latin typeface="CiscoSansTT Light" pitchFamily="34" charset="0"/>
                          <a:ea typeface="CiscoSansJPN Light" pitchFamily="2" charset="-128"/>
                        </a:rPr>
                        <a:t>値 </a:t>
                      </a:r>
                      <a:r>
                        <a:rPr lang="en-US" altLang="ja-JP" noProof="0" dirty="0">
                          <a:latin typeface="CiscoSansTT Light" pitchFamily="34" charset="0"/>
                          <a:ea typeface="CiscoSansJPN Light" pitchFamily="2" charset="-128"/>
                        </a:rPr>
                        <a:t>/ 2630 </a:t>
                      </a:r>
                      <a:r>
                        <a:rPr lang="ja-JP" altLang="en-US" noProof="0" dirty="0">
                          <a:latin typeface="CiscoSansTT Light" pitchFamily="34" charset="0"/>
                          <a:ea typeface="CiscoSansJPN Light" pitchFamily="2" charset="-128"/>
                        </a:rPr>
                        <a:t>の </a:t>
                      </a:r>
                      <a:r>
                        <a:rPr lang="en-US" altLang="ja-JP" noProof="0" dirty="0">
                          <a:latin typeface="CiscoSansTT Light" pitchFamily="34" charset="0"/>
                          <a:ea typeface="CiscoSansJPN Light" pitchFamily="2" charset="-128"/>
                        </a:rPr>
                        <a:t>SpecINT </a:t>
                      </a:r>
                      <a:r>
                        <a:rPr lang="ja-JP" altLang="en-US" noProof="0" dirty="0">
                          <a:latin typeface="CiscoSansTT Light" pitchFamily="34" charset="0"/>
                          <a:ea typeface="CiscoSansJPN Light" pitchFamily="2" charset="-128"/>
                        </a:rPr>
                        <a:t>値 </a:t>
                      </a:r>
                      <a:r>
                        <a:rPr lang="en-US" altLang="ja-JP" noProof="0" dirty="0">
                          <a:latin typeface="CiscoSansTT Light" pitchFamily="34" charset="0"/>
                          <a:ea typeface="CiscoSansJPN Light" pitchFamily="2" charset="-128"/>
                        </a:rPr>
                        <a:t>= 38.5 / 38.23 = 1.007 </a:t>
                      </a:r>
                      <a:r>
                        <a:rPr lang="ja-JP" altLang="en-US" noProof="0" dirty="0">
                          <a:latin typeface="CiscoSansTT Light" pitchFamily="34" charset="0"/>
                          <a:ea typeface="CiscoSansJPN Light" pitchFamily="2" charset="-128"/>
                        </a:rPr>
                        <a:t>となります。</a:t>
                      </a:r>
                    </a:p>
                  </a:txBody>
                  <a:tcPr/>
                </a:tc>
                <a:extLst>
                  <a:ext uri="{0D108BD9-81ED-4DB2-BD59-A6C34878D82A}">
                    <a16:rowId xmlns:a16="http://schemas.microsoft.com/office/drawing/2014/main" val="10006"/>
                  </a:ext>
                </a:extLst>
              </a:tr>
            </a:tbl>
          </a:graphicData>
        </a:graphic>
      </p:graphicFrame>
      <p:sp>
        <p:nvSpPr>
          <p:cNvPr id="6" name="Title 1">
            <a:extLst>
              <a:ext uri="{FF2B5EF4-FFF2-40B4-BE49-F238E27FC236}">
                <a16:creationId xmlns:a16="http://schemas.microsoft.com/office/drawing/2014/main" id="{B954CF86-DB43-4B33-AFFC-BB2523410DAA}"/>
              </a:ext>
            </a:extLst>
          </p:cNvPr>
          <p:cNvSpPr txBox="1">
            <a:spLocks/>
          </p:cNvSpPr>
          <p:nvPr userDrawn="1"/>
        </p:nvSpPr>
        <p:spPr bwMode="auto">
          <a:xfrm>
            <a:off x="0" y="-113624"/>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c="http://schemas.openxmlformats.org/drawingml/2006/chart" xmlns:c15="http://schemas.microsoft.com/office/drawing/2012/chart"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ja-JP" altLang="en-US" sz="1800" b="0" i="0" u="none" strike="noStrike" kern="1200" cap="none" spc="0" normalizeH="0" baseline="0" noProof="0" dirty="0">
                <a:ln>
                  <a:noFill/>
                </a:ln>
                <a:solidFill>
                  <a:srgbClr val="78BBE4"/>
                </a:solidFill>
                <a:effectLst/>
                <a:uLnTx/>
                <a:uFillTx/>
                <a:latin typeface="CiscoSansTT ExtraLight" pitchFamily="34" charset="0"/>
                <a:ea typeface="CiscoSansJPN Light" pitchFamily="2" charset="-128"/>
              </a:rPr>
              <a:t>用語集（</a:t>
            </a:r>
            <a:r>
              <a:rPr kumimoji="0" lang="en-US" altLang="ja-JP" sz="1800" b="0" i="0" u="none" strike="noStrike" kern="1200" cap="none" spc="0" normalizeH="0" baseline="0" noProof="0" dirty="0">
                <a:ln>
                  <a:noFill/>
                </a:ln>
                <a:solidFill>
                  <a:srgbClr val="78BBE4"/>
                </a:solidFill>
                <a:effectLst/>
                <a:uLnTx/>
                <a:uFillTx/>
                <a:latin typeface="CiscoSansTT ExtraLight" pitchFamily="34" charset="0"/>
                <a:ea typeface="CiscoSansJPN Light" pitchFamily="2" charset="-128"/>
              </a:rPr>
              <a:t>1/1</a:t>
            </a:r>
            <a:r>
              <a:rPr kumimoji="0" lang="ja-JP" altLang="en-US" sz="1800" b="0" i="0" u="none" strike="noStrike" kern="1200" cap="none" spc="0" normalizeH="0" baseline="0" noProof="0" dirty="0">
                <a:ln>
                  <a:noFill/>
                </a:ln>
                <a:solidFill>
                  <a:srgbClr val="78BBE4"/>
                </a:solidFill>
                <a:effectLst/>
                <a:uLnTx/>
                <a:uFillTx/>
                <a:latin typeface="CiscoSansTT ExtraLight" pitchFamily="34" charset="0"/>
                <a:ea typeface="CiscoSansJPN Light" pitchFamily="2" charset="-128"/>
              </a:rPr>
              <a:t>）</a:t>
            </a:r>
            <a:endParaRPr kumimoji="0" lang="ja-JP" sz="2800" b="1" i="0" u="none" strike="noStrike" kern="1200" cap="none" spc="0" normalizeH="0" baseline="0" dirty="0">
              <a:ln>
                <a:noFill/>
              </a:ln>
              <a:solidFill>
                <a:srgbClr val="005073"/>
              </a:solidFill>
              <a:effectLst/>
              <a:uLnTx/>
              <a:uFillTx/>
              <a:latin typeface="CiscoSansTT ExtraLight" pitchFamily="34" charset="0"/>
              <a:ea typeface="CiscoSansJPN Light" pitchFamily="2" charset="-128"/>
            </a:endParaRPr>
          </a:p>
        </p:txBody>
      </p:sp>
    </p:spTree>
    <p:extLst>
      <p:ext uri="{BB962C8B-B14F-4D97-AF65-F5344CB8AC3E}">
        <p14:creationId xmlns:p14="http://schemas.microsoft.com/office/powerpoint/2010/main" val="288299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losing Slide-green thank you">
    <p:bg>
      <p:bgPr>
        <a:gradFill flip="none" rotWithShape="1">
          <a:gsLst>
            <a:gs pos="0">
              <a:srgbClr val="00B0F0"/>
            </a:gs>
            <a:gs pos="87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4" name="TextBox 63"/>
          <p:cNvSpPr txBox="1"/>
          <p:nvPr userDrawn="1"/>
        </p:nvSpPr>
        <p:spPr>
          <a:xfrm>
            <a:off x="626132" y="2300012"/>
            <a:ext cx="3971093" cy="1200329"/>
          </a:xfrm>
          <a:prstGeom prst="rect">
            <a:avLst/>
          </a:prstGeom>
          <a:noFill/>
        </p:spPr>
        <p:txBody>
          <a:bodyPr wrap="square" rtlCol="0">
            <a:spAutoFit/>
          </a:bodyPr>
          <a:lstStyle/>
          <a:p>
            <a:pPr rtl="0"/>
            <a:r>
              <a:rPr lang="ja-JP" sz="3600" dirty="0">
                <a:solidFill>
                  <a:srgbClr val="FFFFFF"/>
                </a:solidFill>
                <a:latin typeface="CiscoSansTT ExtraLight" pitchFamily="34" charset="0"/>
                <a:ea typeface="CiscoSansJPN Light" pitchFamily="2" charset="-128"/>
              </a:rPr>
              <a:t>ありがとうございました。</a:t>
            </a:r>
          </a:p>
        </p:txBody>
      </p:sp>
      <p:sp>
        <p:nvSpPr>
          <p:cNvPr id="65" name="Rectangle 64"/>
          <p:cNvSpPr>
            <a:spLocks noChangeArrowheads="1"/>
          </p:cNvSpPr>
          <p:nvPr userDrawn="1"/>
        </p:nvSpPr>
        <p:spPr bwMode="black">
          <a:xfrm>
            <a:off x="6286242" y="2851173"/>
            <a:ext cx="116616" cy="441827"/>
          </a:xfrm>
          <a:prstGeom prst="rect">
            <a:avLst/>
          </a:prstGeom>
          <a:solidFill>
            <a:schemeClr val="tx1"/>
          </a:solidFill>
          <a:ln w="9525">
            <a:noFill/>
            <a:miter lim="800000"/>
            <a:headEnd/>
            <a:tailEnd/>
          </a:ln>
        </p:spPr>
        <p:txBody>
          <a:bodyPr/>
          <a:lstStyle/>
          <a:p>
            <a:endParaRPr lang="en-US">
              <a:solidFill>
                <a:srgbClr val="0096D6"/>
              </a:solidFill>
              <a:latin typeface="+mj-lt"/>
            </a:endParaRPr>
          </a:p>
        </p:txBody>
      </p:sp>
      <p:sp>
        <p:nvSpPr>
          <p:cNvPr id="66" name="Freeform 65"/>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7" name="Freeform 66"/>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8" name="Freeform 67"/>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endParaRPr lang="en-US">
              <a:solidFill>
                <a:srgbClr val="0096D6"/>
              </a:solidFill>
              <a:latin typeface="+mj-lt"/>
            </a:endParaRPr>
          </a:p>
        </p:txBody>
      </p:sp>
      <p:sp>
        <p:nvSpPr>
          <p:cNvPr id="69" name="Freeform 68"/>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0" name="Freeform 69"/>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1" name="Freeform 70"/>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2" name="Freeform 71"/>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3" name="Freeform 72"/>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4" name="Freeform 73"/>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5" name="Freeform 74"/>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6" name="Freeform 75"/>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7" name="Freeform 76"/>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8" name="Freeform 77"/>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Tree>
    <p:extLst>
      <p:ext uri="{BB962C8B-B14F-4D97-AF65-F5344CB8AC3E}">
        <p14:creationId xmlns:p14="http://schemas.microsoft.com/office/powerpoint/2010/main" val="504354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700"/>
                                        <p:tgtEl>
                                          <p:spTgt spid="70"/>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700"/>
                                        <p:tgtEl>
                                          <p:spTgt spid="7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700"/>
                                        <p:tgtEl>
                                          <p:spTgt spid="7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700"/>
                                        <p:tgtEl>
                                          <p:spTgt spid="73"/>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700"/>
                                        <p:tgtEl>
                                          <p:spTgt spid="7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700"/>
                                        <p:tgtEl>
                                          <p:spTgt spid="7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700"/>
                                        <p:tgtEl>
                                          <p:spTgt spid="7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700"/>
                                        <p:tgtEl>
                                          <p:spTgt spid="77"/>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700"/>
                                        <p:tgtEl>
                                          <p:spTgt spid="78"/>
                                        </p:tgtEl>
                                      </p:cBhvr>
                                    </p:animEffect>
                                  </p:childTnLst>
                                </p:cTn>
                              </p:par>
                              <p:par>
                                <p:cTn id="36" presetID="42" presetClass="path" presetSubtype="0" accel="50000" decel="50000" fill="hold" grpId="0" nodeType="withEffect">
                                  <p:stCondLst>
                                    <p:cond delay="0"/>
                                  </p:stCondLst>
                                  <p:childTnLst>
                                    <p:animMotion origin="layout" path="M -4.72222E-6 3.7037E-7 L -4.72222E-6 0.09143 " pathEditMode="relative" rAng="0" ptsTypes="AA">
                                      <p:cBhvr>
                                        <p:cTn id="37" dur="700" spd="-100000" fill="hold"/>
                                        <p:tgtEl>
                                          <p:spTgt spid="70"/>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5E-6 3.7037E-6 L 5E-6 0.11157 " pathEditMode="relative" rAng="0" ptsTypes="AA">
                                      <p:cBhvr>
                                        <p:cTn id="39" dur="700" spd="-100000" fill="hold"/>
                                        <p:tgtEl>
                                          <p:spTgt spid="72"/>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4.72222E-6 4.81481E-6 L 4.72222E-6 0.09143 " pathEditMode="relative" rAng="0" ptsTypes="AA">
                                      <p:cBhvr>
                                        <p:cTn id="41" dur="700" spd="-100000" fill="hold"/>
                                        <p:tgtEl>
                                          <p:spTgt spid="74"/>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2.77778E-6 3.7037E-6 L -2.77778E-6 0.11157 " pathEditMode="relative" rAng="0" ptsTypes="AA">
                                      <p:cBhvr>
                                        <p:cTn id="43" dur="700" spd="-100000" fill="hold"/>
                                        <p:tgtEl>
                                          <p:spTgt spid="76"/>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5.55556E-7 4.81481E-6 L 5.55556E-7 0.09143 " pathEditMode="relative" rAng="0" ptsTypes="AA">
                                      <p:cBhvr>
                                        <p:cTn id="45" dur="700" spd="-100000" fill="hold"/>
                                        <p:tgtEl>
                                          <p:spTgt spid="78"/>
                                        </p:tgtEl>
                                        <p:attrNameLst>
                                          <p:attrName>ppt_x</p:attrName>
                                          <p:attrName>ppt_y</p:attrName>
                                        </p:attrNameLst>
                                      </p:cBhvr>
                                      <p:rCtr x="0" y="46"/>
                                    </p:animMotion>
                                  </p:childTnLst>
                                </p:cTn>
                              </p:par>
                              <p:par>
                                <p:cTn id="46" presetID="64" presetClass="path" presetSubtype="0" accel="50000" decel="50000" fill="hold" grpId="0" nodeType="withEffect">
                                  <p:stCondLst>
                                    <p:cond delay="0"/>
                                  </p:stCondLst>
                                  <p:childTnLst>
                                    <p:animMotion origin="layout" path="M 4.72222E-6 3.33333E-6 L 4.72222E-6 -0.10764 " pathEditMode="relative" rAng="0" ptsTypes="AA">
                                      <p:cBhvr>
                                        <p:cTn id="47" dur="700" spd="-100000" fill="hold"/>
                                        <p:tgtEl>
                                          <p:spTgt spid="71"/>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4.44444E-6 3.33333E-6 L 4.44444E-6 -0.10764 " pathEditMode="relative" rAng="0" ptsTypes="AA">
                                      <p:cBhvr>
                                        <p:cTn id="49" dur="700" spd="-100000" fill="hold"/>
                                        <p:tgtEl>
                                          <p:spTgt spid="73"/>
                                        </p:tgtEl>
                                        <p:attrNameLst>
                                          <p:attrName>ppt_x</p:attrName>
                                          <p:attrName>ppt_y</p:attrName>
                                        </p:attrNameLst>
                                      </p:cBhvr>
                                      <p:rCtr x="0" y="-54"/>
                                    </p:animMotion>
                                  </p:childTnLst>
                                </p:cTn>
                              </p:par>
                              <p:par>
                                <p:cTn id="50" presetID="64" presetClass="path" presetSubtype="0" accel="50000" decel="50000" fill="hold" grpId="0" nodeType="withEffect">
                                  <p:stCondLst>
                                    <p:cond delay="0"/>
                                  </p:stCondLst>
                                  <p:childTnLst>
                                    <p:animMotion origin="layout" path="M -2.22222E-6 3.33333E-6 L -2.22222E-6 -0.10764 " pathEditMode="relative" rAng="0" ptsTypes="AA">
                                      <p:cBhvr>
                                        <p:cTn id="51" dur="700" spd="-100000" fill="hold"/>
                                        <p:tgtEl>
                                          <p:spTgt spid="75"/>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1.11111E-6 3.33333E-6 L 1.11111E-6 -0.10764 " pathEditMode="relative" rAng="0" ptsTypes="AA">
                                      <p:cBhvr>
                                        <p:cTn id="53" dur="700" spd="-100000" fill="hold"/>
                                        <p:tgtEl>
                                          <p:spTgt spid="77"/>
                                        </p:tgtEl>
                                        <p:attrNameLst>
                                          <p:attrName>ppt_x</p:attrName>
                                          <p:attrName>ppt_y</p:attrName>
                                        </p:attrNameLst>
                                      </p:cBhvr>
                                      <p:rCtr x="0" y="-54"/>
                                    </p:animMotion>
                                  </p:childTnLst>
                                </p:cTn>
                              </p:par>
                            </p:childTnLst>
                          </p:cTn>
                        </p:par>
                        <p:par>
                          <p:cTn id="54" fill="hold">
                            <p:stCondLst>
                              <p:cond delay="12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700"/>
                                        <p:tgtEl>
                                          <p:spTgt spid="67"/>
                                        </p:tgtEl>
                                      </p:cBhvr>
                                    </p:animEffect>
                                  </p:childTnLst>
                                </p:cTn>
                              </p:par>
                              <p:par>
                                <p:cTn id="58" presetID="10" presetClass="entr" presetSubtype="0" fill="hold" nodeType="withEffect">
                                  <p:stCondLst>
                                    <p:cond delay="1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700"/>
                                        <p:tgtEl>
                                          <p:spTgt spid="65"/>
                                        </p:tgtEl>
                                      </p:cBhvr>
                                    </p:animEffect>
                                  </p:childTnLst>
                                </p:cTn>
                              </p:par>
                              <p:par>
                                <p:cTn id="61" presetID="10" presetClass="entr" presetSubtype="0" fill="hold" nodeType="withEffect">
                                  <p:stCondLst>
                                    <p:cond delay="20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700"/>
                                        <p:tgtEl>
                                          <p:spTgt spid="69"/>
                                        </p:tgtEl>
                                      </p:cBhvr>
                                    </p:animEffect>
                                  </p:childTnLst>
                                </p:cTn>
                              </p:par>
                              <p:par>
                                <p:cTn id="64" presetID="10" presetClass="entr" presetSubtype="0" fill="hold" nodeType="withEffect">
                                  <p:stCondLst>
                                    <p:cond delay="30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700"/>
                                        <p:tgtEl>
                                          <p:spTgt spid="66"/>
                                        </p:tgtEl>
                                      </p:cBhvr>
                                    </p:animEffect>
                                  </p:childTnLst>
                                </p:cTn>
                              </p:par>
                              <p:par>
                                <p:cTn id="67" presetID="10" presetClass="entr" presetSubtype="0" fill="hold" nodeType="withEffect">
                                  <p:stCondLst>
                                    <p:cond delay="40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7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0645-119B-4B36-9C66-F985215F4FEC}"/>
              </a:ext>
            </a:extLst>
          </p:cNvPr>
          <p:cNvSpPr>
            <a:spLocks noGrp="1"/>
          </p:cNvSpPr>
          <p:nvPr>
            <p:ph type="title"/>
          </p:nvPr>
        </p:nvSpPr>
        <p:spPr/>
        <p:txBody>
          <a:bodyPr/>
          <a:lstStyle/>
          <a:p>
            <a:r>
              <a:rPr lang="en-US"/>
              <a:t>Click to edit Master title style</a:t>
            </a:r>
            <a:endParaRPr lang="en-IN"/>
          </a:p>
        </p:txBody>
      </p:sp>
      <p:graphicFrame>
        <p:nvGraphicFramePr>
          <p:cNvPr id="3" name="Table 2">
            <a:extLst>
              <a:ext uri="{FF2B5EF4-FFF2-40B4-BE49-F238E27FC236}">
                <a16:creationId xmlns:a16="http://schemas.microsoft.com/office/drawing/2014/main" id="{1F32BBA8-E5EE-49AF-9B2F-BD0806718F5D}"/>
              </a:ext>
            </a:extLst>
          </p:cNvPr>
          <p:cNvGraphicFramePr>
            <a:graphicFrameLocks noGrp="1"/>
          </p:cNvGraphicFramePr>
          <p:nvPr userDrawn="1">
            <p:extLst>
              <p:ext uri="{D42A27DB-BD31-4B8C-83A1-F6EECF244321}">
                <p14:modId xmlns:p14="http://schemas.microsoft.com/office/powerpoint/2010/main" val="2051850446"/>
              </p:ext>
            </p:extLst>
          </p:nvPr>
        </p:nvGraphicFramePr>
        <p:xfrm>
          <a:off x="108007" y="469420"/>
          <a:ext cx="8927986" cy="4267200"/>
        </p:xfrm>
        <a:graphic>
          <a:graphicData uri="http://schemas.openxmlformats.org/drawingml/2006/table">
            <a:tbl>
              <a:tblPr firstRow="1" bandRow="1">
                <a:tableStyleId>{5C22544A-7EE6-4342-B048-85BDC9FD1C3A}</a:tableStyleId>
              </a:tblPr>
              <a:tblGrid>
                <a:gridCol w="5146561">
                  <a:extLst>
                    <a:ext uri="{9D8B030D-6E8A-4147-A177-3AD203B41FA5}">
                      <a16:colId xmlns:a16="http://schemas.microsoft.com/office/drawing/2014/main" val="20001"/>
                    </a:ext>
                  </a:extLst>
                </a:gridCol>
                <a:gridCol w="3781425">
                  <a:extLst>
                    <a:ext uri="{9D8B030D-6E8A-4147-A177-3AD203B41FA5}">
                      <a16:colId xmlns:a16="http://schemas.microsoft.com/office/drawing/2014/main" val="3066914798"/>
                    </a:ext>
                  </a:extLst>
                </a:gridCol>
              </a:tblGrid>
              <a:tr h="117565">
                <a:tc>
                  <a:txBody>
                    <a:bodyPr/>
                    <a:lstStyle/>
                    <a:p>
                      <a:pPr>
                        <a:defRPr sz="900"/>
                      </a:pPr>
                      <a:r>
                        <a:rPr lang="en-US" dirty="0"/>
                        <a:t> POD Requirements</a:t>
                      </a:r>
                      <a:endParaRPr dirty="0"/>
                    </a:p>
                  </a:txBody>
                  <a:tcPr>
                    <a:solidFill>
                      <a:srgbClr val="B2B2B2"/>
                    </a:solidFill>
                  </a:tcPr>
                </a:tc>
                <a:tc>
                  <a:txBody>
                    <a:bodyPr/>
                    <a:lstStyle/>
                    <a:p>
                      <a:pPr>
                        <a:defRPr sz="900"/>
                      </a:pPr>
                      <a:r>
                        <a:rPr lang="en-US" dirty="0"/>
                        <a:t>Controller VM  &amp;  Anthos Master VM Requirements</a:t>
                      </a:r>
                      <a:endParaRPr dirty="0"/>
                    </a:p>
                  </a:txBody>
                  <a:tcPr>
                    <a:solidFill>
                      <a:srgbClr val="B2B2B2"/>
                    </a:solidFill>
                  </a:tcPr>
                </a:tc>
                <a:extLst>
                  <a:ext uri="{0D108BD9-81ED-4DB2-BD59-A6C34878D82A}">
                    <a16:rowId xmlns:a16="http://schemas.microsoft.com/office/drawing/2014/main" val="10000"/>
                  </a:ext>
                </a:extLst>
              </a:tr>
              <a:tr h="117565">
                <a:tc>
                  <a:txBody>
                    <a:bodyPr/>
                    <a:lstStyle/>
                    <a:p>
                      <a:pPr>
                        <a:defRPr sz="800"/>
                      </a:pPr>
                      <a:r>
                        <a:rPr lang="en-IN" sz="900" b="0" kern="1200" dirty="0">
                          <a:solidFill>
                            <a:schemeClr val="dk1"/>
                          </a:solidFill>
                          <a:effectLst/>
                          <a:latin typeface="+mn-lt"/>
                          <a:ea typeface="+mn-ea"/>
                          <a:cs typeface="+mn-cs"/>
                        </a:rPr>
                        <a:t>Worker_CPU = (((Pod CPU / 1000) * Pod Qty) + (0.05 + (0.01 * Worker node CPU))) / Worker node CPU</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0" kern="1200" dirty="0">
                          <a:solidFill>
                            <a:schemeClr val="dk1"/>
                          </a:solidFill>
                          <a:effectLst/>
                          <a:latin typeface="+mn-lt"/>
                          <a:ea typeface="+mn-ea"/>
                          <a:cs typeface="+mn-cs"/>
                        </a:rPr>
                        <a:t>Worker_RAM = ((Pod RAM * Pod Qty) + (0.25 + (0.05 * Worker node RAM))) / Worker node RAM</a:t>
                      </a:r>
                    </a:p>
                    <a:p>
                      <a:pPr>
                        <a:defRPr sz="800"/>
                      </a:pPr>
                      <a:r>
                        <a:rPr lang="en-IN" sz="900" b="0" kern="1200" dirty="0">
                          <a:solidFill>
                            <a:schemeClr val="dk1"/>
                          </a:solidFill>
                          <a:effectLst/>
                          <a:latin typeface="+mn-lt"/>
                          <a:ea typeface="+mn-ea"/>
                          <a:cs typeface="+mn-cs"/>
                        </a:rPr>
                        <a:t>MaxUserCluster = Worker_CPU / 100                 </a:t>
                      </a:r>
                    </a:p>
                    <a:p>
                      <a:pPr>
                        <a:defRPr sz="800"/>
                      </a:pPr>
                      <a:r>
                        <a:rPr lang="en-IN" sz="900" b="0" kern="1200" dirty="0">
                          <a:solidFill>
                            <a:schemeClr val="dk1"/>
                          </a:solidFill>
                          <a:effectLst/>
                          <a:latin typeface="+mn-lt"/>
                          <a:ea typeface="+mn-ea"/>
                          <a:cs typeface="+mn-cs"/>
                        </a:rPr>
                        <a:t>MaxWorkerNode = Max(Worker_CPU, Worker_RAM)</a:t>
                      </a:r>
                      <a:r>
                        <a:rPr lang="en-US" sz="900" b="0" dirty="0"/>
                        <a:t> </a:t>
                      </a:r>
                    </a:p>
                    <a:p>
                      <a:pPr>
                        <a:defRPr sz="800"/>
                      </a:pPr>
                      <a:endParaRPr lang="en-US" sz="900" b="0" dirty="0"/>
                    </a:p>
                    <a:p>
                      <a:pPr>
                        <a:defRPr sz="800"/>
                      </a:pPr>
                      <a:r>
                        <a:rPr lang="en-US" sz="900" b="1" i="1" dirty="0"/>
                        <a:t># CPU Requirement</a:t>
                      </a:r>
                    </a:p>
                    <a:p>
                      <a:pPr>
                        <a:defRPr sz="800"/>
                      </a:pPr>
                      <a:r>
                        <a:rPr lang="en-IN" sz="900" b="0" kern="1200" dirty="0">
                          <a:solidFill>
                            <a:schemeClr val="dk1"/>
                          </a:solidFill>
                          <a:effectLst/>
                          <a:latin typeface="+mn-lt"/>
                          <a:ea typeface="+mn-ea"/>
                          <a:cs typeface="+mn-cs"/>
                        </a:rPr>
                        <a:t>Master_CPU_Req = MaxUserCluster * HA (3 if HA enabled) * User Compute CPU</a:t>
                      </a:r>
                    </a:p>
                    <a:p>
                      <a:pPr>
                        <a:defRPr sz="800"/>
                      </a:pPr>
                      <a:r>
                        <a:rPr lang="en-IN" sz="900" b="0" kern="1200" dirty="0">
                          <a:solidFill>
                            <a:schemeClr val="dk1"/>
                          </a:solidFill>
                          <a:effectLst/>
                          <a:latin typeface="+mn-lt"/>
                          <a:ea typeface="+mn-ea"/>
                          <a:cs typeface="+mn-cs"/>
                        </a:rPr>
                        <a:t>Worker_Node_CPU_Req = MaxWorkerNode * Worker Node CPU Cores</a:t>
                      </a:r>
                    </a:p>
                    <a:p>
                      <a:pPr>
                        <a:defRPr sz="800"/>
                      </a:pPr>
                      <a:r>
                        <a:rPr lang="en-IN" sz="900" b="1" kern="1200" dirty="0">
                          <a:solidFill>
                            <a:schemeClr val="dk1"/>
                          </a:solidFill>
                          <a:effectLst/>
                          <a:latin typeface="+mn-lt"/>
                          <a:ea typeface="+mn-ea"/>
                          <a:cs typeface="+mn-cs"/>
                        </a:rPr>
                        <a:t>Pod_CPU_Req </a:t>
                      </a:r>
                      <a:r>
                        <a:rPr lang="en-IN" sz="900" b="0" kern="1200" dirty="0">
                          <a:solidFill>
                            <a:schemeClr val="dk1"/>
                          </a:solidFill>
                          <a:effectLst/>
                          <a:latin typeface="+mn-lt"/>
                          <a:ea typeface="+mn-ea"/>
                          <a:cs typeface="+mn-cs"/>
                        </a:rPr>
                        <a:t>= Master_CPU_Req + Worker_Node_CPU_Req </a:t>
                      </a:r>
                    </a:p>
                    <a:p>
                      <a:pPr>
                        <a:defRPr sz="800"/>
                      </a:pPr>
                      <a:endParaRPr lang="en-IN" sz="900" b="0" kern="1200" dirty="0">
                        <a:solidFill>
                          <a:schemeClr val="dk1"/>
                        </a:solidFill>
                        <a:effectLst/>
                        <a:latin typeface="+mn-lt"/>
                        <a:ea typeface="+mn-ea"/>
                        <a:cs typeface="+mn-cs"/>
                      </a:endParaRPr>
                    </a:p>
                    <a:p>
                      <a:pPr>
                        <a:defRPr sz="800"/>
                      </a:pPr>
                      <a:endParaRPr lang="en-IN" sz="900" b="0" kern="1200" dirty="0">
                        <a:solidFill>
                          <a:schemeClr val="dk1"/>
                        </a:solidFill>
                        <a:effectLst/>
                        <a:latin typeface="+mn-lt"/>
                        <a:ea typeface="+mn-ea"/>
                        <a:cs typeface="+mn-cs"/>
                      </a:endParaRPr>
                    </a:p>
                    <a:p>
                      <a:pPr>
                        <a:defRPr sz="800"/>
                      </a:pPr>
                      <a:r>
                        <a:rPr lang="en-US" sz="900" b="1" i="1" dirty="0"/>
                        <a:t># RAM Requirement</a:t>
                      </a:r>
                      <a:endParaRPr lang="en-IN" sz="900" b="1" kern="1200" dirty="0">
                        <a:solidFill>
                          <a:schemeClr val="dk1"/>
                        </a:solidFill>
                        <a:effectLst/>
                        <a:latin typeface="+mn-lt"/>
                        <a:ea typeface="+mn-ea"/>
                        <a:cs typeface="+mn-cs"/>
                      </a:endParaRP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0" kern="1200" dirty="0">
                          <a:solidFill>
                            <a:schemeClr val="dk1"/>
                          </a:solidFill>
                          <a:effectLst/>
                          <a:latin typeface="+mn-lt"/>
                          <a:ea typeface="+mn-ea"/>
                          <a:cs typeface="+mn-cs"/>
                        </a:rPr>
                        <a:t>Master_RAM_Req = MaxUserCluster * HA (3 if HA enabled) * User Compute RAM</a:t>
                      </a:r>
                    </a:p>
                    <a:p>
                      <a:pPr>
                        <a:defRPr sz="800"/>
                      </a:pPr>
                      <a:r>
                        <a:rPr lang="nl-NL" sz="900" b="0" kern="1200" dirty="0">
                          <a:solidFill>
                            <a:schemeClr val="dk1"/>
                          </a:solidFill>
                          <a:effectLst/>
                          <a:latin typeface="+mn-lt"/>
                          <a:ea typeface="+mn-ea"/>
                          <a:cs typeface="+mn-cs"/>
                        </a:rPr>
                        <a:t>Worker_Node_RAM_Req = MaxWorkerNode * Worker Node RAM</a:t>
                      </a:r>
                      <a:endParaRPr lang="en-US" sz="900" b="0" dirty="0"/>
                    </a:p>
                    <a:p>
                      <a:pPr>
                        <a:defRPr sz="800"/>
                      </a:pPr>
                      <a:r>
                        <a:rPr lang="en-IN" sz="900" b="1" kern="1200" dirty="0">
                          <a:solidFill>
                            <a:schemeClr val="dk1"/>
                          </a:solidFill>
                          <a:effectLst/>
                          <a:latin typeface="+mn-lt"/>
                          <a:ea typeface="+mn-ea"/>
                          <a:cs typeface="+mn-cs"/>
                        </a:rPr>
                        <a:t>Pod_RAM_Req </a:t>
                      </a:r>
                      <a:r>
                        <a:rPr lang="en-IN" sz="900" b="0" kern="1200" dirty="0">
                          <a:solidFill>
                            <a:schemeClr val="dk1"/>
                          </a:solidFill>
                          <a:effectLst/>
                          <a:latin typeface="+mn-lt"/>
                          <a:ea typeface="+mn-ea"/>
                          <a:cs typeface="+mn-cs"/>
                        </a:rPr>
                        <a:t>= Master_RAM_Req + Worker_Node_RAM_Req</a:t>
                      </a:r>
                    </a:p>
                    <a:p>
                      <a:pPr>
                        <a:defRPr sz="800"/>
                      </a:pPr>
                      <a:endParaRPr lang="en-IN" sz="900" b="0" kern="1200" dirty="0">
                        <a:solidFill>
                          <a:schemeClr val="dk1"/>
                        </a:solidFill>
                        <a:effectLst/>
                        <a:latin typeface="+mn-lt"/>
                        <a:ea typeface="+mn-ea"/>
                        <a:cs typeface="+mn-cs"/>
                      </a:endParaRPr>
                    </a:p>
                    <a:p>
                      <a:pPr>
                        <a:defRPr sz="800"/>
                      </a:pPr>
                      <a:r>
                        <a:rPr lang="en-IN" sz="900" b="0" kern="1200" dirty="0">
                          <a:solidFill>
                            <a:schemeClr val="dk1"/>
                          </a:solidFill>
                          <a:effectLst/>
                          <a:latin typeface="+mn-lt"/>
                          <a:ea typeface="+mn-ea"/>
                          <a:cs typeface="+mn-cs"/>
                        </a:rPr>
                        <a:t> </a:t>
                      </a:r>
                    </a:p>
                    <a:p>
                      <a:pPr>
                        <a:defRPr sz="800"/>
                      </a:pPr>
                      <a:r>
                        <a:rPr lang="en-US" sz="900" b="1" i="1" dirty="0"/>
                        <a:t># Storage Requirement</a:t>
                      </a:r>
                      <a:r>
                        <a:rPr lang="en-IN" sz="900" b="1" kern="1200" dirty="0">
                          <a:solidFill>
                            <a:schemeClr val="dk1"/>
                          </a:solidFill>
                          <a:effectLst/>
                          <a:latin typeface="+mn-lt"/>
                          <a:ea typeface="+mn-ea"/>
                          <a:cs typeface="+mn-cs"/>
                        </a:rPr>
                        <a:t> </a:t>
                      </a:r>
                      <a:endParaRPr lang="en-IN" sz="900" b="1" dirty="0"/>
                    </a:p>
                    <a:p>
                      <a:pPr>
                        <a:defRPr sz="800"/>
                      </a:pPr>
                      <a:r>
                        <a:rPr lang="en-IN" sz="900" dirty="0"/>
                        <a:t>Worker_Storage = (Pod_Storage * Pod Qty )+ (max_user_cluster * </a:t>
                      </a:r>
                      <a:r>
                        <a:rPr lang="en-IN" sz="900" b="0" i="0" kern="1200" dirty="0">
                          <a:solidFill>
                            <a:schemeClr val="dk1"/>
                          </a:solidFill>
                          <a:effectLst/>
                          <a:latin typeface="+mn-lt"/>
                          <a:ea typeface="+mn-ea"/>
                          <a:cs typeface="+mn-cs"/>
                        </a:rPr>
                        <a:t>GC Ops Suite overhead )</a:t>
                      </a:r>
                    </a:p>
                    <a:p>
                      <a:pPr>
                        <a:defRPr sz="800"/>
                      </a:pPr>
                      <a:r>
                        <a:rPr lang="en-IN" sz="900" dirty="0"/>
                        <a:t>Master_Storage_Req = </a:t>
                      </a:r>
                      <a:r>
                        <a:rPr lang="en-IN" sz="900" b="0" kern="1200" dirty="0">
                          <a:solidFill>
                            <a:schemeClr val="dk1"/>
                          </a:solidFill>
                          <a:effectLst/>
                          <a:latin typeface="+mn-lt"/>
                          <a:ea typeface="+mn-ea"/>
                          <a:cs typeface="+mn-cs"/>
                        </a:rPr>
                        <a:t>MaxUserCluster * HA (3 if HA enabled) * User Cluster VM Storage</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0" kern="1200" dirty="0">
                          <a:solidFill>
                            <a:schemeClr val="dk1"/>
                          </a:solidFill>
                          <a:effectLst/>
                          <a:latin typeface="+mn-lt"/>
                          <a:ea typeface="+mn-ea"/>
                          <a:cs typeface="+mn-cs"/>
                        </a:rPr>
                        <a:t>A</a:t>
                      </a:r>
                      <a:r>
                        <a:rPr lang="en-IN" sz="900" dirty="0"/>
                        <a:t>udit_Log_Storage = </a:t>
                      </a:r>
                      <a:r>
                        <a:rPr lang="en-IN" sz="900" b="0" kern="1200" dirty="0">
                          <a:solidFill>
                            <a:schemeClr val="dk1"/>
                          </a:solidFill>
                          <a:effectLst/>
                          <a:latin typeface="+mn-lt"/>
                          <a:ea typeface="+mn-ea"/>
                          <a:cs typeface="+mn-cs"/>
                        </a:rPr>
                        <a:t>MaxUserCluster * HA (3 if HA enabled) * Audit Logs</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0" kern="1200" dirty="0">
                          <a:solidFill>
                            <a:schemeClr val="dk1"/>
                          </a:solidFill>
                          <a:effectLst/>
                          <a:latin typeface="+mn-lt"/>
                          <a:ea typeface="+mn-ea"/>
                          <a:cs typeface="+mn-cs"/>
                        </a:rPr>
                        <a:t>ETCD</a:t>
                      </a:r>
                      <a:r>
                        <a:rPr lang="en-IN" sz="900" dirty="0"/>
                        <a:t>_Event_Data = </a:t>
                      </a:r>
                      <a:r>
                        <a:rPr lang="en-IN" sz="900" b="0" kern="1200" dirty="0">
                          <a:solidFill>
                            <a:schemeClr val="dk1"/>
                          </a:solidFill>
                          <a:effectLst/>
                          <a:latin typeface="+mn-lt"/>
                          <a:ea typeface="+mn-ea"/>
                          <a:cs typeface="+mn-cs"/>
                        </a:rPr>
                        <a:t>MaxUserCluster * HA (3 if HA enabled) * </a:t>
                      </a:r>
                      <a:r>
                        <a:rPr lang="en-IN" sz="900" b="0" i="0" kern="1200" dirty="0">
                          <a:solidFill>
                            <a:schemeClr val="dk1"/>
                          </a:solidFill>
                          <a:effectLst/>
                          <a:latin typeface="+mn-lt"/>
                          <a:ea typeface="+mn-ea"/>
                          <a:cs typeface="+mn-cs"/>
                        </a:rPr>
                        <a:t>ETCD Object Data</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0" i="0" kern="1200" dirty="0">
                          <a:solidFill>
                            <a:schemeClr val="dk1"/>
                          </a:solidFill>
                          <a:effectLst/>
                          <a:latin typeface="+mn-lt"/>
                          <a:ea typeface="+mn-ea"/>
                          <a:cs typeface="+mn-cs"/>
                        </a:rPr>
                        <a:t>P</a:t>
                      </a:r>
                      <a:r>
                        <a:rPr lang="en-IN" sz="900" dirty="0"/>
                        <a:t>rometheous = (</a:t>
                      </a:r>
                      <a:r>
                        <a:rPr lang="en-IN" sz="900" b="0" kern="1200" dirty="0">
                          <a:solidFill>
                            <a:schemeClr val="dk1"/>
                          </a:solidFill>
                          <a:effectLst/>
                          <a:latin typeface="+mn-lt"/>
                          <a:ea typeface="+mn-ea"/>
                          <a:cs typeface="+mn-cs"/>
                        </a:rPr>
                        <a:t>MaxUserCluster </a:t>
                      </a:r>
                      <a:r>
                        <a:rPr lang="en-IN" sz="900" dirty="0"/>
                        <a:t>* </a:t>
                      </a:r>
                      <a:r>
                        <a:rPr lang="en-IN" sz="900" b="0" kern="1200" dirty="0">
                          <a:solidFill>
                            <a:schemeClr val="dk1"/>
                          </a:solidFill>
                          <a:effectLst/>
                          <a:latin typeface="+mn-lt"/>
                          <a:ea typeface="+mn-ea"/>
                          <a:cs typeface="+mn-cs"/>
                        </a:rPr>
                        <a:t>Prometheous Storage)  if</a:t>
                      </a:r>
                      <a:r>
                        <a:rPr lang="en-IN" sz="900" b="1" kern="1200" dirty="0">
                          <a:solidFill>
                            <a:schemeClr val="dk1"/>
                          </a:solidFill>
                          <a:effectLst/>
                          <a:latin typeface="+mn-lt"/>
                          <a:ea typeface="+mn-ea"/>
                          <a:cs typeface="+mn-cs"/>
                        </a:rPr>
                        <a:t> </a:t>
                      </a:r>
                      <a:r>
                        <a:rPr lang="en-IN" sz="900" dirty="0"/>
                        <a:t>prometheous is enabled else 0</a:t>
                      </a:r>
                    </a:p>
                    <a:p>
                      <a:pPr marL="0" marR="0" lvl="0" indent="0" algn="l" defTabSz="685891" rtl="0" eaLnBrk="1" fontAlgn="auto" latinLnBrk="0" hangingPunct="1">
                        <a:lnSpc>
                          <a:spcPct val="100000"/>
                        </a:lnSpc>
                        <a:spcBef>
                          <a:spcPts val="0"/>
                        </a:spcBef>
                        <a:spcAft>
                          <a:spcPts val="0"/>
                        </a:spcAft>
                        <a:buClrTx/>
                        <a:buSzTx/>
                        <a:buFontTx/>
                        <a:buNone/>
                        <a:tabLst/>
                        <a:defRPr sz="800"/>
                      </a:pPr>
                      <a:endParaRPr lang="en-IN" sz="900" dirty="0"/>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b="1" kern="1200" dirty="0">
                          <a:solidFill>
                            <a:schemeClr val="dk1"/>
                          </a:solidFill>
                          <a:effectLst/>
                          <a:latin typeface="+mn-lt"/>
                          <a:ea typeface="+mn-ea"/>
                          <a:cs typeface="+mn-cs"/>
                        </a:rPr>
                        <a:t>Pod_Storage_Req  = </a:t>
                      </a:r>
                      <a:r>
                        <a:rPr lang="en-IN" sz="900" dirty="0"/>
                        <a:t>Master_Storage_Req  + Worker_Storage + Audit_Log_Storage +</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dirty="0"/>
                        <a:t>                                 ETCD_Event_Data + Prometheous</a:t>
                      </a:r>
                      <a:endParaRPr dirty="0"/>
                    </a:p>
                  </a:txBody>
                  <a:tcPr/>
                </a:tc>
                <a:tc>
                  <a:txBody>
                    <a:bodyPr/>
                    <a:lstStyle/>
                    <a:p>
                      <a:pPr>
                        <a:defRPr sz="800"/>
                      </a:pPr>
                      <a:r>
                        <a:rPr lang="en-IN" sz="900" b="1" i="1" kern="1200" dirty="0">
                          <a:solidFill>
                            <a:schemeClr val="dk1"/>
                          </a:solidFill>
                          <a:effectLst/>
                          <a:latin typeface="+mn-lt"/>
                          <a:ea typeface="+mn-ea"/>
                          <a:cs typeface="+mn-cs"/>
                        </a:rPr>
                        <a:t># Control panel - CPU and RAM</a:t>
                      </a:r>
                      <a:br>
                        <a:rPr lang="en-IN" sz="900" i="1" kern="1200" dirty="0">
                          <a:solidFill>
                            <a:schemeClr val="dk1"/>
                          </a:solidFill>
                          <a:effectLst/>
                          <a:latin typeface="+mn-lt"/>
                          <a:ea typeface="+mn-ea"/>
                          <a:cs typeface="+mn-cs"/>
                        </a:rPr>
                      </a:br>
                      <a:r>
                        <a:rPr lang="en-IN" sz="900" kern="1200" dirty="0">
                          <a:solidFill>
                            <a:schemeClr val="dk1"/>
                          </a:solidFill>
                          <a:effectLst/>
                          <a:latin typeface="+mn-lt"/>
                          <a:ea typeface="+mn-ea"/>
                          <a:cs typeface="+mn-cs"/>
                        </a:rPr>
                        <a:t>control_panel_cpu </a:t>
                      </a:r>
                      <a:r>
                        <a:rPr lang="en-IN" sz="900" dirty="0"/>
                        <a:t>= (2 * Load Balancer CPU) + (4 * Controller VM CPU)</a:t>
                      </a:r>
                      <a:br>
                        <a:rPr lang="en-IN" sz="900" dirty="0"/>
                      </a:br>
                      <a:r>
                        <a:rPr lang="en-IN" sz="900" kern="1200" dirty="0">
                          <a:solidFill>
                            <a:schemeClr val="dk1"/>
                          </a:solidFill>
                          <a:effectLst/>
                          <a:latin typeface="+mn-lt"/>
                          <a:ea typeface="+mn-ea"/>
                          <a:cs typeface="+mn-cs"/>
                        </a:rPr>
                        <a:t>control_panel_ram </a:t>
                      </a:r>
                      <a:r>
                        <a:rPr lang="en-IN" sz="900" dirty="0"/>
                        <a:t>= (2 * Load Balancer RAM) + (4 * Controller VM RAM)</a:t>
                      </a:r>
                    </a:p>
                    <a:p>
                      <a:pPr>
                        <a:defRPr sz="800"/>
                      </a:pPr>
                      <a:endParaRPr lang="en-IN" sz="900" dirty="0"/>
                    </a:p>
                    <a:p>
                      <a:pPr>
                        <a:defRPr sz="800"/>
                      </a:pPr>
                      <a:r>
                        <a:rPr lang="en-IN" sz="900" dirty="0"/>
                        <a:t>total_admin_cluster = total_user_cluster / 5</a:t>
                      </a:r>
                    </a:p>
                    <a:p>
                      <a:pPr>
                        <a:defRPr sz="800"/>
                      </a:pPr>
                      <a:endParaRPr lang="en-IN" sz="900" dirty="0"/>
                    </a:p>
                    <a:p>
                      <a:pPr>
                        <a:defRPr sz="800"/>
                      </a:pPr>
                      <a:r>
                        <a:rPr lang="en-IN" sz="900" b="1" i="1" kern="1200" dirty="0">
                          <a:solidFill>
                            <a:schemeClr val="dk1"/>
                          </a:solidFill>
                          <a:effectLst/>
                          <a:latin typeface="+mn-lt"/>
                          <a:ea typeface="+mn-ea"/>
                          <a:cs typeface="+mn-cs"/>
                        </a:rPr>
                        <a:t>#  Anthos Master VMs – CPU,  RAM and HDD</a:t>
                      </a:r>
                    </a:p>
                    <a:p>
                      <a:pPr>
                        <a:defRPr sz="800"/>
                      </a:pPr>
                      <a:r>
                        <a:rPr lang="en-IN" sz="900" kern="1200" dirty="0">
                          <a:solidFill>
                            <a:schemeClr val="dk1"/>
                          </a:solidFill>
                          <a:effectLst/>
                          <a:latin typeface="+mn-lt"/>
                          <a:ea typeface="+mn-ea"/>
                          <a:cs typeface="+mn-cs"/>
                        </a:rPr>
                        <a:t>anthos_master_cpu </a:t>
                      </a:r>
                      <a:r>
                        <a:rPr lang="en-IN" sz="900" dirty="0"/>
                        <a:t>= total_admin_cluster * </a:t>
                      </a:r>
                      <a:r>
                        <a:rPr lang="en-IN" sz="900" kern="1200" dirty="0">
                          <a:solidFill>
                            <a:schemeClr val="dk1"/>
                          </a:solidFill>
                          <a:effectLst/>
                          <a:latin typeface="+mn-lt"/>
                          <a:ea typeface="+mn-ea"/>
                          <a:cs typeface="+mn-cs"/>
                        </a:rPr>
                        <a:t>3 </a:t>
                      </a:r>
                      <a:r>
                        <a:rPr lang="en-IN" sz="900" dirty="0"/>
                        <a:t>* Anthos VM CPU </a:t>
                      </a:r>
                    </a:p>
                    <a:p>
                      <a:pPr>
                        <a:defRPr sz="800"/>
                      </a:pPr>
                      <a:r>
                        <a:rPr lang="en-IN" sz="900" kern="1200" dirty="0">
                          <a:solidFill>
                            <a:schemeClr val="dk1"/>
                          </a:solidFill>
                          <a:effectLst/>
                          <a:latin typeface="+mn-lt"/>
                          <a:ea typeface="+mn-ea"/>
                          <a:cs typeface="+mn-cs"/>
                        </a:rPr>
                        <a:t>anthos_master_ram </a:t>
                      </a:r>
                      <a:r>
                        <a:rPr lang="en-IN" sz="900" dirty="0"/>
                        <a:t>= total_admin_cluster * </a:t>
                      </a:r>
                      <a:r>
                        <a:rPr lang="en-IN" sz="900" kern="1200" dirty="0">
                          <a:solidFill>
                            <a:schemeClr val="dk1"/>
                          </a:solidFill>
                          <a:effectLst/>
                          <a:latin typeface="+mn-lt"/>
                          <a:ea typeface="+mn-ea"/>
                          <a:cs typeface="+mn-cs"/>
                        </a:rPr>
                        <a:t>3 </a:t>
                      </a:r>
                      <a:r>
                        <a:rPr lang="en-IN" sz="900" dirty="0"/>
                        <a:t>* Anthos VM RAM </a:t>
                      </a:r>
                    </a:p>
                    <a:p>
                      <a:pPr>
                        <a:defRPr sz="800"/>
                      </a:pPr>
                      <a:endParaRPr lang="en-IN" sz="900" kern="1200" dirty="0">
                        <a:solidFill>
                          <a:schemeClr val="dk1"/>
                        </a:solidFill>
                        <a:effectLst/>
                        <a:latin typeface="+mn-lt"/>
                        <a:ea typeface="+mn-ea"/>
                        <a:cs typeface="+mn-cs"/>
                      </a:endParaRPr>
                    </a:p>
                    <a:p>
                      <a:pPr>
                        <a:defRPr sz="800"/>
                      </a:pPr>
                      <a:r>
                        <a:rPr lang="en-IN" sz="900" kern="1200" dirty="0">
                          <a:solidFill>
                            <a:schemeClr val="dk1"/>
                          </a:solidFill>
                          <a:effectLst/>
                          <a:latin typeface="+mn-lt"/>
                          <a:ea typeface="+mn-ea"/>
                          <a:cs typeface="+mn-cs"/>
                        </a:rPr>
                        <a:t>anthos_master_storage </a:t>
                      </a:r>
                      <a:r>
                        <a:rPr lang="en-IN" sz="900" dirty="0"/>
                        <a:t>=  total_admin_cluster * </a:t>
                      </a:r>
                      <a:r>
                        <a:rPr lang="en-IN" sz="900" kern="1200" dirty="0">
                          <a:solidFill>
                            <a:schemeClr val="dk1"/>
                          </a:solidFill>
                          <a:effectLst/>
                          <a:latin typeface="+mn-lt"/>
                          <a:ea typeface="+mn-ea"/>
                          <a:cs typeface="+mn-cs"/>
                        </a:rPr>
                        <a:t>3 </a:t>
                      </a:r>
                      <a:r>
                        <a:rPr lang="en-IN" sz="900" dirty="0"/>
                        <a:t>* </a:t>
                      </a:r>
                    </a:p>
                    <a:p>
                      <a:pPr>
                        <a:defRPr sz="800"/>
                      </a:pPr>
                      <a:r>
                        <a:rPr lang="en-IN" sz="900" dirty="0"/>
                        <a:t>                                              Anthos VM Storage </a:t>
                      </a:r>
                    </a:p>
                    <a:p>
                      <a:pPr>
                        <a:defRPr sz="800"/>
                      </a:pPr>
                      <a:r>
                        <a:rPr lang="en-IN" sz="900" kern="1200" dirty="0">
                          <a:solidFill>
                            <a:schemeClr val="dk1"/>
                          </a:solidFill>
                          <a:effectLst/>
                          <a:latin typeface="+mn-lt"/>
                          <a:ea typeface="+mn-ea"/>
                          <a:cs typeface="+mn-cs"/>
                        </a:rPr>
                        <a:t>anthos_master_gc_ops </a:t>
                      </a:r>
                      <a:r>
                        <a:rPr lang="en-IN" sz="900" dirty="0"/>
                        <a:t>=  total_admin_cluster * </a:t>
                      </a:r>
                    </a:p>
                    <a:p>
                      <a:pPr>
                        <a:defRPr sz="800"/>
                      </a:pPr>
                      <a:r>
                        <a:rPr lang="en-IN" sz="900" dirty="0"/>
                        <a:t>                                             GC Ops Suite for Admin cluster</a:t>
                      </a:r>
                    </a:p>
                    <a:p>
                      <a:pPr>
                        <a:defRPr sz="800"/>
                      </a:pPr>
                      <a:r>
                        <a:rPr lang="en-IN" sz="900" kern="1200" dirty="0">
                          <a:solidFill>
                            <a:schemeClr val="dk1"/>
                          </a:solidFill>
                          <a:effectLst/>
                          <a:latin typeface="+mn-lt"/>
                          <a:ea typeface="+mn-ea"/>
                          <a:cs typeface="+mn-cs"/>
                        </a:rPr>
                        <a:t>anthos_master_etcd </a:t>
                      </a:r>
                      <a:r>
                        <a:rPr lang="en-IN" sz="900" dirty="0"/>
                        <a:t>= total_admin_cluster * </a:t>
                      </a:r>
                    </a:p>
                    <a:p>
                      <a:pPr>
                        <a:defRPr sz="800"/>
                      </a:pPr>
                      <a:r>
                        <a:rPr lang="en-IN" sz="900" dirty="0"/>
                        <a:t>                                       ETCD data for Admin cluster</a:t>
                      </a:r>
                      <a:br>
                        <a:rPr lang="en-IN" sz="900" dirty="0"/>
                      </a:br>
                      <a:endParaRPr lang="en-IN" sz="900" dirty="0"/>
                    </a:p>
                    <a:p>
                      <a:pPr>
                        <a:defRPr sz="800"/>
                      </a:pPr>
                      <a:endParaRPr lang="en-IN" sz="900" dirty="0"/>
                    </a:p>
                    <a:p>
                      <a:pPr>
                        <a:defRPr sz="800"/>
                      </a:pPr>
                      <a:r>
                        <a:rPr lang="en-US" sz="900" b="1" dirty="0"/>
                        <a:t>Controller_Anthos_CPU </a:t>
                      </a:r>
                      <a:r>
                        <a:rPr lang="en-US" sz="900" dirty="0"/>
                        <a:t>=  </a:t>
                      </a:r>
                      <a:r>
                        <a:rPr lang="en-IN" sz="900" kern="1200" dirty="0">
                          <a:solidFill>
                            <a:schemeClr val="dk1"/>
                          </a:solidFill>
                          <a:effectLst/>
                          <a:latin typeface="+mn-lt"/>
                          <a:ea typeface="+mn-ea"/>
                          <a:cs typeface="+mn-cs"/>
                        </a:rPr>
                        <a:t>control_panel_cpu + anthos_master_cpu </a:t>
                      </a:r>
                    </a:p>
                    <a:p>
                      <a:pPr marL="0" marR="0" lvl="0" indent="0" algn="l" defTabSz="685891" rtl="0" eaLnBrk="1" fontAlgn="auto" latinLnBrk="0" hangingPunct="1">
                        <a:lnSpc>
                          <a:spcPct val="100000"/>
                        </a:lnSpc>
                        <a:spcBef>
                          <a:spcPts val="0"/>
                        </a:spcBef>
                        <a:spcAft>
                          <a:spcPts val="0"/>
                        </a:spcAft>
                        <a:buClrTx/>
                        <a:buSzTx/>
                        <a:buFontTx/>
                        <a:buNone/>
                        <a:tabLst/>
                        <a:defRPr sz="800"/>
                      </a:pPr>
                      <a:endParaRPr lang="en-US" sz="900" dirty="0"/>
                    </a:p>
                    <a:p>
                      <a:pPr marL="0" marR="0" lvl="0" indent="0" algn="l" defTabSz="685891" rtl="0" eaLnBrk="1" fontAlgn="auto" latinLnBrk="0" hangingPunct="1">
                        <a:lnSpc>
                          <a:spcPct val="100000"/>
                        </a:lnSpc>
                        <a:spcBef>
                          <a:spcPts val="0"/>
                        </a:spcBef>
                        <a:spcAft>
                          <a:spcPts val="0"/>
                        </a:spcAft>
                        <a:buClrTx/>
                        <a:buSzTx/>
                        <a:buFontTx/>
                        <a:buNone/>
                        <a:tabLst/>
                        <a:defRPr sz="800"/>
                      </a:pPr>
                      <a:r>
                        <a:rPr lang="en-US" sz="900" b="1" dirty="0"/>
                        <a:t>Controller_Anthos_RAM </a:t>
                      </a:r>
                      <a:r>
                        <a:rPr lang="en-US" sz="900" dirty="0"/>
                        <a:t>=  </a:t>
                      </a:r>
                      <a:r>
                        <a:rPr lang="en-IN" sz="900" kern="1200" dirty="0">
                          <a:solidFill>
                            <a:schemeClr val="dk1"/>
                          </a:solidFill>
                          <a:effectLst/>
                          <a:latin typeface="+mn-lt"/>
                          <a:ea typeface="+mn-ea"/>
                          <a:cs typeface="+mn-cs"/>
                        </a:rPr>
                        <a:t>control_panel_ram + anthos_master_ram</a:t>
                      </a:r>
                    </a:p>
                    <a:p>
                      <a:pPr marL="0" marR="0" lvl="0" indent="0" algn="l" defTabSz="685891" rtl="0" eaLnBrk="1" fontAlgn="auto" latinLnBrk="0" hangingPunct="1">
                        <a:lnSpc>
                          <a:spcPct val="100000"/>
                        </a:lnSpc>
                        <a:spcBef>
                          <a:spcPts val="0"/>
                        </a:spcBef>
                        <a:spcAft>
                          <a:spcPts val="0"/>
                        </a:spcAft>
                        <a:buClrTx/>
                        <a:buSzTx/>
                        <a:buFontTx/>
                        <a:buNone/>
                        <a:tabLst/>
                        <a:defRPr sz="800"/>
                      </a:pPr>
                      <a:endParaRPr lang="en-IN" sz="900" kern="1200" dirty="0">
                        <a:solidFill>
                          <a:schemeClr val="dk1"/>
                        </a:solidFill>
                        <a:effectLst/>
                        <a:latin typeface="+mn-lt"/>
                        <a:ea typeface="+mn-ea"/>
                        <a:cs typeface="+mn-cs"/>
                      </a:endParaRPr>
                    </a:p>
                    <a:p>
                      <a:pPr marL="0" marR="0" lvl="0" indent="0" algn="l" defTabSz="685891" rtl="0" eaLnBrk="1" fontAlgn="auto" latinLnBrk="0" hangingPunct="1">
                        <a:lnSpc>
                          <a:spcPct val="100000"/>
                        </a:lnSpc>
                        <a:spcBef>
                          <a:spcPts val="0"/>
                        </a:spcBef>
                        <a:spcAft>
                          <a:spcPts val="0"/>
                        </a:spcAft>
                        <a:buClrTx/>
                        <a:buSzTx/>
                        <a:buFontTx/>
                        <a:buNone/>
                        <a:tabLst/>
                        <a:defRPr sz="800"/>
                      </a:pPr>
                      <a:r>
                        <a:rPr lang="en-US" sz="900" b="1" dirty="0"/>
                        <a:t>Controller_Anthos_HDD </a:t>
                      </a:r>
                      <a:r>
                        <a:rPr lang="en-US" sz="900" dirty="0"/>
                        <a:t>=  </a:t>
                      </a:r>
                      <a:r>
                        <a:rPr lang="en-IN" sz="900" kern="1200" dirty="0">
                          <a:solidFill>
                            <a:schemeClr val="dk1"/>
                          </a:solidFill>
                          <a:effectLst/>
                          <a:latin typeface="+mn-lt"/>
                          <a:ea typeface="+mn-ea"/>
                          <a:cs typeface="+mn-cs"/>
                        </a:rPr>
                        <a:t>anthos_master_storage + </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kern="1200" dirty="0">
                          <a:solidFill>
                            <a:schemeClr val="dk1"/>
                          </a:solidFill>
                          <a:effectLst/>
                          <a:latin typeface="+mn-lt"/>
                          <a:ea typeface="+mn-ea"/>
                          <a:cs typeface="+mn-cs"/>
                        </a:rPr>
                        <a:t>                                         anthos_master_gc_ops  +</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900" kern="1200" dirty="0">
                          <a:solidFill>
                            <a:schemeClr val="dk1"/>
                          </a:solidFill>
                          <a:effectLst/>
                          <a:latin typeface="+mn-lt"/>
                          <a:ea typeface="+mn-ea"/>
                          <a:cs typeface="+mn-cs"/>
                        </a:rPr>
                        <a:t>                                         anthos_master_etcd  </a:t>
                      </a:r>
                    </a:p>
                    <a:p>
                      <a:pPr marL="0" marR="0" lvl="0" indent="0" algn="l" defTabSz="685891" rtl="0" eaLnBrk="1" fontAlgn="auto" latinLnBrk="0" hangingPunct="1">
                        <a:lnSpc>
                          <a:spcPct val="100000"/>
                        </a:lnSpc>
                        <a:spcBef>
                          <a:spcPts val="0"/>
                        </a:spcBef>
                        <a:spcAft>
                          <a:spcPts val="0"/>
                        </a:spcAft>
                        <a:buClrTx/>
                        <a:buSzTx/>
                        <a:buFontTx/>
                        <a:buNone/>
                        <a:tabLst/>
                        <a:defRPr sz="800"/>
                      </a:pPr>
                      <a:r>
                        <a:rPr lang="en-IN" sz="800" kern="1200" dirty="0">
                          <a:solidFill>
                            <a:schemeClr val="dk1"/>
                          </a:solidFill>
                          <a:effectLst/>
                          <a:latin typeface="+mn-lt"/>
                          <a:ea typeface="+mn-ea"/>
                          <a:cs typeface="+mn-cs"/>
                        </a:rPr>
                        <a:t> </a:t>
                      </a:r>
                    </a:p>
                    <a:p>
                      <a:pPr>
                        <a:defRPr sz="800"/>
                      </a:pPr>
                      <a:endParaRPr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778561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193837" y="177704"/>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6" name="Text Placeholder 3"/>
          <p:cNvSpPr>
            <a:spLocks noGrp="1"/>
          </p:cNvSpPr>
          <p:nvPr>
            <p:ph type="body" sz="quarter" idx="10"/>
          </p:nvPr>
        </p:nvSpPr>
        <p:spPr>
          <a:xfrm>
            <a:off x="245457" y="856555"/>
            <a:ext cx="4169632" cy="3266034"/>
          </a:xfrm>
          <a:prstGeom prst="rect">
            <a:avLst/>
          </a:prstGeom>
        </p:spPr>
        <p:txBody>
          <a:bodyPr>
            <a:noAutofit/>
          </a:bodyPr>
          <a:lstStyle>
            <a:lvl1pPr marL="228600" indent="-171450">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457200" indent="-215900">
              <a:lnSpc>
                <a:spcPct val="95000"/>
              </a:lnSpc>
              <a:spcBef>
                <a:spcPts val="450"/>
              </a:spcBef>
              <a:buClr>
                <a:schemeClr val="tx2"/>
              </a:buClr>
              <a:buSzPct val="80000"/>
              <a:buFont typeface="Wingdings" panose="05000000000000000000" pitchFamily="2" charset="2"/>
              <a:buChar char="§"/>
              <a:defRPr sz="1800" b="0" i="0">
                <a:solidFill>
                  <a:schemeClr val="tx2"/>
                </a:solidFill>
                <a:latin typeface="+mn-lt"/>
                <a:cs typeface="CiscoSans ExtraLight"/>
              </a:defRPr>
            </a:lvl2pPr>
            <a:lvl3pPr marL="628650" indent="-171450">
              <a:buClr>
                <a:schemeClr val="tx2"/>
              </a:buClr>
              <a:buSzPct val="80000"/>
              <a:buFont typeface="Wingdings" panose="05000000000000000000" pitchFamily="2" charset="2"/>
              <a:buChar char="§"/>
              <a:defRPr sz="1600" b="0" i="0">
                <a:solidFill>
                  <a:schemeClr val="tx2"/>
                </a:solidFill>
                <a:latin typeface="+mn-lt"/>
                <a:cs typeface="CiscoSans ExtraLight"/>
              </a:defRPr>
            </a:lvl3pPr>
            <a:lvl4pPr marL="800100" indent="-171450">
              <a:buClr>
                <a:schemeClr val="tx2"/>
              </a:buClr>
              <a:buSzPct val="80000"/>
              <a:buFont typeface="Wingdings" panose="05000000000000000000" pitchFamily="2" charset="2"/>
              <a:buChar char="§"/>
              <a:defRPr sz="1400" b="0" i="0">
                <a:solidFill>
                  <a:schemeClr val="tx2"/>
                </a:solidFill>
                <a:latin typeface="+mn-lt"/>
                <a:cs typeface="CiscoSans ExtraLight"/>
              </a:defRPr>
            </a:lvl4pPr>
            <a:lvl5pPr marL="971550" indent="-171450">
              <a:buClr>
                <a:schemeClr val="tx2"/>
              </a:buClr>
              <a:buSzPct val="80000"/>
              <a:buFont typeface="Wingdings" panose="05000000000000000000" pitchFamily="2" charset="2"/>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1"/>
          </p:nvPr>
        </p:nvSpPr>
        <p:spPr>
          <a:xfrm>
            <a:off x="4640994" y="856555"/>
            <a:ext cx="4169632" cy="3266034"/>
          </a:xfrm>
          <a:prstGeom prst="rect">
            <a:avLst/>
          </a:prstGeom>
        </p:spPr>
        <p:txBody>
          <a:bodyPr>
            <a:noAutofit/>
          </a:bodyPr>
          <a:lstStyle>
            <a:lvl1pPr marL="228600" indent="-171450">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457200" indent="-215900">
              <a:lnSpc>
                <a:spcPct val="95000"/>
              </a:lnSpc>
              <a:spcBef>
                <a:spcPts val="450"/>
              </a:spcBef>
              <a:buClr>
                <a:schemeClr val="tx2"/>
              </a:buClr>
              <a:buSzPct val="80000"/>
              <a:buFont typeface="Wingdings" panose="05000000000000000000" pitchFamily="2" charset="2"/>
              <a:buChar char="§"/>
              <a:defRPr sz="1800" b="0" i="0">
                <a:solidFill>
                  <a:schemeClr val="tx2"/>
                </a:solidFill>
                <a:latin typeface="+mn-lt"/>
                <a:cs typeface="CiscoSans ExtraLight"/>
              </a:defRPr>
            </a:lvl2pPr>
            <a:lvl3pPr marL="628650" indent="-171450">
              <a:buClr>
                <a:schemeClr val="tx2"/>
              </a:buClr>
              <a:buSzPct val="80000"/>
              <a:buFont typeface="Wingdings" panose="05000000000000000000" pitchFamily="2" charset="2"/>
              <a:buChar char="§"/>
              <a:defRPr sz="1600" b="0" i="0">
                <a:solidFill>
                  <a:schemeClr val="tx2"/>
                </a:solidFill>
                <a:latin typeface="+mn-lt"/>
                <a:cs typeface="CiscoSans ExtraLight"/>
              </a:defRPr>
            </a:lvl3pPr>
            <a:lvl4pPr marL="800100" indent="-171450">
              <a:buClr>
                <a:schemeClr val="tx2"/>
              </a:buClr>
              <a:buSzPct val="80000"/>
              <a:buFont typeface="Wingdings" panose="05000000000000000000" pitchFamily="2" charset="2"/>
              <a:buChar char="§"/>
              <a:defRPr sz="1400" b="0" i="0">
                <a:solidFill>
                  <a:schemeClr val="tx2"/>
                </a:solidFill>
                <a:latin typeface="+mn-lt"/>
                <a:cs typeface="CiscoSans ExtraLight"/>
              </a:defRPr>
            </a:lvl4pPr>
            <a:lvl5pPr marL="971550" indent="-171450">
              <a:buClr>
                <a:schemeClr val="tx2"/>
              </a:buClr>
              <a:buSzPct val="80000"/>
              <a:buFont typeface="Wingdings" panose="05000000000000000000" pitchFamily="2" charset="2"/>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063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Rectangle 1"/>
          <p:cNvSpPr/>
          <p:nvPr userDrawn="1"/>
        </p:nvSpPr>
        <p:spPr>
          <a:xfrm>
            <a:off x="316892" y="676274"/>
            <a:ext cx="2807308" cy="404812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9" name="Rectangle 8"/>
          <p:cNvSpPr/>
          <p:nvPr userDrawn="1"/>
        </p:nvSpPr>
        <p:spPr>
          <a:xfrm>
            <a:off x="3193442" y="676274"/>
            <a:ext cx="2807308" cy="404812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0" name="Rectangle 9"/>
          <p:cNvSpPr/>
          <p:nvPr userDrawn="1"/>
        </p:nvSpPr>
        <p:spPr>
          <a:xfrm>
            <a:off x="6069993" y="676274"/>
            <a:ext cx="2807308" cy="404812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7" name="Title 1"/>
          <p:cNvSpPr>
            <a:spLocks noGrp="1"/>
          </p:cNvSpPr>
          <p:nvPr>
            <p:ph type="ctrTitle" hasCustomPrompt="1"/>
          </p:nvPr>
        </p:nvSpPr>
        <p:spPr>
          <a:xfrm>
            <a:off x="193837" y="177704"/>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Tree>
    <p:extLst>
      <p:ext uri="{BB962C8B-B14F-4D97-AF65-F5344CB8AC3E}">
        <p14:creationId xmlns:p14="http://schemas.microsoft.com/office/powerpoint/2010/main" val="356472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Boxes">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0" y="5745"/>
            <a:ext cx="8550884" cy="323742"/>
          </a:xfrm>
          <a:prstGeom prst="rect">
            <a:avLst/>
          </a:prstGeom>
        </p:spPr>
        <p:txBody>
          <a:bodyPr vert="horz" lIns="91440" tIns="45720" rIns="91440" bIns="45720" rtlCol="0" anchor="t" anchorCtr="0">
            <a:noAutofit/>
          </a:bodyPr>
          <a:lstStyle>
            <a:lvl1pPr>
              <a:defRPr lang="en-US" b="1" dirty="0"/>
            </a:lvl1pPr>
          </a:lstStyle>
          <a:p>
            <a:pPr lvl="0"/>
            <a:r>
              <a:rPr lang="en-US" dirty="0"/>
              <a:t>Title Goes Here</a:t>
            </a:r>
          </a:p>
        </p:txBody>
      </p:sp>
      <p:sp>
        <p:nvSpPr>
          <p:cNvPr id="9" name="Rectangle 8"/>
          <p:cNvSpPr/>
          <p:nvPr userDrawn="1"/>
        </p:nvSpPr>
        <p:spPr>
          <a:xfrm>
            <a:off x="264605" y="654519"/>
            <a:ext cx="4212490"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5" name="Text Placeholder 3"/>
          <p:cNvSpPr>
            <a:spLocks noGrp="1"/>
          </p:cNvSpPr>
          <p:nvPr>
            <p:ph type="body" sz="quarter" idx="10"/>
          </p:nvPr>
        </p:nvSpPr>
        <p:spPr>
          <a:xfrm>
            <a:off x="265213" y="378139"/>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6" name="Text Placeholder 3"/>
          <p:cNvSpPr>
            <a:spLocks noGrp="1"/>
          </p:cNvSpPr>
          <p:nvPr>
            <p:ph type="body" sz="quarter" idx="11"/>
          </p:nvPr>
        </p:nvSpPr>
        <p:spPr>
          <a:xfrm>
            <a:off x="4676965" y="387763"/>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7" name="Text Placeholder 3"/>
          <p:cNvSpPr>
            <a:spLocks noGrp="1"/>
          </p:cNvSpPr>
          <p:nvPr>
            <p:ph type="body" sz="quarter" idx="12"/>
          </p:nvPr>
        </p:nvSpPr>
        <p:spPr>
          <a:xfrm>
            <a:off x="255588" y="2506115"/>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8" name="Text Placeholder 3"/>
          <p:cNvSpPr>
            <a:spLocks noGrp="1"/>
          </p:cNvSpPr>
          <p:nvPr>
            <p:ph type="body" sz="quarter" idx="13"/>
          </p:nvPr>
        </p:nvSpPr>
        <p:spPr>
          <a:xfrm>
            <a:off x="4676965" y="2506114"/>
            <a:ext cx="4211637" cy="275999"/>
          </a:xfrm>
          <a:prstGeom prst="rect">
            <a:avLst/>
          </a:prstGeom>
        </p:spPr>
        <p:txBody>
          <a:bodyPr/>
          <a:lstStyle>
            <a:lvl1pPr marL="0" indent="0">
              <a:buFontTx/>
              <a:buNone/>
              <a:defRPr sz="1100">
                <a:solidFill>
                  <a:srgbClr val="78BBE4"/>
                </a:solidFill>
                <a:latin typeface="+mn-lt"/>
              </a:defRPr>
            </a:lvl1pPr>
          </a:lstStyle>
          <a:p>
            <a:pPr lvl="0"/>
            <a:r>
              <a:rPr lang="en-US" dirty="0"/>
              <a:t>Click to edit Master text styles</a:t>
            </a:r>
            <a:endParaRPr lang="en-IN" dirty="0"/>
          </a:p>
        </p:txBody>
      </p:sp>
      <p:sp>
        <p:nvSpPr>
          <p:cNvPr id="13" name="Rectangle 12"/>
          <p:cNvSpPr/>
          <p:nvPr userDrawn="1"/>
        </p:nvSpPr>
        <p:spPr>
          <a:xfrm>
            <a:off x="253375" y="2799348"/>
            <a:ext cx="4212490" cy="1834743"/>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4" name="Rectangle 13"/>
          <p:cNvSpPr/>
          <p:nvPr userDrawn="1"/>
        </p:nvSpPr>
        <p:spPr>
          <a:xfrm>
            <a:off x="4671371" y="2799350"/>
            <a:ext cx="4212490" cy="1834741"/>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9" name="Rectangle 18"/>
          <p:cNvSpPr/>
          <p:nvPr userDrawn="1"/>
        </p:nvSpPr>
        <p:spPr>
          <a:xfrm>
            <a:off x="4671371" y="672165"/>
            <a:ext cx="4212490" cy="1751797"/>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55340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499" y="63833"/>
            <a:ext cx="8568465" cy="272122"/>
          </a:xfrm>
          <a:prstGeom prst="rect">
            <a:avLst/>
          </a:prstGeom>
        </p:spPr>
        <p:txBody>
          <a:bodyPr vert="horz" lIns="91440" tIns="45720" rIns="91440" bIns="45720" rtlCol="0" anchor="t" anchorCtr="0">
            <a:noAutofit/>
          </a:bodyPr>
          <a:lstStyle>
            <a:lvl1pPr>
              <a:defRPr lang="en-US" b="1" dirty="0"/>
            </a:lvl1pPr>
          </a:lstStyle>
          <a:p>
            <a:pPr lvl="0"/>
            <a:r>
              <a:rPr lang="en-US" dirty="0"/>
              <a:t>Bullet Title Goes Here</a:t>
            </a:r>
          </a:p>
        </p:txBody>
      </p:sp>
    </p:spTree>
    <p:extLst>
      <p:ext uri="{BB962C8B-B14F-4D97-AF65-F5344CB8AC3E}">
        <p14:creationId xmlns:p14="http://schemas.microsoft.com/office/powerpoint/2010/main" val="15947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Bullet_Title only">
    <p:bg>
      <p:bgPr>
        <a:gradFill flip="none" rotWithShape="1">
          <a:gsLst>
            <a:gs pos="80000">
              <a:srgbClr val="0062AC"/>
            </a:gs>
            <a:gs pos="0">
              <a:srgbClr val="00B0F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30867" y="168314"/>
            <a:ext cx="8544016" cy="419950"/>
          </a:xfrm>
          <a:prstGeom prst="rect">
            <a:avLst/>
          </a:prstGeom>
        </p:spPr>
        <p:txBody>
          <a:bodyPr anchor="t" anchorCtr="0">
            <a:noAutofit/>
          </a:bodyPr>
          <a:lstStyle>
            <a:lvl1pPr algn="l">
              <a:lnSpc>
                <a:spcPct val="90000"/>
              </a:lnSpc>
              <a:defRPr sz="2500" b="1" i="0" spc="0" baseline="0">
                <a:solidFill>
                  <a:schemeClr val="bg1"/>
                </a:solidFill>
                <a:latin typeface="+mj-lt"/>
                <a:cs typeface="CiscoSans Thin"/>
              </a:defRPr>
            </a:lvl1pPr>
          </a:lstStyle>
          <a:p>
            <a:r>
              <a:rPr lang="en-US" dirty="0"/>
              <a:t>Bullet Title Goes Here</a:t>
            </a:r>
          </a:p>
        </p:txBody>
      </p:sp>
      <p:sp>
        <p:nvSpPr>
          <p:cNvPr id="6"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a:solidFill>
                  <a:srgbClr val="FFFFFF"/>
                </a:solidFill>
                <a:latin typeface="+mn-lt"/>
                <a:cs typeface="CiscoSans Thin"/>
              </a:rPr>
              <a:t>© 2021  Cisco and/or its affiliates. All rights reserved.</a:t>
            </a:r>
          </a:p>
        </p:txBody>
      </p:sp>
      <p:cxnSp>
        <p:nvCxnSpPr>
          <p:cNvPr id="8" name="Straight Connector 7"/>
          <p:cNvCxnSpPr/>
          <p:nvPr userDrawn="1"/>
        </p:nvCxnSpPr>
        <p:spPr>
          <a:xfrm>
            <a:off x="0" y="5057775"/>
            <a:ext cx="9144000" cy="0"/>
          </a:xfrm>
          <a:prstGeom prst="line">
            <a:avLst/>
          </a:prstGeom>
          <a:ln w="177800">
            <a:solidFill>
              <a:srgbClr val="006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3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Statement">
    <p:bg>
      <p:bgPr>
        <a:gradFill flip="none" rotWithShape="1">
          <a:gsLst>
            <a:gs pos="87000">
              <a:srgbClr val="0062AC"/>
            </a:gs>
            <a:gs pos="0">
              <a:srgbClr val="00B0F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245456" y="705551"/>
            <a:ext cx="8898544" cy="2436518"/>
          </a:xfrm>
          <a:prstGeom prst="rect">
            <a:avLst/>
          </a:prstGeom>
        </p:spPr>
        <p:txBody>
          <a:bodyPr anchor="b" anchorCtr="0">
            <a:noAutofit/>
          </a:bodyPr>
          <a:lstStyle>
            <a:lvl1pPr algn="l">
              <a:lnSpc>
                <a:spcPct val="90000"/>
              </a:lnSpc>
              <a:defRPr sz="3800" b="0" i="0" spc="0" baseline="0">
                <a:solidFill>
                  <a:srgbClr val="FFFFFF"/>
                </a:solidFill>
                <a:latin typeface="+mj-lt"/>
                <a:cs typeface="CiscoSans Thin"/>
              </a:defRPr>
            </a:lvl1pPr>
          </a:lstStyle>
          <a:p>
            <a:r>
              <a:rPr lang="en-US" dirty="0"/>
              <a:t>Statement Goes Here</a:t>
            </a:r>
          </a:p>
        </p:txBody>
      </p:sp>
      <p:sp>
        <p:nvSpPr>
          <p:cNvPr id="7"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a:solidFill>
                  <a:srgbClr val="FFFFFF"/>
                </a:solidFill>
                <a:latin typeface="+mn-lt"/>
                <a:cs typeface="CiscoSans Thin"/>
              </a:rPr>
              <a:t>© 2021  Cisco and/or its affiliates. All rights reserved.</a:t>
            </a:r>
          </a:p>
        </p:txBody>
      </p:sp>
      <p:cxnSp>
        <p:nvCxnSpPr>
          <p:cNvPr id="9" name="Straight Connector 8"/>
          <p:cNvCxnSpPr/>
          <p:nvPr userDrawn="1"/>
        </p:nvCxnSpPr>
        <p:spPr>
          <a:xfrm>
            <a:off x="0" y="5057775"/>
            <a:ext cx="9144000" cy="0"/>
          </a:xfrm>
          <a:prstGeom prst="line">
            <a:avLst/>
          </a:prstGeom>
          <a:ln w="177800">
            <a:solidFill>
              <a:srgbClr val="006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76265" y="90435"/>
            <a:ext cx="8659368" cy="337268"/>
          </a:xfrm>
          <a:prstGeom prst="rect">
            <a:avLst/>
          </a:prstGeom>
        </p:spPr>
        <p:txBody>
          <a:bodyPr vert="horz" lIns="91440" tIns="45720" rIns="91440" bIns="45720" rtlCol="0" anchor="t" anchorCtr="0">
            <a:noAutofit/>
          </a:bodyPr>
          <a:lstStyle/>
          <a:p>
            <a:r>
              <a:rPr lang="en-US"/>
              <a:t>Click to edit Master title style</a:t>
            </a:r>
            <a:endParaRPr lang="en-GB" dirty="0"/>
          </a:p>
        </p:txBody>
      </p:sp>
      <p:sp>
        <p:nvSpPr>
          <p:cNvPr id="6" name="Rectangle 4"/>
          <p:cNvSpPr>
            <a:spLocks noChangeArrowheads="1"/>
          </p:cNvSpPr>
          <p:nvPr/>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a:solidFill>
                  <a:srgbClr val="231F20"/>
                </a:solidFill>
                <a:latin typeface="+mn-lt"/>
                <a:cs typeface="CiscoSans Thin"/>
              </a:rPr>
              <a:t>© 2021  Cisco and/or its affiliates. All rights reserved.</a:t>
            </a:r>
          </a:p>
        </p:txBody>
      </p:sp>
      <p:cxnSp>
        <p:nvCxnSpPr>
          <p:cNvPr id="7" name="Straight Connector 6"/>
          <p:cNvCxnSpPr/>
          <p:nvPr userDrawn="1"/>
        </p:nvCxnSpPr>
        <p:spPr>
          <a:xfrm>
            <a:off x="0" y="5057775"/>
            <a:ext cx="9144000" cy="0"/>
          </a:xfrm>
          <a:prstGeom prst="line">
            <a:avLst/>
          </a:prstGeom>
          <a:ln w="177800">
            <a:gradFill>
              <a:gsLst>
                <a:gs pos="0">
                  <a:srgbClr val="0085C8"/>
                </a:gs>
                <a:gs pos="51000">
                  <a:srgbClr val="29B8FF"/>
                </a:gs>
                <a:gs pos="100000">
                  <a:srgbClr val="0085C8"/>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484999"/>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667" r:id="rId3"/>
    <p:sldLayoutId id="2147483668" r:id="rId4"/>
    <p:sldLayoutId id="2147483769" r:id="rId5"/>
    <p:sldLayoutId id="2147483789" r:id="rId6"/>
    <p:sldLayoutId id="2147483670" r:id="rId7"/>
    <p:sldLayoutId id="2147483761" r:id="rId8"/>
    <p:sldLayoutId id="2147483739" r:id="rId9"/>
    <p:sldLayoutId id="2147483742" r:id="rId10"/>
    <p:sldLayoutId id="2147483746" r:id="rId11"/>
    <p:sldLayoutId id="2147483747" r:id="rId12"/>
    <p:sldLayoutId id="2147483796" r:id="rId13"/>
    <p:sldLayoutId id="2147483808" r:id="rId14"/>
    <p:sldLayoutId id="2147483809" r:id="rId15"/>
    <p:sldLayoutId id="2147483810" r:id="rId16"/>
    <p:sldLayoutId id="2147483811" r:id="rId17"/>
    <p:sldLayoutId id="2147483812" r:id="rId18"/>
    <p:sldLayoutId id="2147483790" r:id="rId19"/>
    <p:sldLayoutId id="2147483791" r:id="rId20"/>
    <p:sldLayoutId id="2147483793" r:id="rId21"/>
    <p:sldLayoutId id="2147483792" r:id="rId22"/>
    <p:sldLayoutId id="2147483794" r:id="rId23"/>
    <p:sldLayoutId id="2147483795" r:id="rId24"/>
    <p:sldLayoutId id="2147483801" r:id="rId25"/>
    <p:sldLayoutId id="2147483802" r:id="rId26"/>
    <p:sldLayoutId id="2147483803" r:id="rId27"/>
    <p:sldLayoutId id="2147483804" r:id="rId28"/>
    <p:sldLayoutId id="2147483805" r:id="rId29"/>
    <p:sldLayoutId id="2147483813" r:id="rId30"/>
    <p:sldLayoutId id="2147483807" r:id="rId31"/>
    <p:sldLayoutId id="2147483806" r:id="rId32"/>
    <p:sldLayoutId id="2147483816" r:id="rId33"/>
  </p:sldLayoutIdLst>
  <p:transition spd="slow">
    <p:wipe/>
  </p:transition>
  <p:txStyles>
    <p:titleStyle>
      <a:lvl1pPr algn="l" defTabSz="685891" rtl="0" eaLnBrk="1" latinLnBrk="0" hangingPunct="1">
        <a:lnSpc>
          <a:spcPct val="80000"/>
        </a:lnSpc>
        <a:spcBef>
          <a:spcPct val="0"/>
        </a:spcBef>
        <a:buNone/>
        <a:defRPr lang="en-US" sz="1800" b="0" kern="1200" spc="0" baseline="0" dirty="0">
          <a:solidFill>
            <a:srgbClr val="78BBE4"/>
          </a:solidFill>
          <a:latin typeface="+mj-lt"/>
          <a:ea typeface="+mj-ea"/>
          <a:cs typeface="CiscoSans"/>
        </a:defRPr>
      </a:lvl1pPr>
    </p:titleStyle>
    <p:bodyStyle>
      <a:lvl1pPr marL="171473" indent="-171473" algn="l" defTabSz="685891" rtl="0" eaLnBrk="1" latinLnBrk="0" hangingPunct="1">
        <a:lnSpc>
          <a:spcPct val="95000"/>
        </a:lnSpc>
        <a:spcBef>
          <a:spcPts val="1080"/>
        </a:spcBef>
        <a:buClr>
          <a:schemeClr val="tx2"/>
        </a:buClr>
        <a:buSzPct val="90000"/>
        <a:buFont typeface="Arial" pitchFamily="34" charset="0"/>
        <a:buChar char="•"/>
        <a:tabLst/>
        <a:defRPr lang="en-US" sz="1500" kern="1200" dirty="0" smtClean="0">
          <a:solidFill>
            <a:schemeClr val="tx1"/>
          </a:solidFill>
          <a:latin typeface="+mn-lt"/>
          <a:ea typeface="+mn-ea"/>
          <a:cs typeface="CiscoSans"/>
        </a:defRPr>
      </a:lvl1pPr>
      <a:lvl2pPr marL="360000" indent="-216000" algn="l" defTabSz="685891" rtl="0" eaLnBrk="1" latinLnBrk="0" hangingPunct="1">
        <a:lnSpc>
          <a:spcPct val="95000"/>
        </a:lnSpc>
        <a:spcBef>
          <a:spcPts val="600"/>
        </a:spcBef>
        <a:buClr>
          <a:schemeClr val="tx2"/>
        </a:buClr>
        <a:buFont typeface="Arial"/>
        <a:buChar char="•"/>
        <a:defRPr lang="en-US" sz="1400" kern="1200" dirty="0" smtClean="0">
          <a:solidFill>
            <a:schemeClr val="tx1"/>
          </a:solidFill>
          <a:latin typeface="+mn-lt"/>
          <a:ea typeface="+mn-ea"/>
          <a:cs typeface="CiscoSans"/>
        </a:defRPr>
      </a:lvl2pPr>
      <a:lvl3pPr marL="432000" indent="-171450" algn="l" defTabSz="685891" rtl="0" eaLnBrk="1" latinLnBrk="0" hangingPunct="1">
        <a:lnSpc>
          <a:spcPct val="95000"/>
        </a:lnSpc>
        <a:spcBef>
          <a:spcPts val="630"/>
        </a:spcBef>
        <a:buFont typeface="Arial"/>
        <a:buChar char="•"/>
        <a:defRPr lang="en-US" sz="1200" kern="1200" dirty="0" smtClean="0">
          <a:solidFill>
            <a:schemeClr val="tx1"/>
          </a:solidFill>
          <a:latin typeface="+mn-lt"/>
          <a:ea typeface="+mn-ea"/>
          <a:cs typeface="CiscoSans"/>
        </a:defRPr>
      </a:lvl3pPr>
      <a:lvl4pPr marL="504000" indent="-171450" algn="l" defTabSz="685891" rtl="0" eaLnBrk="1" latinLnBrk="0" hangingPunct="1">
        <a:lnSpc>
          <a:spcPct val="95000"/>
        </a:lnSpc>
        <a:spcBef>
          <a:spcPts val="630"/>
        </a:spcBef>
        <a:buFont typeface="Arial"/>
        <a:buChar char="•"/>
        <a:defRPr lang="en-US" sz="1100" kern="1200" dirty="0" smtClean="0">
          <a:solidFill>
            <a:schemeClr val="tx1"/>
          </a:solidFill>
          <a:latin typeface="+mn-lt"/>
          <a:ea typeface="+mn-ea"/>
          <a:cs typeface="CiscoSans"/>
        </a:defRPr>
      </a:lvl4pPr>
      <a:lvl5pPr marL="576000" indent="-171450" algn="l" defTabSz="685891" rtl="0" eaLnBrk="1" latinLnBrk="0" hangingPunct="1">
        <a:lnSpc>
          <a:spcPct val="95000"/>
        </a:lnSpc>
        <a:spcBef>
          <a:spcPts val="630"/>
        </a:spcBef>
        <a:buFont typeface="Arial"/>
        <a:buChar char="•"/>
        <a:defRPr lang="en-US" sz="1100" kern="1200" dirty="0">
          <a:solidFill>
            <a:schemeClr val="tx1"/>
          </a:solidFill>
          <a:latin typeface="+mn-lt"/>
          <a:ea typeface="+mn-ea"/>
          <a:cs typeface="CiscoSans"/>
        </a:defRPr>
      </a:lvl5pPr>
      <a:lvl6pPr marL="864000" indent="-171473" algn="l" defTabSz="685891"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6000" indent="-171450" algn="l" defTabSz="685891"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620" indent="0" algn="l" defTabSz="685891" rtl="0" eaLnBrk="1" latinLnBrk="0" hangingPunct="1">
        <a:spcBef>
          <a:spcPct val="20000"/>
        </a:spcBef>
        <a:buFont typeface="Arial" pitchFamily="34" charset="0"/>
        <a:buNone/>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theme/theme1.xml><?xml version="1.0" encoding="utf-8"?>
<a:theme xmlns:a="http://schemas.openxmlformats.org/drawingml/2006/main" name="16x9_Cool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sco 2014">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9F9F9"/>
        </a:solidFill>
        <a:ln w="3175">
          <a:solidFill>
            <a:schemeClr val="bg1">
              <a:lumMod val="85000"/>
            </a:schemeClr>
          </a:solidFill>
        </a:ln>
        <a:effectLst>
          <a:outerShdw blurRad="25400" dist="12700" dir="2700000" algn="tl" rotWithShape="0">
            <a:schemeClr val="bg1">
              <a:lumMod val="85000"/>
              <a:alpha val="40000"/>
            </a:schemeClr>
          </a:outerShdw>
        </a:effectLst>
      </a:spPr>
      <a:bodyPr rtlCol="0" anchor="ctr"/>
      <a:lstStyle>
        <a:defPPr>
          <a:defRPr sz="800"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yperFlex_Report_13012017" id="{04EAA829-10FB-4E11-9361-27BF79FEF982}" vid="{E2FF6D40-B283-45A3-A194-884AB43DC650}"/>
    </a:ext>
  </a:extLst>
</a:theme>
</file>

<file path=ppt/theme/theme2.xml><?xml version="1.0" encoding="utf-8"?>
<a:theme xmlns:a="http://schemas.openxmlformats.org/drawingml/2006/main" name="Office Theme">
  <a:themeElements>
    <a:clrScheme name="Cisco Cool Palette Theme">
      <a:dk1>
        <a:srgbClr val="000000"/>
      </a:dk1>
      <a:lt1>
        <a:srgbClr val="FFFFFF"/>
      </a:lt1>
      <a:dk2>
        <a:srgbClr val="272848"/>
      </a:dk2>
      <a:lt2>
        <a:srgbClr val="FFFFFF"/>
      </a:lt2>
      <a:accent1>
        <a:srgbClr val="272A48"/>
      </a:accent1>
      <a:accent2>
        <a:srgbClr val="52526D"/>
      </a:accent2>
      <a:accent3>
        <a:srgbClr val="FFFFFF"/>
      </a:accent3>
      <a:accent4>
        <a:srgbClr val="D3D3DA"/>
      </a:accent4>
      <a:accent5>
        <a:srgbClr val="33828D"/>
      </a:accent5>
      <a:accent6>
        <a:srgbClr val="3CBBB9"/>
      </a:accent6>
      <a:hlink>
        <a:srgbClr val="3CBBB9"/>
      </a:hlink>
      <a:folHlink>
        <a:srgbClr val="33828D"/>
      </a:folHlink>
    </a:clrScheme>
    <a:fontScheme name="CiscoSans Custom Font">
      <a:majorFont>
        <a:latin typeface="CiscoSansTT Thin"/>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isco Cool Palette Theme">
      <a:dk1>
        <a:srgbClr val="000000"/>
      </a:dk1>
      <a:lt1>
        <a:srgbClr val="FFFFFF"/>
      </a:lt1>
      <a:dk2>
        <a:srgbClr val="272848"/>
      </a:dk2>
      <a:lt2>
        <a:srgbClr val="FFFFFF"/>
      </a:lt2>
      <a:accent1>
        <a:srgbClr val="272A48"/>
      </a:accent1>
      <a:accent2>
        <a:srgbClr val="52526D"/>
      </a:accent2>
      <a:accent3>
        <a:srgbClr val="FFFFFF"/>
      </a:accent3>
      <a:accent4>
        <a:srgbClr val="D3D3DA"/>
      </a:accent4>
      <a:accent5>
        <a:srgbClr val="33828D"/>
      </a:accent5>
      <a:accent6>
        <a:srgbClr val="3CBBB9"/>
      </a:accent6>
      <a:hlink>
        <a:srgbClr val="3CBBB9"/>
      </a:hlink>
      <a:folHlink>
        <a:srgbClr val="33828D"/>
      </a:folHlink>
    </a:clrScheme>
    <a:fontScheme name="CiscoSans Custom Font">
      <a:majorFont>
        <a:latin typeface="CiscoSansTT Thin"/>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HyperFlex_Report_16012017</Template>
  <TotalTime>389</TotalTime>
  <Words>0</Words>
  <Application>Microsoft Office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0</vt:i4>
      </vt:variant>
    </vt:vector>
  </HeadingPairs>
  <TitlesOfParts>
    <vt:vector size="8" baseType="lpstr">
      <vt:lpstr>Wingdings</vt:lpstr>
      <vt:lpstr>CiscoSansTT</vt:lpstr>
      <vt:lpstr>CiscoSansTT ExtraLight</vt:lpstr>
      <vt:lpstr>CiscoSansTT Heavy</vt:lpstr>
      <vt:lpstr>CiscoSansTT Light</vt:lpstr>
      <vt:lpstr>Arial</vt:lpstr>
      <vt:lpstr>Ciscolight</vt:lpstr>
      <vt:lpstr>16x9_Cool_Template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Savitha Malige</dc:creator>
  <cp:lastModifiedBy>Rajkumar K K</cp:lastModifiedBy>
  <cp:revision>88</cp:revision>
  <dcterms:created xsi:type="dcterms:W3CDTF">2017-01-18T05:18:55Z</dcterms:created>
  <dcterms:modified xsi:type="dcterms:W3CDTF">2021-05-12T06:15:57Z</dcterms:modified>
</cp:coreProperties>
</file>