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8/26/2019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8/26/2019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8/26/2019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8/26/2019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8/26/2019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8/26/2019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8/26/2019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0063"/>
            <a:ext cx="9144000" cy="2387600"/>
          </a:xfrm>
        </p:spPr>
        <p:txBody>
          <a:bodyPr>
            <a:normAutofit/>
          </a:bodyPr>
          <a:lstStyle/>
          <a:p>
            <a:r>
              <a:rPr lang="en-US"/>
              <a:t>Monte carlo Simulation of a Medical Linear Accelerator</a:t>
            </a:r>
          </a:p>
        </p:txBody>
      </p:sp>
      <p:sp>
        <p:nvSpPr>
          <p:cNvPr id="3" name="Subtitle 2"/>
          <p:cNvSpPr>
            <a:spLocks noGrp="1"/>
          </p:cNvSpPr>
          <p:nvPr>
            <p:ph type="subTitle" idx="1"/>
          </p:nvPr>
        </p:nvSpPr>
        <p:spPr>
          <a:xfrm>
            <a:off x="8534400" y="3979545"/>
            <a:ext cx="2133600" cy="1655445"/>
          </a:xfrm>
        </p:spPr>
        <p:txBody>
          <a:bodyPr/>
          <a:lstStyle/>
          <a:p>
            <a:pPr algn="l"/>
            <a:r>
              <a:rPr lang="en-US" dirty="0" err="1"/>
              <a:t>Seenia</a:t>
            </a:r>
            <a:r>
              <a:rPr lang="en-US" dirty="0"/>
              <a:t> Francis</a:t>
            </a:r>
          </a:p>
          <a:p>
            <a:pPr algn="l"/>
            <a:r>
              <a:rPr lang="en-US" dirty="0"/>
              <a:t>P190029CS</a:t>
            </a:r>
          </a:p>
          <a:p>
            <a:pPr algn="l"/>
            <a:r>
              <a:rPr lang="en-US" dirty="0"/>
              <a:t>CSED</a:t>
            </a:r>
          </a:p>
        </p:txBody>
      </p:sp>
      <p:sp>
        <p:nvSpPr>
          <p:cNvPr id="4" name="Subtitle 2"/>
          <p:cNvSpPr>
            <a:spLocks noGrp="1"/>
          </p:cNvSpPr>
          <p:nvPr/>
        </p:nvSpPr>
        <p:spPr>
          <a:xfrm>
            <a:off x="1845310" y="3979545"/>
            <a:ext cx="2602865" cy="16554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t>Guide :</a:t>
            </a:r>
          </a:p>
          <a:p>
            <a:pPr algn="l"/>
            <a:r>
              <a:rPr lang="en-US"/>
              <a:t>Dr. Jayaraj P B</a:t>
            </a:r>
          </a:p>
          <a:p>
            <a:pPr algn="l"/>
            <a:r>
              <a:rPr lang="en-US"/>
              <a:t>Dr. Pournami P N</a:t>
            </a:r>
          </a:p>
        </p:txBody>
      </p:sp>
      <p:sp>
        <p:nvSpPr>
          <p:cNvPr id="5" name="Subtitle 2"/>
          <p:cNvSpPr>
            <a:spLocks noGrp="1"/>
          </p:cNvSpPr>
          <p:nvPr/>
        </p:nvSpPr>
        <p:spPr>
          <a:xfrm>
            <a:off x="3712210" y="6104255"/>
            <a:ext cx="2602865" cy="6908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t>Date : 26/07/2019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accelerator ....</a:t>
            </a:r>
          </a:p>
        </p:txBody>
      </p:sp>
      <p:sp>
        <p:nvSpPr>
          <p:cNvPr id="3" name="Content Placeholder 2"/>
          <p:cNvSpPr>
            <a:spLocks noGrp="1"/>
          </p:cNvSpPr>
          <p:nvPr>
            <p:ph sz="half" idx="1"/>
          </p:nvPr>
        </p:nvSpPr>
        <p:spPr>
          <a:xfrm>
            <a:off x="838200" y="1825625"/>
            <a:ext cx="6450330" cy="4351655"/>
          </a:xfrm>
        </p:spPr>
        <p:txBody>
          <a:bodyPr>
            <a:normAutofit fontScale="87500" lnSpcReduction="10000"/>
          </a:bodyPr>
          <a:lstStyle/>
          <a:p>
            <a:r>
              <a:rPr lang="en-US" b="1" dirty="0">
                <a:sym typeface="+mn-ea"/>
              </a:rPr>
              <a:t>Target</a:t>
            </a:r>
            <a:endParaRPr lang="en-US" dirty="0">
              <a:sym typeface="+mn-ea"/>
            </a:endParaRPr>
          </a:p>
          <a:p>
            <a:pPr lvl="1"/>
            <a:r>
              <a:rPr lang="en-US" dirty="0">
                <a:sym typeface="+mn-ea"/>
              </a:rPr>
              <a:t>A tungsten or a laminate of copper-tungsten thin enough to completely stop the primary electrons.</a:t>
            </a:r>
            <a:endParaRPr lang="en-US" dirty="0"/>
          </a:p>
          <a:p>
            <a:pPr lvl="1"/>
            <a:r>
              <a:rPr lang="en-US" dirty="0">
                <a:sym typeface="+mn-ea"/>
              </a:rPr>
              <a:t>The energy lost by electron is converted into X-ray photons whose  main emission is directed forward.</a:t>
            </a:r>
          </a:p>
          <a:p>
            <a:r>
              <a:rPr lang="en-US" b="1" dirty="0"/>
              <a:t>Flattening filter</a:t>
            </a:r>
            <a:endParaRPr lang="en-US" dirty="0"/>
          </a:p>
          <a:p>
            <a:pPr lvl="1"/>
            <a:r>
              <a:rPr lang="en-US" dirty="0"/>
              <a:t>To compensate for the lack of scattering at the edge of the field, it is used a flattening filter that projects deliberately a beam profile which increases toward the edges(Fig. 2c). </a:t>
            </a:r>
          </a:p>
          <a:p>
            <a:pPr lvl="1"/>
            <a:r>
              <a:rPr lang="en-US" dirty="0"/>
              <a:t>The filters have a conical shape and are generally circularly symmetric.</a:t>
            </a:r>
          </a:p>
          <a:p>
            <a:pPr lvl="1"/>
            <a:r>
              <a:rPr lang="en-US" dirty="0"/>
              <a:t>The material should be made of medium atomic number, such as steel and copper .</a:t>
            </a:r>
          </a:p>
          <a:p>
            <a:endParaRPr lang="en-US" dirty="0"/>
          </a:p>
        </p:txBody>
      </p:sp>
      <p:pic>
        <p:nvPicPr>
          <p:cNvPr id="5" name="Content Placeholder 4"/>
          <p:cNvPicPr>
            <a:picLocks noGrp="1" noChangeAspect="1"/>
          </p:cNvPicPr>
          <p:nvPr>
            <p:ph sz="half" idx="2"/>
          </p:nvPr>
        </p:nvPicPr>
        <p:blipFill>
          <a:blip r:embed="rId2"/>
          <a:stretch>
            <a:fillRect/>
          </a:stretch>
        </p:blipFill>
        <p:spPr>
          <a:xfrm>
            <a:off x="7346315" y="1938655"/>
            <a:ext cx="4587875" cy="36937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5536"/>
          </a:xfrm>
        </p:spPr>
        <p:txBody>
          <a:bodyPr>
            <a:normAutofit fontScale="90000"/>
          </a:bodyPr>
          <a:lstStyle/>
          <a:p>
            <a:r>
              <a:rPr lang="en-US" dirty="0">
                <a:sym typeface="+mn-ea"/>
              </a:rPr>
              <a:t>Linear accelerator ....</a:t>
            </a:r>
            <a:endParaRPr lang="en-US" dirty="0"/>
          </a:p>
        </p:txBody>
      </p:sp>
      <p:sp>
        <p:nvSpPr>
          <p:cNvPr id="3" name="Content Placeholder 2"/>
          <p:cNvSpPr>
            <a:spLocks noGrp="1"/>
          </p:cNvSpPr>
          <p:nvPr>
            <p:ph sz="half" idx="1"/>
          </p:nvPr>
        </p:nvSpPr>
        <p:spPr>
          <a:xfrm>
            <a:off x="530087" y="980661"/>
            <a:ext cx="11330609" cy="5671929"/>
          </a:xfrm>
        </p:spPr>
        <p:txBody>
          <a:bodyPr>
            <a:normAutofit fontScale="95000" lnSpcReduction="10000"/>
          </a:bodyPr>
          <a:lstStyle/>
          <a:p>
            <a:r>
              <a:rPr lang="en-US" sz="2400" b="1" dirty="0"/>
              <a:t>Collimators</a:t>
            </a:r>
            <a:endParaRPr lang="en-US" sz="2400" dirty="0"/>
          </a:p>
          <a:p>
            <a:pPr lvl="1"/>
            <a:r>
              <a:rPr lang="en-US" sz="2400" dirty="0"/>
              <a:t>It is device which narrows a beam of particles or wave. To narrow can mean either to cause the direction of motion to become more aligned in a specific direction (parallel rays) or to cause the spatial cross section of the beam to become smaller.</a:t>
            </a:r>
          </a:p>
          <a:p>
            <a:pPr lvl="1"/>
            <a:r>
              <a:rPr lang="en-US" sz="2400" dirty="0"/>
              <a:t>The head of a </a:t>
            </a:r>
            <a:r>
              <a:rPr lang="en-US" sz="2400" dirty="0" err="1"/>
              <a:t>Linac</a:t>
            </a:r>
            <a:r>
              <a:rPr lang="en-US" sz="2400" dirty="0"/>
              <a:t> has two collimators to ensure that only the treatment area is irradiated.</a:t>
            </a:r>
          </a:p>
          <a:p>
            <a:pPr lvl="1"/>
            <a:r>
              <a:rPr lang="en-US" sz="2400" dirty="0"/>
              <a:t>The primary collimator is fixed and the secondary one is adjustable. </a:t>
            </a:r>
          </a:p>
          <a:p>
            <a:pPr lvl="1"/>
            <a:r>
              <a:rPr lang="en-US" sz="2400" dirty="0"/>
              <a:t>The material is usually tungsten. </a:t>
            </a:r>
          </a:p>
          <a:p>
            <a:pPr lvl="1"/>
            <a:r>
              <a:rPr lang="en-US" sz="2400" dirty="0"/>
              <a:t>The primary collimator field defines the maximum beam of X-rays, typically 40 × 40 cm to 100 cm from the source. </a:t>
            </a:r>
          </a:p>
          <a:p>
            <a:pPr lvl="1"/>
            <a:r>
              <a:rPr lang="en-US" sz="2400" dirty="0"/>
              <a:t>The secondary collimators consist of two pairs of jaws, one above the other. </a:t>
            </a:r>
          </a:p>
          <a:p>
            <a:pPr lvl="1"/>
            <a:r>
              <a:rPr lang="en-US" sz="2400" dirty="0"/>
              <a:t>The jaws are labeled X1, X2 and Y1, Y2. Its edges often define arcs such that their inner faces are approximately tangential to the beam of radiation, thereby reducing the penumbra.</a:t>
            </a:r>
          </a:p>
          <a:p>
            <a:pPr lvl="1"/>
            <a:r>
              <a:rPr lang="en-US" dirty="0">
                <a:sym typeface="+mn-ea"/>
              </a:rPr>
              <a:t>In order to enable the location of the X-ray beam, a light beam is generated to match the limits of the useful radiation beam. This is achieved by means of reflection of a high intensity light source located outside of the radiation field.</a:t>
            </a:r>
            <a:endParaRPr lang="en-US" dirty="0"/>
          </a:p>
          <a:p>
            <a:pPr lvl="1"/>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Linear accelerator ....</a:t>
            </a:r>
            <a:endParaRPr lang="en-US"/>
          </a:p>
        </p:txBody>
      </p:sp>
      <p:sp>
        <p:nvSpPr>
          <p:cNvPr id="3" name="Content Placeholder 2"/>
          <p:cNvSpPr>
            <a:spLocks noGrp="1"/>
          </p:cNvSpPr>
          <p:nvPr>
            <p:ph sz="half" idx="1"/>
          </p:nvPr>
        </p:nvSpPr>
        <p:spPr>
          <a:xfrm>
            <a:off x="838200" y="1459865"/>
            <a:ext cx="10515600" cy="5050790"/>
          </a:xfrm>
        </p:spPr>
        <p:txBody>
          <a:bodyPr>
            <a:normAutofit fontScale="90000"/>
          </a:bodyPr>
          <a:lstStyle/>
          <a:p>
            <a:r>
              <a:rPr lang="en-US" b="1" dirty="0">
                <a:sym typeface="+mn-ea"/>
              </a:rPr>
              <a:t>Ionization chamber</a:t>
            </a:r>
            <a:endParaRPr lang="en-US" dirty="0">
              <a:sym typeface="+mn-ea"/>
            </a:endParaRPr>
          </a:p>
          <a:p>
            <a:pPr lvl="1"/>
            <a:r>
              <a:rPr lang="en-US" dirty="0">
                <a:sym typeface="+mn-ea"/>
              </a:rPr>
              <a:t>A gas filled radiation detectors, and is used for the detection and measurement of certain type of ionizing radiation. Detectors which collect all the charges created by direct ionization within the gas through the application of an electric field</a:t>
            </a:r>
            <a:endParaRPr lang="en-US" dirty="0"/>
          </a:p>
          <a:p>
            <a:r>
              <a:rPr lang="en-US" dirty="0"/>
              <a:t>A detector of ionization chamber type is used to obtain measurements of the amount of radiation provided by accelerator and also to control the uniformity and symmetry of the beam.</a:t>
            </a:r>
          </a:p>
          <a:p>
            <a:r>
              <a:rPr lang="en-US" dirty="0"/>
              <a:t> The ionization chambers are of transmission type of parallel plate with large diameter for monitoring the total field. </a:t>
            </a:r>
          </a:p>
          <a:p>
            <a:r>
              <a:rPr lang="en-US" dirty="0"/>
              <a:t>In some </a:t>
            </a:r>
            <a:r>
              <a:rPr lang="en-US" dirty="0" err="1"/>
              <a:t>Linacs</a:t>
            </a:r>
            <a:r>
              <a:rPr lang="en-US" dirty="0"/>
              <a:t>, the signal of the ionization chamber is affected by the position of the secondary collimator. </a:t>
            </a:r>
          </a:p>
          <a:p>
            <a:r>
              <a:rPr lang="en-US" dirty="0"/>
              <a:t>Backscattered particles of collimators can generate additional charges in the chamber.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Linear accelerator ....</a:t>
            </a:r>
            <a:endParaRPr lang="en-US"/>
          </a:p>
        </p:txBody>
      </p:sp>
      <p:sp>
        <p:nvSpPr>
          <p:cNvPr id="3" name="Content Placeholder 2"/>
          <p:cNvSpPr>
            <a:spLocks noGrp="1"/>
          </p:cNvSpPr>
          <p:nvPr>
            <p:ph sz="half" idx="1"/>
          </p:nvPr>
        </p:nvSpPr>
        <p:spPr>
          <a:xfrm>
            <a:off x="838200" y="1507489"/>
            <a:ext cx="10515600" cy="4985385"/>
          </a:xfrm>
        </p:spPr>
        <p:txBody>
          <a:bodyPr>
            <a:normAutofit fontScale="87500"/>
          </a:bodyPr>
          <a:lstStyle/>
          <a:p>
            <a:r>
              <a:rPr lang="en-US" dirty="0"/>
              <a:t>To assess the dose distribution in a particular geometry, it is necessary that the state of particles in the incident beam is accurately known, i.e., energies, directions and positions of the photons, electrons, and positrons. </a:t>
            </a:r>
          </a:p>
          <a:p>
            <a:r>
              <a:rPr lang="en-US" dirty="0"/>
              <a:t>This data set is called phase space. </a:t>
            </a:r>
          </a:p>
          <a:p>
            <a:r>
              <a:rPr lang="en-US" dirty="0"/>
              <a:t>The obtaining of the phase space in MC simulations of </a:t>
            </a:r>
            <a:r>
              <a:rPr lang="en-US" dirty="0" err="1"/>
              <a:t>Linac</a:t>
            </a:r>
            <a:r>
              <a:rPr lang="en-US" dirty="0"/>
              <a:t> is accomplished by defining a sensitive volume that stores the information of the particles that pass through it.</a:t>
            </a:r>
          </a:p>
          <a:p>
            <a:r>
              <a:rPr lang="en-US" dirty="0"/>
              <a:t> Generally, this volume is a thin circular cylinder located just above the secondary collimator. In this case the phase space becomes a virtual </a:t>
            </a:r>
            <a:r>
              <a:rPr lang="en-US" dirty="0" err="1"/>
              <a:t>Linac</a:t>
            </a:r>
            <a:r>
              <a:rPr lang="en-US" dirty="0"/>
              <a:t> and can be used in different simulations.</a:t>
            </a:r>
          </a:p>
          <a:p>
            <a:r>
              <a:rPr lang="en-US" dirty="0"/>
              <a:t> However, one should pay attention to the amount of particles stored in the phase space so will be sufficient sample to obtain the expected accuracy.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4FDD-C6B3-4677-8AD4-CFF1F05B651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AE9D4B9-4F3F-4DD9-9DB1-867965F56D5A}"/>
              </a:ext>
            </a:extLst>
          </p:cNvPr>
          <p:cNvSpPr>
            <a:spLocks noGrp="1"/>
          </p:cNvSpPr>
          <p:nvPr>
            <p:ph sz="half" idx="1"/>
          </p:nvPr>
        </p:nvSpPr>
        <p:spPr>
          <a:xfrm>
            <a:off x="838200" y="1825625"/>
            <a:ext cx="10108096" cy="4351338"/>
          </a:xfrm>
        </p:spPr>
        <p:txBody>
          <a:bodyPr/>
          <a:lstStyle/>
          <a:p>
            <a:r>
              <a:rPr lang="en-US" dirty="0"/>
              <a:t>Here ends the first part of the </a:t>
            </a:r>
            <a:r>
              <a:rPr lang="en-US" dirty="0" err="1"/>
              <a:t>dosimetric</a:t>
            </a:r>
            <a:r>
              <a:rPr lang="en-US" dirty="0"/>
              <a:t> simulation that is the simulation of linear accelerator and creation of phase space.</a:t>
            </a:r>
          </a:p>
          <a:p>
            <a:pPr marL="0" indent="0">
              <a:buNone/>
            </a:pPr>
            <a:endParaRPr lang="en-US" dirty="0"/>
          </a:p>
          <a:p>
            <a:r>
              <a:rPr lang="en-US" dirty="0"/>
              <a:t>Next is the Patient simulation and evaluation of dose distribution in the body</a:t>
            </a:r>
          </a:p>
        </p:txBody>
      </p:sp>
    </p:spTree>
    <p:extLst>
      <p:ext uri="{BB962C8B-B14F-4D97-AF65-F5344CB8AC3E}">
        <p14:creationId xmlns:p14="http://schemas.microsoft.com/office/powerpoint/2010/main" val="5633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060"/>
            <a:ext cx="10515600" cy="1325563"/>
          </a:xfrm>
        </p:spPr>
        <p:txBody>
          <a:bodyPr>
            <a:noAutofit/>
          </a:bodyPr>
          <a:lstStyle/>
          <a:p>
            <a:pPr algn="ctr"/>
            <a:r>
              <a:rPr lang="en-US" sz="8800" b="1"/>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normAutofit fontScale="90000" lnSpcReduction="10000"/>
          </a:bodyPr>
          <a:lstStyle/>
          <a:p>
            <a:r>
              <a:rPr lang="en-US" dirty="0"/>
              <a:t>Cancer is one of the major death reason in the world.</a:t>
            </a:r>
          </a:p>
          <a:p>
            <a:r>
              <a:rPr lang="en-US" dirty="0"/>
              <a:t>Cancer treatment will be one of the greatest health challenges of the 21 century.</a:t>
            </a:r>
          </a:p>
          <a:p>
            <a:r>
              <a:rPr lang="en-US" dirty="0"/>
              <a:t>Radiotherapy is one of the most important and common treatment of cancer.</a:t>
            </a:r>
          </a:p>
          <a:p>
            <a:pPr lvl="1"/>
            <a:r>
              <a:rPr lang="en-US" sz="2400" dirty="0"/>
              <a:t>Is a local treatment of cancer with ionizing radiation</a:t>
            </a:r>
            <a:endParaRPr lang="en-US" dirty="0"/>
          </a:p>
          <a:p>
            <a:r>
              <a:rPr lang="en-US" dirty="0"/>
              <a:t>The equipment more often used for radiotherapy is a Linear Accelerator</a:t>
            </a:r>
          </a:p>
          <a:p>
            <a:pPr lvl="1"/>
            <a:r>
              <a:rPr lang="en-US" dirty="0"/>
              <a:t>Which produce X-ray beams in the range from 5 to 30 MeV</a:t>
            </a:r>
          </a:p>
          <a:p>
            <a:pPr lvl="0"/>
            <a:r>
              <a:rPr lang="en-US" dirty="0"/>
              <a:t>The accuracy in the Radiotherapy planning is very important in the evaluation of dose.</a:t>
            </a:r>
          </a:p>
          <a:p>
            <a:pPr lvl="0"/>
            <a:r>
              <a:rPr lang="en-US" dirty="0"/>
              <a:t>Among many algorithms, methods based on Monte Carlo have proven to be very promising in terms of accuracy.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Ionizing Radiation</a:t>
            </a:r>
          </a:p>
        </p:txBody>
      </p:sp>
      <p:sp>
        <p:nvSpPr>
          <p:cNvPr id="3" name="Content Placeholder 2"/>
          <p:cNvSpPr>
            <a:spLocks noGrp="1"/>
          </p:cNvSpPr>
          <p:nvPr>
            <p:ph idx="1"/>
          </p:nvPr>
        </p:nvSpPr>
        <p:spPr>
          <a:xfrm>
            <a:off x="838200" y="1457739"/>
            <a:ext cx="10515600" cy="4719224"/>
          </a:xfrm>
        </p:spPr>
        <p:txBody>
          <a:bodyPr>
            <a:normAutofit fontScale="85000" lnSpcReduction="20000"/>
          </a:bodyPr>
          <a:lstStyle/>
          <a:p>
            <a:r>
              <a:rPr lang="en-US" dirty="0"/>
              <a:t>Energy emitted from a source is generally referred to as radiation.</a:t>
            </a:r>
          </a:p>
          <a:p>
            <a:r>
              <a:rPr lang="en-US" dirty="0"/>
              <a:t>Ionizing radiation is radiation with enough energy so that during an interaction with an atom, it can remove tightly bound electrons from the orbit of an atom, causing the atom to become charged or ionized.</a:t>
            </a:r>
          </a:p>
          <a:p>
            <a:r>
              <a:rPr lang="en-US" dirty="0"/>
              <a:t>Ionizing radiation is any type of particle or electromagnetic wave that carries enough energy to ionize or remove electrons from an atom.</a:t>
            </a:r>
          </a:p>
          <a:p>
            <a:r>
              <a:rPr lang="en-US" dirty="0"/>
              <a:t>Two type of electromagnetic waves can ionize atom</a:t>
            </a:r>
          </a:p>
          <a:p>
            <a:pPr lvl="1"/>
            <a:r>
              <a:rPr lang="en-US" dirty="0"/>
              <a:t>X-rays and gamma rays</a:t>
            </a:r>
          </a:p>
          <a:p>
            <a:pPr lvl="0"/>
            <a:r>
              <a:rPr lang="en-US" dirty="0"/>
              <a:t>Why ionization radiation is dangerous?</a:t>
            </a:r>
          </a:p>
          <a:p>
            <a:pPr lvl="1"/>
            <a:r>
              <a:rPr lang="en-US" dirty="0"/>
              <a:t>When atoms in living things become ironized</a:t>
            </a:r>
          </a:p>
          <a:p>
            <a:pPr lvl="2"/>
            <a:r>
              <a:rPr lang="en-US" dirty="0"/>
              <a:t>The cell dies</a:t>
            </a:r>
          </a:p>
          <a:p>
            <a:pPr lvl="2"/>
            <a:r>
              <a:rPr lang="en-US" dirty="0"/>
              <a:t>The cell repair itself</a:t>
            </a:r>
          </a:p>
          <a:p>
            <a:pPr lvl="2"/>
            <a:r>
              <a:rPr lang="en-US" dirty="0"/>
              <a:t>The cell mutates incorrectly and can become cancerous</a:t>
            </a:r>
          </a:p>
          <a:p>
            <a:pPr lvl="0"/>
            <a:r>
              <a:rPr lang="en-US" dirty="0"/>
              <a:t>Radiation is effective as a cancer treatment because it can kill cancer cells. But when used it must be pinpointed very carefully without disturbing nearby cells.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Dosimetric Evaluation</a:t>
            </a:r>
          </a:p>
        </p:txBody>
      </p:sp>
      <p:sp>
        <p:nvSpPr>
          <p:cNvPr id="3" name="Content Placeholder 2"/>
          <p:cNvSpPr>
            <a:spLocks noGrp="1"/>
          </p:cNvSpPr>
          <p:nvPr>
            <p:ph sz="half" idx="1"/>
          </p:nvPr>
        </p:nvSpPr>
        <p:spPr>
          <a:xfrm>
            <a:off x="838200" y="2490470"/>
            <a:ext cx="7233285" cy="3190240"/>
          </a:xfrm>
        </p:spPr>
        <p:txBody>
          <a:bodyPr>
            <a:normAutofit/>
          </a:bodyPr>
          <a:lstStyle/>
          <a:p>
            <a:pPr lvl="1"/>
            <a:r>
              <a:rPr lang="en-US" dirty="0"/>
              <a:t>The simulation of the production of the radiation beam from </a:t>
            </a:r>
            <a:r>
              <a:rPr lang="en-US" dirty="0" err="1"/>
              <a:t>Linac</a:t>
            </a:r>
            <a:r>
              <a:rPr lang="en-US" dirty="0"/>
              <a:t> (ELECTA) and the generation of phase space. (Set of Information about the particle state- energy, position, direction)</a:t>
            </a:r>
          </a:p>
          <a:p>
            <a:pPr lvl="1"/>
            <a:r>
              <a:rPr lang="en-US" dirty="0"/>
              <a:t>Patient simulation and evaluation of various parameters affecting dose distribution in the body </a:t>
            </a:r>
          </a:p>
          <a:p>
            <a:pPr lvl="0"/>
            <a:r>
              <a:rPr lang="en-US" sz="2400" dirty="0"/>
              <a:t>Conventionally, the object representation is obtained from the computed tomography images</a:t>
            </a:r>
          </a:p>
        </p:txBody>
      </p:sp>
      <p:pic>
        <p:nvPicPr>
          <p:cNvPr id="4" name="Content Placeholder 3"/>
          <p:cNvPicPr>
            <a:picLocks noGrp="1" noChangeAspect="1"/>
          </p:cNvPicPr>
          <p:nvPr>
            <p:ph sz="half" idx="2"/>
          </p:nvPr>
        </p:nvPicPr>
        <p:blipFill>
          <a:blip r:embed="rId2"/>
          <a:stretch>
            <a:fillRect/>
          </a:stretch>
        </p:blipFill>
        <p:spPr>
          <a:xfrm>
            <a:off x="8639810" y="2562225"/>
            <a:ext cx="3210560" cy="3190240"/>
          </a:xfrm>
          <a:prstGeom prst="rect">
            <a:avLst/>
          </a:prstGeom>
        </p:spPr>
      </p:pic>
      <p:sp>
        <p:nvSpPr>
          <p:cNvPr id="5" name="Content Placeholder 2"/>
          <p:cNvSpPr>
            <a:spLocks noGrp="1"/>
          </p:cNvSpPr>
          <p:nvPr/>
        </p:nvSpPr>
        <p:spPr>
          <a:xfrm>
            <a:off x="838200" y="1518920"/>
            <a:ext cx="11012170" cy="8394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a:t>
            </a:r>
            <a:r>
              <a:rPr lang="en-US" dirty="0" err="1"/>
              <a:t>dosimetric</a:t>
            </a:r>
            <a:r>
              <a:rPr lang="en-US" dirty="0"/>
              <a:t> evaluation procedure in radiotherapy is normally divided into two stages</a:t>
            </a:r>
          </a:p>
          <a:p>
            <a:pPr lvl="1"/>
            <a:endParaRPr lang="en-US" sz="2100" dirty="0"/>
          </a:p>
        </p:txBody>
      </p:sp>
      <p:sp>
        <p:nvSpPr>
          <p:cNvPr id="6" name="Text Box 5"/>
          <p:cNvSpPr txBox="1"/>
          <p:nvPr/>
        </p:nvSpPr>
        <p:spPr>
          <a:xfrm>
            <a:off x="5760720" y="5692140"/>
            <a:ext cx="6245225" cy="645160"/>
          </a:xfrm>
          <a:prstGeom prst="rect">
            <a:avLst/>
          </a:prstGeom>
          <a:noFill/>
        </p:spPr>
        <p:txBody>
          <a:bodyPr wrap="square" rtlCol="0" anchor="t">
            <a:spAutoFit/>
          </a:bodyPr>
          <a:lstStyle/>
          <a:p>
            <a:r>
              <a:rPr lang="en-US"/>
              <a:t>Figure 1: Representation of the MC simulation model commonly used for applications in radiotherapy divided into two stages.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Monte Carlo simulation</a:t>
            </a:r>
          </a:p>
        </p:txBody>
      </p:sp>
      <p:sp>
        <p:nvSpPr>
          <p:cNvPr id="3" name="Content Placeholder 2"/>
          <p:cNvSpPr>
            <a:spLocks noGrp="1"/>
          </p:cNvSpPr>
          <p:nvPr>
            <p:ph sz="half" idx="1"/>
          </p:nvPr>
        </p:nvSpPr>
        <p:spPr>
          <a:xfrm>
            <a:off x="838200" y="1825625"/>
            <a:ext cx="10515600" cy="4351655"/>
          </a:xfrm>
        </p:spPr>
        <p:txBody>
          <a:bodyPr>
            <a:normAutofit/>
          </a:bodyPr>
          <a:lstStyle/>
          <a:p>
            <a:r>
              <a:rPr lang="en-US"/>
              <a:t>It is a technique used to understand the impact of risk and uncertainity.</a:t>
            </a:r>
          </a:p>
          <a:p>
            <a:r>
              <a:rPr lang="en-US"/>
              <a:t>The MC methods perform numerical simulation of problems using essentially a sequence of random numbers. </a:t>
            </a:r>
          </a:p>
          <a:p>
            <a:r>
              <a:rPr lang="en-US"/>
              <a:t>These statistical methods may be used to simulate the behavior of physical systems, mathematical, biological, etc. which can be described by random sampling of probability density functions (PDFs).</a:t>
            </a:r>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Simulation of Radiation Transport</a:t>
            </a:r>
          </a:p>
        </p:txBody>
      </p:sp>
      <p:sp>
        <p:nvSpPr>
          <p:cNvPr id="3" name="Content Placeholder 2"/>
          <p:cNvSpPr>
            <a:spLocks noGrp="1"/>
          </p:cNvSpPr>
          <p:nvPr>
            <p:ph sz="half" idx="1"/>
          </p:nvPr>
        </p:nvSpPr>
        <p:spPr>
          <a:xfrm>
            <a:off x="838200" y="1825625"/>
            <a:ext cx="10515600" cy="4351655"/>
          </a:xfrm>
        </p:spPr>
        <p:txBody>
          <a:bodyPr>
            <a:normAutofit fontScale="97500"/>
          </a:bodyPr>
          <a:lstStyle/>
          <a:p>
            <a:r>
              <a:rPr lang="en-US" dirty="0"/>
              <a:t>In the simulation of radiation transport using MC methods, </a:t>
            </a:r>
          </a:p>
          <a:p>
            <a:pPr lvl="1"/>
            <a:r>
              <a:rPr lang="en-US" dirty="0"/>
              <a:t>The history of a particle is defined as a sequence of tracks where each track ends with an interaction event where the particle can change its direction, lose energy and occasionally produce secondary particles. </a:t>
            </a:r>
          </a:p>
          <a:p>
            <a:pPr lvl="1"/>
            <a:r>
              <a:rPr lang="en-US" dirty="0"/>
              <a:t>The history ends when it leaves the region of interest or when its energy is lower than the predefined cutoff energy. </a:t>
            </a:r>
          </a:p>
          <a:p>
            <a:pPr lvl="1"/>
            <a:r>
              <a:rPr lang="en-US" dirty="0"/>
              <a:t>In the latter case, the remaining energy is deposited at the point where the transport of the particle was stopped.</a:t>
            </a:r>
          </a:p>
          <a:p>
            <a:r>
              <a:rPr lang="en-US" dirty="0"/>
              <a:t> The Geant4 is one of the main MC codes used in medical physics, such as radiotherapy with heavy particles and image-guided radiation therapy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Simulation for Parallel computing</a:t>
            </a:r>
          </a:p>
        </p:txBody>
      </p:sp>
      <p:sp>
        <p:nvSpPr>
          <p:cNvPr id="3" name="Content Placeholder 2"/>
          <p:cNvSpPr>
            <a:spLocks noGrp="1"/>
          </p:cNvSpPr>
          <p:nvPr>
            <p:ph sz="half" idx="1"/>
          </p:nvPr>
        </p:nvSpPr>
        <p:spPr>
          <a:xfrm>
            <a:off x="838200" y="1418590"/>
            <a:ext cx="10515600" cy="5106035"/>
          </a:xfrm>
        </p:spPr>
        <p:txBody>
          <a:bodyPr>
            <a:normAutofit fontScale="85000" lnSpcReduction="10000"/>
          </a:bodyPr>
          <a:lstStyle/>
          <a:p>
            <a:r>
              <a:rPr lang="en-US"/>
              <a:t>MC codes frequently allow evaluate the radiation effects with great accuracy. </a:t>
            </a:r>
          </a:p>
          <a:p>
            <a:r>
              <a:rPr lang="en-US"/>
              <a:t>However, the accuracy of the simulation is a direct function of the number of histories and, consequently, of the simulation time.</a:t>
            </a:r>
          </a:p>
          <a:p>
            <a:r>
              <a:rPr lang="en-US"/>
              <a:t> A long simulation time is inappropriate for some applications that would benefit much from its accuracy, but require a quick response.</a:t>
            </a:r>
          </a:p>
          <a:p>
            <a:r>
              <a:rPr lang="en-US"/>
              <a:t> Parallel processing have been widely exploited as a suitable technique to reduce the simulation time.</a:t>
            </a:r>
          </a:p>
          <a:p>
            <a:r>
              <a:rPr lang="en-US"/>
              <a:t> Parallel computing is a computing way which various processes are executed simultaneously using hardware resources to solve a particular problem .</a:t>
            </a:r>
          </a:p>
          <a:p>
            <a:r>
              <a:rPr lang="en-US"/>
              <a:t>The G4MPI is a native interface of the Geant4 for parallel computing that uses the libraries MPI (Message-Passing Interface) and implements the parallelism for simulation of separated histories on remote processors. </a:t>
            </a:r>
          </a:p>
          <a:p>
            <a:r>
              <a:rPr lang="en-US"/>
              <a:t>Using this interface, user applications can be parallelized with different MPI libraries such as LAM/MPI, MPICH2, OpenMPI, etc.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Simulation of Linear Accelerator</a:t>
            </a:r>
          </a:p>
        </p:txBody>
      </p:sp>
      <p:sp>
        <p:nvSpPr>
          <p:cNvPr id="3" name="Content Placeholder 2"/>
          <p:cNvSpPr>
            <a:spLocks noGrp="1"/>
          </p:cNvSpPr>
          <p:nvPr>
            <p:ph sz="half" idx="1"/>
          </p:nvPr>
        </p:nvSpPr>
        <p:spPr>
          <a:xfrm>
            <a:off x="838200" y="1403350"/>
            <a:ext cx="10515600" cy="4773930"/>
          </a:xfrm>
        </p:spPr>
        <p:txBody>
          <a:bodyPr>
            <a:normAutofit fontScale="97500" lnSpcReduction="10000"/>
          </a:bodyPr>
          <a:lstStyle/>
          <a:p>
            <a:r>
              <a:rPr lang="en-US"/>
              <a:t>To simulate the production of the photon beam of a Linac, it is necessary to define in detail the components of the head which have influence in the output beam. </a:t>
            </a:r>
          </a:p>
          <a:p>
            <a:pPr lvl="0"/>
            <a:r>
              <a:rPr lang="en-US"/>
              <a:t>Commonly, these components are </a:t>
            </a:r>
          </a:p>
          <a:p>
            <a:pPr lvl="1"/>
            <a:r>
              <a:rPr lang="en-US"/>
              <a:t>Ttarget, </a:t>
            </a:r>
          </a:p>
          <a:p>
            <a:pPr lvl="1"/>
            <a:r>
              <a:rPr lang="en-US"/>
              <a:t>Primary collimator, </a:t>
            </a:r>
          </a:p>
          <a:p>
            <a:pPr lvl="1"/>
            <a:r>
              <a:rPr lang="en-US"/>
              <a:t>Flattening filter, </a:t>
            </a:r>
          </a:p>
          <a:p>
            <a:pPr lvl="1"/>
            <a:r>
              <a:rPr lang="en-US"/>
              <a:t>Ionization chamber, </a:t>
            </a:r>
          </a:p>
          <a:p>
            <a:pPr lvl="1"/>
            <a:r>
              <a:rPr lang="en-US"/>
              <a:t>Mirror and </a:t>
            </a:r>
          </a:p>
          <a:p>
            <a:pPr lvl="1"/>
            <a:r>
              <a:rPr lang="en-US"/>
              <a:t>Secondary collimator (Fig. 2a). </a:t>
            </a:r>
          </a:p>
          <a:p>
            <a:r>
              <a:rPr lang="en-US"/>
              <a:t>The target, the primary collimator and flattening filter are the components of the Linac that have the most influence on the shape of the photon spectrum.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Components of a Linac head</a:t>
            </a:r>
          </a:p>
        </p:txBody>
      </p:sp>
      <p:sp>
        <p:nvSpPr>
          <p:cNvPr id="4" name="Content Placeholder 3"/>
          <p:cNvSpPr>
            <a:spLocks noGrp="1"/>
          </p:cNvSpPr>
          <p:nvPr>
            <p:ph sz="half" idx="2"/>
          </p:nvPr>
        </p:nvSpPr>
        <p:spPr>
          <a:xfrm>
            <a:off x="5192761" y="1378227"/>
            <a:ext cx="6825249" cy="5114648"/>
          </a:xfrm>
        </p:spPr>
        <p:txBody>
          <a:bodyPr>
            <a:normAutofit lnSpcReduction="10000"/>
          </a:bodyPr>
          <a:lstStyle/>
          <a:p>
            <a:r>
              <a:rPr lang="en-US" sz="2400" dirty="0"/>
              <a:t>In a </a:t>
            </a:r>
            <a:r>
              <a:rPr lang="en-US" sz="2400" dirty="0" err="1"/>
              <a:t>Linac</a:t>
            </a:r>
            <a:r>
              <a:rPr lang="en-US" sz="2400" dirty="0"/>
              <a:t> electrons gain energy by interacting with an  electromagnetic field of synchronized radio frequency.</a:t>
            </a:r>
          </a:p>
          <a:p>
            <a:r>
              <a:rPr lang="en-US" sz="2400" dirty="0"/>
              <a:t>The accelerator structure consists of a long cylindrical tube having a series of solenoids which creates an electromagnetic field.</a:t>
            </a:r>
          </a:p>
          <a:p>
            <a:r>
              <a:rPr lang="en-US" sz="2400" dirty="0"/>
              <a:t> When the electron beam leaves the accelerator tube, it is bent by magnetic fields, so it forms a collimated beam approximately 2 to 3 mm in diameter and hit the target normally .</a:t>
            </a:r>
          </a:p>
          <a:p>
            <a:r>
              <a:rPr lang="en-US" sz="2400" dirty="0"/>
              <a:t>Thus, the primary electron beam can be determined by two main characteristics: </a:t>
            </a:r>
          </a:p>
          <a:p>
            <a:pPr lvl="1"/>
            <a:r>
              <a:rPr lang="en-US" sz="2400" dirty="0"/>
              <a:t>The size (diameter) of the focal point and the energy average. </a:t>
            </a:r>
          </a:p>
        </p:txBody>
      </p:sp>
      <p:pic>
        <p:nvPicPr>
          <p:cNvPr id="5" name="Content Placeholder 4"/>
          <p:cNvPicPr>
            <a:picLocks noGrp="1" noChangeAspect="1"/>
          </p:cNvPicPr>
          <p:nvPr>
            <p:ph sz="half" idx="1"/>
          </p:nvPr>
        </p:nvPicPr>
        <p:blipFill>
          <a:blip r:embed="rId2"/>
          <a:stretch>
            <a:fillRect/>
          </a:stretch>
        </p:blipFill>
        <p:spPr>
          <a:xfrm>
            <a:off x="671830" y="1690370"/>
            <a:ext cx="4354561" cy="36502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1542</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Monte carlo Simulation of a Medical Linear Accelerator</vt:lpstr>
      <vt:lpstr>Introduction</vt:lpstr>
      <vt:lpstr>Ionizing Radiation</vt:lpstr>
      <vt:lpstr>Dosimetric Evaluation</vt:lpstr>
      <vt:lpstr>Monte Carlo simulation</vt:lpstr>
      <vt:lpstr>Simulation of Radiation Transport</vt:lpstr>
      <vt:lpstr>Simulation for Parallel computing</vt:lpstr>
      <vt:lpstr>Simulation of Linear Accelerator</vt:lpstr>
      <vt:lpstr>Components of a Linac head</vt:lpstr>
      <vt:lpstr>Linear accelerator ....</vt:lpstr>
      <vt:lpstr>Linear accelerator ....</vt:lpstr>
      <vt:lpstr>Linear accelerator ....</vt:lpstr>
      <vt:lpstr>Linear accelerator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Dosemetry Analysis of Linac</dc:title>
  <dc:creator>Seenia Jinson</dc:creator>
  <cp:lastModifiedBy>V</cp:lastModifiedBy>
  <cp:revision>22</cp:revision>
  <dcterms:created xsi:type="dcterms:W3CDTF">2019-07-25T02:10:00Z</dcterms:created>
  <dcterms:modified xsi:type="dcterms:W3CDTF">2019-08-26T09:27:48Z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1033-10.2.0.5838</vt:lpwstr>
  </property>
</Properties>
</file>