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8516" autoAdjust="0"/>
  </p:normalViewPr>
  <p:slideViewPr>
    <p:cSldViewPr snapToGrid="0">
      <p:cViewPr varScale="1">
        <p:scale>
          <a:sx n="23" d="100"/>
          <a:sy n="23" d="100"/>
        </p:scale>
        <p:origin x="2962" y="4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1-Personal\012%20-%20MSc\Acadamics\Semester-1\CS5229%20-%20Big%20Data%20Analytics%20Technologies\AWS\Assignment%20-%20Video%20presentation\results\Results-248206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1-Personal\012%20-%20MSc\Acadamics\Semester-1\CS5229%20-%20Big%20Data%20Analytics%20Technologies\AWS\Assignment%20-%20Video%20presentation\results\Results-248206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1-Personal\012%20-%20MSc\Acadamics\Semester-1\CS5229%20-%20Big%20Data%20Analytics%20Technologies\AWS\Assignment%20-%20Video%20presentation\results\Results-248206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1-Personal\012%20-%20MSc\Acadamics\Semester-1\CS5229%20-%20Big%20Data%20Analytics%20Technologies\AWS\Assignment%20-%20Video%20presentation\results\Results-248206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1-Personal\012%20-%20MSc\Acadamics\Semester-1\CS5229%20-%20Big%20Data%20Analytics%20Technologies\AWS\Assignment%20-%20Video%20presentation\results\Results-248206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1-Personal\012%20-%20MSc\Acadamics\Semester-1\CS5229%20-%20Big%20Data%20Analytics%20Technologies\AWS\Assignment%20-%20Video%20presentation\results\Results-248206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1-Personal\012%20-%20MSc\Acadamics\Semester-1\CS5229%20-%20Big%20Data%20Analytics%20Technologies\AWS\Assignment%20-%20Video%20presentation\results\Results-248206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1-Personal\012%20-%20MSc\Acadamics\Semester-1\CS5229%20-%20Big%20Data%20Analytics%20Technologies\AWS\Assignment%20-%20Video%20presentation\results\Results-248206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by Queries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Sheet1!$B$24:$B$28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Sheet1!$C$24:$C$28</c:f>
              <c:numCache>
                <c:formatCode>General</c:formatCode>
                <c:ptCount val="5"/>
                <c:pt idx="0">
                  <c:v>7.4409999999999998</c:v>
                </c:pt>
                <c:pt idx="1">
                  <c:v>9.1110000000000007</c:v>
                </c:pt>
                <c:pt idx="2">
                  <c:v>8.077</c:v>
                </c:pt>
                <c:pt idx="3">
                  <c:v>8.1669999999999998</c:v>
                </c:pt>
                <c:pt idx="4">
                  <c:v>7.6449999999999996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B1-4A3B-B876-4925A857463C}"/>
            </c:ext>
          </c:extLst>
        </c:ser>
        <c:ser>
          <c:idx val="1"/>
          <c:order val="1"/>
          <c:tx>
            <c:strRef>
              <c:f>Sheet1!$D$23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Sheet1!$B$24:$B$28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Sheet1!$D$24:$D$28</c:f>
              <c:numCache>
                <c:formatCode>General</c:formatCode>
                <c:ptCount val="5"/>
                <c:pt idx="0">
                  <c:v>0.52</c:v>
                </c:pt>
                <c:pt idx="1">
                  <c:v>0.65</c:v>
                </c:pt>
                <c:pt idx="2">
                  <c:v>0.53</c:v>
                </c:pt>
                <c:pt idx="3">
                  <c:v>0.51</c:v>
                </c:pt>
                <c:pt idx="4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B1-4A3B-B876-4925A8574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297215"/>
        <c:axId val="386503455"/>
      </c:barChart>
      <c:catAx>
        <c:axId val="39129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503455"/>
        <c:crosses val="autoZero"/>
        <c:auto val="1"/>
        <c:lblAlgn val="ctr"/>
        <c:lblOffset val="100"/>
        <c:noMultiLvlLbl val="0"/>
      </c:catAx>
      <c:valAx>
        <c:axId val="38650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Time Taken / 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29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for Iterrative</a:t>
            </a:r>
            <a:r>
              <a:rPr lang="en-US" baseline="0"/>
              <a:t> Executions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Sheet1!$C$7:$C$11</c:f>
              <c:numCache>
                <c:formatCode>General</c:formatCode>
                <c:ptCount val="5"/>
                <c:pt idx="0">
                  <c:v>8.6170000000000009</c:v>
                </c:pt>
                <c:pt idx="1">
                  <c:v>8.2140000000000004</c:v>
                </c:pt>
                <c:pt idx="2">
                  <c:v>8.2850000000000001</c:v>
                </c:pt>
                <c:pt idx="3">
                  <c:v>8.0129999999999999</c:v>
                </c:pt>
                <c:pt idx="4">
                  <c:v>8.1709999999999994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B5C-86F7-116EA622D9FB}"/>
            </c:ext>
          </c:extLst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Sheet1!$D$7:$D$11</c:f>
              <c:numCache>
                <c:formatCode>General</c:formatCode>
                <c:ptCount val="5"/>
                <c:pt idx="0">
                  <c:v>2.29</c:v>
                </c:pt>
                <c:pt idx="1">
                  <c:v>0.7</c:v>
                </c:pt>
                <c:pt idx="2">
                  <c:v>0.59</c:v>
                </c:pt>
                <c:pt idx="3">
                  <c:v>0.56999999999999995</c:v>
                </c:pt>
                <c:pt idx="4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B-4B5C-86F7-116EA622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081199"/>
        <c:axId val="435738815"/>
      </c:barChart>
      <c:catAx>
        <c:axId val="477081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738815"/>
        <c:crosses val="autoZero"/>
        <c:auto val="1"/>
        <c:lblAlgn val="ctr"/>
        <c:lblOffset val="100"/>
        <c:noMultiLvlLbl val="0"/>
      </c:catAx>
      <c:valAx>
        <c:axId val="43573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Taken / 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8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by Queries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Sheet1!$B$24:$B$28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Sheet1!$C$24:$C$28</c:f>
              <c:numCache>
                <c:formatCode>General</c:formatCode>
                <c:ptCount val="5"/>
                <c:pt idx="0">
                  <c:v>7.4409999999999998</c:v>
                </c:pt>
                <c:pt idx="1">
                  <c:v>9.1110000000000007</c:v>
                </c:pt>
                <c:pt idx="2">
                  <c:v>8.077</c:v>
                </c:pt>
                <c:pt idx="3">
                  <c:v>8.1669999999999998</c:v>
                </c:pt>
                <c:pt idx="4">
                  <c:v>7.6449999999999996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B1-4A3B-B876-4925A857463C}"/>
            </c:ext>
          </c:extLst>
        </c:ser>
        <c:ser>
          <c:idx val="1"/>
          <c:order val="1"/>
          <c:tx>
            <c:strRef>
              <c:f>Sheet1!$D$23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Sheet1!$B$24:$B$28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Sheet1!$D$24:$D$28</c:f>
              <c:numCache>
                <c:formatCode>General</c:formatCode>
                <c:ptCount val="5"/>
                <c:pt idx="0">
                  <c:v>0.52</c:v>
                </c:pt>
                <c:pt idx="1">
                  <c:v>0.65</c:v>
                </c:pt>
                <c:pt idx="2">
                  <c:v>0.53</c:v>
                </c:pt>
                <c:pt idx="3">
                  <c:v>0.51</c:v>
                </c:pt>
                <c:pt idx="4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B1-4A3B-B876-4925A8574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297215"/>
        <c:axId val="386503455"/>
      </c:barChart>
      <c:catAx>
        <c:axId val="39129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503455"/>
        <c:crosses val="autoZero"/>
        <c:auto val="1"/>
        <c:lblAlgn val="ctr"/>
        <c:lblOffset val="100"/>
        <c:noMultiLvlLbl val="0"/>
      </c:catAx>
      <c:valAx>
        <c:axId val="38650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Time Taken / 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29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for Iterrative</a:t>
            </a:r>
            <a:r>
              <a:rPr lang="en-US" baseline="0"/>
              <a:t> Executions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Sheet1!$C$7:$C$11</c:f>
              <c:numCache>
                <c:formatCode>General</c:formatCode>
                <c:ptCount val="5"/>
                <c:pt idx="0">
                  <c:v>8.6170000000000009</c:v>
                </c:pt>
                <c:pt idx="1">
                  <c:v>8.2140000000000004</c:v>
                </c:pt>
                <c:pt idx="2">
                  <c:v>8.2850000000000001</c:v>
                </c:pt>
                <c:pt idx="3">
                  <c:v>8.0129999999999999</c:v>
                </c:pt>
                <c:pt idx="4">
                  <c:v>8.1709999999999994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B5C-86F7-116EA622D9FB}"/>
            </c:ext>
          </c:extLst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Sheet1!$D$7:$D$11</c:f>
              <c:numCache>
                <c:formatCode>General</c:formatCode>
                <c:ptCount val="5"/>
                <c:pt idx="0">
                  <c:v>2.29</c:v>
                </c:pt>
                <c:pt idx="1">
                  <c:v>0.7</c:v>
                </c:pt>
                <c:pt idx="2">
                  <c:v>0.59</c:v>
                </c:pt>
                <c:pt idx="3">
                  <c:v>0.56999999999999995</c:v>
                </c:pt>
                <c:pt idx="4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B-4B5C-86F7-116EA622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081199"/>
        <c:axId val="435738815"/>
      </c:barChart>
      <c:catAx>
        <c:axId val="477081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738815"/>
        <c:crosses val="autoZero"/>
        <c:auto val="1"/>
        <c:lblAlgn val="ctr"/>
        <c:lblOffset val="100"/>
        <c:noMultiLvlLbl val="0"/>
      </c:catAx>
      <c:valAx>
        <c:axId val="43573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Taken / 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8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by Queries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Sheet1!$B$24:$B$28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Sheet1!$C$24:$C$28</c:f>
              <c:numCache>
                <c:formatCode>General</c:formatCode>
                <c:ptCount val="5"/>
                <c:pt idx="0">
                  <c:v>7.4409999999999998</c:v>
                </c:pt>
                <c:pt idx="1">
                  <c:v>9.1110000000000007</c:v>
                </c:pt>
                <c:pt idx="2">
                  <c:v>8.077</c:v>
                </c:pt>
                <c:pt idx="3">
                  <c:v>8.1669999999999998</c:v>
                </c:pt>
                <c:pt idx="4">
                  <c:v>7.6449999999999996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B1-4A3B-B876-4925A857463C}"/>
            </c:ext>
          </c:extLst>
        </c:ser>
        <c:ser>
          <c:idx val="1"/>
          <c:order val="1"/>
          <c:tx>
            <c:strRef>
              <c:f>Sheet1!$D$23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Sheet1!$B$24:$B$28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Sheet1!$D$24:$D$28</c:f>
              <c:numCache>
                <c:formatCode>General</c:formatCode>
                <c:ptCount val="5"/>
                <c:pt idx="0">
                  <c:v>0.52</c:v>
                </c:pt>
                <c:pt idx="1">
                  <c:v>0.65</c:v>
                </c:pt>
                <c:pt idx="2">
                  <c:v>0.53</c:v>
                </c:pt>
                <c:pt idx="3">
                  <c:v>0.51</c:v>
                </c:pt>
                <c:pt idx="4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B1-4A3B-B876-4925A8574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297215"/>
        <c:axId val="386503455"/>
      </c:barChart>
      <c:catAx>
        <c:axId val="39129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503455"/>
        <c:crosses val="autoZero"/>
        <c:auto val="1"/>
        <c:lblAlgn val="ctr"/>
        <c:lblOffset val="100"/>
        <c:noMultiLvlLbl val="0"/>
      </c:catAx>
      <c:valAx>
        <c:axId val="38650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Time Taken / 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29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for Iterrative</a:t>
            </a:r>
            <a:r>
              <a:rPr lang="en-US" baseline="0"/>
              <a:t> Executions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Sheet1!$C$7:$C$11</c:f>
              <c:numCache>
                <c:formatCode>General</c:formatCode>
                <c:ptCount val="5"/>
                <c:pt idx="0">
                  <c:v>8.6170000000000009</c:v>
                </c:pt>
                <c:pt idx="1">
                  <c:v>8.2140000000000004</c:v>
                </c:pt>
                <c:pt idx="2">
                  <c:v>8.2850000000000001</c:v>
                </c:pt>
                <c:pt idx="3">
                  <c:v>8.0129999999999999</c:v>
                </c:pt>
                <c:pt idx="4">
                  <c:v>8.1709999999999994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B5C-86F7-116EA622D9FB}"/>
            </c:ext>
          </c:extLst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Sheet1!$D$7:$D$11</c:f>
              <c:numCache>
                <c:formatCode>General</c:formatCode>
                <c:ptCount val="5"/>
                <c:pt idx="0">
                  <c:v>2.29</c:v>
                </c:pt>
                <c:pt idx="1">
                  <c:v>0.7</c:v>
                </c:pt>
                <c:pt idx="2">
                  <c:v>0.59</c:v>
                </c:pt>
                <c:pt idx="3">
                  <c:v>0.56999999999999995</c:v>
                </c:pt>
                <c:pt idx="4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B-4B5C-86F7-116EA622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081199"/>
        <c:axId val="435738815"/>
      </c:barChart>
      <c:catAx>
        <c:axId val="477081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738815"/>
        <c:crosses val="autoZero"/>
        <c:auto val="1"/>
        <c:lblAlgn val="ctr"/>
        <c:lblOffset val="100"/>
        <c:noMultiLvlLbl val="0"/>
      </c:catAx>
      <c:valAx>
        <c:axId val="43573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Taken / 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8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by Queries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Sheet1!$B$24:$B$28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Sheet1!$C$24:$C$28</c:f>
              <c:numCache>
                <c:formatCode>General</c:formatCode>
                <c:ptCount val="5"/>
                <c:pt idx="0">
                  <c:v>7.4409999999999998</c:v>
                </c:pt>
                <c:pt idx="1">
                  <c:v>9.1110000000000007</c:v>
                </c:pt>
                <c:pt idx="2">
                  <c:v>8.077</c:v>
                </c:pt>
                <c:pt idx="3">
                  <c:v>8.1669999999999998</c:v>
                </c:pt>
                <c:pt idx="4">
                  <c:v>7.6449999999999996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B1-4A3B-B876-4925A857463C}"/>
            </c:ext>
          </c:extLst>
        </c:ser>
        <c:ser>
          <c:idx val="1"/>
          <c:order val="1"/>
          <c:tx>
            <c:strRef>
              <c:f>Sheet1!$D$23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Sheet1!$B$24:$B$28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Sheet1!$D$24:$D$28</c:f>
              <c:numCache>
                <c:formatCode>General</c:formatCode>
                <c:ptCount val="5"/>
                <c:pt idx="0">
                  <c:v>0.52</c:v>
                </c:pt>
                <c:pt idx="1">
                  <c:v>0.65</c:v>
                </c:pt>
                <c:pt idx="2">
                  <c:v>0.53</c:v>
                </c:pt>
                <c:pt idx="3">
                  <c:v>0.51</c:v>
                </c:pt>
                <c:pt idx="4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B1-4A3B-B876-4925A8574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297215"/>
        <c:axId val="386503455"/>
      </c:barChart>
      <c:catAx>
        <c:axId val="39129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503455"/>
        <c:crosses val="autoZero"/>
        <c:auto val="1"/>
        <c:lblAlgn val="ctr"/>
        <c:lblOffset val="100"/>
        <c:noMultiLvlLbl val="0"/>
      </c:catAx>
      <c:valAx>
        <c:axId val="38650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Time Taken / 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29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for Iterrative</a:t>
            </a:r>
            <a:r>
              <a:rPr lang="en-US" baseline="0"/>
              <a:t> Executions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Sheet1!$C$7:$C$11</c:f>
              <c:numCache>
                <c:formatCode>General</c:formatCode>
                <c:ptCount val="5"/>
                <c:pt idx="0">
                  <c:v>8.6170000000000009</c:v>
                </c:pt>
                <c:pt idx="1">
                  <c:v>8.2140000000000004</c:v>
                </c:pt>
                <c:pt idx="2">
                  <c:v>8.2850000000000001</c:v>
                </c:pt>
                <c:pt idx="3">
                  <c:v>8.0129999999999999</c:v>
                </c:pt>
                <c:pt idx="4">
                  <c:v>8.1709999999999994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B5C-86F7-116EA622D9FB}"/>
            </c:ext>
          </c:extLst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Sheet1!$D$7:$D$11</c:f>
              <c:numCache>
                <c:formatCode>General</c:formatCode>
                <c:ptCount val="5"/>
                <c:pt idx="0">
                  <c:v>2.29</c:v>
                </c:pt>
                <c:pt idx="1">
                  <c:v>0.7</c:v>
                </c:pt>
                <c:pt idx="2">
                  <c:v>0.59</c:v>
                </c:pt>
                <c:pt idx="3">
                  <c:v>0.56999999999999995</c:v>
                </c:pt>
                <c:pt idx="4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B-4B5C-86F7-116EA622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081199"/>
        <c:axId val="435738815"/>
      </c:barChart>
      <c:catAx>
        <c:axId val="477081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738815"/>
        <c:crosses val="autoZero"/>
        <c:auto val="1"/>
        <c:lblAlgn val="ctr"/>
        <c:lblOffset val="100"/>
        <c:noMultiLvlLbl val="0"/>
      </c:catAx>
      <c:valAx>
        <c:axId val="43573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Taken / 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8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F55F1-AD4C-4377-8ACD-5362D0F57566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B925-3D2B-4D21-9FE5-D25582E0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</a:t>
            </a:r>
          </a:p>
          <a:p>
            <a:endParaRPr lang="en-US" dirty="0"/>
          </a:p>
          <a:p>
            <a:r>
              <a:rPr lang="en-US" dirty="0"/>
              <a:t>I am Darshana Ariyarathna, </a:t>
            </a:r>
          </a:p>
          <a:p>
            <a:endParaRPr lang="en-US" dirty="0"/>
          </a:p>
          <a:p>
            <a:r>
              <a:rPr lang="en-US" dirty="0"/>
              <a:t>And now I am going to do an Experiment on MapReduce and Spark in AWS EMR.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What is MapReduce?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Map reduce is A programming model and processing technique for distributed and parallel computing on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And it was Developed by Google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for processing and generating large datasets on distributed clusters.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Why MapReduce is popular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Its Scalability: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Easily scales horizontally across multiple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It provides Fault Tolerance: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Can handle node failures and continue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And its Parallel Processing: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Processes data in parallel, reducing processing time.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The Key Components of MapReduce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Mapper: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457200" lvl="1" indent="0" algn="l">
              <a:buFont typeface="+mj-lt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Converts input data into key-value pairs.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Reducer: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457200" lvl="1" indent="0" algn="l">
              <a:buFont typeface="+mj-lt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Aggregates and processes the output of the Mapper.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Shuffler: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457200" lvl="1" indent="0" algn="l">
              <a:buFont typeface="+mj-lt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Transfers output from Mappers to Reducers.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How MapReduce Works – it has 3 phases.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Map Phase: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Input data is divided into chunks.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Mapper processes each chunk and produces intermediate key-value pairs.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Shuffle and Sort Phase: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Intermediate data is shuffled and sorted based on keys.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Reduce Phase: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Reducer processes sorted data and produces the final output.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Apache Spark is a powerful open-source system designed for fast and versatile big data processing. </a:t>
            </a:r>
          </a:p>
          <a:p>
            <a:r>
              <a:rPr lang="en-US" b="1" dirty="0"/>
              <a:t>it's now widely used for large-scale data tasks. </a:t>
            </a:r>
          </a:p>
          <a:p>
            <a:r>
              <a:rPr lang="en-US" dirty="0"/>
              <a:t>Spark is flexible, supporting various programming languages and data workloads.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Why Apache Spark?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Speed: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In-memory processing for faster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Ease of Use: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APIs in Java, Scala, Python, and 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Versatility: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Batch processing, iterative algorithms, interactive queries, and streaming.</a:t>
            </a:r>
          </a:p>
          <a:p>
            <a:pPr algn="l"/>
            <a:br>
              <a:rPr lang="en-US" dirty="0"/>
            </a:b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In-Memory Processing: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Faster data processing by keeping data in 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Ease of Use: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High-level APIs in multiple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Fault Tolerance: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Reliable distributed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Compatible with Hadoop, HBase and more: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Works with Hadoop, Hive, HBase, and more.</a:t>
            </a:r>
          </a:p>
          <a:p>
            <a:pPr algn="l"/>
            <a:br>
              <a:rPr lang="en-US" dirty="0"/>
            </a:b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Spark Core: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Foundation for parallel and distributed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Spark SQL: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Allows querying structured data using 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Spark Streaming: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Real-time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ECECEC"/>
                </a:solidFill>
                <a:effectLst/>
                <a:latin typeface="Söhne"/>
              </a:rPr>
              <a:t>MLlib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Machine learning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ECECEC"/>
                </a:solidFill>
                <a:effectLst/>
                <a:latin typeface="Söhne"/>
              </a:rPr>
              <a:t>GraphX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Graph processing library.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Let's we move on to the demonstration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These are the results that we have collected through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89895-6267-303D-4DB4-938CA3918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6C4F1-314F-83AA-4A6F-8D307611E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BFDF4-006E-BDD2-B5CC-1B80B750E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Observations of 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Time taken for Iterative Executions</a:t>
            </a:r>
          </a:p>
          <a:p>
            <a:pPr algn="l"/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Overall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 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Both Hive QL and Spark-SQL execution times seem to decrease as the number of iterations increases.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Speed: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 Spark-SQL appears consistently faster than Hive QL across all iterations.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Improvement: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 The sharpest decreases in time seem to occur between the first and second iterations for both technologies.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Possible Explanations for those results:</a:t>
            </a: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Learning Curve: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 The initial executions may be slower due to setup, loading data, or establishing connections. Subsequent runs might benefit from this initial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Caching: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 Systems like Spark and Hive often keep parts of the data in memory after the first run, making later executions faster.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9ED9F-3CC9-1559-2E02-E46DFE4B6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B29FC-F6C4-D896-4DE6-232A739B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D15AF-FE3F-F472-8D41-E80A426CD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63066D-7DF1-5DF8-98F0-292FE46BF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The results of the 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Time taken for each Query 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illustrate the time taken to execute different queries using HiveQL and Spark-SQL in the face of various delays.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Overall, it seems that weather delays cause the most significant slowdown in query processing times for both types of queries.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HiveQL appears to be slightly more affected by weather delays than Spark-SQL. Interestingly, NAS delays seem to have the least impact on query performance.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C505-FBCE-9F22-7010-BC1E19DA5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48E8C-B733-2CF5-7345-9D2D19889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12153-5000-B5AC-B0DB-D1CB1C15D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4829B-D3B0-4898-8753-C004A5DD6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MapReduce and Apache Spark are both distributed computing frameworks that are used for processing large volumes of data. 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However, there are some differences between them in terms of ease of use and processing speed.</a:t>
            </a:r>
          </a:p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Considering Ease of Use: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MapReduce is a simple and easy-to-use framework that is used for batch processing of large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Apache Spark provides a higher-level programming model that makes it easier for developers to work with large data sets</a:t>
            </a:r>
          </a:p>
          <a:p>
            <a:pPr algn="l"/>
            <a:r>
              <a:rPr lang="en-US" b="1" i="0">
                <a:solidFill>
                  <a:srgbClr val="242424"/>
                </a:solidFill>
                <a:effectLst/>
                <a:latin typeface="source-serif-pro"/>
              </a:rPr>
              <a:t>Considering  Fast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Processing: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Apache Spark is generally faster than MapReduce due to its in-memory processing capabilities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MapReduce reads and writes data to disk for each MapReduce job, therefore it takes more time to execute the queries.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8C04D-757D-A699-FD0C-453950075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the end of the video,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9B925-3D2B-4D21-9FE5-D25582E05C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6362-5629-AD68-FC2A-E3EC58CD1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7B289-567E-530C-E338-A2BFE8FF6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2AF3-9188-0D77-9412-4C9200E4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3308-32FD-8AF5-8077-5492B8BE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BFEF-AE97-0292-2FE9-AA38E8A9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1D17-7791-B18C-DE55-BD672FE3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C53D-D68E-8D36-8AEE-965DD9CA3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5B8E-542C-A3F4-DF5D-71A685AC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B9E0-A881-3165-A4BE-48FC213D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6F52-824A-4499-D164-8571583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B2D08-71DB-8DE3-BFA5-BC348AFB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4CF83-EA67-304C-2BBB-2DA9887C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C7D1-EE6C-547E-4BBA-6E940A21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82CC-2097-DBF4-64A6-7AC31FA1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F33E-42A6-1634-8408-CDA53BBA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1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4087-CFD5-D001-CA01-C1EFBAA9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ADD1-58AA-0F0C-2DCB-C253D1C8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6643-72E3-E68E-7D4F-EA48FFF7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6B00-757E-8268-A7DA-CBEB70D2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C507-54BE-E795-DEEE-69BD5D39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D8FD-2E9B-1DAE-FB16-33996CFD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DF2C-C109-0DD2-0E13-3C933230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19D7-0E76-39D7-5D4D-4E4A8A4E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E3AE-76D6-44AF-E11D-B78D7EAA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5ACA-D191-72C0-D0EC-862DD473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30E2-D070-6DCF-EBDC-49B8A96D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08C3-251F-7C96-AC75-BF06A9884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B8621-856B-853A-2959-6CAECF68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A9E0-53D9-3A26-7890-67BAB230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FE95-CF90-AC99-8B97-02DCF022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E81AE-DAE4-AF24-0E1C-98E58F2F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8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8B01-B0AF-FCA3-41DA-A9227EDF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C5AC3-09EA-7A1F-EEF1-30FFFA36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9F080-9B0F-CD23-7970-C6BD112DC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A2F61-DD26-B47B-F676-7C4B8BE25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771FA-065F-081E-D557-10BC5F194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B875A-7D27-1A15-DFC4-464E218A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F576B-8358-D1AD-C0A5-62AA20E5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05993-D396-43C0-8617-0176153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B509-2F59-280D-832E-7EE3F477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05A33-A6EC-57DE-553D-6279F3AE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FF549-5E6C-F2A4-0C9C-1575FAD8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C013F-9B71-1005-3090-B566C33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5887E-EC58-C54E-8594-FFCB9F49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F9E7B-CE0D-F926-B805-64A0D0DF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1EE83-89B3-557D-3950-413D8981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45C4-BD77-C612-6E66-8FBC2154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3732-7833-04EB-A139-1F82F44F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6B2D8-EA72-E5F2-622E-DCD6A277F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A8C1E-A501-9946-0F44-432AAC6B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6EE74-FF70-2483-C01F-8DCEA76D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46AFC-CA42-9297-7F5F-6BEA0D4E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8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52A1-C92B-649A-0F44-9A8A3D61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C1735-A72E-3A4D-5681-475084706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04C59-DF8A-CAD4-18F0-1224F2644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881A4-2F04-FB5B-4026-1F2A566B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324F8-55CF-D153-92E0-2E89A2E5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E5FCA-A0D9-4547-9BE9-D883F206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B3F47-F433-DBCB-ECBE-B93211D1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EF28-FEFC-9CDD-1D20-6E9FB220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D0DD-6320-9114-C1A7-D218DA303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88638-BD4F-4BF6-9ECA-C8DFA243862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66D8-4D09-1818-FCBD-222ADF238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F858-E9D4-0D68-B10F-8AED1B7F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19A30-6A2F-401B-8B3D-413156BF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pixabay.com/en/thank-you-letters-22042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5AD4A-04EB-0459-47E2-176FE425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MapReduce &amp; Spark</a:t>
            </a:r>
          </a:p>
        </p:txBody>
      </p: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090" name="Rectangle 308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8C516-DDCA-8752-02BA-FE619CF15A67}"/>
              </a:ext>
            </a:extLst>
          </p:cNvPr>
          <p:cNvSpPr>
            <a:spLocks/>
          </p:cNvSpPr>
          <p:nvPr/>
        </p:nvSpPr>
        <p:spPr>
          <a:xfrm>
            <a:off x="645065" y="2959896"/>
            <a:ext cx="4747205" cy="859607"/>
          </a:xfrm>
          <a:prstGeom prst="rect">
            <a:avLst/>
          </a:prstGeom>
        </p:spPr>
        <p:txBody>
          <a:bodyPr/>
          <a:lstStyle/>
          <a:p>
            <a:pPr defTabSz="466344">
              <a:spcAft>
                <a:spcPts val="600"/>
              </a:spcAft>
            </a:pPr>
            <a:r>
              <a:rPr lang="en-US" sz="1600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Experimental Comparison 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DB6E6-2158-C0AB-1EB4-E61AA8FB4E1A}"/>
              </a:ext>
            </a:extLst>
          </p:cNvPr>
          <p:cNvSpPr txBox="1"/>
          <p:nvPr/>
        </p:nvSpPr>
        <p:spPr>
          <a:xfrm>
            <a:off x="419335" y="6270171"/>
            <a:ext cx="16065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6344">
              <a:spcAft>
                <a:spcPts val="600"/>
              </a:spcAft>
            </a:pPr>
            <a:r>
              <a:rPr lang="en-US" sz="8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Darshana Ariyarathna - 248206P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6" name="Picture 4" descr="Apache Spark - Wikipedia">
            <a:extLst>
              <a:ext uri="{FF2B5EF4-FFF2-40B4-BE49-F238E27FC236}">
                <a16:creationId xmlns:a16="http://schemas.microsoft.com/office/drawing/2014/main" id="{58406C10-7E47-47D2-494D-DCD876B2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63" y="2982794"/>
            <a:ext cx="1567542" cy="8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620BF42-3C5E-D63D-1D41-20506416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05" y="2856563"/>
            <a:ext cx="1184999" cy="10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ache Hadoop - Meiro">
            <a:extLst>
              <a:ext uri="{FF2B5EF4-FFF2-40B4-BE49-F238E27FC236}">
                <a16:creationId xmlns:a16="http://schemas.microsoft.com/office/drawing/2014/main" id="{190F59AC-5952-2EFC-623E-45ECB4C5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474" y="2628334"/>
            <a:ext cx="1946067" cy="15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4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84DE6-1C29-7B6C-37F0-682191BF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MapReduce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Combiner in Hadoop MapReduce">
            <a:extLst>
              <a:ext uri="{FF2B5EF4-FFF2-40B4-BE49-F238E27FC236}">
                <a16:creationId xmlns:a16="http://schemas.microsoft.com/office/drawing/2014/main" id="{99904F7A-F946-8416-7B35-4E434E5C82A6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MapReduce is a programming model and data processing technique designed for parallel and distributed computing on large datasets.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6F7BA-A679-7344-28EC-541717BB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2102541"/>
            <a:ext cx="5628018" cy="24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7EB46-2AC1-63A1-BF8D-998F7761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spark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6BFE-2962-598F-D0DC-32F06AB2E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 open-source system designed for fast and versatile big data processing. </a:t>
            </a: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now widely used for large-scale data tasks. </a:t>
            </a: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Spark is flexible, supporting various programming languages and data workloads.</a:t>
            </a:r>
          </a:p>
          <a:p>
            <a:endParaRPr lang="en-US" sz="1800" dirty="0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0D0312-E64E-4E21-573B-8657875F5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7" r="18429" b="4"/>
          <a:stretch/>
        </p:blipFill>
        <p:spPr bwMode="auto">
          <a:xfrm>
            <a:off x="6131622" y="650494"/>
            <a:ext cx="5340250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915E2-3F94-F9CA-C63E-8CEA0A644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FFEF9C05-88DE-4D0A-9CAF-66BC42CB7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7CD4B-9093-6A22-092F-A074453A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4D369954-A6BD-A6BB-3ABE-448A2253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3A16-4C40-5342-CDA3-7C700337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1 – MapReduce</a:t>
            </a: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2 – Spark </a:t>
            </a:r>
          </a:p>
          <a:p>
            <a:endParaRPr lang="en-US" sz="1800" dirty="0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F4D523FA-A0D4-C081-E4EA-650A4111D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636D07C2-7B39-CA77-3828-00F54BD5A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0F47869D-7EB6-6CA7-1661-45B019B09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emo Royalty Free Vector Image - VectorStock">
            <a:extLst>
              <a:ext uri="{FF2B5EF4-FFF2-40B4-BE49-F238E27FC236}">
                <a16:creationId xmlns:a16="http://schemas.microsoft.com/office/drawing/2014/main" id="{015464E2-BE38-5CA7-CED8-06E19857A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3"/>
          <a:stretch/>
        </p:blipFill>
        <p:spPr bwMode="auto">
          <a:xfrm>
            <a:off x="6261979" y="926920"/>
            <a:ext cx="5054600" cy="50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02FB3-301D-615D-AC35-09859AB7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85836E5-122D-6EC5-51E4-95E6D8C4A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56106-0038-D019-7E1E-7C76D218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2C5C704F-4DD2-C2DE-003D-0334A062C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AA40-C335-81AD-745C-B4B3C40B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Analysis of Results of the experiment</a:t>
            </a: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C11110C2-3E02-6CEA-926A-706527D7B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CA259AA1-0EF0-2995-C44F-E5DB7810D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D13A4D33-0A01-7F58-4A7A-D179C095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2CDCE7-3DF9-A577-79BB-D80EFD0B2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54443"/>
              </p:ext>
            </p:extLst>
          </p:nvPr>
        </p:nvGraphicFramePr>
        <p:xfrm>
          <a:off x="6275255" y="3352412"/>
          <a:ext cx="4572000" cy="278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0546AD-C073-4B6F-A393-835FFD2D63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467919"/>
              </p:ext>
            </p:extLst>
          </p:nvPr>
        </p:nvGraphicFramePr>
        <p:xfrm>
          <a:off x="6275255" y="346984"/>
          <a:ext cx="4572000" cy="300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10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C4B3A-6A31-BD56-48F9-C04A573D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F9B01140-1D0F-D0C0-0936-E22FADFB9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63267-6DDC-2256-CD13-0412C78C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F5661C08-5186-B305-0A4C-A58B0856F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3F1B-A8D5-A5BA-92C2-4A6EE55B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Time taken for Iterative Executions</a:t>
            </a:r>
          </a:p>
          <a:p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65DCF370-2B16-E35F-B72E-456E6C34D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447B3D42-33A1-5FB0-0339-0A9263FC0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C58F4D3C-7235-32ED-96A9-588436FB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0F896C-7FC3-0071-894B-118F30E33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750142"/>
              </p:ext>
            </p:extLst>
          </p:nvPr>
        </p:nvGraphicFramePr>
        <p:xfrm>
          <a:off x="6389555" y="6865340"/>
          <a:ext cx="4572000" cy="278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F764AA-C43B-FBEA-1419-7E31334FF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929040"/>
              </p:ext>
            </p:extLst>
          </p:nvPr>
        </p:nvGraphicFramePr>
        <p:xfrm>
          <a:off x="5984947" y="1282700"/>
          <a:ext cx="5406953" cy="378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44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FCBA4-2475-99F8-CC5B-76560A12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91D638A2-B513-D323-FC32-D3164B9C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30FB7-E037-E897-8BA9-18CCD768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5C09A4CC-1CDC-69AF-E134-B60394657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9801-F85B-DDED-AAC1-CB340A1A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Time taken for each Queries </a:t>
            </a:r>
          </a:p>
          <a:p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B20201A9-1A85-B670-5BBE-DA7A50E5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9D90537E-F16A-A5DC-74C0-FEFB81278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FD8C8F94-2AD7-1C4C-D3D8-613ACABF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A7A91E-A2AC-AD38-DB77-EA6F4709E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577766"/>
              </p:ext>
            </p:extLst>
          </p:nvPr>
        </p:nvGraphicFramePr>
        <p:xfrm>
          <a:off x="6114268" y="1252314"/>
          <a:ext cx="5239531" cy="3834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ED26C4-7E0D-DA10-EF42-7079E7197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5565"/>
              </p:ext>
            </p:extLst>
          </p:nvPr>
        </p:nvGraphicFramePr>
        <p:xfrm>
          <a:off x="5696793" y="-3784600"/>
          <a:ext cx="5406953" cy="378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31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E79CA-B385-5ABE-28F1-ADCD86AAB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BC891BA-A508-34A9-7741-858654EBD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DDBF7-F32C-C7CE-51D3-99B550C4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495347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Compare and Contrast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0B46922D-EEE6-68A5-EC1A-7717C0CBB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1C28-D2A0-C80B-50A1-6B23DB2A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Ease of Use</a:t>
            </a: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Fast Processing</a:t>
            </a: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7CD51EC1-D9F5-38CC-EF7D-BDEBAD7C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9CF31860-5642-8DFE-A768-70282C7ED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A6D72797-8CD1-2687-5043-4D6CE3D86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577908-AD14-3864-D8F1-510F13463DDF}"/>
              </a:ext>
            </a:extLst>
          </p:cNvPr>
          <p:cNvGraphicFramePr>
            <a:graphicFrameLocks/>
          </p:cNvGraphicFramePr>
          <p:nvPr/>
        </p:nvGraphicFramePr>
        <p:xfrm>
          <a:off x="6275255" y="3352412"/>
          <a:ext cx="4572000" cy="278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3B06F5-5903-0C40-A721-E21B2575E822}"/>
              </a:ext>
            </a:extLst>
          </p:cNvPr>
          <p:cNvGraphicFramePr>
            <a:graphicFrameLocks/>
          </p:cNvGraphicFramePr>
          <p:nvPr/>
        </p:nvGraphicFramePr>
        <p:xfrm>
          <a:off x="6275255" y="346984"/>
          <a:ext cx="4572000" cy="300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83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6CE66-5060-AF39-3139-DFC7B272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1" name="Rectangle 514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3" name="Group 514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44" name="Rectangle 514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5" name="Rectangle 51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Rectangle 51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AA79A005-B9E7-C66A-D020-DE330191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pic>
        <p:nvPicPr>
          <p:cNvPr id="9" name="Picture 4" descr="Apache Spark - Wikipedia">
            <a:extLst>
              <a:ext uri="{FF2B5EF4-FFF2-40B4-BE49-F238E27FC236}">
                <a16:creationId xmlns:a16="http://schemas.microsoft.com/office/drawing/2014/main" id="{FE214632-8A7B-6035-6BEB-D0918221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55" y="1219835"/>
            <a:ext cx="1567542" cy="8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BD320962-9871-A5EA-8822-E75D4511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50" y="2592175"/>
            <a:ext cx="1184999" cy="10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ache Hadoop - Meiro">
            <a:extLst>
              <a:ext uri="{FF2B5EF4-FFF2-40B4-BE49-F238E27FC236}">
                <a16:creationId xmlns:a16="http://schemas.microsoft.com/office/drawing/2014/main" id="{D40540EF-3661-1432-8148-AA988B8A2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93" y="4088834"/>
            <a:ext cx="1946067" cy="15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4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894</Words>
  <Application>Microsoft Office PowerPoint</Application>
  <PresentationFormat>Widescreen</PresentationFormat>
  <Paragraphs>122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Google Sans</vt:lpstr>
      <vt:lpstr>Söhne</vt:lpstr>
      <vt:lpstr>source-serif-pro</vt:lpstr>
      <vt:lpstr>Office Theme</vt:lpstr>
      <vt:lpstr>MapReduce &amp; Spark</vt:lpstr>
      <vt:lpstr>What is MapReduce</vt:lpstr>
      <vt:lpstr>What is spark</vt:lpstr>
      <vt:lpstr>Demonstration</vt:lpstr>
      <vt:lpstr>Results</vt:lpstr>
      <vt:lpstr>Results</vt:lpstr>
      <vt:lpstr>Results</vt:lpstr>
      <vt:lpstr>Compare and Contrast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&amp; Spark</dc:title>
  <dc:creator>Darshana Ariyarathna</dc:creator>
  <cp:lastModifiedBy>Darshana Ariyarathna</cp:lastModifiedBy>
  <cp:revision>66</cp:revision>
  <dcterms:created xsi:type="dcterms:W3CDTF">2024-03-02T06:51:18Z</dcterms:created>
  <dcterms:modified xsi:type="dcterms:W3CDTF">2024-03-02T20:43:16Z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967747-ada6-4a2c-bc30-3aab72b5230a_Enabled">
    <vt:lpwstr>true</vt:lpwstr>
  </property>
  <property fmtid="{D5CDD505-2E9C-101B-9397-08002B2CF9AE}" pid="3" name="MSIP_Label_fb967747-ada6-4a2c-bc30-3aab72b5230a_SetDate">
    <vt:lpwstr>2024-03-02T07:01:14Z</vt:lpwstr>
  </property>
  <property fmtid="{D5CDD505-2E9C-101B-9397-08002B2CF9AE}" pid="4" name="MSIP_Label_fb967747-ada6-4a2c-bc30-3aab72b5230a_Method">
    <vt:lpwstr>Standard</vt:lpwstr>
  </property>
  <property fmtid="{D5CDD505-2E9C-101B-9397-08002B2CF9AE}" pid="5" name="MSIP_Label_fb967747-ada6-4a2c-bc30-3aab72b5230a_Name">
    <vt:lpwstr>Internal</vt:lpwstr>
  </property>
  <property fmtid="{D5CDD505-2E9C-101B-9397-08002B2CF9AE}" pid="6" name="MSIP_Label_fb967747-ada6-4a2c-bc30-3aab72b5230a_SiteId">
    <vt:lpwstr>8fa597a5-c356-4562-8d88-cbf99fc8dd45</vt:lpwstr>
  </property>
  <property fmtid="{D5CDD505-2E9C-101B-9397-08002B2CF9AE}" pid="7" name="MSIP_Label_fb967747-ada6-4a2c-bc30-3aab72b5230a_ActionId">
    <vt:lpwstr>70124ab6-1ed9-4563-87c6-27efc3e8b736</vt:lpwstr>
  </property>
  <property fmtid="{D5CDD505-2E9C-101B-9397-08002B2CF9AE}" pid="8" name="MSIP_Label_fb967747-ada6-4a2c-bc30-3aab72b5230a_ContentBits">
    <vt:lpwstr>0</vt:lpwstr>
  </property>
</Properties>
</file>