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6" r:id="rId6"/>
    <p:sldId id="267" r:id="rId7"/>
    <p:sldId id="260" r:id="rId8"/>
    <p:sldId id="268" r:id="rId9"/>
    <p:sldId id="269" r:id="rId10"/>
    <p:sldId id="270" r:id="rId11"/>
    <p:sldId id="261" r:id="rId12"/>
    <p:sldId id="262" r:id="rId13"/>
    <p:sldId id="271" r:id="rId14"/>
    <p:sldId id="282" r:id="rId15"/>
    <p:sldId id="281" r:id="rId16"/>
    <p:sldId id="272" r:id="rId17"/>
    <p:sldId id="273" r:id="rId18"/>
    <p:sldId id="274" r:id="rId19"/>
    <p:sldId id="279" r:id="rId20"/>
    <p:sldId id="278" r:id="rId21"/>
    <p:sldId id="275" r:id="rId22"/>
    <p:sldId id="264" r:id="rId23"/>
    <p:sldId id="276" r:id="rId24"/>
    <p:sldId id="277" r:id="rId25"/>
    <p:sldId id="265" r:id="rId26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EC2C86-0129-4484-884B-17018B0784B3}" v="9" dt="2024-04-26T00:49:33.3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10"/>
  </p:normalViewPr>
  <p:slideViewPr>
    <p:cSldViewPr snapToGrid="0" snapToObjects="1">
      <p:cViewPr varScale="1">
        <p:scale>
          <a:sx n="80" d="100"/>
          <a:sy n="80" d="100"/>
        </p:scale>
        <p:origin x="13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eep Narindi" userId="37374148efd8649e" providerId="LiveId" clId="{A3BFA1AC-FD09-4FC6-B555-2BA9CB3C2173}"/>
    <pc:docChg chg="modSld sldOrd">
      <pc:chgData name="Sandeep Narindi" userId="37374148efd8649e" providerId="LiveId" clId="{A3BFA1AC-FD09-4FC6-B555-2BA9CB3C2173}" dt="2024-04-26T17:33:42.326" v="3" actId="14100"/>
      <pc:docMkLst>
        <pc:docMk/>
      </pc:docMkLst>
      <pc:sldChg chg="modSp mod">
        <pc:chgData name="Sandeep Narindi" userId="37374148efd8649e" providerId="LiveId" clId="{A3BFA1AC-FD09-4FC6-B555-2BA9CB3C2173}" dt="2024-04-26T17:33:42.326" v="3" actId="14100"/>
        <pc:sldMkLst>
          <pc:docMk/>
          <pc:sldMk cId="0" sldId="265"/>
        </pc:sldMkLst>
        <pc:spChg chg="mod">
          <ac:chgData name="Sandeep Narindi" userId="37374148efd8649e" providerId="LiveId" clId="{A3BFA1AC-FD09-4FC6-B555-2BA9CB3C2173}" dt="2024-04-26T17:33:42.326" v="3" actId="14100"/>
          <ac:spMkLst>
            <pc:docMk/>
            <pc:sldMk cId="0" sldId="265"/>
            <ac:spMk id="10" creationId="{00000000-0000-0000-0000-000000000000}"/>
          </ac:spMkLst>
        </pc:spChg>
      </pc:sldChg>
      <pc:sldChg chg="ord">
        <pc:chgData name="Sandeep Narindi" userId="37374148efd8649e" providerId="LiveId" clId="{A3BFA1AC-FD09-4FC6-B555-2BA9CB3C2173}" dt="2024-04-26T17:21:40.616" v="1"/>
        <pc:sldMkLst>
          <pc:docMk/>
          <pc:sldMk cId="1763658890" sldId="269"/>
        </pc:sldMkLst>
      </pc:sldChg>
      <pc:sldChg chg="modSp mod">
        <pc:chgData name="Sandeep Narindi" userId="37374148efd8649e" providerId="LiveId" clId="{A3BFA1AC-FD09-4FC6-B555-2BA9CB3C2173}" dt="2024-04-26T17:27:32.409" v="2" actId="113"/>
        <pc:sldMkLst>
          <pc:docMk/>
          <pc:sldMk cId="2295249456" sldId="282"/>
        </pc:sldMkLst>
        <pc:spChg chg="mod">
          <ac:chgData name="Sandeep Narindi" userId="37374148efd8649e" providerId="LiveId" clId="{A3BFA1AC-FD09-4FC6-B555-2BA9CB3C2173}" dt="2024-04-26T17:27:32.409" v="2" actId="113"/>
          <ac:spMkLst>
            <pc:docMk/>
            <pc:sldMk cId="2295249456" sldId="282"/>
            <ac:spMk id="14" creationId="{AADA79B9-8B76-DE25-4465-1E230FE605F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241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912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798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250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728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34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[1] https://www.kaggle.com/datasets/shubham2703/five-crop-diseases-dataset/data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468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054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85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[1] https://www.kaggle.com/datasets/shubham2703/five-crop-diseases-dataset/data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84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[1] https://www.kaggle.com/datasets/shubham2703/five-crop-diseases-dataset/data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020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https://feisty-memorable-songbird.anvil.app/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796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764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06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52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81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47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4E9BA-17C2-0560-ED11-C35985999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1346200"/>
            <a:ext cx="10972800" cy="286543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D71651-6718-4EF0-B195-7A3E5D7202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322763"/>
            <a:ext cx="10972800" cy="19859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355B3-F277-F075-7DFC-02E8A61AA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C23E-F9D1-4BBE-9592-473D89613862}" type="datetime1">
              <a:rPr lang="en-CA" smtClean="0"/>
              <a:t>2024-04-26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EC53E-F032-7C13-AFCB-7EAA9878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196CF-C9EE-782B-F772-F3D9709BF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E058-AD59-4D48-A9AB-00621A3C65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660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268B8-075E-6B08-4407-8F179D845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150E23-A50F-42DD-F082-BF76FD6A5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13EF9-EF70-E7E8-8417-0E2E241C7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1379-0DE5-4523-AED9-5E174132FEA6}" type="datetime1">
              <a:rPr lang="en-CA" smtClean="0"/>
              <a:t>2024-04-26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28E7F-B33E-6A4A-B104-9E8452C47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588C8-228E-6A94-D813-6A861E2D0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E058-AD59-4D48-A9AB-00621A3C65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4763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3A689F-605E-1E9F-880D-61CABF497F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469563" y="438150"/>
            <a:ext cx="3154362" cy="6973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2991D4-F1E8-DB2D-BB48-FCB6B2126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75" y="438150"/>
            <a:ext cx="9310688" cy="6973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EB138-4F03-E3E1-0882-913335722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B8F3-C531-44FC-8914-CB3D7EA7E3F1}" type="datetime1">
              <a:rPr lang="en-CA" smtClean="0"/>
              <a:t>2024-04-26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233AE-F340-EBDD-C77E-18670175B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C7C2F-B1C8-9209-4328-36CCA27EB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E058-AD59-4D48-A9AB-00621A3C65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461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034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FCE77-4A0B-684D-63CB-7B649A7B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B844D-84C7-1FFC-1FB8-8061829F8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265F5-6A83-5DD0-C35F-488E3D220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31B6C-38A5-4E3E-9755-48E1CFB9B805}" type="datetime1">
              <a:rPr lang="en-CA" smtClean="0"/>
              <a:t>2024-04-26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E6088-234F-B9D2-6E02-9ED420E38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BE661-77CB-F256-EEF5-26F83DE88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E058-AD59-4D48-A9AB-00621A3C65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4994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C35FD-DEDD-2B8A-2897-9BC3180EF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538" y="2051050"/>
            <a:ext cx="12619037" cy="34242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8B4EF-F7C4-B418-91F8-010B6F7CB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538" y="5507038"/>
            <a:ext cx="12619037" cy="18002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1CF3D-728B-D52C-F10C-98848E08C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5769-BC28-4619-AA1A-8F2F25A8585C}" type="datetime1">
              <a:rPr lang="en-CA" smtClean="0"/>
              <a:t>2024-04-26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4F3E7-95E3-ADF0-E66D-10A48A938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B20D9-0990-6BB0-6BBB-0FD38096D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E058-AD59-4D48-A9AB-00621A3C65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054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224CE-038B-7408-7ACA-AD4493577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DFB76-7CDD-6694-948F-6B57EBE39F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6475" y="2190750"/>
            <a:ext cx="6232525" cy="5221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C6209-40D6-9C4A-FFC1-B70E3577F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91400" y="2190750"/>
            <a:ext cx="6232525" cy="5221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2608E-7A06-6C86-F645-CDC218410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2649-5E17-4FB4-9782-11F85E9B5DE2}" type="datetime1">
              <a:rPr lang="en-CA" smtClean="0"/>
              <a:t>2024-04-26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34F73-2841-FFFF-6614-CF6271781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3FB11-473B-FE20-5EC5-810DB0B3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E058-AD59-4D48-A9AB-00621A3C65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3129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D4B3A-7279-829D-4B05-5ABA8687C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63" y="438150"/>
            <a:ext cx="12619037" cy="1590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D6E09-A68E-5839-B398-C763CAA8D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8063" y="2017713"/>
            <a:ext cx="6189662" cy="989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09193-514F-3565-1D53-3F3E446EA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8063" y="3006725"/>
            <a:ext cx="6189662" cy="4421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E41126-CCF5-F970-CBE8-453F42DE70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7275" y="2017713"/>
            <a:ext cx="6219825" cy="989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0BC96C-5849-1145-36E4-BA1CA552A2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07275" y="3006725"/>
            <a:ext cx="6219825" cy="4421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8A2D72-C75F-E56E-7E3B-94A04434E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CDE0-3D89-4130-AF68-D1A424380A5F}" type="datetime1">
              <a:rPr lang="en-CA" smtClean="0"/>
              <a:t>2024-04-26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D25E63-FC25-8EE7-D00B-C9063732D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5E54FD-5E06-D809-C682-5699A8A95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E058-AD59-4D48-A9AB-00621A3C65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6121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7503A-1EBC-4E07-7644-C1ACDF7DB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1187B6-6E4B-6A00-5C3E-A6A36A239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03C9D-D4D9-42BC-8F0E-2D00278B9A56}" type="datetime1">
              <a:rPr lang="en-CA" smtClean="0"/>
              <a:t>2024-04-26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6A4848-4A63-1CA0-4717-CA04479F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A767B9-AF07-4225-2269-F41BFB723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E058-AD59-4D48-A9AB-00621A3C65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577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EFD0D3-B7A8-2C14-C28F-E0B12E761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E034-A3BE-40F9-9995-8118C18D5F77}" type="datetime1">
              <a:rPr lang="en-CA" smtClean="0"/>
              <a:t>2024-04-26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9EBFE1-836C-E594-B618-F6EEA7BA5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F32C8-8651-10EC-BBC5-6E02E936D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E058-AD59-4D48-A9AB-00621A3C65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6544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BC5D5-6451-6651-0761-3C48E8685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63" y="549275"/>
            <a:ext cx="4718050" cy="19192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B27C5-A409-98C5-1F54-9861D693C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825" y="1184275"/>
            <a:ext cx="7407275" cy="58483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996DFD-CCD1-0D1B-CA45-7FBF5524E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8063" y="2468563"/>
            <a:ext cx="4718050" cy="4573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A055A-4D0B-028F-D465-6AC99BBEC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E671C-FD24-4685-957E-1EAD964FDD25}" type="datetime1">
              <a:rPr lang="en-CA" smtClean="0"/>
              <a:t>2024-04-26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70777-99F6-61B3-7033-6AFF76486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8F6B5-EFD9-AF85-21BF-44073D503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E058-AD59-4D48-A9AB-00621A3C65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208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04868-5253-CF72-3727-2B2B844B9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63" y="549275"/>
            <a:ext cx="4718050" cy="19192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BC6FBE-001E-71C4-8FD6-D75334B2E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19825" y="1184275"/>
            <a:ext cx="7407275" cy="58483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7DF3F2-8AE6-97C9-1DF4-AAB19FB83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8063" y="2468563"/>
            <a:ext cx="4718050" cy="4573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E9119-EDF1-82BD-B8E8-5959D3B3D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AA4D-FAF5-40F0-B6A1-F377452BFD6D}" type="datetime1">
              <a:rPr lang="en-CA" smtClean="0"/>
              <a:t>2024-04-26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4CEEC-CE17-2AA9-2816-B879D0D0D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34B1A-341B-519A-6B1A-34081483C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E058-AD59-4D48-A9AB-00621A3C65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220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527033-5748-8A15-074F-BAF88AA9A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475" y="438150"/>
            <a:ext cx="12617450" cy="1590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5A413-BCB8-D598-5AB8-BEADBFA9F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6475" y="2190750"/>
            <a:ext cx="12617450" cy="522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0E2A4-C74F-56A4-6B6A-B99E3C7DD0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6475" y="7627938"/>
            <a:ext cx="329088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0A58BE-72B7-4E74-A11F-F68E55C9986E}" type="datetime1">
              <a:rPr lang="en-CA" smtClean="0"/>
              <a:t>2024-04-26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23BDE-232C-A702-522B-35FC555605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638" y="7627938"/>
            <a:ext cx="4937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34CE7-686C-11CB-26A5-75E8A049D8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33038" y="7627938"/>
            <a:ext cx="3290887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46E058-AD59-4D48-A9AB-00621A3C658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40104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6.xml"/><Relationship Id="rId11" Type="http://schemas.openxmlformats.org/officeDocument/2006/relationships/slide" Target="slide25.xml"/><Relationship Id="rId5" Type="http://schemas.openxmlformats.org/officeDocument/2006/relationships/slide" Target="slide5.xml"/><Relationship Id="rId10" Type="http://schemas.openxmlformats.org/officeDocument/2006/relationships/slide" Target="slide22.xml"/><Relationship Id="rId4" Type="http://schemas.openxmlformats.org/officeDocument/2006/relationships/slide" Target="slide4.xml"/><Relationship Id="rId9" Type="http://schemas.openxmlformats.org/officeDocument/2006/relationships/slide" Target="slide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  <p:txBody>
          <a:bodyPr/>
          <a:lstStyle/>
          <a:p>
            <a:endParaRPr lang="en-CA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  <p:txBody>
          <a:bodyPr/>
          <a:lstStyle/>
          <a:p>
            <a:endParaRPr lang="en-CA"/>
          </a:p>
        </p:txBody>
      </p:sp>
      <p:sp>
        <p:nvSpPr>
          <p:cNvPr id="5" name="Text 2"/>
          <p:cNvSpPr/>
          <p:nvPr/>
        </p:nvSpPr>
        <p:spPr>
          <a:xfrm>
            <a:off x="1678053" y="1419092"/>
            <a:ext cx="11274293" cy="24888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3600" b="1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    </a:t>
            </a:r>
            <a:r>
              <a:rPr lang="en-US" sz="2800" b="1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AgriAI: Empowering Farmers with  Predictive Crop Analysis </a:t>
            </a:r>
          </a:p>
          <a:p>
            <a:pPr marL="0" indent="0">
              <a:lnSpc>
                <a:spcPts val="7545"/>
              </a:lnSpc>
              <a:buNone/>
            </a:pPr>
            <a:r>
              <a:rPr lang="en-US" sz="2800" b="1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			and Disease Management</a:t>
            </a:r>
            <a:endParaRPr lang="en-US" sz="2800" b="1" dirty="0"/>
          </a:p>
        </p:txBody>
      </p:sp>
      <p:sp>
        <p:nvSpPr>
          <p:cNvPr id="6" name="Text 3"/>
          <p:cNvSpPr/>
          <p:nvPr/>
        </p:nvSpPr>
        <p:spPr>
          <a:xfrm>
            <a:off x="3099214" y="3788510"/>
            <a:ext cx="7947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Welcome to our final project presentation on sustainable agriculture. In this introduction, we'll provide an overview of our research and proposed solutions to improve farming practices and food security.</a:t>
            </a: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9716098" y="5580012"/>
            <a:ext cx="3640931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by Darshan Bilasanur Reddy</a:t>
            </a:r>
          </a:p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&amp;  Sandeep Narindi</a:t>
            </a:r>
          </a:p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C53801-5AB2-2B87-EF78-EC309A1CE43E}"/>
              </a:ext>
            </a:extLst>
          </p:cNvPr>
          <p:cNvSpPr txBox="1"/>
          <p:nvPr/>
        </p:nvSpPr>
        <p:spPr>
          <a:xfrm>
            <a:off x="9716097" y="6694167"/>
            <a:ext cx="3640931" cy="76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187" b="1" dirty="0">
                <a:solidFill>
                  <a:srgbClr val="F9EEE7"/>
                </a:solidFill>
                <a:latin typeface="Quattrocento" pitchFamily="34" charset="0"/>
              </a:rPr>
              <a:t>Supervised by:</a:t>
            </a:r>
          </a:p>
          <a:p>
            <a:r>
              <a:rPr lang="en-CA" sz="2187" b="1" dirty="0">
                <a:solidFill>
                  <a:srgbClr val="F9EEE7"/>
                </a:solidFill>
                <a:latin typeface="Quattrocento" pitchFamily="34" charset="0"/>
              </a:rPr>
              <a:t>Dr. Xing Tan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DDEF24-105B-3067-3DDD-CC7BD6AFA05B}"/>
              </a:ext>
            </a:extLst>
          </p:cNvPr>
          <p:cNvSpPr txBox="1"/>
          <p:nvPr/>
        </p:nvSpPr>
        <p:spPr>
          <a:xfrm>
            <a:off x="292231" y="7569724"/>
            <a:ext cx="44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750" dirty="0">
                <a:solidFill>
                  <a:srgbClr val="F9EEE7"/>
                </a:solidFill>
                <a:latin typeface="Quattrocento" pitchFamily="34" charset="0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  <p:txBody>
          <a:bodyPr/>
          <a:lstStyle/>
          <a:p>
            <a:endParaRPr lang="en-CA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  <p:txBody>
          <a:bodyPr/>
          <a:lstStyle/>
          <a:p>
            <a:endParaRPr lang="en-CA" dirty="0"/>
          </a:p>
        </p:txBody>
      </p:sp>
      <p:sp>
        <p:nvSpPr>
          <p:cNvPr id="5" name="Text 2"/>
          <p:cNvSpPr/>
          <p:nvPr/>
        </p:nvSpPr>
        <p:spPr>
          <a:xfrm>
            <a:off x="833199" y="1374224"/>
            <a:ext cx="709838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Insights from Survey Results (cont..)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833199" y="2656376"/>
            <a:ext cx="1192126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RQ4. Who will be benefited from this crop yield prediction using AI?</a:t>
            </a:r>
          </a:p>
          <a:p>
            <a:pPr marL="0" indent="0">
              <a:lnSpc>
                <a:spcPts val="2799"/>
              </a:lnSpc>
              <a:buNone/>
            </a:pPr>
            <a:endParaRPr lang="en-US" sz="1750" dirty="0">
              <a:solidFill>
                <a:srgbClr val="F9EEE7"/>
              </a:solidFill>
              <a:latin typeface="Quattrocento" pitchFamily="34" charset="0"/>
              <a:ea typeface="Quattrocento" pitchFamily="34" charset="-122"/>
              <a:cs typeface="Quattrocento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Crop prediction models multifaceted role in enhancing productivity, sustainability, and risk management within the agricultural industry, benefiting farmers, cooperatives, agricultural agencies, and insurance companies, policy makers, stake holders and consumers.</a:t>
            </a:r>
          </a:p>
          <a:p>
            <a:pPr marL="0" indent="0">
              <a:lnSpc>
                <a:spcPts val="2799"/>
              </a:lnSpc>
              <a:buNone/>
            </a:pPr>
            <a:endParaRPr lang="en-US" sz="1750" dirty="0">
              <a:solidFill>
                <a:srgbClr val="F9EEE7"/>
              </a:solidFill>
              <a:latin typeface="Quattrocento" pitchFamily="34" charset="0"/>
              <a:ea typeface="Quattrocento" pitchFamily="34" charset="-122"/>
              <a:cs typeface="Quattrocento" pitchFamily="34" charset="-120"/>
            </a:endParaRP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Farmers:</a:t>
            </a: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Make informed decisions for higher productivity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Cooperatives, Agencies, and Organizations in Agriculture: </a:t>
            </a: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Leading Sustainable Farming Methods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Organizations:</a:t>
            </a: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Crop and soil monitoring in real time for better management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Insurance Companies:</a:t>
            </a: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Crop Insurance and Risk Assessment Offering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Policy Makers and Stake holders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Consumers:</a:t>
            </a: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Maintaining Stable Food Supplies and High-Quality Produce	      </a:t>
            </a:r>
          </a:p>
        </p:txBody>
      </p:sp>
      <p:sp>
        <p:nvSpPr>
          <p:cNvPr id="7" name="Text 4"/>
          <p:cNvSpPr/>
          <p:nvPr/>
        </p:nvSpPr>
        <p:spPr>
          <a:xfrm>
            <a:off x="833199" y="4931212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CA870A-AE02-E352-0FB1-15BE58EAE01E}"/>
              </a:ext>
            </a:extLst>
          </p:cNvPr>
          <p:cNvSpPr txBox="1"/>
          <p:nvPr/>
        </p:nvSpPr>
        <p:spPr>
          <a:xfrm>
            <a:off x="292231" y="7569724"/>
            <a:ext cx="44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750" dirty="0">
                <a:solidFill>
                  <a:srgbClr val="F9EEE7"/>
                </a:solidFill>
                <a:latin typeface="Quattrocento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102919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  <p:txBody>
          <a:bodyPr/>
          <a:lstStyle/>
          <a:p>
            <a:endParaRPr lang="en-CA"/>
          </a:p>
        </p:txBody>
      </p:sp>
      <p:sp>
        <p:nvSpPr>
          <p:cNvPr id="3" name="Shape 1"/>
          <p:cNvSpPr/>
          <p:nvPr/>
        </p:nvSpPr>
        <p:spPr>
          <a:xfrm>
            <a:off x="-32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  <p:txBody>
          <a:bodyPr/>
          <a:lstStyle/>
          <a:p>
            <a:endParaRPr lang="en-CA" dirty="0"/>
          </a:p>
        </p:txBody>
      </p:sp>
      <p:sp>
        <p:nvSpPr>
          <p:cNvPr id="4" name="Text 2"/>
          <p:cNvSpPr/>
          <p:nvPr/>
        </p:nvSpPr>
        <p:spPr>
          <a:xfrm>
            <a:off x="2348389" y="990957"/>
            <a:ext cx="695289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Crop Prediction Model and dataset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48389" y="2218492"/>
            <a:ext cx="4695706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>
              <a:solidFill>
                <a:srgbClr val="F9EEE7"/>
              </a:solidFill>
              <a:latin typeface="Quattrocento" pitchFamily="3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2348389" y="4550807"/>
            <a:ext cx="4695706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AA854F-10A0-AB1C-F98B-EBE4A47FD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7176" y="3102054"/>
            <a:ext cx="6644932" cy="21324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FB44A8-851A-460F-1AF8-77DFF3DC1F43}"/>
              </a:ext>
            </a:extLst>
          </p:cNvPr>
          <p:cNvSpPr txBox="1"/>
          <p:nvPr/>
        </p:nvSpPr>
        <p:spPr>
          <a:xfrm>
            <a:off x="292231" y="7569724"/>
            <a:ext cx="44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750" dirty="0">
                <a:solidFill>
                  <a:srgbClr val="F9EEE7"/>
                </a:solidFill>
                <a:latin typeface="Quattrocento" pitchFamily="34" charset="0"/>
              </a:rPr>
              <a:t>11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2D770713-AA31-8CCB-6AE8-B1F6A2E29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191D54-C9CF-9A7B-4A86-3CB137C1FA60}"/>
              </a:ext>
            </a:extLst>
          </p:cNvPr>
          <p:cNvSpPr txBox="1"/>
          <p:nvPr/>
        </p:nvSpPr>
        <p:spPr>
          <a:xfrm>
            <a:off x="965766" y="2584758"/>
            <a:ext cx="980387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ECECEC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Söhne"/>
              </a:rPr>
              <a:t>Comprehensive Analysis Of Machine Learning Algorithms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ECECEC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Söhne"/>
              </a:rPr>
              <a:t>Selected Algorithms: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ECECEC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Söhne"/>
              </a:rPr>
              <a:t>Decision Trees (DT)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Söhne"/>
              </a:rPr>
              <a:t>Random Forests (RF)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Söhne"/>
              </a:rPr>
              <a:t>Logistic Regression (LR)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Söhne"/>
              </a:rPr>
              <a:t>K-Nearest Neighbors (KNN)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Söhne"/>
              </a:rPr>
              <a:t>Support Vector Machines (SVM)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ECECEC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ECECEC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CA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  <p:txBody>
          <a:bodyPr/>
          <a:lstStyle/>
          <a:p>
            <a:endParaRPr lang="en-CA"/>
          </a:p>
        </p:txBody>
      </p:sp>
      <p:sp>
        <p:nvSpPr>
          <p:cNvPr id="3" name="Shape 1"/>
          <p:cNvSpPr/>
          <p:nvPr/>
        </p:nvSpPr>
        <p:spPr>
          <a:xfrm>
            <a:off x="-28718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  <p:txBody>
          <a:bodyPr/>
          <a:lstStyle/>
          <a:p>
            <a:endParaRPr lang="en-CA" dirty="0"/>
          </a:p>
        </p:txBody>
      </p:sp>
      <p:sp>
        <p:nvSpPr>
          <p:cNvPr id="4" name="Text 2"/>
          <p:cNvSpPr/>
          <p:nvPr/>
        </p:nvSpPr>
        <p:spPr>
          <a:xfrm>
            <a:off x="2348389" y="1348183"/>
            <a:ext cx="764714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Why this Dataset?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389" y="2468040"/>
            <a:ext cx="444341" cy="44434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528257" y="316427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D9BE"/>
                </a:solidFill>
                <a:latin typeface="Quattrocento" pitchFamily="34" charset="0"/>
              </a:rPr>
              <a:t>Not site specific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348389" y="4369118"/>
            <a:ext cx="308895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</a:rPr>
              <a:t> 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0602" y="2468040"/>
            <a:ext cx="444341" cy="44434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148433" y="312590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Robust Dataset</a:t>
            </a:r>
            <a:endParaRPr lang="en-US" sz="2187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2816" y="2468040"/>
            <a:ext cx="444341" cy="444341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8065435" y="312590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D9BE"/>
                </a:solidFill>
                <a:latin typeface="Quattrocento" pitchFamily="34" charset="0"/>
              </a:rPr>
              <a:t>Predictive Insights for Risk Mitigation</a:t>
            </a:r>
          </a:p>
        </p:txBody>
      </p:sp>
      <p:sp>
        <p:nvSpPr>
          <p:cNvPr id="13" name="Text 8"/>
          <p:cNvSpPr/>
          <p:nvPr/>
        </p:nvSpPr>
        <p:spPr>
          <a:xfrm>
            <a:off x="1437893" y="4090952"/>
            <a:ext cx="10675550" cy="3601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fontAlgn="base"/>
            <a:r>
              <a:rPr lang="en-US" sz="1750" dirty="0">
                <a:solidFill>
                  <a:srgbClr val="F9EEE7"/>
                </a:solidFill>
                <a:latin typeface="Quattrocento" pitchFamily="34" charset="0"/>
              </a:rPr>
              <a:t>The dataset comprises the following columns: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1750" b="1" dirty="0">
                <a:solidFill>
                  <a:srgbClr val="F9EEE7"/>
                </a:solidFill>
                <a:latin typeface="Quattrocento" pitchFamily="34" charset="0"/>
              </a:rPr>
              <a:t>Temperature</a:t>
            </a:r>
            <a:r>
              <a:rPr lang="en-US" sz="1750" dirty="0">
                <a:solidFill>
                  <a:srgbClr val="F9EEE7"/>
                </a:solidFill>
                <a:latin typeface="Quattrocento" pitchFamily="34" charset="0"/>
              </a:rPr>
              <a:t>: The average temperature in degrees Celsius, indicating the climatic conditions in the region.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1750" b="1" dirty="0">
                <a:solidFill>
                  <a:srgbClr val="F9EEE7"/>
                </a:solidFill>
                <a:latin typeface="Quattrocento" pitchFamily="34" charset="0"/>
              </a:rPr>
              <a:t>Humidity</a:t>
            </a:r>
            <a:r>
              <a:rPr lang="en-US" sz="1750" dirty="0">
                <a:solidFill>
                  <a:srgbClr val="F9EEE7"/>
                </a:solidFill>
                <a:latin typeface="Quattrocento" pitchFamily="34" charset="0"/>
              </a:rPr>
              <a:t>: The relative humidity level expressed as a percentage, reflecting the amount of moisture in the air.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1750" b="1" dirty="0">
                <a:solidFill>
                  <a:srgbClr val="F9EEE7"/>
                </a:solidFill>
                <a:latin typeface="Quattrocento" pitchFamily="34" charset="0"/>
              </a:rPr>
              <a:t>pH</a:t>
            </a:r>
            <a:r>
              <a:rPr lang="en-US" sz="1750" dirty="0">
                <a:solidFill>
                  <a:srgbClr val="F9EEE7"/>
                </a:solidFill>
                <a:latin typeface="Quattrocento" pitchFamily="34" charset="0"/>
              </a:rPr>
              <a:t>: The pH value of the soil, representing its acidity or alkalinity.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1750" b="1" dirty="0">
                <a:solidFill>
                  <a:srgbClr val="F9EEE7"/>
                </a:solidFill>
                <a:latin typeface="Quattrocento" pitchFamily="34" charset="0"/>
              </a:rPr>
              <a:t>Water Availability:</a:t>
            </a:r>
            <a:r>
              <a:rPr lang="en-US" sz="1750" dirty="0">
                <a:solidFill>
                  <a:srgbClr val="F9EEE7"/>
                </a:solidFill>
                <a:latin typeface="Quattrocento" pitchFamily="34" charset="0"/>
              </a:rPr>
              <a:t> A measure of soil moisture or water availability, indicating the amount of water accessible to plants.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1750" b="1" dirty="0">
                <a:solidFill>
                  <a:srgbClr val="F9EEE7"/>
                </a:solidFill>
                <a:latin typeface="Quattrocento" pitchFamily="34" charset="0"/>
              </a:rPr>
              <a:t>Season:</a:t>
            </a:r>
            <a:r>
              <a:rPr lang="en-US" sz="1750" dirty="0">
                <a:solidFill>
                  <a:srgbClr val="F9EEE7"/>
                </a:solidFill>
                <a:latin typeface="Quattrocento" pitchFamily="34" charset="0"/>
              </a:rPr>
              <a:t> The categorical feature representing the season during which the data was recorded. This provides insights into the annual climate cycle.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1750" b="1" dirty="0">
                <a:solidFill>
                  <a:srgbClr val="F9EEE7"/>
                </a:solidFill>
                <a:latin typeface="Quattrocento" pitchFamily="34" charset="0"/>
              </a:rPr>
              <a:t>Label:</a:t>
            </a:r>
            <a:r>
              <a:rPr lang="en-US" sz="1750" dirty="0">
                <a:solidFill>
                  <a:srgbClr val="F9EEE7"/>
                </a:solidFill>
                <a:latin typeface="Quattrocento" pitchFamily="34" charset="0"/>
              </a:rPr>
              <a:t> The crop label indicating the type of crop cultivated. The dataset includes a variety of crops such as </a:t>
            </a:r>
            <a:r>
              <a:rPr lang="en-US" sz="1750" dirty="0" err="1">
                <a:solidFill>
                  <a:srgbClr val="F9EEE7"/>
                </a:solidFill>
                <a:latin typeface="Quattrocento" pitchFamily="34" charset="0"/>
              </a:rPr>
              <a:t>blackgram</a:t>
            </a:r>
            <a:r>
              <a:rPr lang="en-US" sz="1750" dirty="0">
                <a:solidFill>
                  <a:srgbClr val="F9EEE7"/>
                </a:solidFill>
                <a:latin typeface="Quattrocento" pitchFamily="34" charset="0"/>
              </a:rPr>
              <a:t>, chickpea, cotton, jute, kidneybeans, lentil, maize, </a:t>
            </a:r>
            <a:r>
              <a:rPr lang="en-US" sz="1750" dirty="0" err="1">
                <a:solidFill>
                  <a:srgbClr val="F9EEE7"/>
                </a:solidFill>
                <a:latin typeface="Quattrocento" pitchFamily="34" charset="0"/>
              </a:rPr>
              <a:t>mothbeans</a:t>
            </a:r>
            <a:r>
              <a:rPr lang="en-US" sz="1750" dirty="0">
                <a:solidFill>
                  <a:srgbClr val="F9EEE7"/>
                </a:solidFill>
                <a:latin typeface="Quattrocento" pitchFamily="34" charset="0"/>
              </a:rPr>
              <a:t>, </a:t>
            </a:r>
            <a:r>
              <a:rPr lang="en-US" sz="1750" dirty="0" err="1">
                <a:solidFill>
                  <a:srgbClr val="F9EEE7"/>
                </a:solidFill>
                <a:latin typeface="Quattrocento" pitchFamily="34" charset="0"/>
              </a:rPr>
              <a:t>mungbean</a:t>
            </a:r>
            <a:r>
              <a:rPr lang="en-US" sz="1750" dirty="0">
                <a:solidFill>
                  <a:srgbClr val="F9EEE7"/>
                </a:solidFill>
                <a:latin typeface="Quattrocento" pitchFamily="34" charset="0"/>
              </a:rPr>
              <a:t>, muskmelon, </a:t>
            </a:r>
            <a:r>
              <a:rPr lang="en-US" sz="1750" dirty="0" err="1">
                <a:solidFill>
                  <a:srgbClr val="F9EEE7"/>
                </a:solidFill>
                <a:latin typeface="Quattrocento" pitchFamily="34" charset="0"/>
              </a:rPr>
              <a:t>pigeonpeas</a:t>
            </a:r>
            <a:r>
              <a:rPr lang="en-US" sz="1750" dirty="0">
                <a:solidFill>
                  <a:srgbClr val="F9EEE7"/>
                </a:solidFill>
                <a:latin typeface="Quattrocento" pitchFamily="34" charset="0"/>
              </a:rPr>
              <a:t>, rice, and watermelon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6AF2C4-E56A-4E93-2A62-6C6B8E5E82ED}"/>
              </a:ext>
            </a:extLst>
          </p:cNvPr>
          <p:cNvSpPr txBox="1"/>
          <p:nvPr/>
        </p:nvSpPr>
        <p:spPr>
          <a:xfrm>
            <a:off x="292231" y="7569724"/>
            <a:ext cx="44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750" dirty="0">
                <a:solidFill>
                  <a:srgbClr val="F9EEE7"/>
                </a:solidFill>
                <a:latin typeface="Quattrocento" pitchFamily="34" charset="0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  <p:txBody>
          <a:bodyPr/>
          <a:lstStyle/>
          <a:p>
            <a:endParaRPr lang="en-CA"/>
          </a:p>
        </p:txBody>
      </p:sp>
      <p:sp>
        <p:nvSpPr>
          <p:cNvPr id="3" name="Shape 1"/>
          <p:cNvSpPr/>
          <p:nvPr/>
        </p:nvSpPr>
        <p:spPr>
          <a:xfrm>
            <a:off x="0" y="-18854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  <p:txBody>
          <a:bodyPr/>
          <a:lstStyle/>
          <a:p>
            <a:endParaRPr lang="en-CA"/>
          </a:p>
        </p:txBody>
      </p:sp>
      <p:sp>
        <p:nvSpPr>
          <p:cNvPr id="4" name="Text 2"/>
          <p:cNvSpPr/>
          <p:nvPr/>
        </p:nvSpPr>
        <p:spPr>
          <a:xfrm>
            <a:off x="1283159" y="990957"/>
            <a:ext cx="695289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Data Analysis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1385740" y="1935686"/>
            <a:ext cx="5929461" cy="50201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b="1" dirty="0">
                <a:solidFill>
                  <a:srgbClr val="F9EEE7"/>
                </a:solidFill>
                <a:latin typeface="Quattrocento" pitchFamily="34" charset="0"/>
              </a:rPr>
              <a:t>Data Integrity: </a:t>
            </a:r>
            <a:r>
              <a:rPr lang="en-US" sz="1750" dirty="0">
                <a:solidFill>
                  <a:srgbClr val="F9EEE7"/>
                </a:solidFill>
                <a:latin typeface="Quattrocento" pitchFamily="34" charset="0"/>
              </a:rPr>
              <a:t>The dataset is complete with no missing values, ensuring reliability.</a:t>
            </a:r>
          </a:p>
          <a:p>
            <a:pPr>
              <a:lnSpc>
                <a:spcPts val="2799"/>
              </a:lnSpc>
            </a:pPr>
            <a:endParaRPr lang="en-US" sz="1750" dirty="0">
              <a:solidFill>
                <a:srgbClr val="F9EEE7"/>
              </a:solidFill>
              <a:latin typeface="Quattrocento" pitchFamily="34" charset="0"/>
            </a:endParaRP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b="1" dirty="0">
                <a:solidFill>
                  <a:srgbClr val="F9EEE7"/>
                </a:solidFill>
                <a:latin typeface="Quattrocento" pitchFamily="34" charset="0"/>
              </a:rPr>
              <a:t>Dataset Imbalance: </a:t>
            </a:r>
            <a:r>
              <a:rPr lang="en-US" sz="1750" dirty="0">
                <a:solidFill>
                  <a:srgbClr val="F9EEE7"/>
                </a:solidFill>
                <a:latin typeface="Quattrocento" pitchFamily="34" charset="0"/>
              </a:rPr>
              <a:t>Maize records significantly outnumber other crops. Implemented SMOTE to balance the dataset and enhance predictive performance.</a:t>
            </a:r>
          </a:p>
          <a:p>
            <a:pPr>
              <a:lnSpc>
                <a:spcPts val="2799"/>
              </a:lnSpc>
            </a:pPr>
            <a:endParaRPr lang="en-US" sz="1750" dirty="0">
              <a:solidFill>
                <a:srgbClr val="F9EEE7"/>
              </a:solidFill>
              <a:latin typeface="Quattrocento" pitchFamily="34" charset="0"/>
            </a:endParaRP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b="1" dirty="0">
                <a:solidFill>
                  <a:srgbClr val="F9EEE7"/>
                </a:solidFill>
                <a:latin typeface="Quattrocento" pitchFamily="34" charset="0"/>
              </a:rPr>
              <a:t>Season Mapping: </a:t>
            </a:r>
            <a:r>
              <a:rPr lang="en-US" sz="1750" dirty="0">
                <a:solidFill>
                  <a:srgbClr val="F9EEE7"/>
                </a:solidFill>
                <a:latin typeface="Quattrocento" pitchFamily="34" charset="0"/>
              </a:rPr>
              <a:t>Converted the season column from string to integers: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</a:rPr>
              <a:t>"rainy" - 1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</a:rPr>
              <a:t>"winter" - 2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</a:rPr>
              <a:t>"summer" - 3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</a:rPr>
              <a:t>"spring" - 4</a:t>
            </a:r>
          </a:p>
        </p:txBody>
      </p:sp>
      <p:sp>
        <p:nvSpPr>
          <p:cNvPr id="6" name="Text 4"/>
          <p:cNvSpPr/>
          <p:nvPr/>
        </p:nvSpPr>
        <p:spPr>
          <a:xfrm>
            <a:off x="2348389" y="4550807"/>
            <a:ext cx="4695706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AC1A17-F7D6-8D88-1B53-B868A06A3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6307" y="1960991"/>
            <a:ext cx="6754168" cy="44678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9120C1-09D8-5B4C-87A7-B6494AC04499}"/>
              </a:ext>
            </a:extLst>
          </p:cNvPr>
          <p:cNvSpPr txBox="1"/>
          <p:nvPr/>
        </p:nvSpPr>
        <p:spPr>
          <a:xfrm>
            <a:off x="292231" y="7569724"/>
            <a:ext cx="44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750" dirty="0">
                <a:solidFill>
                  <a:srgbClr val="F9EEE7"/>
                </a:solidFill>
                <a:latin typeface="Quattrocento" pitchFamily="34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238575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DD3D8C1-9C8A-82AF-1ABF-D0107A335924}"/>
              </a:ext>
            </a:extLst>
          </p:cNvPr>
          <p:cNvSpPr/>
          <p:nvPr/>
        </p:nvSpPr>
        <p:spPr>
          <a:xfrm>
            <a:off x="1461155" y="3064961"/>
            <a:ext cx="3764435" cy="21763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E73B55-7C85-3469-41A3-72B42DFE1DD9}"/>
              </a:ext>
            </a:extLst>
          </p:cNvPr>
          <p:cNvSpPr/>
          <p:nvPr/>
        </p:nvSpPr>
        <p:spPr>
          <a:xfrm>
            <a:off x="1376313" y="3143024"/>
            <a:ext cx="3972054" cy="20982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  <p:txBody>
          <a:bodyPr/>
          <a:lstStyle/>
          <a:p>
            <a:endParaRPr lang="en-CA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sz="1750" b="1" dirty="0">
              <a:solidFill>
                <a:srgbClr val="F9EEE7"/>
              </a:solidFill>
              <a:latin typeface="Quattrocento" pitchFamily="34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2289570" y="735996"/>
            <a:ext cx="695289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Metric Evaluation of Algorithms</a:t>
            </a: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2348389" y="4550807"/>
            <a:ext cx="4695706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C7B12D-CDBD-B3ED-A8CE-364E635F6071}"/>
              </a:ext>
            </a:extLst>
          </p:cNvPr>
          <p:cNvSpPr txBox="1"/>
          <p:nvPr/>
        </p:nvSpPr>
        <p:spPr>
          <a:xfrm>
            <a:off x="2106572" y="3262140"/>
            <a:ext cx="35570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sz="1750" b="1">
                <a:solidFill>
                  <a:srgbClr val="F9EEE7"/>
                </a:solidFill>
                <a:latin typeface="Quattrocento" pitchFamily="34" charset="0"/>
              </a:defRPr>
            </a:lvl1pPr>
          </a:lstStyle>
          <a:p>
            <a:r>
              <a:rPr lang="en-US" dirty="0"/>
              <a:t>Decision Tree </a:t>
            </a:r>
            <a:br>
              <a:rPr lang="en-US" dirty="0"/>
            </a:br>
            <a:r>
              <a:rPr lang="en-US" b="0" dirty="0"/>
              <a:t>Avg Precision: 0.949 </a:t>
            </a:r>
          </a:p>
          <a:p>
            <a:r>
              <a:rPr lang="en-US" b="0" dirty="0"/>
              <a:t>Avg Recall: 0.9503 </a:t>
            </a:r>
          </a:p>
          <a:p>
            <a:r>
              <a:rPr lang="en-US" b="0" dirty="0"/>
              <a:t>Avg F1 score: 0.9417</a:t>
            </a:r>
            <a:endParaRPr lang="en-CA" b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5261F9-54E3-EB2C-B8C0-54B3FAE27BA6}"/>
              </a:ext>
            </a:extLst>
          </p:cNvPr>
          <p:cNvSpPr txBox="1"/>
          <p:nvPr/>
        </p:nvSpPr>
        <p:spPr>
          <a:xfrm>
            <a:off x="5900463" y="3143024"/>
            <a:ext cx="3337089" cy="1100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sz="1750" b="1">
                <a:solidFill>
                  <a:srgbClr val="F9EEE7"/>
                </a:solidFill>
                <a:latin typeface="Quattrocento" pitchFamily="34" charset="0"/>
              </a:defRPr>
            </a:lvl1pPr>
          </a:lstStyle>
          <a:p>
            <a:r>
              <a:rPr lang="en-US" dirty="0"/>
              <a:t>Random Forest</a:t>
            </a:r>
          </a:p>
          <a:p>
            <a:r>
              <a:rPr lang="en-US" b="0" dirty="0"/>
              <a:t> Avg Precision: 0.9897 </a:t>
            </a:r>
          </a:p>
          <a:p>
            <a:r>
              <a:rPr lang="en-US" b="0" dirty="0"/>
              <a:t>Avg Recall: 0.9881 </a:t>
            </a:r>
          </a:p>
          <a:p>
            <a:r>
              <a:rPr lang="en-US" b="0" dirty="0"/>
              <a:t>Avg F1 score: 0.9884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F47471-3ED2-EDC6-5C15-D8B042E12114}"/>
              </a:ext>
            </a:extLst>
          </p:cNvPr>
          <p:cNvSpPr txBox="1"/>
          <p:nvPr/>
        </p:nvSpPr>
        <p:spPr>
          <a:xfrm>
            <a:off x="9820931" y="3143023"/>
            <a:ext cx="333708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sz="1750" b="1">
                <a:solidFill>
                  <a:srgbClr val="F9EEE7"/>
                </a:solidFill>
                <a:latin typeface="Quattrocento" pitchFamily="34" charset="0"/>
              </a:defRPr>
            </a:lvl1pPr>
          </a:lstStyle>
          <a:p>
            <a:r>
              <a:rPr lang="en-US" dirty="0"/>
              <a:t>Logistic Regression </a:t>
            </a:r>
          </a:p>
          <a:p>
            <a:r>
              <a:rPr lang="en-US" b="0" dirty="0"/>
              <a:t>Avg Precision: 0.8607 </a:t>
            </a:r>
          </a:p>
          <a:p>
            <a:r>
              <a:rPr lang="en-US" b="0" dirty="0"/>
              <a:t>Avg Recall: 0.8663 </a:t>
            </a:r>
          </a:p>
          <a:p>
            <a:r>
              <a:rPr lang="en-US" b="0" dirty="0"/>
              <a:t>Avg F1 score: 0.8595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FAC531-7F61-8E2F-F3AF-C9C28129CCBC}"/>
              </a:ext>
            </a:extLst>
          </p:cNvPr>
          <p:cNvSpPr txBox="1"/>
          <p:nvPr/>
        </p:nvSpPr>
        <p:spPr>
          <a:xfrm>
            <a:off x="2106572" y="5805751"/>
            <a:ext cx="333708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sz="1750" b="1">
                <a:solidFill>
                  <a:srgbClr val="F9EEE7"/>
                </a:solidFill>
                <a:latin typeface="Quattrocento" pitchFamily="34" charset="0"/>
              </a:defRPr>
            </a:lvl1pPr>
          </a:lstStyle>
          <a:p>
            <a:r>
              <a:rPr lang="en-US" dirty="0"/>
              <a:t>SVM</a:t>
            </a:r>
          </a:p>
          <a:p>
            <a:r>
              <a:rPr lang="en-US" b="0" dirty="0"/>
              <a:t>Avg Precision: 0.9728</a:t>
            </a:r>
          </a:p>
          <a:p>
            <a:r>
              <a:rPr lang="en-US" b="0" dirty="0"/>
              <a:t>Avg Recall: 0.9655 </a:t>
            </a:r>
          </a:p>
          <a:p>
            <a:r>
              <a:rPr lang="en-US" b="0" dirty="0"/>
              <a:t>Avg F1 score: 0.9686</a:t>
            </a:r>
            <a:endParaRPr lang="en-CA" b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DA79B9-8B76-DE25-4465-1E230FE605F7}"/>
              </a:ext>
            </a:extLst>
          </p:cNvPr>
          <p:cNvSpPr txBox="1"/>
          <p:nvPr/>
        </p:nvSpPr>
        <p:spPr>
          <a:xfrm>
            <a:off x="6081527" y="5758862"/>
            <a:ext cx="333708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sz="1750" b="1">
                <a:solidFill>
                  <a:srgbClr val="F9EEE7"/>
                </a:solidFill>
                <a:latin typeface="Quattrocento" pitchFamily="34" charset="0"/>
              </a:defRPr>
            </a:lvl1pPr>
          </a:lstStyle>
          <a:p>
            <a:r>
              <a:rPr lang="en-US" dirty="0"/>
              <a:t>KNN</a:t>
            </a:r>
          </a:p>
          <a:p>
            <a:r>
              <a:rPr lang="en-US" b="0" dirty="0"/>
              <a:t>Avg Precision: 0.9828 </a:t>
            </a:r>
          </a:p>
          <a:p>
            <a:r>
              <a:rPr lang="en-US" b="0" dirty="0"/>
              <a:t>Avg Recall: 0.9555 </a:t>
            </a:r>
          </a:p>
          <a:p>
            <a:r>
              <a:rPr lang="en-US" b="0" dirty="0"/>
              <a:t>Avg F1 score: 0.9486</a:t>
            </a:r>
            <a:endParaRPr lang="en-CA" b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E5312B-9451-4F75-F6A8-123C8AC799A6}"/>
              </a:ext>
            </a:extLst>
          </p:cNvPr>
          <p:cNvSpPr txBox="1"/>
          <p:nvPr/>
        </p:nvSpPr>
        <p:spPr>
          <a:xfrm>
            <a:off x="1859535" y="1674277"/>
            <a:ext cx="7065390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750" dirty="0">
                <a:solidFill>
                  <a:srgbClr val="F9EEE7"/>
                </a:solidFill>
                <a:latin typeface="Quattrocento" pitchFamily="34" charset="0"/>
              </a:rPr>
              <a:t>The metric evaluation of all the algorithms are mentioned below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F2BBA1A-5EE5-5482-1D39-C80105C77AF2}"/>
              </a:ext>
            </a:extLst>
          </p:cNvPr>
          <p:cNvSpPr/>
          <p:nvPr/>
        </p:nvSpPr>
        <p:spPr>
          <a:xfrm>
            <a:off x="1621411" y="2698897"/>
            <a:ext cx="3506770" cy="2367608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9F49D67-6D8C-1B94-508A-7B2D47B9616A}"/>
              </a:ext>
            </a:extLst>
          </p:cNvPr>
          <p:cNvSpPr/>
          <p:nvPr/>
        </p:nvSpPr>
        <p:spPr>
          <a:xfrm>
            <a:off x="5577092" y="2667043"/>
            <a:ext cx="3506770" cy="2367608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D182E32-67CA-9A88-72F4-8073D88F326A}"/>
              </a:ext>
            </a:extLst>
          </p:cNvPr>
          <p:cNvSpPr/>
          <p:nvPr/>
        </p:nvSpPr>
        <p:spPr>
          <a:xfrm>
            <a:off x="9431634" y="2605936"/>
            <a:ext cx="3506770" cy="2367608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A34F338-B0B8-B9E2-2AAE-6FC12C560FE1}"/>
              </a:ext>
            </a:extLst>
          </p:cNvPr>
          <p:cNvSpPr/>
          <p:nvPr/>
        </p:nvSpPr>
        <p:spPr>
          <a:xfrm>
            <a:off x="1589987" y="5284989"/>
            <a:ext cx="3506770" cy="2367608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BFC8BA1-A063-7D09-E2F7-51E50A60E54F}"/>
              </a:ext>
            </a:extLst>
          </p:cNvPr>
          <p:cNvSpPr/>
          <p:nvPr/>
        </p:nvSpPr>
        <p:spPr>
          <a:xfrm>
            <a:off x="5634398" y="5294338"/>
            <a:ext cx="3506770" cy="2367608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6E4EDD-DA52-E734-4BF6-86EBAD5CC4E2}"/>
              </a:ext>
            </a:extLst>
          </p:cNvPr>
          <p:cNvSpPr txBox="1"/>
          <p:nvPr/>
        </p:nvSpPr>
        <p:spPr>
          <a:xfrm>
            <a:off x="292231" y="7569724"/>
            <a:ext cx="44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750" dirty="0">
                <a:solidFill>
                  <a:srgbClr val="F9EEE7"/>
                </a:solidFill>
                <a:latin typeface="Quattrocento" pitchFamily="34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295249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  <p:txBody>
          <a:bodyPr/>
          <a:lstStyle/>
          <a:p>
            <a:endParaRPr lang="en-CA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  <p:txBody>
          <a:bodyPr/>
          <a:lstStyle/>
          <a:p>
            <a:endParaRPr lang="en-CA" dirty="0"/>
          </a:p>
        </p:txBody>
      </p:sp>
      <p:sp>
        <p:nvSpPr>
          <p:cNvPr id="4" name="Text 2"/>
          <p:cNvSpPr/>
          <p:nvPr/>
        </p:nvSpPr>
        <p:spPr>
          <a:xfrm>
            <a:off x="3649288" y="849697"/>
            <a:ext cx="675572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Accuracy Comparison</a:t>
            </a:r>
            <a:endParaRPr lang="en-US" sz="4374" dirty="0"/>
          </a:p>
        </p:txBody>
      </p:sp>
      <p:sp>
        <p:nvSpPr>
          <p:cNvPr id="20" name="Text 18"/>
          <p:cNvSpPr/>
          <p:nvPr/>
        </p:nvSpPr>
        <p:spPr>
          <a:xfrm>
            <a:off x="8148399" y="5351978"/>
            <a:ext cx="413361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9E31C7-1FD9-7F9A-0843-B868AA0BF81F}"/>
              </a:ext>
            </a:extLst>
          </p:cNvPr>
          <p:cNvSpPr txBox="1"/>
          <p:nvPr/>
        </p:nvSpPr>
        <p:spPr>
          <a:xfrm>
            <a:off x="2809187" y="1918157"/>
            <a:ext cx="9012025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750" dirty="0">
                <a:solidFill>
                  <a:srgbClr val="F9EEE7"/>
                </a:solidFill>
                <a:latin typeface="Quattrocento" pitchFamily="34" charset="0"/>
              </a:rPr>
              <a:t>Accuracy comparison of all the algorithms can be seen in the below image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6A27434-F3AA-B045-1B9F-06F67EF52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919" y="2785067"/>
            <a:ext cx="8179818" cy="45948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E16005-E54F-98DE-AD5C-7C55794D3B0C}"/>
              </a:ext>
            </a:extLst>
          </p:cNvPr>
          <p:cNvSpPr txBox="1"/>
          <p:nvPr/>
        </p:nvSpPr>
        <p:spPr>
          <a:xfrm>
            <a:off x="292231" y="7569724"/>
            <a:ext cx="44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750" dirty="0">
                <a:solidFill>
                  <a:srgbClr val="F9EEE7"/>
                </a:solidFill>
                <a:latin typeface="Quattrocento" pitchFamily="34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644941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  <p:txBody>
          <a:bodyPr/>
          <a:lstStyle/>
          <a:p>
            <a:endParaRPr lang="en-CA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  <p:txBody>
          <a:bodyPr/>
          <a:lstStyle/>
          <a:p>
            <a:endParaRPr lang="en-CA" dirty="0"/>
          </a:p>
        </p:txBody>
      </p:sp>
      <p:sp>
        <p:nvSpPr>
          <p:cNvPr id="4" name="Text 2"/>
          <p:cNvSpPr/>
          <p:nvPr/>
        </p:nvSpPr>
        <p:spPr>
          <a:xfrm>
            <a:off x="3196802" y="770353"/>
            <a:ext cx="675572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Metric Evaluation Comparison</a:t>
            </a:r>
            <a:endParaRPr lang="en-US" sz="4374" dirty="0"/>
          </a:p>
        </p:txBody>
      </p:sp>
      <p:sp>
        <p:nvSpPr>
          <p:cNvPr id="20" name="Text 18"/>
          <p:cNvSpPr/>
          <p:nvPr/>
        </p:nvSpPr>
        <p:spPr>
          <a:xfrm>
            <a:off x="8148399" y="5351978"/>
            <a:ext cx="413361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9E31C7-1FD9-7F9A-0843-B868AA0BF81F}"/>
              </a:ext>
            </a:extLst>
          </p:cNvPr>
          <p:cNvSpPr txBox="1"/>
          <p:nvPr/>
        </p:nvSpPr>
        <p:spPr>
          <a:xfrm>
            <a:off x="3535052" y="1705033"/>
            <a:ext cx="9012025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750" dirty="0">
                <a:solidFill>
                  <a:srgbClr val="F9EEE7"/>
                </a:solidFill>
                <a:latin typeface="Quattrocento" pitchFamily="34" charset="0"/>
              </a:rPr>
              <a:t>Metric evaluation of all the algorithms can be seen in the below image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6960CA-2BA3-80F2-ED7B-5EE2D594D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073" y="2425088"/>
            <a:ext cx="8090556" cy="54460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429920-33D4-34E8-EAE9-FA233F66C752}"/>
              </a:ext>
            </a:extLst>
          </p:cNvPr>
          <p:cNvSpPr txBox="1"/>
          <p:nvPr/>
        </p:nvSpPr>
        <p:spPr>
          <a:xfrm>
            <a:off x="292231" y="7569724"/>
            <a:ext cx="44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750" dirty="0">
                <a:solidFill>
                  <a:srgbClr val="F9EEE7"/>
                </a:solidFill>
                <a:latin typeface="Quattrocento" pitchFamily="34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419292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  <p:txBody>
          <a:bodyPr/>
          <a:lstStyle/>
          <a:p>
            <a:endParaRPr lang="en-CA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  <p:txBody>
          <a:bodyPr/>
          <a:lstStyle/>
          <a:p>
            <a:endParaRPr lang="en-CA" dirty="0"/>
          </a:p>
        </p:txBody>
      </p:sp>
      <p:sp>
        <p:nvSpPr>
          <p:cNvPr id="4" name="Text 2"/>
          <p:cNvSpPr/>
          <p:nvPr/>
        </p:nvSpPr>
        <p:spPr>
          <a:xfrm>
            <a:off x="2348389" y="990957"/>
            <a:ext cx="695289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Disease Prediction Model and dataset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48389" y="2218492"/>
            <a:ext cx="10019578" cy="48201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US" sz="1750" b="1" dirty="0">
                <a:solidFill>
                  <a:srgbClr val="F9EEE7"/>
                </a:solidFill>
                <a:latin typeface="Quattrocento" pitchFamily="34" charset="0"/>
              </a:rPr>
              <a:t>Dataset Source: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</a:rPr>
              <a:t>Combination of 5 different datasets sourced from Kaggle.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endParaRPr lang="en-US" sz="1750" dirty="0">
              <a:solidFill>
                <a:srgbClr val="F9EEE7"/>
              </a:solidFill>
              <a:latin typeface="Quattrocento" pitchFamily="34" charset="0"/>
            </a:endParaRPr>
          </a:p>
          <a:p>
            <a:pPr>
              <a:lnSpc>
                <a:spcPts val="2799"/>
              </a:lnSpc>
            </a:pPr>
            <a:r>
              <a:rPr lang="en-US" sz="1750" b="1" dirty="0">
                <a:solidFill>
                  <a:srgbClr val="F9EEE7"/>
                </a:solidFill>
                <a:latin typeface="Quattrocento" pitchFamily="34" charset="0"/>
              </a:rPr>
              <a:t>Crop Species and Dataset Origin: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</a:rPr>
              <a:t>Corn: </a:t>
            </a:r>
            <a:r>
              <a:rPr lang="en-US" sz="1750" dirty="0" err="1">
                <a:solidFill>
                  <a:srgbClr val="F9EEE7"/>
                </a:solidFill>
                <a:latin typeface="Quattrocento" pitchFamily="34" charset="0"/>
              </a:rPr>
              <a:t>PlantVillage</a:t>
            </a:r>
            <a:r>
              <a:rPr lang="en-US" sz="1750" dirty="0">
                <a:solidFill>
                  <a:srgbClr val="F9EEE7"/>
                </a:solidFill>
                <a:latin typeface="Quattrocento" pitchFamily="34" charset="0"/>
              </a:rPr>
              <a:t> dataset [1].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</a:rPr>
              <a:t>Potato: </a:t>
            </a:r>
            <a:r>
              <a:rPr lang="en-US" sz="1750" dirty="0" err="1">
                <a:solidFill>
                  <a:srgbClr val="F9EEE7"/>
                </a:solidFill>
                <a:latin typeface="Quattrocento" pitchFamily="34" charset="0"/>
              </a:rPr>
              <a:t>PlantVillage</a:t>
            </a:r>
            <a:r>
              <a:rPr lang="en-US" sz="1750" dirty="0">
                <a:solidFill>
                  <a:srgbClr val="F9EEE7"/>
                </a:solidFill>
                <a:latin typeface="Quattrocento" pitchFamily="34" charset="0"/>
              </a:rPr>
              <a:t> dataset [1].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</a:rPr>
              <a:t>Rice: Dhan-</a:t>
            </a:r>
            <a:r>
              <a:rPr lang="en-US" sz="1750" dirty="0" err="1">
                <a:solidFill>
                  <a:srgbClr val="F9EEE7"/>
                </a:solidFill>
                <a:latin typeface="Quattrocento" pitchFamily="34" charset="0"/>
              </a:rPr>
              <a:t>Shomadhan</a:t>
            </a:r>
            <a:r>
              <a:rPr lang="en-US" sz="1750" dirty="0">
                <a:solidFill>
                  <a:srgbClr val="F9EEE7"/>
                </a:solidFill>
                <a:latin typeface="Quattrocento" pitchFamily="34" charset="0"/>
              </a:rPr>
              <a:t> dataset [2] and "Rice </a:t>
            </a:r>
            <a:r>
              <a:rPr lang="en-US" sz="1750" dirty="0" err="1">
                <a:solidFill>
                  <a:srgbClr val="F9EEE7"/>
                </a:solidFill>
                <a:latin typeface="Quattrocento" pitchFamily="34" charset="0"/>
              </a:rPr>
              <a:t>Leafs</a:t>
            </a:r>
            <a:r>
              <a:rPr lang="en-US" sz="1750" dirty="0">
                <a:solidFill>
                  <a:srgbClr val="F9EEE7"/>
                </a:solidFill>
                <a:latin typeface="Quattrocento" pitchFamily="34" charset="0"/>
              </a:rPr>
              <a:t>" dataset from Kaggle [4].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</a:rPr>
              <a:t>Wheat: "Wheat Disease Detection" dataset from Kaggle [5].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 err="1">
                <a:solidFill>
                  <a:srgbClr val="F9EEE7"/>
                </a:solidFill>
                <a:latin typeface="Quattrocento" pitchFamily="34" charset="0"/>
              </a:rPr>
              <a:t>SugarCane</a:t>
            </a:r>
            <a:r>
              <a:rPr lang="en-US" sz="1750" dirty="0">
                <a:solidFill>
                  <a:srgbClr val="F9EEE7"/>
                </a:solidFill>
                <a:latin typeface="Quattrocento" pitchFamily="34" charset="0"/>
              </a:rPr>
              <a:t>: "Sugarcane Disease Dataset" from Kaggle [6].</a:t>
            </a:r>
          </a:p>
          <a:p>
            <a:pPr>
              <a:lnSpc>
                <a:spcPts val="2799"/>
              </a:lnSpc>
            </a:pPr>
            <a:endParaRPr lang="en-US" sz="1750" dirty="0">
              <a:solidFill>
                <a:srgbClr val="F9EEE7"/>
              </a:solidFill>
              <a:latin typeface="Quattrocento" pitchFamily="34" charset="0"/>
            </a:endParaRPr>
          </a:p>
          <a:p>
            <a:pPr>
              <a:lnSpc>
                <a:spcPts val="2799"/>
              </a:lnSpc>
            </a:pPr>
            <a:r>
              <a:rPr lang="en-US" sz="1750" b="1" dirty="0">
                <a:solidFill>
                  <a:srgbClr val="F9EEE7"/>
                </a:solidFill>
                <a:latin typeface="Quattrocento" pitchFamily="34" charset="0"/>
              </a:rPr>
              <a:t>Selected Algorithm: </a:t>
            </a:r>
            <a:r>
              <a:rPr lang="en-US" sz="1750" dirty="0">
                <a:solidFill>
                  <a:srgbClr val="F9EEE7"/>
                </a:solidFill>
                <a:latin typeface="Quattrocento" pitchFamily="34" charset="0"/>
              </a:rPr>
              <a:t>Convolutional Neural Networks (CNN).</a:t>
            </a:r>
          </a:p>
        </p:txBody>
      </p:sp>
      <p:sp>
        <p:nvSpPr>
          <p:cNvPr id="6" name="Text 4"/>
          <p:cNvSpPr/>
          <p:nvPr/>
        </p:nvSpPr>
        <p:spPr>
          <a:xfrm>
            <a:off x="2348389" y="4550807"/>
            <a:ext cx="4695706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E1DA50-EA0C-11FA-BDE6-C9B2C062C685}"/>
              </a:ext>
            </a:extLst>
          </p:cNvPr>
          <p:cNvSpPr txBox="1"/>
          <p:nvPr/>
        </p:nvSpPr>
        <p:spPr>
          <a:xfrm>
            <a:off x="292231" y="7569724"/>
            <a:ext cx="44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750" dirty="0">
                <a:solidFill>
                  <a:srgbClr val="F9EEE7"/>
                </a:solidFill>
                <a:latin typeface="Quattrocento" pitchFamily="34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272483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DD3D8C1-9C8A-82AF-1ABF-D0107A335924}"/>
              </a:ext>
            </a:extLst>
          </p:cNvPr>
          <p:cNvSpPr/>
          <p:nvPr/>
        </p:nvSpPr>
        <p:spPr>
          <a:xfrm>
            <a:off x="1461155" y="3064961"/>
            <a:ext cx="3764435" cy="21763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E73B55-7C85-3469-41A3-72B42DFE1DD9}"/>
              </a:ext>
            </a:extLst>
          </p:cNvPr>
          <p:cNvSpPr/>
          <p:nvPr/>
        </p:nvSpPr>
        <p:spPr>
          <a:xfrm>
            <a:off x="1376313" y="3143024"/>
            <a:ext cx="3972054" cy="20982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  <p:txBody>
          <a:bodyPr/>
          <a:lstStyle/>
          <a:p>
            <a:endParaRPr lang="en-CA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  <p:txBody>
          <a:bodyPr/>
          <a:lstStyle/>
          <a:p>
            <a:endParaRPr lang="en-CA" dirty="0"/>
          </a:p>
        </p:txBody>
      </p:sp>
      <p:sp>
        <p:nvSpPr>
          <p:cNvPr id="4" name="Text 2"/>
          <p:cNvSpPr/>
          <p:nvPr/>
        </p:nvSpPr>
        <p:spPr>
          <a:xfrm>
            <a:off x="2289570" y="735996"/>
            <a:ext cx="695289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Dataset Overview</a:t>
            </a: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2348389" y="4550807"/>
            <a:ext cx="4695706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C7B12D-CDBD-B3ED-A8CE-364E635F6071}"/>
              </a:ext>
            </a:extLst>
          </p:cNvPr>
          <p:cNvSpPr txBox="1"/>
          <p:nvPr/>
        </p:nvSpPr>
        <p:spPr>
          <a:xfrm>
            <a:off x="1668543" y="2879071"/>
            <a:ext cx="3557047" cy="197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0" b="1" dirty="0">
                <a:solidFill>
                  <a:srgbClr val="F9EEE7"/>
                </a:solidFill>
                <a:latin typeface="Quattrocento" pitchFamily="34" charset="0"/>
              </a:rPr>
              <a:t>Corn Plant Species:</a:t>
            </a:r>
          </a:p>
          <a:p>
            <a:endParaRPr lang="en-US" sz="1750" dirty="0">
              <a:solidFill>
                <a:srgbClr val="F9EEE7"/>
              </a:solidFill>
              <a:latin typeface="Quattrocento" pitchFamily="34" charset="0"/>
            </a:endParaRPr>
          </a:p>
          <a:p>
            <a:r>
              <a:rPr lang="en-US" sz="1750" dirty="0">
                <a:solidFill>
                  <a:srgbClr val="F9EEE7"/>
                </a:solidFill>
                <a:latin typeface="Quattrocento" pitchFamily="34" charset="0"/>
              </a:rPr>
              <a:t>Common Rust: 1192 images</a:t>
            </a:r>
          </a:p>
          <a:p>
            <a:r>
              <a:rPr lang="en-US" sz="1750" dirty="0">
                <a:solidFill>
                  <a:srgbClr val="F9EEE7"/>
                </a:solidFill>
                <a:latin typeface="Quattrocento" pitchFamily="34" charset="0"/>
              </a:rPr>
              <a:t>Gray Leaf Spot: 513 images</a:t>
            </a:r>
          </a:p>
          <a:p>
            <a:r>
              <a:rPr lang="en-US" sz="1750" dirty="0">
                <a:solidFill>
                  <a:srgbClr val="F9EEE7"/>
                </a:solidFill>
                <a:latin typeface="Quattrocento" pitchFamily="34" charset="0"/>
              </a:rPr>
              <a:t>Healthy: 1162 images</a:t>
            </a:r>
          </a:p>
          <a:p>
            <a:r>
              <a:rPr lang="en-US" sz="1750" dirty="0">
                <a:solidFill>
                  <a:srgbClr val="F9EEE7"/>
                </a:solidFill>
                <a:latin typeface="Quattrocento" pitchFamily="34" charset="0"/>
              </a:rPr>
              <a:t>Northern Leaf Blight: 985 images</a:t>
            </a:r>
          </a:p>
          <a:p>
            <a:r>
              <a:rPr lang="en-US" sz="1750" dirty="0">
                <a:solidFill>
                  <a:srgbClr val="F9EEE7"/>
                </a:solidFill>
                <a:latin typeface="Quattrocento" pitchFamily="34" charset="0"/>
              </a:rPr>
              <a:t>Total Images: 3852 images</a:t>
            </a:r>
            <a:endParaRPr lang="en-CA" sz="1750" dirty="0">
              <a:solidFill>
                <a:srgbClr val="F9EEE7"/>
              </a:solidFill>
              <a:latin typeface="Quattrocento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5261F9-54E3-EB2C-B8C0-54B3FAE27BA6}"/>
              </a:ext>
            </a:extLst>
          </p:cNvPr>
          <p:cNvSpPr txBox="1"/>
          <p:nvPr/>
        </p:nvSpPr>
        <p:spPr>
          <a:xfrm>
            <a:off x="5866552" y="3068888"/>
            <a:ext cx="333708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0" b="1" dirty="0">
                <a:solidFill>
                  <a:srgbClr val="F9EEE7"/>
                </a:solidFill>
                <a:latin typeface="Quattrocento" pitchFamily="34" charset="0"/>
              </a:rPr>
              <a:t>Potato Plant Species:</a:t>
            </a:r>
          </a:p>
          <a:p>
            <a:endParaRPr lang="en-US" sz="1750" dirty="0">
              <a:solidFill>
                <a:srgbClr val="F9EEE7"/>
              </a:solidFill>
              <a:latin typeface="Quattrocento" pitchFamily="34" charset="0"/>
            </a:endParaRPr>
          </a:p>
          <a:p>
            <a:r>
              <a:rPr lang="en-US" sz="1750" dirty="0">
                <a:solidFill>
                  <a:srgbClr val="F9EEE7"/>
                </a:solidFill>
                <a:latin typeface="Quattrocento" pitchFamily="34" charset="0"/>
              </a:rPr>
              <a:t>Early Blight: 1000 images</a:t>
            </a:r>
          </a:p>
          <a:p>
            <a:r>
              <a:rPr lang="en-US" sz="1750" dirty="0">
                <a:solidFill>
                  <a:srgbClr val="F9EEE7"/>
                </a:solidFill>
                <a:latin typeface="Quattrocento" pitchFamily="34" charset="0"/>
              </a:rPr>
              <a:t>Healthy: 152 images</a:t>
            </a:r>
          </a:p>
          <a:p>
            <a:r>
              <a:rPr lang="en-US" sz="1750" dirty="0">
                <a:solidFill>
                  <a:srgbClr val="F9EEE7"/>
                </a:solidFill>
                <a:latin typeface="Quattrocento" pitchFamily="34" charset="0"/>
              </a:rPr>
              <a:t>Late Blight: 1000 images</a:t>
            </a:r>
          </a:p>
          <a:p>
            <a:r>
              <a:rPr lang="en-US" sz="1750" dirty="0">
                <a:solidFill>
                  <a:srgbClr val="F9EEE7"/>
                </a:solidFill>
                <a:latin typeface="Quattrocento" pitchFamily="34" charset="0"/>
              </a:rPr>
              <a:t>Total Images: 2152 images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F47471-3ED2-EDC6-5C15-D8B042E12114}"/>
              </a:ext>
            </a:extLst>
          </p:cNvPr>
          <p:cNvSpPr txBox="1"/>
          <p:nvPr/>
        </p:nvSpPr>
        <p:spPr>
          <a:xfrm>
            <a:off x="9568495" y="2801008"/>
            <a:ext cx="3337089" cy="197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0" b="1" dirty="0">
                <a:solidFill>
                  <a:srgbClr val="F9EEE7"/>
                </a:solidFill>
                <a:latin typeface="Quattrocento" pitchFamily="34" charset="0"/>
              </a:rPr>
              <a:t>Rice Plant Species:</a:t>
            </a:r>
          </a:p>
          <a:p>
            <a:endParaRPr lang="en-US" sz="1750" dirty="0">
              <a:solidFill>
                <a:srgbClr val="F9EEE7"/>
              </a:solidFill>
              <a:latin typeface="Quattrocento" pitchFamily="34" charset="0"/>
            </a:endParaRPr>
          </a:p>
          <a:p>
            <a:r>
              <a:rPr lang="en-US" sz="1750" dirty="0">
                <a:solidFill>
                  <a:srgbClr val="F9EEE7"/>
                </a:solidFill>
                <a:latin typeface="Quattrocento" pitchFamily="34" charset="0"/>
              </a:rPr>
              <a:t>Brown Spot: 613 images</a:t>
            </a:r>
          </a:p>
          <a:p>
            <a:r>
              <a:rPr lang="en-US" sz="1750" dirty="0">
                <a:solidFill>
                  <a:srgbClr val="F9EEE7"/>
                </a:solidFill>
                <a:latin typeface="Quattrocento" pitchFamily="34" charset="0"/>
              </a:rPr>
              <a:t>Healthy: 1488 images</a:t>
            </a:r>
          </a:p>
          <a:p>
            <a:r>
              <a:rPr lang="en-US" sz="1750" dirty="0">
                <a:solidFill>
                  <a:srgbClr val="F9EEE7"/>
                </a:solidFill>
                <a:latin typeface="Quattrocento" pitchFamily="34" charset="0"/>
              </a:rPr>
              <a:t>Leaf Blast: 977 images</a:t>
            </a:r>
          </a:p>
          <a:p>
            <a:r>
              <a:rPr lang="en-US" sz="1750" dirty="0">
                <a:solidFill>
                  <a:srgbClr val="F9EEE7"/>
                </a:solidFill>
                <a:latin typeface="Quattrocento" pitchFamily="34" charset="0"/>
              </a:rPr>
              <a:t>Neck Blast: 1000 images</a:t>
            </a:r>
          </a:p>
          <a:p>
            <a:r>
              <a:rPr lang="en-US" sz="1750" dirty="0">
                <a:solidFill>
                  <a:srgbClr val="F9EEE7"/>
                </a:solidFill>
                <a:latin typeface="Quattrocento" pitchFamily="34" charset="0"/>
              </a:rPr>
              <a:t>Total Images: 4078 images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FAC531-7F61-8E2F-F3AF-C9C28129CCBC}"/>
              </a:ext>
            </a:extLst>
          </p:cNvPr>
          <p:cNvSpPr txBox="1"/>
          <p:nvPr/>
        </p:nvSpPr>
        <p:spPr>
          <a:xfrm>
            <a:off x="1621410" y="5530483"/>
            <a:ext cx="333708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0" b="1" dirty="0">
                <a:solidFill>
                  <a:srgbClr val="F9EEE7"/>
                </a:solidFill>
                <a:latin typeface="Quattrocento" pitchFamily="34" charset="0"/>
              </a:rPr>
              <a:t>Wheat Plant Species:</a:t>
            </a:r>
          </a:p>
          <a:p>
            <a:endParaRPr lang="en-US" sz="1750" dirty="0">
              <a:solidFill>
                <a:srgbClr val="F9EEE7"/>
              </a:solidFill>
              <a:latin typeface="Quattrocento" pitchFamily="34" charset="0"/>
            </a:endParaRPr>
          </a:p>
          <a:p>
            <a:r>
              <a:rPr lang="en-US" sz="1750" dirty="0">
                <a:solidFill>
                  <a:srgbClr val="F9EEE7"/>
                </a:solidFill>
                <a:latin typeface="Quattrocento" pitchFamily="34" charset="0"/>
              </a:rPr>
              <a:t>Brown Rust: 902 images</a:t>
            </a:r>
          </a:p>
          <a:p>
            <a:r>
              <a:rPr lang="en-US" sz="1750" dirty="0">
                <a:solidFill>
                  <a:srgbClr val="F9EEE7"/>
                </a:solidFill>
                <a:latin typeface="Quattrocento" pitchFamily="34" charset="0"/>
              </a:rPr>
              <a:t>Healthy: 1116 images</a:t>
            </a:r>
          </a:p>
          <a:p>
            <a:r>
              <a:rPr lang="en-US" sz="1750" dirty="0">
                <a:solidFill>
                  <a:srgbClr val="F9EEE7"/>
                </a:solidFill>
                <a:latin typeface="Quattrocento" pitchFamily="34" charset="0"/>
              </a:rPr>
              <a:t>Yellow Rust: 924 images</a:t>
            </a:r>
          </a:p>
          <a:p>
            <a:r>
              <a:rPr lang="en-US" sz="1750" dirty="0">
                <a:solidFill>
                  <a:srgbClr val="F9EEE7"/>
                </a:solidFill>
                <a:latin typeface="Quattrocento" pitchFamily="34" charset="0"/>
              </a:rPr>
              <a:t>Total Images: 2942 images</a:t>
            </a:r>
            <a:endParaRPr lang="en-CA" sz="1750" dirty="0">
              <a:solidFill>
                <a:srgbClr val="F9EEE7"/>
              </a:solidFill>
              <a:latin typeface="Quattrocento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DA79B9-8B76-DE25-4465-1E230FE605F7}"/>
              </a:ext>
            </a:extLst>
          </p:cNvPr>
          <p:cNvSpPr txBox="1"/>
          <p:nvPr/>
        </p:nvSpPr>
        <p:spPr>
          <a:xfrm>
            <a:off x="5661932" y="5588354"/>
            <a:ext cx="333708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0" b="1" dirty="0">
                <a:solidFill>
                  <a:srgbClr val="F9EEE7"/>
                </a:solidFill>
                <a:latin typeface="Quattrocento" pitchFamily="34" charset="0"/>
              </a:rPr>
              <a:t>SugarCane Plant Species:</a:t>
            </a:r>
          </a:p>
          <a:p>
            <a:endParaRPr lang="en-US" sz="1750" dirty="0">
              <a:solidFill>
                <a:srgbClr val="F9EEE7"/>
              </a:solidFill>
              <a:latin typeface="Quattrocento" pitchFamily="34" charset="0"/>
            </a:endParaRPr>
          </a:p>
          <a:p>
            <a:r>
              <a:rPr lang="en-US" sz="1750" dirty="0">
                <a:solidFill>
                  <a:srgbClr val="F9EEE7"/>
                </a:solidFill>
                <a:latin typeface="Quattrocento" pitchFamily="34" charset="0"/>
              </a:rPr>
              <a:t>Red Rot: 100 images</a:t>
            </a:r>
          </a:p>
          <a:p>
            <a:r>
              <a:rPr lang="en-US" sz="1750" dirty="0">
                <a:solidFill>
                  <a:srgbClr val="F9EEE7"/>
                </a:solidFill>
                <a:latin typeface="Quattrocento" pitchFamily="34" charset="0"/>
              </a:rPr>
              <a:t>Healthy: 100 images</a:t>
            </a:r>
          </a:p>
          <a:p>
            <a:r>
              <a:rPr lang="en-US" sz="1750" dirty="0">
                <a:solidFill>
                  <a:srgbClr val="F9EEE7"/>
                </a:solidFill>
                <a:latin typeface="Quattrocento" pitchFamily="34" charset="0"/>
              </a:rPr>
              <a:t>Bacterial Blight: 100 images</a:t>
            </a:r>
          </a:p>
          <a:p>
            <a:r>
              <a:rPr lang="en-US" sz="1750" dirty="0">
                <a:solidFill>
                  <a:srgbClr val="F9EEE7"/>
                </a:solidFill>
                <a:latin typeface="Quattrocento" pitchFamily="34" charset="0"/>
              </a:rPr>
              <a:t>Total Images: 300 images</a:t>
            </a:r>
            <a:endParaRPr lang="en-CA" sz="1750" dirty="0">
              <a:solidFill>
                <a:srgbClr val="F9EEE7"/>
              </a:solidFill>
              <a:latin typeface="Quattrocento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E5312B-9451-4F75-F6A8-123C8AC799A6}"/>
              </a:ext>
            </a:extLst>
          </p:cNvPr>
          <p:cNvSpPr txBox="1"/>
          <p:nvPr/>
        </p:nvSpPr>
        <p:spPr>
          <a:xfrm>
            <a:off x="1621410" y="1691071"/>
            <a:ext cx="533557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750" dirty="0">
                <a:solidFill>
                  <a:srgbClr val="F9EEE7"/>
                </a:solidFill>
                <a:latin typeface="Quattrocento" pitchFamily="34" charset="0"/>
              </a:rPr>
              <a:t>Total Classes: 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750" dirty="0">
                <a:solidFill>
                  <a:srgbClr val="F9EEE7"/>
                </a:solidFill>
                <a:latin typeface="Quattrocento" pitchFamily="34" charset="0"/>
              </a:rPr>
              <a:t>Total Images: 13,324</a:t>
            </a:r>
            <a:endParaRPr lang="en-CA" sz="1750" dirty="0">
              <a:solidFill>
                <a:srgbClr val="F9EEE7"/>
              </a:solidFill>
              <a:latin typeface="Quattrocento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F2BBA1A-5EE5-5482-1D39-C80105C77AF2}"/>
              </a:ext>
            </a:extLst>
          </p:cNvPr>
          <p:cNvSpPr/>
          <p:nvPr/>
        </p:nvSpPr>
        <p:spPr>
          <a:xfrm>
            <a:off x="1621411" y="2698897"/>
            <a:ext cx="3506770" cy="2367608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9F49D67-6D8C-1B94-508A-7B2D47B9616A}"/>
              </a:ext>
            </a:extLst>
          </p:cNvPr>
          <p:cNvSpPr/>
          <p:nvPr/>
        </p:nvSpPr>
        <p:spPr>
          <a:xfrm>
            <a:off x="5577092" y="2667043"/>
            <a:ext cx="3506770" cy="2367608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D182E32-67CA-9A88-72F4-8073D88F326A}"/>
              </a:ext>
            </a:extLst>
          </p:cNvPr>
          <p:cNvSpPr/>
          <p:nvPr/>
        </p:nvSpPr>
        <p:spPr>
          <a:xfrm>
            <a:off x="9431634" y="2605936"/>
            <a:ext cx="3506770" cy="2367608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A34F338-B0B8-B9E2-2AAE-6FC12C560FE1}"/>
              </a:ext>
            </a:extLst>
          </p:cNvPr>
          <p:cNvSpPr/>
          <p:nvPr/>
        </p:nvSpPr>
        <p:spPr>
          <a:xfrm>
            <a:off x="1589987" y="5284989"/>
            <a:ext cx="3506770" cy="2367608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BFC8BA1-A063-7D09-E2F7-51E50A60E54F}"/>
              </a:ext>
            </a:extLst>
          </p:cNvPr>
          <p:cNvSpPr/>
          <p:nvPr/>
        </p:nvSpPr>
        <p:spPr>
          <a:xfrm>
            <a:off x="5634398" y="5294338"/>
            <a:ext cx="3506770" cy="2367608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6E4EDD-DA52-E734-4BF6-86EBAD5CC4E2}"/>
              </a:ext>
            </a:extLst>
          </p:cNvPr>
          <p:cNvSpPr txBox="1"/>
          <p:nvPr/>
        </p:nvSpPr>
        <p:spPr>
          <a:xfrm>
            <a:off x="292231" y="7569724"/>
            <a:ext cx="44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750" dirty="0">
                <a:solidFill>
                  <a:srgbClr val="F9EEE7"/>
                </a:solidFill>
                <a:latin typeface="Quattrocento" pitchFamily="34" charset="0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737458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DD3D8C1-9C8A-82AF-1ABF-D0107A335924}"/>
              </a:ext>
            </a:extLst>
          </p:cNvPr>
          <p:cNvSpPr/>
          <p:nvPr/>
        </p:nvSpPr>
        <p:spPr>
          <a:xfrm>
            <a:off x="1461155" y="3064961"/>
            <a:ext cx="3764435" cy="21763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E73B55-7C85-3469-41A3-72B42DFE1DD9}"/>
              </a:ext>
            </a:extLst>
          </p:cNvPr>
          <p:cNvSpPr/>
          <p:nvPr/>
        </p:nvSpPr>
        <p:spPr>
          <a:xfrm>
            <a:off x="1376313" y="3143024"/>
            <a:ext cx="3972054" cy="20982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  <p:txBody>
          <a:bodyPr/>
          <a:lstStyle/>
          <a:p>
            <a:endParaRPr lang="en-CA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  <p:txBody>
          <a:bodyPr/>
          <a:lstStyle/>
          <a:p>
            <a:endParaRPr lang="en-CA" dirty="0"/>
          </a:p>
        </p:txBody>
      </p:sp>
      <p:sp>
        <p:nvSpPr>
          <p:cNvPr id="4" name="Text 2"/>
          <p:cNvSpPr/>
          <p:nvPr/>
        </p:nvSpPr>
        <p:spPr>
          <a:xfrm>
            <a:off x="2289570" y="735996"/>
            <a:ext cx="695289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Dataset Images</a:t>
            </a: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2348389" y="4550807"/>
            <a:ext cx="4695706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6E4EDD-DA52-E734-4BF6-86EBAD5CC4E2}"/>
              </a:ext>
            </a:extLst>
          </p:cNvPr>
          <p:cNvSpPr txBox="1"/>
          <p:nvPr/>
        </p:nvSpPr>
        <p:spPr>
          <a:xfrm>
            <a:off x="292231" y="7569724"/>
            <a:ext cx="44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750" dirty="0">
                <a:solidFill>
                  <a:srgbClr val="F9EEE7"/>
                </a:solidFill>
                <a:latin typeface="Quattrocento" pitchFamily="34" charset="0"/>
              </a:rPr>
              <a:t>19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631E0C5-CACB-DE00-9C83-D763C975C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570" y="1908959"/>
            <a:ext cx="9619004" cy="584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08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  <p:txBody>
          <a:bodyPr/>
          <a:lstStyle/>
          <a:p>
            <a:endParaRPr lang="en-CA"/>
          </a:p>
        </p:txBody>
      </p:sp>
      <p:sp>
        <p:nvSpPr>
          <p:cNvPr id="4" name="Text 2"/>
          <p:cNvSpPr/>
          <p:nvPr/>
        </p:nvSpPr>
        <p:spPr>
          <a:xfrm>
            <a:off x="1650805" y="721697"/>
            <a:ext cx="916507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Outline</a:t>
            </a:r>
            <a:endParaRPr lang="en-US" sz="4374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A1069C-3FAA-5261-90E3-6BD5E40C142F}"/>
              </a:ext>
            </a:extLst>
          </p:cNvPr>
          <p:cNvSpPr txBox="1"/>
          <p:nvPr/>
        </p:nvSpPr>
        <p:spPr>
          <a:xfrm>
            <a:off x="1404593" y="1719845"/>
            <a:ext cx="12320833" cy="4004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750" dirty="0">
                <a:solidFill>
                  <a:srgbClr val="F9EEE7"/>
                </a:solidFill>
                <a:latin typeface="Quattrocento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Problem statement</a:t>
            </a:r>
            <a:r>
              <a:rPr lang="en-CA" sz="1750" dirty="0">
                <a:solidFill>
                  <a:srgbClr val="F9EEE7"/>
                </a:solidFill>
                <a:latin typeface="Quattrocento" pitchFamily="34" charset="0"/>
              </a:rPr>
              <a:t> -----------------------------------------------------------------	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750" dirty="0">
                <a:solidFill>
                  <a:srgbClr val="F9EEE7"/>
                </a:solidFill>
                <a:latin typeface="Quattrocento" pitchFamily="34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Research Objective</a:t>
            </a:r>
            <a:r>
              <a:rPr lang="en-CA" sz="1750" dirty="0">
                <a:solidFill>
                  <a:srgbClr val="F9EEE7"/>
                </a:solidFill>
                <a:latin typeface="Quattrocento" pitchFamily="34" charset="0"/>
              </a:rPr>
              <a:t> -----------------------------------------------------------------	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750" dirty="0">
                <a:solidFill>
                  <a:srgbClr val="F9EEE7"/>
                </a:solidFill>
                <a:latin typeface="Quattrocento" pitchFamily="34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Systematic Review Methodology</a:t>
            </a:r>
            <a:r>
              <a:rPr lang="en-CA" sz="1750" dirty="0">
                <a:solidFill>
                  <a:srgbClr val="F9EEE7"/>
                </a:solidFill>
                <a:latin typeface="Quattrocento" pitchFamily="34" charset="0"/>
              </a:rPr>
              <a:t> ----------------------------------------------------	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750" dirty="0">
                <a:solidFill>
                  <a:srgbClr val="F9EEE7"/>
                </a:solidFill>
                <a:latin typeface="Quattrocento" pitchFamily="34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Research Question </a:t>
            </a:r>
            <a:r>
              <a:rPr lang="en-CA" sz="1750" dirty="0">
                <a:solidFill>
                  <a:srgbClr val="F9EEE7"/>
                </a:solidFill>
                <a:latin typeface="Quattrocento" pitchFamily="34" charset="0"/>
              </a:rPr>
              <a:t>-----------------------------------------------------------------	6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750" dirty="0">
                <a:solidFill>
                  <a:srgbClr val="F9EEE7"/>
                </a:solidFill>
                <a:latin typeface="Quattrocento" pitchFamily="34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Insights from Survey Results</a:t>
            </a:r>
            <a:r>
              <a:rPr lang="en-CA" sz="1750" dirty="0">
                <a:solidFill>
                  <a:srgbClr val="F9EEE7"/>
                </a:solidFill>
                <a:latin typeface="Quattrocento" pitchFamily="34" charset="0"/>
              </a:rPr>
              <a:t> --------------------------------------------------------	7-10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750" dirty="0">
                <a:solidFill>
                  <a:srgbClr val="F9EEE7"/>
                </a:solidFill>
                <a:latin typeface="Quattrocento" pitchFamily="34" charset="0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Crop Prediction Model and dataset</a:t>
            </a:r>
            <a:r>
              <a:rPr lang="en-CA" sz="1750" dirty="0">
                <a:solidFill>
                  <a:srgbClr val="F9EEE7"/>
                </a:solidFill>
                <a:latin typeface="Quattrocento" pitchFamily="34" charset="0"/>
              </a:rPr>
              <a:t> --------------------------------------------------	11-16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750" dirty="0">
                <a:solidFill>
                  <a:srgbClr val="F9EEE7"/>
                </a:solidFill>
                <a:latin typeface="Quattrocento" pitchFamily="34" charset="0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Disease prediction Model and dataset</a:t>
            </a:r>
            <a:r>
              <a:rPr lang="en-CA" sz="1750" dirty="0">
                <a:solidFill>
                  <a:srgbClr val="F9EEE7"/>
                </a:solidFill>
                <a:latin typeface="Quattrocento" pitchFamily="34" charset="0"/>
              </a:rPr>
              <a:t> -----------------------------------------------	17-21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750" dirty="0">
                <a:solidFill>
                  <a:srgbClr val="F9EEE7"/>
                </a:solidFill>
                <a:latin typeface="Quattrocento" pitchFamily="34" charset="0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Website</a:t>
            </a:r>
            <a:r>
              <a:rPr lang="en-CA" sz="1750" dirty="0">
                <a:solidFill>
                  <a:srgbClr val="F9EEE7"/>
                </a:solidFill>
                <a:latin typeface="Quattrocento" pitchFamily="34" charset="0"/>
              </a:rPr>
              <a:t> ---------------------------------------------------------------------------	22-23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750" dirty="0">
                <a:solidFill>
                  <a:srgbClr val="F9EEE7"/>
                </a:solidFill>
                <a:latin typeface="Quattrocento" pitchFamily="34" charset="0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Conclusion</a:t>
            </a:r>
            <a:r>
              <a:rPr lang="en-CA" sz="1750" dirty="0">
                <a:solidFill>
                  <a:srgbClr val="F9EEE7"/>
                </a:solidFill>
                <a:latin typeface="Quattrocento" pitchFamily="34" charset="0"/>
              </a:rPr>
              <a:t> ------------------------------------------------------------------------	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408F6A-4460-5F11-58DF-FAC7B6DC45E8}"/>
              </a:ext>
            </a:extLst>
          </p:cNvPr>
          <p:cNvSpPr txBox="1"/>
          <p:nvPr/>
        </p:nvSpPr>
        <p:spPr>
          <a:xfrm>
            <a:off x="292231" y="7569724"/>
            <a:ext cx="44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750" dirty="0">
                <a:solidFill>
                  <a:srgbClr val="F9EEE7"/>
                </a:solidFill>
                <a:latin typeface="Quattrocento" pitchFamily="34" charset="0"/>
              </a:rPr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  <p:txBody>
          <a:bodyPr/>
          <a:lstStyle/>
          <a:p>
            <a:endParaRPr lang="en-CA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  <p:txBody>
          <a:bodyPr/>
          <a:lstStyle/>
          <a:p>
            <a:endParaRPr lang="en-CA" dirty="0"/>
          </a:p>
        </p:txBody>
      </p:sp>
      <p:sp>
        <p:nvSpPr>
          <p:cNvPr id="4" name="Text 2"/>
          <p:cNvSpPr/>
          <p:nvPr/>
        </p:nvSpPr>
        <p:spPr>
          <a:xfrm>
            <a:off x="2348389" y="990957"/>
            <a:ext cx="695289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CNN Model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48389" y="2218492"/>
            <a:ext cx="5753392" cy="48201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US" sz="2187" dirty="0">
                <a:solidFill>
                  <a:srgbClr val="FFD9BE"/>
                </a:solidFill>
                <a:latin typeface="Quattrocento" pitchFamily="34" charset="0"/>
              </a:rPr>
              <a:t>Constraints used: </a:t>
            </a:r>
            <a:r>
              <a:rPr lang="en-US" sz="1750" dirty="0">
                <a:solidFill>
                  <a:srgbClr val="F9EEE7"/>
                </a:solidFill>
                <a:latin typeface="Quattrocento" pitchFamily="34" charset="0"/>
              </a:rPr>
              <a:t>The following constraints has been used for our model.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</a:rPr>
              <a:t>Image size: 256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</a:rPr>
              <a:t>Batch size: 32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</a:rPr>
              <a:t>Channels: 32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</a:rPr>
              <a:t>Epochs: 10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endParaRPr lang="en-US" sz="1750" dirty="0">
              <a:solidFill>
                <a:srgbClr val="F9EEE7"/>
              </a:solidFill>
              <a:latin typeface="Quattrocento" pitchFamily="34" charset="0"/>
            </a:endParaRPr>
          </a:p>
          <a:p>
            <a:pPr>
              <a:lnSpc>
                <a:spcPts val="2799"/>
              </a:lnSpc>
            </a:pPr>
            <a:r>
              <a:rPr lang="en-US" sz="2187" dirty="0">
                <a:solidFill>
                  <a:srgbClr val="FFD9BE"/>
                </a:solidFill>
                <a:latin typeface="Quattrocento" pitchFamily="34" charset="0"/>
              </a:rPr>
              <a:t>Data Split</a:t>
            </a:r>
            <a:endParaRPr lang="en-US" sz="1750" dirty="0">
              <a:solidFill>
                <a:srgbClr val="F9EEE7"/>
              </a:solidFill>
              <a:latin typeface="Quattrocento" pitchFamily="34" charset="0"/>
            </a:endParaRP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</a:rPr>
              <a:t>Training: 80%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</a:rPr>
              <a:t>Testing: 10%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</a:rPr>
              <a:t>Validation: 10%</a:t>
            </a:r>
          </a:p>
          <a:p>
            <a:pPr>
              <a:lnSpc>
                <a:spcPts val="2799"/>
              </a:lnSpc>
            </a:pPr>
            <a:endParaRPr lang="en-US" sz="1750" dirty="0">
              <a:solidFill>
                <a:srgbClr val="F9EEE7"/>
              </a:solidFill>
              <a:latin typeface="Quattrocento" pitchFamily="3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2348389" y="4550807"/>
            <a:ext cx="4695706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E1DA50-EA0C-11FA-BDE6-C9B2C062C685}"/>
              </a:ext>
            </a:extLst>
          </p:cNvPr>
          <p:cNvSpPr txBox="1"/>
          <p:nvPr/>
        </p:nvSpPr>
        <p:spPr>
          <a:xfrm>
            <a:off x="292230" y="7569724"/>
            <a:ext cx="545969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750" dirty="0">
                <a:solidFill>
                  <a:srgbClr val="F9EEE7"/>
                </a:solidFill>
                <a:latin typeface="Quattrocento" pitchFamily="34" charset="0"/>
              </a:rPr>
              <a:t>20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09D04BA-3403-B339-982F-252E8AD85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746" y="633381"/>
            <a:ext cx="5200650" cy="730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604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  <p:txBody>
          <a:bodyPr/>
          <a:lstStyle/>
          <a:p>
            <a:endParaRPr lang="en-CA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  <p:txBody>
          <a:bodyPr/>
          <a:lstStyle/>
          <a:p>
            <a:endParaRPr lang="en-CA" dirty="0"/>
          </a:p>
        </p:txBody>
      </p:sp>
      <p:sp>
        <p:nvSpPr>
          <p:cNvPr id="4" name="Text 2"/>
          <p:cNvSpPr/>
          <p:nvPr/>
        </p:nvSpPr>
        <p:spPr>
          <a:xfrm>
            <a:off x="2348389" y="753428"/>
            <a:ext cx="675572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Results of disease prediction</a:t>
            </a:r>
            <a:endParaRPr lang="en-US" sz="4374" dirty="0"/>
          </a:p>
        </p:txBody>
      </p:sp>
      <p:sp>
        <p:nvSpPr>
          <p:cNvPr id="20" name="Text 18"/>
          <p:cNvSpPr/>
          <p:nvPr/>
        </p:nvSpPr>
        <p:spPr>
          <a:xfrm>
            <a:off x="8148399" y="5351978"/>
            <a:ext cx="413361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9E31C7-1FD9-7F9A-0843-B868AA0BF81F}"/>
              </a:ext>
            </a:extLst>
          </p:cNvPr>
          <p:cNvSpPr txBox="1"/>
          <p:nvPr/>
        </p:nvSpPr>
        <p:spPr>
          <a:xfrm>
            <a:off x="1734532" y="1885852"/>
            <a:ext cx="9562118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750" dirty="0">
                <a:solidFill>
                  <a:srgbClr val="F9EEE7"/>
                </a:solidFill>
                <a:latin typeface="Quattrocento" pitchFamily="34" charset="0"/>
              </a:rPr>
              <a:t>Training and Validation Accuracy and Training and Validation Loss Can be seen Below [1]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C2D8FD-5A71-8260-8339-D3A5FE2BE3D9}"/>
              </a:ext>
            </a:extLst>
          </p:cNvPr>
          <p:cNvSpPr txBox="1"/>
          <p:nvPr/>
        </p:nvSpPr>
        <p:spPr>
          <a:xfrm>
            <a:off x="292231" y="7569724"/>
            <a:ext cx="44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750" dirty="0">
                <a:solidFill>
                  <a:srgbClr val="F9EEE7"/>
                </a:solidFill>
                <a:latin typeface="Quattrocento" pitchFamily="34" charset="0"/>
              </a:rPr>
              <a:t>21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F7EE29-C7B2-9872-76C4-2B841664A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83" y="2909909"/>
            <a:ext cx="5547841" cy="3863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6877C1-2578-7716-52C8-D4150438D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8181" y="2360930"/>
            <a:ext cx="7968605" cy="528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466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  <p:txBody>
          <a:bodyPr/>
          <a:lstStyle/>
          <a:p>
            <a:endParaRPr lang="en-CA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  <p:txBody>
          <a:bodyPr/>
          <a:lstStyle/>
          <a:p>
            <a:endParaRPr lang="en-CA"/>
          </a:p>
        </p:txBody>
      </p:sp>
      <p:sp>
        <p:nvSpPr>
          <p:cNvPr id="5" name="Text 2"/>
          <p:cNvSpPr/>
          <p:nvPr/>
        </p:nvSpPr>
        <p:spPr>
          <a:xfrm>
            <a:off x="720078" y="499467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About Website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720078" y="1567801"/>
            <a:ext cx="667996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Our website is a comprehensive platform that provides valuable insights and tools for the agriculture industry. Featuring cutting-edge crop prediction algorithms, it empowers farmers to make informed decisions and optimize their operations.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675239" y="1570263"/>
            <a:ext cx="667996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Designed with a user-friendly interface, the website offers seamless access to a wealth of agricultural data and resources.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This website is developed using anvil. </a:t>
            </a:r>
            <a:endParaRPr lang="en-US" sz="175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DE49B3-1BBB-3AED-87B7-D5806BF8E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780" y="3315383"/>
            <a:ext cx="12235308" cy="45882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F68998-FC72-AD30-3026-793AF2AE1521}"/>
              </a:ext>
            </a:extLst>
          </p:cNvPr>
          <p:cNvSpPr txBox="1"/>
          <p:nvPr/>
        </p:nvSpPr>
        <p:spPr>
          <a:xfrm>
            <a:off x="292231" y="7569724"/>
            <a:ext cx="44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750" dirty="0">
                <a:solidFill>
                  <a:srgbClr val="F9EEE7"/>
                </a:solidFill>
                <a:latin typeface="Quattrocento" pitchFamily="34" charset="0"/>
              </a:rPr>
              <a:t>22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  <p:txBody>
          <a:bodyPr/>
          <a:lstStyle/>
          <a:p>
            <a:endParaRPr lang="en-CA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  <p:txBody>
          <a:bodyPr/>
          <a:lstStyle/>
          <a:p>
            <a:endParaRPr lang="en-CA"/>
          </a:p>
        </p:txBody>
      </p:sp>
      <p:sp>
        <p:nvSpPr>
          <p:cNvPr id="5" name="Text 2"/>
          <p:cNvSpPr/>
          <p:nvPr/>
        </p:nvSpPr>
        <p:spPr>
          <a:xfrm>
            <a:off x="720078" y="499467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About Website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720078" y="1567801"/>
            <a:ext cx="895732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We have provided the values from the dataset to see if it predicts accurately. As you can see in the below screenshots it predicts accurately.</a:t>
            </a:r>
          </a:p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901A59-4AAA-9170-40B1-712EC09C3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840" y="3074002"/>
            <a:ext cx="10414654" cy="43323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47A16A-DD06-B327-7718-A137B01F90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6801" y="7725257"/>
            <a:ext cx="5530732" cy="2268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983FEA-BB1B-6095-05EB-27D29E29398B}"/>
              </a:ext>
            </a:extLst>
          </p:cNvPr>
          <p:cNvSpPr txBox="1"/>
          <p:nvPr/>
        </p:nvSpPr>
        <p:spPr>
          <a:xfrm>
            <a:off x="292230" y="7569724"/>
            <a:ext cx="575035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750" dirty="0">
                <a:solidFill>
                  <a:srgbClr val="F9EEE7"/>
                </a:solidFill>
                <a:latin typeface="Quattrocento" pitchFamily="34" charset="0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753787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2083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  <p:txBody>
          <a:bodyPr/>
          <a:lstStyle/>
          <a:p>
            <a:endParaRPr lang="en-CA"/>
          </a:p>
        </p:txBody>
      </p:sp>
      <p:sp>
        <p:nvSpPr>
          <p:cNvPr id="4" name="Text 2"/>
          <p:cNvSpPr/>
          <p:nvPr/>
        </p:nvSpPr>
        <p:spPr>
          <a:xfrm>
            <a:off x="1998582" y="706873"/>
            <a:ext cx="678072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Next Steps and Future Opportunities </a:t>
            </a:r>
            <a:endParaRPr lang="en-US" sz="4374" dirty="0"/>
          </a:p>
        </p:txBody>
      </p:sp>
      <p:sp>
        <p:nvSpPr>
          <p:cNvPr id="7" name="Text 5"/>
          <p:cNvSpPr/>
          <p:nvPr/>
        </p:nvSpPr>
        <p:spPr>
          <a:xfrm>
            <a:off x="1998584" y="1871304"/>
            <a:ext cx="311634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Future Opportunities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4974788" y="2787848"/>
            <a:ext cx="2076807" cy="46202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1998583" y="4316737"/>
            <a:ext cx="207680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Next Steps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1998584" y="4850351"/>
            <a:ext cx="8250316" cy="255771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Refine models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Gather additional data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Collaborate with industry partners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Bring solutions to market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Maximize real-world impact</a:t>
            </a:r>
            <a:endParaRPr lang="en-US" sz="17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BE1E05-EAB0-C713-5D6D-BE83E7222ABE}"/>
              </a:ext>
            </a:extLst>
          </p:cNvPr>
          <p:cNvSpPr txBox="1"/>
          <p:nvPr/>
        </p:nvSpPr>
        <p:spPr>
          <a:xfrm>
            <a:off x="292231" y="7569724"/>
            <a:ext cx="44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750" dirty="0">
                <a:solidFill>
                  <a:srgbClr val="F9EEE7"/>
                </a:solidFill>
                <a:latin typeface="Quattrocento" pitchFamily="34" charset="0"/>
              </a:rPr>
              <a:t>24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BC11AD-873B-9B17-38A6-117E5468A46A}"/>
              </a:ext>
            </a:extLst>
          </p:cNvPr>
          <p:cNvSpPr txBox="1"/>
          <p:nvPr/>
        </p:nvSpPr>
        <p:spPr>
          <a:xfrm>
            <a:off x="1998583" y="2594252"/>
            <a:ext cx="6780727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</a:rPr>
              <a:t>Room for growth and optimization of solutions.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</a:rPr>
              <a:t>Integration of real-time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</a:rPr>
              <a:t>Expansion of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</a:rPr>
              <a:t>Refinement of models to enhance accuracy and usefulness of the platform.</a:t>
            </a:r>
            <a:endParaRPr lang="en-CA" sz="1750" dirty="0">
              <a:solidFill>
                <a:srgbClr val="F9EEE7"/>
              </a:solidFill>
              <a:latin typeface="Quattrocent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414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  <p:txBody>
          <a:bodyPr/>
          <a:lstStyle/>
          <a:p>
            <a:endParaRPr lang="en-CA"/>
          </a:p>
        </p:txBody>
      </p:sp>
      <p:sp>
        <p:nvSpPr>
          <p:cNvPr id="4" name="Text 2"/>
          <p:cNvSpPr/>
          <p:nvPr/>
        </p:nvSpPr>
        <p:spPr>
          <a:xfrm>
            <a:off x="2348389" y="621506"/>
            <a:ext cx="678072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Conclusion and Discussion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48389" y="1871305"/>
            <a:ext cx="207680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Key Takeaways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348389" y="2440662"/>
            <a:ext cx="9167336" cy="46202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Valuable insights into agriculture industry through research and algorithms.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Demonstrated potential of predictive modeling for crop yields and disease detection.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4974788" y="2787848"/>
            <a:ext cx="2076807" cy="46202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2348389" y="3604260"/>
            <a:ext cx="207680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Societal Impact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2284094" y="4171772"/>
            <a:ext cx="8279131" cy="46202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</a:rPr>
              <a:t>Support for farmers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</a:rPr>
              <a:t>Improvement of food security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</a:rPr>
              <a:t>Contribution to sustainable agricultural practices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</a:rPr>
              <a:t>Continued development and deployment of technologies for positive change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BE1E05-EAB0-C713-5D6D-BE83E7222ABE}"/>
              </a:ext>
            </a:extLst>
          </p:cNvPr>
          <p:cNvSpPr txBox="1"/>
          <p:nvPr/>
        </p:nvSpPr>
        <p:spPr>
          <a:xfrm>
            <a:off x="292231" y="7569724"/>
            <a:ext cx="44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750" dirty="0">
                <a:solidFill>
                  <a:srgbClr val="F9EEE7"/>
                </a:solidFill>
                <a:latin typeface="Quattrocento" pitchFamily="34" charset="0"/>
              </a:rPr>
              <a:t>25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  <p:txBody>
          <a:bodyPr/>
          <a:lstStyle/>
          <a:p>
            <a:endParaRPr lang="en-CA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  <p:txBody>
          <a:bodyPr/>
          <a:lstStyle/>
          <a:p>
            <a:endParaRPr lang="en-CA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348389" y="383464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Problem statement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2703790" y="4862274"/>
            <a:ext cx="957810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The agriculture industry faces challenges in </a:t>
            </a:r>
            <a:r>
              <a:rPr lang="en-US" sz="17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accurately predicting crop yields</a:t>
            </a: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and </a:t>
            </a:r>
            <a:r>
              <a:rPr lang="en-US" sz="17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identifying crop diseases</a:t>
            </a: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early, which can lead to significant economic losses for farmers.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2703790" y="5661898"/>
            <a:ext cx="957810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 startAt="2"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Existing solutions are often </a:t>
            </a:r>
            <a:r>
              <a:rPr lang="en-US" sz="17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complex, costly,</a:t>
            </a: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and </a:t>
            </a:r>
            <a:r>
              <a:rPr lang="en-US" sz="17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not accessible to small-scale farmers</a:t>
            </a: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, limiting their ability to effectively manage their operations.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2703790" y="6461522"/>
            <a:ext cx="957810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 startAt="3"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There is a need for a </a:t>
            </a:r>
            <a:r>
              <a:rPr lang="en-US" sz="17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user-friendly, affordable, and scalable solution</a:t>
            </a: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that can </a:t>
            </a:r>
            <a:r>
              <a:rPr lang="en-US" sz="17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empower farmers</a:t>
            </a: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to make informed decisions and improve their overall productivity and profitability.</a:t>
            </a:r>
            <a:endParaRPr lang="en-US" sz="17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4E0B76-AFDD-C972-AA4F-49D9FCAC9FCC}"/>
              </a:ext>
            </a:extLst>
          </p:cNvPr>
          <p:cNvSpPr txBox="1"/>
          <p:nvPr/>
        </p:nvSpPr>
        <p:spPr>
          <a:xfrm>
            <a:off x="292231" y="7569724"/>
            <a:ext cx="44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750" dirty="0">
                <a:solidFill>
                  <a:srgbClr val="F9EEE7"/>
                </a:solidFill>
                <a:latin typeface="Quattrocento" pitchFamily="34" charset="0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  <p:txBody>
          <a:bodyPr/>
          <a:lstStyle/>
          <a:p>
            <a:endParaRPr lang="en-CA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  <p:txBody>
          <a:bodyPr/>
          <a:lstStyle/>
          <a:p>
            <a:endParaRPr lang="en-CA" dirty="0"/>
          </a:p>
        </p:txBody>
      </p:sp>
      <p:sp>
        <p:nvSpPr>
          <p:cNvPr id="5" name="Text 2"/>
          <p:cNvSpPr/>
          <p:nvPr/>
        </p:nvSpPr>
        <p:spPr>
          <a:xfrm>
            <a:off x="1200843" y="92547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Research Objective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1426027" y="1953101"/>
            <a:ext cx="27742" cy="5351026"/>
          </a:xfrm>
          <a:prstGeom prst="rect">
            <a:avLst/>
          </a:prstGeom>
          <a:solidFill>
            <a:srgbClr val="EF9C82"/>
          </a:solidFill>
          <a:ln/>
        </p:spPr>
        <p:txBody>
          <a:bodyPr/>
          <a:lstStyle/>
          <a:p>
            <a:endParaRPr lang="en-CA"/>
          </a:p>
        </p:txBody>
      </p:sp>
      <p:sp>
        <p:nvSpPr>
          <p:cNvPr id="7" name="Shape 4"/>
          <p:cNvSpPr/>
          <p:nvPr/>
        </p:nvSpPr>
        <p:spPr>
          <a:xfrm>
            <a:off x="1689810" y="2362736"/>
            <a:ext cx="777597" cy="27742"/>
          </a:xfrm>
          <a:prstGeom prst="rect">
            <a:avLst/>
          </a:prstGeom>
          <a:solidFill>
            <a:srgbClr val="EF9C82"/>
          </a:solidFill>
          <a:ln/>
        </p:spPr>
        <p:txBody>
          <a:bodyPr/>
          <a:lstStyle/>
          <a:p>
            <a:endParaRPr lang="en-CA"/>
          </a:p>
        </p:txBody>
      </p:sp>
      <p:sp>
        <p:nvSpPr>
          <p:cNvPr id="8" name="Shape 5"/>
          <p:cNvSpPr/>
          <p:nvPr/>
        </p:nvSpPr>
        <p:spPr>
          <a:xfrm>
            <a:off x="1189867" y="2126694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34A49"/>
          </a:solidFill>
          <a:ln/>
        </p:spPr>
        <p:txBody>
          <a:bodyPr/>
          <a:lstStyle/>
          <a:p>
            <a:endParaRPr lang="en-CA"/>
          </a:p>
        </p:txBody>
      </p:sp>
      <p:sp>
        <p:nvSpPr>
          <p:cNvPr id="9" name="Text 6"/>
          <p:cNvSpPr/>
          <p:nvPr/>
        </p:nvSpPr>
        <p:spPr>
          <a:xfrm>
            <a:off x="1371407" y="2168366"/>
            <a:ext cx="11799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6046113" y="2175272"/>
            <a:ext cx="336601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2614753" y="2655689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Conduct a survey analysis of machine learning (ML) and deep learning (DL) algorithms for crop yield prediction and crop disease prediction, utilizing survey responses to guide algorithm selection.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1689810" y="4220468"/>
            <a:ext cx="777597" cy="27742"/>
          </a:xfrm>
          <a:prstGeom prst="rect">
            <a:avLst/>
          </a:prstGeom>
          <a:solidFill>
            <a:srgbClr val="EF9C82"/>
          </a:solidFill>
          <a:ln/>
        </p:spPr>
        <p:txBody>
          <a:bodyPr/>
          <a:lstStyle/>
          <a:p>
            <a:endParaRPr lang="en-CA"/>
          </a:p>
        </p:txBody>
      </p:sp>
      <p:sp>
        <p:nvSpPr>
          <p:cNvPr id="13" name="Shape 10"/>
          <p:cNvSpPr/>
          <p:nvPr/>
        </p:nvSpPr>
        <p:spPr>
          <a:xfrm>
            <a:off x="1189867" y="3984427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34A49"/>
          </a:solidFill>
          <a:ln/>
        </p:spPr>
        <p:txBody>
          <a:bodyPr/>
          <a:lstStyle/>
          <a:p>
            <a:endParaRPr lang="en-CA"/>
          </a:p>
        </p:txBody>
      </p:sp>
      <p:sp>
        <p:nvSpPr>
          <p:cNvPr id="14" name="Text 11"/>
          <p:cNvSpPr/>
          <p:nvPr/>
        </p:nvSpPr>
        <p:spPr>
          <a:xfrm>
            <a:off x="1341046" y="4026098"/>
            <a:ext cx="17871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614753" y="4033004"/>
            <a:ext cx="381809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Develop Predictive Models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614753" y="4513421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Implement and perform a comparative analysis of machine learning (ML) and deep learning (DL) algorithms for crop yield prediction and crop disease prediction.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1689810" y="6078200"/>
            <a:ext cx="777597" cy="27742"/>
          </a:xfrm>
          <a:prstGeom prst="rect">
            <a:avLst/>
          </a:prstGeom>
          <a:solidFill>
            <a:srgbClr val="EF9C82"/>
          </a:solidFill>
          <a:ln/>
        </p:spPr>
        <p:txBody>
          <a:bodyPr/>
          <a:lstStyle/>
          <a:p>
            <a:endParaRPr lang="en-CA"/>
          </a:p>
        </p:txBody>
      </p:sp>
      <p:sp>
        <p:nvSpPr>
          <p:cNvPr id="18" name="Shape 15"/>
          <p:cNvSpPr/>
          <p:nvPr/>
        </p:nvSpPr>
        <p:spPr>
          <a:xfrm>
            <a:off x="1189867" y="5842159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34A49"/>
          </a:solidFill>
          <a:ln/>
        </p:spPr>
        <p:txBody>
          <a:bodyPr/>
          <a:lstStyle/>
          <a:p>
            <a:endParaRPr lang="en-CA"/>
          </a:p>
        </p:txBody>
      </p:sp>
      <p:sp>
        <p:nvSpPr>
          <p:cNvPr id="19" name="Text 16"/>
          <p:cNvSpPr/>
          <p:nvPr/>
        </p:nvSpPr>
        <p:spPr>
          <a:xfrm>
            <a:off x="1339736" y="5883831"/>
            <a:ext cx="18133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2614753" y="5890736"/>
            <a:ext cx="333434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Deploy Model to a Website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2614753" y="6371153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Utilize the findings of the comparative analysis to develop a user-friendly website tailored for farmers, integrating intuitive tools and resources to facilitate informed decision-making and enhance agricultural productivity.</a:t>
            </a:r>
            <a:endParaRPr lang="en-US" sz="1750" dirty="0"/>
          </a:p>
        </p:txBody>
      </p:sp>
      <p:sp>
        <p:nvSpPr>
          <p:cNvPr id="23" name="Text 12">
            <a:extLst>
              <a:ext uri="{FF2B5EF4-FFF2-40B4-BE49-F238E27FC236}">
                <a16:creationId xmlns:a16="http://schemas.microsoft.com/office/drawing/2014/main" id="{9CC532D5-0C8C-CCBD-B0B6-CDDD068B687B}"/>
              </a:ext>
            </a:extLst>
          </p:cNvPr>
          <p:cNvSpPr/>
          <p:nvPr/>
        </p:nvSpPr>
        <p:spPr>
          <a:xfrm>
            <a:off x="2529802" y="2203013"/>
            <a:ext cx="381809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Survey Analysis</a:t>
            </a:r>
            <a:endParaRPr lang="en-US" sz="2187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35944E-9C1C-A41E-B895-C5231DC8A15F}"/>
              </a:ext>
            </a:extLst>
          </p:cNvPr>
          <p:cNvSpPr txBox="1"/>
          <p:nvPr/>
        </p:nvSpPr>
        <p:spPr>
          <a:xfrm>
            <a:off x="292231" y="7569724"/>
            <a:ext cx="44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750" dirty="0">
                <a:solidFill>
                  <a:srgbClr val="F9EEE7"/>
                </a:solidFill>
                <a:latin typeface="Quattrocento" pitchFamily="34" charset="0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  <p:txBody>
          <a:bodyPr/>
          <a:lstStyle/>
          <a:p>
            <a:endParaRPr lang="en-CA" dirty="0"/>
          </a:p>
        </p:txBody>
      </p:sp>
      <p:sp>
        <p:nvSpPr>
          <p:cNvPr id="4" name="Text 2"/>
          <p:cNvSpPr/>
          <p:nvPr/>
        </p:nvSpPr>
        <p:spPr>
          <a:xfrm>
            <a:off x="2348389" y="910233"/>
            <a:ext cx="916507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D9BE"/>
                </a:solidFill>
                <a:latin typeface="Quattrocento" pitchFamily="34" charset="0"/>
              </a:rPr>
              <a:t>Systematic Review Methodology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A1069C-3FAA-5261-90E3-6BD5E40C142F}"/>
              </a:ext>
            </a:extLst>
          </p:cNvPr>
          <p:cNvSpPr txBox="1"/>
          <p:nvPr/>
        </p:nvSpPr>
        <p:spPr>
          <a:xfrm>
            <a:off x="1272618" y="1685449"/>
            <a:ext cx="11510128" cy="5418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0" dirty="0">
                <a:solidFill>
                  <a:srgbClr val="F9EEE7"/>
                </a:solidFill>
                <a:latin typeface="Quattrocento" pitchFamily="34" charset="0"/>
              </a:rPr>
              <a:t>The Systematic Review Methodology section outlines review protocol, research questions, search strings and exclusion criteria used in this research</a:t>
            </a:r>
          </a:p>
          <a:p>
            <a:endParaRPr lang="en-US" sz="1750" dirty="0">
              <a:solidFill>
                <a:srgbClr val="F9EEE7"/>
              </a:solidFill>
              <a:latin typeface="Quattrocento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CA" sz="2187" dirty="0">
                <a:solidFill>
                  <a:srgbClr val="FFD9BE"/>
                </a:solidFill>
                <a:latin typeface="Quattrocento" pitchFamily="34" charset="0"/>
              </a:rPr>
              <a:t>Planning Stage: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CA" sz="1750" dirty="0">
                <a:solidFill>
                  <a:srgbClr val="F9EEE7"/>
                </a:solidFill>
                <a:latin typeface="Quattrocento" pitchFamily="34" charset="0"/>
              </a:rPr>
              <a:t>Identify research questions.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CA" sz="1750" dirty="0">
                <a:solidFill>
                  <a:srgbClr val="F9EEE7"/>
                </a:solidFill>
                <a:latin typeface="Quattrocento" pitchFamily="34" charset="0"/>
              </a:rPr>
              <a:t>Define search strings and select databases.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CA" sz="1750" dirty="0">
                <a:solidFill>
                  <a:srgbClr val="F9EEE7"/>
                </a:solidFill>
                <a:latin typeface="Quattrocento" pitchFamily="34" charset="0"/>
              </a:rPr>
              <a:t>Define publication selection protocol.</a:t>
            </a:r>
          </a:p>
          <a:p>
            <a:pPr lvl="1" algn="l"/>
            <a:endParaRPr lang="en-CA" sz="1750" dirty="0">
              <a:solidFill>
                <a:srgbClr val="F9EEE7"/>
              </a:solidFill>
              <a:latin typeface="Quattrocento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CA" sz="2187" dirty="0">
                <a:solidFill>
                  <a:srgbClr val="FFD9BE"/>
                </a:solidFill>
                <a:latin typeface="Quattrocento" pitchFamily="34" charset="0"/>
              </a:rPr>
              <a:t>Execution Stage: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CA" sz="1750" dirty="0">
                <a:solidFill>
                  <a:srgbClr val="F9EEE7"/>
                </a:solidFill>
                <a:latin typeface="Quattrocento" pitchFamily="34" charset="0"/>
              </a:rPr>
              <a:t>Conduct comprehensive evaluation of ML approaches for crop yield prediction.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CA" sz="1750" dirty="0">
                <a:solidFill>
                  <a:srgbClr val="F9EEE7"/>
                </a:solidFill>
                <a:latin typeface="Quattrocento" pitchFamily="34" charset="0"/>
              </a:rPr>
              <a:t>Utilize search strings across six databases: </a:t>
            </a:r>
          </a:p>
          <a:p>
            <a:pPr lvl="2"/>
            <a:r>
              <a:rPr lang="en-CA" sz="1750" dirty="0">
                <a:solidFill>
                  <a:srgbClr val="F9EEE7"/>
                </a:solidFill>
                <a:latin typeface="Quattrocento" pitchFamily="34" charset="0"/>
              </a:rPr>
              <a:t>Science Direct, Web of Science, SpringerLink, Wiley, Google Scholar, Scopus.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CA" sz="1750" dirty="0">
                <a:solidFill>
                  <a:srgbClr val="F9EEE7"/>
                </a:solidFill>
                <a:latin typeface="Quattrocento" pitchFamily="34" charset="0"/>
              </a:rPr>
              <a:t>Extract key information from gathered papers: dataset, algorithms used, evaluation metrics, publication year, and author names.</a:t>
            </a:r>
          </a:p>
          <a:p>
            <a:pPr lvl="1" algn="l"/>
            <a:endParaRPr lang="en-CA" sz="1750" dirty="0">
              <a:solidFill>
                <a:srgbClr val="F9EEE7"/>
              </a:solidFill>
              <a:latin typeface="Quattrocento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CA" sz="2187" dirty="0">
                <a:solidFill>
                  <a:srgbClr val="FFD9BE"/>
                </a:solidFill>
                <a:latin typeface="Quattrocento" pitchFamily="34" charset="0"/>
              </a:rPr>
              <a:t>Reporting Stage: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CA" sz="1750" dirty="0">
                <a:solidFill>
                  <a:srgbClr val="F9EEE7"/>
                </a:solidFill>
                <a:latin typeface="Quattrocento" pitchFamily="34" charset="0"/>
              </a:rPr>
              <a:t>Document findings and answer research questions.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CA" sz="1750" dirty="0">
                <a:solidFill>
                  <a:srgbClr val="F9EEE7"/>
                </a:solidFill>
                <a:latin typeface="Quattrocento" pitchFamily="34" charset="0"/>
              </a:rPr>
              <a:t>Follow a review protocol similar to </a:t>
            </a:r>
            <a:r>
              <a:rPr lang="en-CA" sz="1750" dirty="0" err="1">
                <a:solidFill>
                  <a:srgbClr val="F9EEE7"/>
                </a:solidFill>
                <a:latin typeface="Quattrocento" pitchFamily="34" charset="0"/>
              </a:rPr>
              <a:t>Klompenburg</a:t>
            </a:r>
            <a:r>
              <a:rPr lang="en-CA" sz="1750" dirty="0">
                <a:solidFill>
                  <a:srgbClr val="F9EEE7"/>
                </a:solidFill>
                <a:latin typeface="Quattrocento" pitchFamily="34" charset="0"/>
              </a:rPr>
              <a:t> et al. (2020).</a:t>
            </a:r>
          </a:p>
          <a:p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CF8DB9-E722-8F8C-B134-5F681EB6B45A}"/>
              </a:ext>
            </a:extLst>
          </p:cNvPr>
          <p:cNvSpPr txBox="1"/>
          <p:nvPr/>
        </p:nvSpPr>
        <p:spPr>
          <a:xfrm>
            <a:off x="292231" y="7569724"/>
            <a:ext cx="44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750" dirty="0">
                <a:solidFill>
                  <a:srgbClr val="F9EEE7"/>
                </a:solidFill>
                <a:latin typeface="Quattrocento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660682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  <p:txBody>
          <a:bodyPr/>
          <a:lstStyle/>
          <a:p>
            <a:endParaRPr lang="en-CA" dirty="0"/>
          </a:p>
        </p:txBody>
      </p:sp>
      <p:sp>
        <p:nvSpPr>
          <p:cNvPr id="4" name="Text 2"/>
          <p:cNvSpPr/>
          <p:nvPr/>
        </p:nvSpPr>
        <p:spPr>
          <a:xfrm>
            <a:off x="2348389" y="910233"/>
            <a:ext cx="916507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D9BE"/>
                </a:solidFill>
                <a:latin typeface="Quattrocento" pitchFamily="34" charset="0"/>
              </a:rPr>
              <a:t>Research Question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A1069C-3FAA-5261-90E3-6BD5E40C142F}"/>
              </a:ext>
            </a:extLst>
          </p:cNvPr>
          <p:cNvSpPr txBox="1"/>
          <p:nvPr/>
        </p:nvSpPr>
        <p:spPr>
          <a:xfrm>
            <a:off x="1272618" y="1685449"/>
            <a:ext cx="11510128" cy="2074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[RQ1.] What data sets have been used in the literature for crop yield prediction?     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[RQ2.] Which ML algorithms are used in the literature for crop yield prediction?  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[RQ3.] Which evaluation matrix has been used in the ML literature for crop yield prediction? 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[RQ4.] Who will be benefited from this crop yield prediction using AI?.</a:t>
            </a:r>
            <a:endParaRPr lang="en-US" sz="1750" dirty="0"/>
          </a:p>
          <a:p>
            <a:endParaRPr lang="en-US" sz="1750" dirty="0">
              <a:solidFill>
                <a:srgbClr val="F9EEE7"/>
              </a:solidFill>
              <a:latin typeface="Quattrocento" pitchFamily="34" charset="0"/>
            </a:endParaRPr>
          </a:p>
          <a:p>
            <a:endParaRPr lang="en-CA" dirty="0"/>
          </a:p>
        </p:txBody>
      </p:sp>
      <p:sp>
        <p:nvSpPr>
          <p:cNvPr id="3" name="Text 2">
            <a:extLst>
              <a:ext uri="{FF2B5EF4-FFF2-40B4-BE49-F238E27FC236}">
                <a16:creationId xmlns:a16="http://schemas.microsoft.com/office/drawing/2014/main" id="{DD7BB459-9562-BCAB-EAE0-E3B20393C4A2}"/>
              </a:ext>
            </a:extLst>
          </p:cNvPr>
          <p:cNvSpPr/>
          <p:nvPr/>
        </p:nvSpPr>
        <p:spPr>
          <a:xfrm>
            <a:off x="2348389" y="3290055"/>
            <a:ext cx="916507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D9BE"/>
                </a:solidFill>
                <a:latin typeface="Quattrocento" pitchFamily="34" charset="0"/>
              </a:rPr>
              <a:t>Search Strings and Exclusion criteria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B5A178-EF50-D597-1AF5-CA4D58157767}"/>
              </a:ext>
            </a:extLst>
          </p:cNvPr>
          <p:cNvSpPr txBox="1"/>
          <p:nvPr/>
        </p:nvSpPr>
        <p:spPr>
          <a:xfrm>
            <a:off x="1175862" y="4244669"/>
            <a:ext cx="11510128" cy="3297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99"/>
              </a:lnSpc>
            </a:pPr>
            <a:r>
              <a:rPr lang="en-US" sz="17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Search strings: </a:t>
            </a: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'precision agriculture with ML OR AI’ , 'crop prediction with ML and AI', 'crop yield prediction and ML OR AI', across six databases, with Corpus and Web of Science yielding no results. </a:t>
            </a:r>
          </a:p>
          <a:p>
            <a:pPr>
              <a:lnSpc>
                <a:spcPts val="2799"/>
              </a:lnSpc>
            </a:pPr>
            <a:r>
              <a:rPr lang="en-US" sz="1750" b="1" dirty="0">
                <a:solidFill>
                  <a:srgbClr val="F9EEE7"/>
                </a:solidFill>
                <a:latin typeface="Quattrocento" pitchFamily="34" charset="0"/>
              </a:rPr>
              <a:t>Exclusion criteria: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CA" sz="1750" dirty="0">
                <a:solidFill>
                  <a:srgbClr val="F9EEE7"/>
                </a:solidFill>
                <a:latin typeface="Quattrocento" pitchFamily="34" charset="0"/>
              </a:rPr>
              <a:t>Papers published after 2019</a:t>
            </a:r>
            <a:endParaRPr lang="en-US" sz="1750" dirty="0">
              <a:solidFill>
                <a:srgbClr val="F9EEE7"/>
              </a:solidFill>
              <a:latin typeface="Quattrocento" pitchFamily="34" charset="0"/>
            </a:endParaRP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CA" sz="1750" dirty="0">
                <a:solidFill>
                  <a:srgbClr val="F9EEE7"/>
                </a:solidFill>
                <a:latin typeface="Quattrocento" pitchFamily="34" charset="0"/>
              </a:rPr>
              <a:t>Including only research articles</a:t>
            </a:r>
            <a:endParaRPr lang="en-US" sz="1750" dirty="0">
              <a:solidFill>
                <a:srgbClr val="F9EEE7"/>
              </a:solidFill>
              <a:latin typeface="Quattrocento" pitchFamily="34" charset="0"/>
            </a:endParaRP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</a:rPr>
              <a:t>Publication title not relevant to agricultural sector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CA" sz="1750" dirty="0">
                <a:solidFill>
                  <a:srgbClr val="F9EEE7"/>
                </a:solidFill>
                <a:latin typeface="Quattrocento" pitchFamily="34" charset="0"/>
              </a:rPr>
              <a:t>Not written in English</a:t>
            </a:r>
            <a:endParaRPr lang="en-US" sz="1750" dirty="0">
              <a:solidFill>
                <a:srgbClr val="F9EEE7"/>
              </a:solidFill>
              <a:latin typeface="Quattrocento" pitchFamily="34" charset="0"/>
            </a:endParaRP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CA" sz="1750" dirty="0">
                <a:solidFill>
                  <a:srgbClr val="F9EEE7"/>
                </a:solidFill>
                <a:latin typeface="Quattrocento" pitchFamily="34" charset="0"/>
              </a:rPr>
              <a:t>Duplicate publications</a:t>
            </a:r>
            <a:endParaRPr lang="en-US" sz="1750" dirty="0">
              <a:solidFill>
                <a:srgbClr val="F9EEE7"/>
              </a:solidFill>
              <a:latin typeface="Quattrocento" pitchFamily="34" charset="0"/>
            </a:endParaRP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CA" sz="1750" dirty="0">
                <a:solidFill>
                  <a:srgbClr val="F9EEE7"/>
                </a:solidFill>
                <a:latin typeface="Quattrocento" pitchFamily="34" charset="0"/>
              </a:rPr>
              <a:t>Relevant to research questions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B6DEDC-0F27-6DCA-0029-66880814A646}"/>
              </a:ext>
            </a:extLst>
          </p:cNvPr>
          <p:cNvSpPr txBox="1"/>
          <p:nvPr/>
        </p:nvSpPr>
        <p:spPr>
          <a:xfrm>
            <a:off x="292231" y="7569724"/>
            <a:ext cx="44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750" dirty="0">
                <a:solidFill>
                  <a:srgbClr val="F9EEE7"/>
                </a:solidFill>
                <a:latin typeface="Quattrocento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165060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  <p:txBody>
          <a:bodyPr/>
          <a:lstStyle/>
          <a:p>
            <a:endParaRPr lang="en-CA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  <p:txBody>
          <a:bodyPr/>
          <a:lstStyle/>
          <a:p>
            <a:endParaRPr lang="en-CA" dirty="0"/>
          </a:p>
        </p:txBody>
      </p:sp>
      <p:sp>
        <p:nvSpPr>
          <p:cNvPr id="5" name="Text 2"/>
          <p:cNvSpPr/>
          <p:nvPr/>
        </p:nvSpPr>
        <p:spPr>
          <a:xfrm>
            <a:off x="833199" y="1685309"/>
            <a:ext cx="709838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Insights from Survey Results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833199" y="2939180"/>
            <a:ext cx="8075131" cy="42817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RQ1. What data sets have been used in the literature for crop yield prediction?</a:t>
            </a:r>
          </a:p>
          <a:p>
            <a:pPr marL="0" indent="0">
              <a:lnSpc>
                <a:spcPts val="2799"/>
              </a:lnSpc>
              <a:buNone/>
            </a:pPr>
            <a:endParaRPr lang="en-US" sz="1750" dirty="0">
              <a:solidFill>
                <a:srgbClr val="F9EEE7"/>
              </a:solidFill>
              <a:latin typeface="Quattrocento" pitchFamily="34" charset="0"/>
              <a:ea typeface="Quattrocento" pitchFamily="34" charset="-122"/>
              <a:cs typeface="Quattrocento" pitchFamily="34" charset="-120"/>
            </a:endParaRP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Secondary research was mostly used due to scattered data sources.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16 papers used publicly available datasets.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Some publications described datasets but didn't share them.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Real-time data came from sensors, and some studies combined with existing datasets.</a:t>
            </a:r>
          </a:p>
        </p:txBody>
      </p:sp>
      <p:sp>
        <p:nvSpPr>
          <p:cNvPr id="7" name="Text 4"/>
          <p:cNvSpPr/>
          <p:nvPr/>
        </p:nvSpPr>
        <p:spPr>
          <a:xfrm>
            <a:off x="833199" y="4931212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105E220-E700-224C-C1E1-99226D57D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0065" y="3045374"/>
            <a:ext cx="4257136" cy="21388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4BE3F5-C82F-38B0-A1D7-A716CF60D066}"/>
              </a:ext>
            </a:extLst>
          </p:cNvPr>
          <p:cNvSpPr txBox="1"/>
          <p:nvPr/>
        </p:nvSpPr>
        <p:spPr>
          <a:xfrm>
            <a:off x="292231" y="7569724"/>
            <a:ext cx="44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750" dirty="0">
                <a:solidFill>
                  <a:srgbClr val="F9EEE7"/>
                </a:solidFill>
                <a:latin typeface="Quattrocento" pitchFamily="34" charset="0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  <p:txBody>
          <a:bodyPr/>
          <a:lstStyle/>
          <a:p>
            <a:endParaRPr lang="en-CA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  <p:txBody>
          <a:bodyPr/>
          <a:lstStyle/>
          <a:p>
            <a:endParaRPr lang="en-CA" dirty="0"/>
          </a:p>
        </p:txBody>
      </p:sp>
      <p:sp>
        <p:nvSpPr>
          <p:cNvPr id="5" name="Text 2"/>
          <p:cNvSpPr/>
          <p:nvPr/>
        </p:nvSpPr>
        <p:spPr>
          <a:xfrm>
            <a:off x="833199" y="1122404"/>
            <a:ext cx="709838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Insights from Survey Results (cont..)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796509" y="2402919"/>
            <a:ext cx="8385198" cy="53514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RQ2. Which ML algorithms are used in the literature for crop yield prediction?</a:t>
            </a:r>
          </a:p>
          <a:p>
            <a:pPr marL="0" indent="0">
              <a:lnSpc>
                <a:spcPts val="2799"/>
              </a:lnSpc>
              <a:buNone/>
            </a:pPr>
            <a:endParaRPr lang="en-US" sz="1750" dirty="0">
              <a:solidFill>
                <a:srgbClr val="F9EEE7"/>
              </a:solidFill>
              <a:latin typeface="Quattrocento" pitchFamily="34" charset="0"/>
              <a:ea typeface="Quattrocento" pitchFamily="34" charset="-122"/>
              <a:cs typeface="Quattrocento" pitchFamily="34" charset="-120"/>
            </a:endParaRP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Traditional methods like Logistic Regression and Naive Bayes were used for crop disease diagnostics.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Advanced techniques like Decision Trees, Random Forest, K-Nearest Neighbors, and Support Vector Machines were applied for crop recommendation and yield prediction.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Neural networks such as Convolutional Neural Networks and Long Short-Term Memory networks were explored for plant disease detection and weather forecasting.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Ensemble methods like Boosting and Extreme Gradient Boosting improved predictive performance.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Regularization techniques like LASSO and Ridge Regression enhanced model interpretability, especially in agricultural yield prediction and soil nutrient estimation.</a:t>
            </a:r>
          </a:p>
        </p:txBody>
      </p:sp>
      <p:sp>
        <p:nvSpPr>
          <p:cNvPr id="7" name="Text 4"/>
          <p:cNvSpPr/>
          <p:nvPr/>
        </p:nvSpPr>
        <p:spPr>
          <a:xfrm>
            <a:off x="833199" y="4931212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3ADF52-DFDC-2C59-6A20-D61FA06C8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7183" y="2379682"/>
            <a:ext cx="3984804" cy="36625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CEEC47-C4D2-A508-DDA0-104022B60937}"/>
              </a:ext>
            </a:extLst>
          </p:cNvPr>
          <p:cNvSpPr txBox="1"/>
          <p:nvPr/>
        </p:nvSpPr>
        <p:spPr>
          <a:xfrm>
            <a:off x="292231" y="7569724"/>
            <a:ext cx="44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750" dirty="0">
                <a:solidFill>
                  <a:srgbClr val="F9EEE7"/>
                </a:solidFill>
                <a:latin typeface="Quattrocento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393814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  <p:txBody>
          <a:bodyPr/>
          <a:lstStyle/>
          <a:p>
            <a:endParaRPr lang="en-CA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  <p:txBody>
          <a:bodyPr/>
          <a:lstStyle/>
          <a:p>
            <a:endParaRPr lang="en-CA" dirty="0"/>
          </a:p>
        </p:txBody>
      </p:sp>
      <p:sp>
        <p:nvSpPr>
          <p:cNvPr id="6" name="Text 3"/>
          <p:cNvSpPr/>
          <p:nvPr/>
        </p:nvSpPr>
        <p:spPr>
          <a:xfrm>
            <a:off x="833199" y="2477268"/>
            <a:ext cx="8075131" cy="46299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RQ3. Which evaluation matrix has been used in the ML literature for crop yield prediction? </a:t>
            </a:r>
          </a:p>
          <a:p>
            <a:pPr marL="0" indent="0">
              <a:lnSpc>
                <a:spcPts val="2799"/>
              </a:lnSpc>
              <a:buNone/>
            </a:pPr>
            <a:endParaRPr lang="en-US" sz="1750" dirty="0">
              <a:solidFill>
                <a:srgbClr val="F9EEE7"/>
              </a:solidFill>
              <a:latin typeface="Quattrocento" pitchFamily="34" charset="0"/>
              <a:ea typeface="Quattrocento" pitchFamily="34" charset="-122"/>
              <a:cs typeface="Quattrocento" pitchFamily="34" charset="-120"/>
            </a:endParaRP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Evaluation metrics used: RMSE, R2, LOYOCV, MAE, and accuracy.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Most frequent metrics: RMSE, R2, LOYOCV.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Insights provided: Accuracy, goodness of fit, generalization capability.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Importance in agriculture: Crucial for dealing with time-series data.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Additional techniques used: MSE, RRMSE, partial dependence plots.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Diverse set of evaluation methods applied across various algorithms.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Aim: Comprehensive assessment of predictive models in agricultural contexts.</a:t>
            </a:r>
          </a:p>
        </p:txBody>
      </p:sp>
      <p:sp>
        <p:nvSpPr>
          <p:cNvPr id="7" name="Text 4"/>
          <p:cNvSpPr/>
          <p:nvPr/>
        </p:nvSpPr>
        <p:spPr>
          <a:xfrm>
            <a:off x="833199" y="4931212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CB2B68-8369-271F-8FBF-C9370E0AD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6535" y="3350960"/>
            <a:ext cx="4253336" cy="22138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5A8197-6540-BF2E-13D6-06A1B3B3C959}"/>
              </a:ext>
            </a:extLst>
          </p:cNvPr>
          <p:cNvSpPr txBox="1"/>
          <p:nvPr/>
        </p:nvSpPr>
        <p:spPr>
          <a:xfrm>
            <a:off x="292231" y="7569724"/>
            <a:ext cx="44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750" dirty="0">
                <a:solidFill>
                  <a:srgbClr val="F9EEE7"/>
                </a:solidFill>
                <a:latin typeface="Quattrocento" pitchFamily="34" charset="0"/>
              </a:rPr>
              <a:t>9</a:t>
            </a:r>
          </a:p>
        </p:txBody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39C52BBE-5B72-0DD5-75F7-B307499BDEF1}"/>
              </a:ext>
            </a:extLst>
          </p:cNvPr>
          <p:cNvSpPr/>
          <p:nvPr/>
        </p:nvSpPr>
        <p:spPr>
          <a:xfrm>
            <a:off x="833199" y="1122404"/>
            <a:ext cx="709838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Insights from Survey Results (cont..)</a:t>
            </a:r>
            <a:endParaRPr lang="en-US" sz="4374" dirty="0"/>
          </a:p>
        </p:txBody>
      </p:sp>
    </p:spTree>
    <p:extLst>
      <p:ext uri="{BB962C8B-B14F-4D97-AF65-F5344CB8AC3E}">
        <p14:creationId xmlns:p14="http://schemas.microsoft.com/office/powerpoint/2010/main" val="176365889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1718</TotalTime>
  <Words>1966</Words>
  <Application>Microsoft Office PowerPoint</Application>
  <PresentationFormat>Custom</PresentationFormat>
  <Paragraphs>299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Aptos</vt:lpstr>
      <vt:lpstr>Aptos Display</vt:lpstr>
      <vt:lpstr>Arial</vt:lpstr>
      <vt:lpstr>Quattrocento</vt:lpstr>
      <vt:lpstr>Söhne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Sandeep Narindi</cp:lastModifiedBy>
  <cp:revision>9</cp:revision>
  <dcterms:created xsi:type="dcterms:W3CDTF">2024-04-17T00:19:57Z</dcterms:created>
  <dcterms:modified xsi:type="dcterms:W3CDTF">2024-04-26T17:33:53Z</dcterms:modified>
</cp:coreProperties>
</file>