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4AAD347D-5ACD-4C99-B74B-A9C85AD731AF}" type="datetimeFigureOut">
              <a:rPr lang="en-US" smtClean="0"/>
              <a:t>11/28/2020</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7"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4AAD347D-5ACD-4C99-B74B-A9C85AD731AF}" type="datetimeFigureOut">
              <a:rPr lang="en-US" smtClean="0"/>
              <a:t>11/28/2020</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0"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4AAD347D-5ACD-4C99-B74B-A9C85AD731AF}" type="datetimeFigureOut">
              <a:rPr lang="en-US" smtClean="0"/>
              <a:t>11/28/2020</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02111984F565}" type="slidenum">
              <a:rPr lang="en-US" smtClean="0"/>
              <a:t>‹#›</a:t>
            </a:fld>
            <a:endParaRPr dirty="0" lang="en-US"/>
          </a:p>
        </p:txBody>
      </p:sp>
      <p:sp>
        <p:nvSpPr>
          <p:cNvPr id="1048648"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4AAD347D-5ACD-4C99-B74B-A9C85AD731AF}" type="datetimeFigureOut">
              <a:rPr lang="en-US" smtClean="0"/>
              <a:t>11/28/2020</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9" name=""/>
        <p:cNvGrpSpPr/>
        <p:nvPr/>
      </p:nvGrpSpPr>
      <p:grpSpPr>
        <a:xfrm>
          <a:off x="0" y="0"/>
          <a:ext cx="0" cy="0"/>
          <a:chOff x="0" y="0"/>
          <a:chExt cx="0" cy="0"/>
        </a:xfrm>
      </p:grpSpPr>
      <p:sp>
        <p:nvSpPr>
          <p:cNvPr id="104863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7" name="Date Placeholder 3"/>
          <p:cNvSpPr>
            <a:spLocks noGrp="1"/>
          </p:cNvSpPr>
          <p:nvPr>
            <p:ph type="dt" sz="half" idx="10"/>
          </p:nvPr>
        </p:nvSpPr>
        <p:spPr/>
        <p:txBody>
          <a:bodyPr/>
          <a:p>
            <a:fld id="{4AAD347D-5ACD-4C99-B74B-A9C85AD731AF}" type="datetimeFigureOut">
              <a:rPr lang="en-US" smtClean="0"/>
              <a:t>11/28/2020</a:t>
            </a:fld>
            <a:endParaRPr dirty="0" lang="en-US"/>
          </a:p>
        </p:txBody>
      </p:sp>
      <p:sp>
        <p:nvSpPr>
          <p:cNvPr id="1048638" name="Footer Placeholder 4"/>
          <p:cNvSpPr>
            <a:spLocks noGrp="1"/>
          </p:cNvSpPr>
          <p:nvPr>
            <p:ph type="ftr" sz="quarter" idx="11"/>
          </p:nvPr>
        </p:nvSpPr>
        <p:spPr/>
        <p:txBody>
          <a:bodyPr/>
          <a:p>
            <a:endParaRPr dirty="0" lang="en-US"/>
          </a:p>
        </p:txBody>
      </p:sp>
      <p:sp>
        <p:nvSpPr>
          <p:cNvPr id="1048639" name="Slide Number Placeholder 5"/>
          <p:cNvSpPr>
            <a:spLocks noGrp="1"/>
          </p:cNvSpPr>
          <p:nvPr>
            <p:ph type="sldNum" sz="quarter" idx="12"/>
          </p:nvPr>
        </p:nvSpPr>
        <p:spPr/>
        <p:txBody>
          <a:bodyPr/>
          <a:p>
            <a:fld id="{D57F1E4F-1CFF-5643-939E-02111984F565}" type="slidenum">
              <a:rPr lang="en-US" smtClean="0"/>
              <a:t>‹#›</a:t>
            </a:fld>
            <a:endParaRPr dirty="0" lang="en-US"/>
          </a:p>
        </p:txBody>
      </p:sp>
      <p:sp>
        <p:nvSpPr>
          <p:cNvPr id="104864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9"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6" name="Date Placeholder 3"/>
          <p:cNvSpPr>
            <a:spLocks noGrp="1"/>
          </p:cNvSpPr>
          <p:nvPr>
            <p:ph type="dt" sz="half" idx="10"/>
          </p:nvPr>
        </p:nvSpPr>
        <p:spPr/>
        <p:txBody>
          <a:bodyPr/>
          <a:p>
            <a:fld id="{4AAD347D-5ACD-4C99-B74B-A9C85AD731AF}" type="datetimeFigureOut">
              <a:rPr lang="en-US" smtClean="0"/>
              <a:t>11/28/2020</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endParaRPr dirty="0" lang="en-US"/>
          </a:p>
        </p:txBody>
      </p:sp>
      <p:sp>
        <p:nvSpPr>
          <p:cNvPr id="104865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3"/>
          <p:cNvSpPr>
            <a:spLocks noGrp="1"/>
          </p:cNvSpPr>
          <p:nvPr>
            <p:ph type="dt" sz="half" idx="10"/>
          </p:nvPr>
        </p:nvSpPr>
        <p:spPr/>
        <p:txBody>
          <a:bodyPr/>
          <a:p>
            <a:fld id="{4509A250-FF31-4206-8172-F9D3106AACB1}" type="datetimeFigureOut">
              <a:rPr lang="en-US" smtClean="0"/>
              <a:t>11/28/2020</a:t>
            </a:fld>
            <a:endParaRPr dirty="0" lang="en-US"/>
          </a:p>
        </p:txBody>
      </p:sp>
      <p:sp>
        <p:nvSpPr>
          <p:cNvPr id="1048659" name="Footer Placeholder 4"/>
          <p:cNvSpPr>
            <a:spLocks noGrp="1"/>
          </p:cNvSpPr>
          <p:nvPr>
            <p:ph type="ftr" sz="quarter" idx="11"/>
          </p:nvPr>
        </p:nvSpPr>
        <p:spPr/>
        <p:txBody>
          <a:bodyPr/>
          <a:p>
            <a:endParaRPr dirty="0" lang="en-US"/>
          </a:p>
        </p:txBody>
      </p:sp>
      <p:sp>
        <p:nvSpPr>
          <p:cNvPr id="1048660" name="Slide Number Placeholder 5"/>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1"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4509A250-FF31-4206-8172-F9D3106AACB1}" type="datetimeFigureOut">
              <a:rPr lang="en-US" smtClean="0"/>
              <a:t>11/28/2020</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7" name="Date Placeholder 3"/>
          <p:cNvSpPr>
            <a:spLocks noGrp="1"/>
          </p:cNvSpPr>
          <p:nvPr>
            <p:ph type="dt" sz="half" idx="10"/>
          </p:nvPr>
        </p:nvSpPr>
        <p:spPr/>
        <p:txBody>
          <a:bodyPr/>
          <a:p>
            <a:fld id="{4509A250-FF31-4206-8172-F9D3106AACB1}" type="datetimeFigureOut">
              <a:rPr lang="en-US" smtClean="0"/>
              <a:t>11/28/2020</a:t>
            </a:fld>
            <a:endParaRPr dirty="0"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3" name=""/>
        <p:cNvGrpSpPr/>
        <p:nvPr/>
      </p:nvGrpSpPr>
      <p:grpSpPr>
        <a:xfrm>
          <a:off x="0" y="0"/>
          <a:ext cx="0" cy="0"/>
          <a:chOff x="0" y="0"/>
          <a:chExt cx="0" cy="0"/>
        </a:xfrm>
      </p:grpSpPr>
      <p:sp>
        <p:nvSpPr>
          <p:cNvPr id="104866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3" name="Date Placeholder 3"/>
          <p:cNvSpPr>
            <a:spLocks noGrp="1"/>
          </p:cNvSpPr>
          <p:nvPr>
            <p:ph type="dt" sz="half" idx="10"/>
          </p:nvPr>
        </p:nvSpPr>
        <p:spPr/>
        <p:txBody>
          <a:bodyPr/>
          <a:p>
            <a:fld id="{9796027F-7875-4030-9381-8BD8C4F21935}" type="datetimeFigureOut">
              <a:rPr lang="en-US" smtClean="0"/>
              <a:t>11/28/2020</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9796027F-7875-4030-9381-8BD8C4F21935}" type="datetimeFigureOut">
              <a:rPr lang="en-US" smtClean="0"/>
              <a:t>11/28/2020</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9796027F-7875-4030-9381-8BD8C4F21935}" type="datetimeFigureOut">
              <a:rPr lang="en-US" smtClean="0"/>
              <a:t>11/28/2020</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25" name="Date Placeholder 2"/>
          <p:cNvSpPr>
            <a:spLocks noGrp="1"/>
          </p:cNvSpPr>
          <p:nvPr>
            <p:ph type="dt" sz="half" idx="10"/>
          </p:nvPr>
        </p:nvSpPr>
        <p:spPr/>
        <p:txBody>
          <a:bodyPr/>
          <a:p>
            <a:fld id="{4509A250-FF31-4206-8172-F9D3106AACB1}" type="datetimeFigureOut">
              <a:rPr lang="en-US" smtClean="0"/>
              <a:t>11/28/2020</a:t>
            </a:fld>
            <a:endParaRPr dirty="0" lang="en-US"/>
          </a:p>
        </p:txBody>
      </p:sp>
      <p:sp>
        <p:nvSpPr>
          <p:cNvPr id="1048626" name="Footer Placeholder 3"/>
          <p:cNvSpPr>
            <a:spLocks noGrp="1"/>
          </p:cNvSpPr>
          <p:nvPr>
            <p:ph type="ftr" sz="quarter" idx="11"/>
          </p:nvPr>
        </p:nvSpPr>
        <p:spPr/>
        <p:txBody>
          <a:bodyPr/>
          <a:p>
            <a:endParaRPr dirty="0" lang="en-US"/>
          </a:p>
        </p:txBody>
      </p:sp>
      <p:sp>
        <p:nvSpPr>
          <p:cNvPr id="1048627" name="Slide Number Placeholder 4"/>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4" name="Date Placeholder 1"/>
          <p:cNvSpPr>
            <a:spLocks noGrp="1"/>
          </p:cNvSpPr>
          <p:nvPr>
            <p:ph type="dt" sz="half" idx="10"/>
          </p:nvPr>
        </p:nvSpPr>
        <p:spPr/>
        <p:txBody>
          <a:bodyPr/>
          <a:p>
            <a:fld id="{4509A250-FF31-4206-8172-F9D3106AACB1}" type="datetimeFigureOut">
              <a:rPr lang="en-US" smtClean="0"/>
              <a:t>11/28/2020</a:t>
            </a:fld>
            <a:endParaRPr dirty="0" lang="en-US"/>
          </a:p>
        </p:txBody>
      </p:sp>
      <p:sp>
        <p:nvSpPr>
          <p:cNvPr id="1048675" name="Footer Placeholder 2"/>
          <p:cNvSpPr>
            <a:spLocks noGrp="1"/>
          </p:cNvSpPr>
          <p:nvPr>
            <p:ph type="ftr" sz="quarter" idx="11"/>
          </p:nvPr>
        </p:nvSpPr>
        <p:spPr/>
        <p:txBody>
          <a:bodyPr/>
          <a:p>
            <a:endParaRPr dirty="0" lang="en-US"/>
          </a:p>
        </p:txBody>
      </p:sp>
      <p:sp>
        <p:nvSpPr>
          <p:cNvPr id="1048676" name="Slide Number Placeholder 3"/>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2" name="Date Placeholder 4"/>
          <p:cNvSpPr>
            <a:spLocks noGrp="1"/>
          </p:cNvSpPr>
          <p:nvPr>
            <p:ph type="dt" sz="half" idx="10"/>
          </p:nvPr>
        </p:nvSpPr>
        <p:spPr/>
        <p:txBody>
          <a:bodyPr/>
          <a:p>
            <a:fld id="{4509A250-FF31-4206-8172-F9D3106AACB1}" type="datetimeFigureOut">
              <a:rPr lang="en-US" smtClean="0"/>
              <a:t>11/28/2020</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65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3" name="Date Placeholder 4"/>
          <p:cNvSpPr>
            <a:spLocks noGrp="1"/>
          </p:cNvSpPr>
          <p:nvPr>
            <p:ph type="dt" sz="half" idx="10"/>
          </p:nvPr>
        </p:nvSpPr>
        <p:spPr/>
        <p:txBody>
          <a:bodyPr/>
          <a:p>
            <a:fld id="{4509A250-FF31-4206-8172-F9D3106AACB1}" type="datetimeFigureOut">
              <a:rPr lang="en-US" smtClean="0"/>
              <a:t>11/28/2020</a:t>
            </a:fld>
            <a:endParaRPr dirty="0" lang="en-US"/>
          </a:p>
        </p:txBody>
      </p:sp>
      <p:sp>
        <p:nvSpPr>
          <p:cNvPr id="1048654" name="Footer Placeholder 5"/>
          <p:cNvSpPr>
            <a:spLocks noGrp="1"/>
          </p:cNvSpPr>
          <p:nvPr>
            <p:ph type="ftr" sz="quarter" idx="11"/>
          </p:nvPr>
        </p:nvSpPr>
        <p:spPr/>
        <p:txBody>
          <a:bodyPr/>
          <a:p>
            <a:endParaRPr dirty="0" lang="en-US"/>
          </a:p>
        </p:txBody>
      </p:sp>
      <p:sp>
        <p:nvSpPr>
          <p:cNvPr id="1048655" name="Slide Number Placeholder 6"/>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4AAD347D-5ACD-4C99-B74B-A9C85AD731AF}" type="datetimeFigureOut">
              <a:rPr lang="en-US" smtClean="0"/>
              <a:t>11/28/2020</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02111984F56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581249" y="1420610"/>
            <a:ext cx="8825658" cy="3329581"/>
          </a:xfrm>
        </p:spPr>
        <p:txBody>
          <a:bodyPr/>
          <a:p>
            <a:r>
              <a:rPr dirty="0" lang="en-US">
                <a:latin typeface="Bahnschrift Light" panose="020B0502040204020203" pitchFamily="34" charset="0"/>
              </a:rPr>
              <a:t>CAR</a:t>
            </a:r>
            <a:br>
              <a:rPr dirty="0" lang="en-US">
                <a:latin typeface="Bahnschrift Light" panose="020B0502040204020203" pitchFamily="34" charset="0"/>
              </a:rPr>
            </a:br>
            <a:r>
              <a:rPr dirty="0" lang="en-US">
                <a:latin typeface="Bahnschrift Light" panose="020B0502040204020203" pitchFamily="34" charset="0"/>
              </a:rPr>
              <a:t>INSURANCE DATABASE</a:t>
            </a:r>
            <a:endParaRPr dirty="0" lang="en-IN">
              <a:latin typeface="Bahnschrift Light" panose="020B0502040204020203" pitchFamily="34" charset="0"/>
            </a:endParaRPr>
          </a:p>
        </p:txBody>
      </p:sp>
      <p:sp>
        <p:nvSpPr>
          <p:cNvPr id="1048603" name="Subtitle 2"/>
          <p:cNvSpPr>
            <a:spLocks noGrp="1"/>
          </p:cNvSpPr>
          <p:nvPr>
            <p:ph type="subTitle" idx="1"/>
          </p:nvPr>
        </p:nvSpPr>
        <p:spPr>
          <a:xfrm>
            <a:off x="152003" y="5545777"/>
            <a:ext cx="11937077" cy="1077091"/>
          </a:xfrm>
        </p:spPr>
        <p:txBody>
          <a:bodyPr>
            <a:normAutofit fontScale="94444" lnSpcReduction="10000"/>
          </a:bodyPr>
          <a:p>
            <a:r>
              <a:rPr dirty="0" lang="en-US">
                <a:solidFill>
                  <a:schemeClr val="tx1">
                    <a:lumMod val="95000"/>
                  </a:schemeClr>
                </a:solidFill>
                <a:latin typeface="Bahnschrift Light" panose="020B0502040204020203" pitchFamily="34" charset="0"/>
              </a:rPr>
              <a:t>DONE BY: </a:t>
            </a:r>
          </a:p>
          <a:p>
            <a:r>
              <a:rPr dirty="0" lang="en-US">
                <a:solidFill>
                  <a:schemeClr val="tx1">
                    <a:lumMod val="95000"/>
                  </a:schemeClr>
                </a:solidFill>
                <a:latin typeface="Bahnschrift Light" panose="020B0502040204020203" pitchFamily="34" charset="0"/>
              </a:rPr>
              <a:t>  Darshan (18bcs023),Jagadeesh(18bcs033),Arun </a:t>
            </a:r>
            <a:r>
              <a:rPr dirty="0" lang="en-US" err="1">
                <a:solidFill>
                  <a:schemeClr val="tx1">
                    <a:lumMod val="95000"/>
                  </a:schemeClr>
                </a:solidFill>
                <a:latin typeface="Bahnschrift Light" panose="020B0502040204020203" pitchFamily="34" charset="0"/>
              </a:rPr>
              <a:t>kumar</a:t>
            </a:r>
            <a:r>
              <a:rPr dirty="0" lang="en-US">
                <a:solidFill>
                  <a:schemeClr val="tx1">
                    <a:lumMod val="95000"/>
                  </a:schemeClr>
                </a:solidFill>
                <a:latin typeface="Bahnschrift Light" panose="020B0502040204020203" pitchFamily="34" charset="0"/>
              </a:rPr>
              <a:t>(18bcs01</a:t>
            </a:r>
            <a:r>
              <a:rPr altLang="en" dirty="0" lang="en-US">
                <a:solidFill>
                  <a:schemeClr val="tx1">
                    <a:lumMod val="95000"/>
                  </a:schemeClr>
                </a:solidFill>
                <a:latin typeface="Bahnschrift Light" panose="020B0502040204020203" pitchFamily="34" charset="0"/>
              </a:rPr>
              <a:t>3</a:t>
            </a:r>
            <a:r>
              <a:rPr dirty="0" lang="en-US">
                <a:solidFill>
                  <a:schemeClr val="tx1">
                    <a:lumMod val="95000"/>
                  </a:schemeClr>
                </a:solidFill>
                <a:latin typeface="Bahnschrift Light" panose="020B0502040204020203" pitchFamily="34" charset="0"/>
              </a:rPr>
              <a:t>), </a:t>
            </a:r>
            <a:r>
              <a:rPr dirty="0" lang="en-US" err="1">
                <a:solidFill>
                  <a:schemeClr val="tx1">
                    <a:lumMod val="95000"/>
                  </a:schemeClr>
                </a:solidFill>
                <a:latin typeface="Bahnschrift Light" panose="020B0502040204020203" pitchFamily="34" charset="0"/>
              </a:rPr>
              <a:t>Gireesh</a:t>
            </a:r>
            <a:r>
              <a:rPr dirty="0" lang="en-US">
                <a:solidFill>
                  <a:schemeClr val="tx1">
                    <a:lumMod val="95000"/>
                  </a:schemeClr>
                </a:solidFill>
                <a:latin typeface="Bahnschrift Light" panose="020B0502040204020203" pitchFamily="34" charset="0"/>
              </a:rPr>
              <a:t> </a:t>
            </a:r>
            <a:r>
              <a:rPr dirty="0" lang="en-US" err="1">
                <a:solidFill>
                  <a:schemeClr val="tx1">
                    <a:lumMod val="95000"/>
                  </a:schemeClr>
                </a:solidFill>
                <a:latin typeface="Bahnschrift Light" panose="020B0502040204020203" pitchFamily="34" charset="0"/>
              </a:rPr>
              <a:t>kumar</a:t>
            </a:r>
            <a:r>
              <a:rPr dirty="0" lang="en-US">
                <a:solidFill>
                  <a:schemeClr val="tx1">
                    <a:lumMod val="95000"/>
                  </a:schemeClr>
                </a:solidFill>
                <a:latin typeface="Bahnschrift Light" panose="020B0502040204020203" pitchFamily="34" charset="0"/>
              </a:rPr>
              <a:t>(18bcs035)</a:t>
            </a:r>
            <a:endParaRPr altLang="en-US" lang="zh-CN"/>
          </a:p>
          <a:p>
            <a:pPr algn="ctr"/>
            <a:r>
              <a:rPr dirty="0" lang="en-US">
                <a:solidFill>
                  <a:schemeClr val="tx1">
                    <a:lumMod val="95000"/>
                  </a:schemeClr>
                </a:solidFill>
                <a:latin typeface="Bahnschrift Light" panose="020B0502040204020203" pitchFamily="34" charset="0"/>
              </a:rPr>
              <a:t>Bharath Chandra(18bcs077) </a:t>
            </a:r>
          </a:p>
        </p:txBody>
      </p:sp>
      <p:pic>
        <p:nvPicPr>
          <p:cNvPr id="2097152" name="Picture 3"/>
          <p:cNvPicPr>
            <a:picLocks noChangeAspect="1"/>
          </p:cNvPicPr>
          <p:nvPr/>
        </p:nvPicPr>
        <p:blipFill>
          <a:blip xmlns:r="http://schemas.openxmlformats.org/officeDocument/2006/relationships" r:embed="rId1"/>
          <a:stretch>
            <a:fillRect/>
          </a:stretch>
        </p:blipFill>
        <p:spPr>
          <a:xfrm>
            <a:off x="4073414" y="417479"/>
            <a:ext cx="2992520" cy="3011521"/>
          </a:xfrm>
          <a:prstGeom prst="rect"/>
        </p:spPr>
      </p:pic>
      <p:sp>
        <p:nvSpPr>
          <p:cNvPr id="1048604" name="TextBox 4"/>
          <p:cNvSpPr txBox="1"/>
          <p:nvPr/>
        </p:nvSpPr>
        <p:spPr>
          <a:xfrm>
            <a:off x="617516" y="4963318"/>
            <a:ext cx="8419605" cy="369332"/>
          </a:xfrm>
          <a:prstGeom prst="rect"/>
          <a:noFill/>
        </p:spPr>
        <p:txBody>
          <a:bodyPr rtlCol="0" wrap="square">
            <a:spAutoFit/>
          </a:bodyPr>
          <a:p>
            <a:r>
              <a:rPr dirty="0" lang="en-US">
                <a:latin typeface="Bahnschrift Light" panose="020B0502040204020203" pitchFamily="34" charset="0"/>
              </a:rPr>
              <a:t>UNDER THE GUIDANCE OF :  Dr. Uma Sheshadri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9" name="Title 1"/>
          <p:cNvSpPr>
            <a:spLocks noGrp="1"/>
          </p:cNvSpPr>
          <p:nvPr>
            <p:ph type="title"/>
          </p:nvPr>
        </p:nvSpPr>
        <p:spPr>
          <a:xfrm>
            <a:off x="646111" y="452718"/>
            <a:ext cx="9404723" cy="960446"/>
          </a:xfrm>
        </p:spPr>
        <p:txBody>
          <a:bodyPr/>
          <a:p>
            <a:r>
              <a:rPr dirty="0" lang="en-US"/>
              <a:t>NOTED ENTTITIES </a:t>
            </a:r>
          </a:p>
        </p:txBody>
      </p:sp>
      <p:sp>
        <p:nvSpPr>
          <p:cNvPr id="1048630" name="Content Placeholder 2"/>
          <p:cNvSpPr>
            <a:spLocks noGrp="1"/>
          </p:cNvSpPr>
          <p:nvPr>
            <p:ph idx="1"/>
          </p:nvPr>
        </p:nvSpPr>
        <p:spPr>
          <a:xfrm>
            <a:off x="1104293" y="1626459"/>
            <a:ext cx="8946541" cy="5106389"/>
          </a:xfrm>
        </p:spPr>
        <p:txBody>
          <a:bodyPr>
            <a:normAutofit/>
          </a:bodyPr>
          <a:p>
            <a:pPr>
              <a:buFont typeface="Wingdings" panose="05000000000000000000" pitchFamily="2" charset="2"/>
              <a:buChar char="v"/>
            </a:pPr>
            <a:r>
              <a:rPr dirty="0" lang="en-US">
                <a:solidFill>
                  <a:schemeClr val="tx1"/>
                </a:solidFill>
                <a:latin typeface="Bahnschrift Light" panose="020B0502040204020203" pitchFamily="34" charset="0"/>
              </a:rPr>
              <a:t>PAYMENT RECEIPT</a:t>
            </a:r>
          </a:p>
          <a:p>
            <a:pPr>
              <a:buFont typeface="Wingdings" panose="05000000000000000000" pitchFamily="2" charset="2"/>
              <a:buChar char="v"/>
            </a:pPr>
            <a:r>
              <a:rPr dirty="0" sz="1600" lang="en-US">
                <a:latin typeface="Bahnschrift Light" panose="020B0502040204020203" pitchFamily="34" charset="0"/>
              </a:rPr>
              <a:t>				GETTING THE PAYMENT DETAILS TO VALIDATE THE EXPENSES.</a:t>
            </a:r>
          </a:p>
          <a:p>
            <a:pPr>
              <a:buFont typeface="Wingdings" panose="05000000000000000000" pitchFamily="2" charset="2"/>
              <a:buChar char="v"/>
            </a:pPr>
            <a:r>
              <a:rPr dirty="0" lang="en-US">
                <a:solidFill>
                  <a:schemeClr val="tx1"/>
                </a:solidFill>
                <a:latin typeface="Bahnschrift Light" panose="020B0502040204020203" pitchFamily="34" charset="0"/>
              </a:rPr>
              <a:t>SERVICE STATION</a:t>
            </a:r>
          </a:p>
          <a:p>
            <a:pPr>
              <a:buFont typeface="Wingdings" panose="05000000000000000000" pitchFamily="2" charset="2"/>
              <a:buChar char="v"/>
            </a:pPr>
            <a:r>
              <a:rPr dirty="0" sz="1600" lang="en-US">
                <a:latin typeface="Bahnschrift Light" panose="020B0502040204020203" pitchFamily="34" charset="0"/>
              </a:rPr>
              <a:t>				DETAILS OF THE SERVICE STATION IS BEING COLLECTED.</a:t>
            </a:r>
          </a:p>
          <a:p>
            <a:pPr>
              <a:buFont typeface="Wingdings" panose="05000000000000000000" pitchFamily="2" charset="2"/>
              <a:buChar char="v"/>
            </a:pPr>
            <a:r>
              <a:rPr dirty="0" lang="en-US">
                <a:solidFill>
                  <a:schemeClr val="tx1"/>
                </a:solidFill>
                <a:latin typeface="Bahnschrift Light" panose="020B0502040204020203" pitchFamily="34" charset="0"/>
              </a:rPr>
              <a:t>INSURANCE MEMBERSHIP</a:t>
            </a:r>
          </a:p>
          <a:p>
            <a:pPr>
              <a:buFont typeface="Wingdings" panose="05000000000000000000" pitchFamily="2" charset="2"/>
              <a:buChar char="v"/>
            </a:pPr>
            <a:r>
              <a:rPr dirty="0" sz="1600" lang="en-US">
                <a:latin typeface="Bahnschrift Light" panose="020B0502040204020203" pitchFamily="34" charset="0"/>
              </a:rPr>
              <a:t>				GETTING THE DETAILS OF THEIR MEMBERSHIP.</a:t>
            </a:r>
          </a:p>
          <a:p>
            <a:pPr>
              <a:buFont typeface="Wingdings" panose="05000000000000000000" pitchFamily="2" charset="2"/>
              <a:buChar char="v"/>
            </a:pPr>
            <a:r>
              <a:rPr dirty="0" lang="en-US">
                <a:solidFill>
                  <a:schemeClr val="tx1"/>
                </a:solidFill>
                <a:latin typeface="Bahnschrift Light" panose="020B0502040204020203" pitchFamily="34" charset="0"/>
              </a:rPr>
              <a:t>INSURANCE POLICY</a:t>
            </a:r>
          </a:p>
          <a:p>
            <a:pPr>
              <a:buFont typeface="Wingdings" panose="05000000000000000000" pitchFamily="2" charset="2"/>
              <a:buChar char="v"/>
            </a:pPr>
            <a:r>
              <a:rPr dirty="0" sz="1600" lang="en-US">
                <a:latin typeface="Bahnschrift Light" panose="020B0502040204020203" pitchFamily="34" charset="0"/>
              </a:rPr>
              <a:t>				TO LOOK INTO VALIDITY AND TERMS FOR CLAIM. </a:t>
            </a:r>
          </a:p>
          <a:p>
            <a:pPr>
              <a:buFont typeface="Wingdings" panose="05000000000000000000" pitchFamily="2" charset="2"/>
              <a:buChar char="v"/>
            </a:pPr>
            <a:r>
              <a:rPr dirty="0" lang="en-US">
                <a:solidFill>
                  <a:schemeClr val="tx1"/>
                </a:solidFill>
                <a:latin typeface="Bahnschrift Light" panose="020B0502040204020203" pitchFamily="34" charset="0"/>
              </a:rPr>
              <a:t>POLICY RENEWABLE</a:t>
            </a:r>
          </a:p>
          <a:p>
            <a:pPr>
              <a:buFont typeface="Wingdings" panose="05000000000000000000" pitchFamily="2" charset="2"/>
              <a:buChar char="v"/>
            </a:pPr>
            <a:r>
              <a:rPr dirty="0" sz="1600" lang="en-US">
                <a:solidFill>
                  <a:prstClr val="white"/>
                </a:solidFill>
                <a:latin typeface="Bahnschrift Light" panose="020B0502040204020203" pitchFamily="34" charset="0"/>
              </a:rPr>
              <a:t>				REGARDING THE RENEWAL OF THE INSURANCE  POLICY</a:t>
            </a:r>
            <a:endParaRPr dirty="0" lang="en-US">
              <a:latin typeface="Bahnschrift Light" panose="020B0502040204020203" pitchFamily="34" charset="0"/>
            </a:endParaRPr>
          </a:p>
          <a:p>
            <a:pPr>
              <a:buFont typeface="Wingdings" panose="05000000000000000000" pitchFamily="2" charset="2"/>
              <a:buChar char="v"/>
            </a:pPr>
            <a:r>
              <a:rPr dirty="0" lang="en-US">
                <a:solidFill>
                  <a:schemeClr val="tx1"/>
                </a:solidFill>
                <a:latin typeface="Bahnschrift Light" panose="020B0502040204020203" pitchFamily="34" charset="0"/>
              </a:rPr>
              <a:t>NEW CUSTOMER</a:t>
            </a:r>
          </a:p>
          <a:p>
            <a:pPr>
              <a:buFont typeface="Wingdings" panose="05000000000000000000" pitchFamily="2" charset="2"/>
              <a:buChar char="v"/>
            </a:pPr>
            <a:r>
              <a:rPr dirty="0" sz="1600" lang="en-US">
                <a:latin typeface="Bahnschrift Light" panose="020B0502040204020203" pitchFamily="34" charset="0"/>
              </a:rPr>
              <a:t>				GETTING THE DATA OF CUSTOMERS.</a:t>
            </a:r>
            <a:r>
              <a:rPr dirty="0" lang="en-US">
                <a:latin typeface="Bahnschrift Light" panose="020B0502040204020203" pitchFamily="34" charset="0"/>
              </a:rPr>
              <a:t>	</a:t>
            </a:r>
            <a:r>
              <a:rPr dirty="0" lang="en-US"/>
              <a:t>	</a:t>
            </a:r>
          </a:p>
          <a:p>
            <a:pPr algn="ctr">
              <a:buFont typeface="Wingdings" panose="05000000000000000000" pitchFamily="2" charset="2"/>
              <a:buChar char="v"/>
            </a:pPr>
            <a:endParaRPr dirty="0" sz="1600" lang="en-US"/>
          </a:p>
          <a:p>
            <a:pPr algn="ctr">
              <a:buFont typeface="Wingdings" panose="05000000000000000000" pitchFamily="2" charset="2"/>
              <a:buChar char="v"/>
            </a:pPr>
            <a:endParaRPr dirty="0" sz="1600" lang="en-US"/>
          </a:p>
          <a:p>
            <a:pPr>
              <a:buFont typeface="Wingdings" panose="05000000000000000000" pitchFamily="2" charset="2"/>
              <a:buChar char="v"/>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1" name="Content Placeholder 2"/>
          <p:cNvSpPr>
            <a:spLocks noGrp="1"/>
          </p:cNvSpPr>
          <p:nvPr>
            <p:ph idx="1"/>
          </p:nvPr>
        </p:nvSpPr>
        <p:spPr>
          <a:xfrm>
            <a:off x="570015" y="902526"/>
            <a:ext cx="10877797" cy="5771406"/>
          </a:xfrm>
        </p:spPr>
        <p:txBody>
          <a:bodyPr>
            <a:normAutofit lnSpcReduction="10000"/>
          </a:bodyPr>
          <a:p>
            <a:pPr>
              <a:buFont typeface="Wingdings" panose="05000000000000000000" pitchFamily="2" charset="2"/>
              <a:buChar char="v"/>
            </a:pPr>
            <a:r>
              <a:rPr dirty="0" lang="en-US">
                <a:solidFill>
                  <a:schemeClr val="tx1"/>
                </a:solidFill>
                <a:latin typeface="Bahnschrift Light" panose="020B0502040204020203" pitchFamily="34" charset="0"/>
              </a:rPr>
              <a:t>POLICY COVERAGE</a:t>
            </a:r>
          </a:p>
          <a:p>
            <a:pPr>
              <a:buFont typeface="Wingdings" panose="05000000000000000000" pitchFamily="2" charset="2"/>
              <a:buChar char="v"/>
            </a:pPr>
            <a:r>
              <a:rPr dirty="0" sz="1700" lang="en-US">
                <a:latin typeface="Bahnschrift Light" panose="020B0502040204020203" pitchFamily="34" charset="0"/>
              </a:rPr>
              <a:t>			CONTAINS AGREEMENT ID , COVERAGE ID , COMPANY NAME , CUSTOMER ID AND APPLICATION ID.</a:t>
            </a:r>
          </a:p>
          <a:p>
            <a:pPr>
              <a:buFont typeface="Wingdings" panose="05000000000000000000" pitchFamily="2" charset="2"/>
              <a:buChar char="v"/>
            </a:pPr>
            <a:r>
              <a:rPr dirty="0" lang="en-US">
                <a:solidFill>
                  <a:schemeClr val="tx1"/>
                </a:solidFill>
                <a:latin typeface="Bahnschrift Light" panose="020B0502040204020203" pitchFamily="34" charset="0"/>
              </a:rPr>
              <a:t>VEHICLE</a:t>
            </a:r>
          </a:p>
          <a:p>
            <a:pPr>
              <a:buFont typeface="Wingdings" panose="05000000000000000000" pitchFamily="2" charset="2"/>
              <a:buChar char="v"/>
            </a:pPr>
            <a:r>
              <a:rPr dirty="0" sz="1700" lang="en-US">
                <a:latin typeface="Bahnschrift Light" panose="020B0502040204020203" pitchFamily="34" charset="0"/>
              </a:rPr>
              <a:t>			CONTAINS VEHICLE ID , POLICY ID , VEHICLE TYPE , PRICE , YEAR OF MANUFACTURE , MANUFACTURER ,CHASIS NO &amp; CUSTOMER ID.</a:t>
            </a:r>
          </a:p>
          <a:p>
            <a:pPr>
              <a:buFont typeface="Wingdings" panose="05000000000000000000" pitchFamily="2" charset="2"/>
              <a:buChar char="v"/>
            </a:pPr>
            <a:r>
              <a:rPr dirty="0" lang="en-US">
                <a:solidFill>
                  <a:schemeClr val="tx1"/>
                </a:solidFill>
                <a:latin typeface="Bahnschrift Light" panose="020B0502040204020203" pitchFamily="34" charset="0"/>
              </a:rPr>
              <a:t>CUSTOMERS RECORDS</a:t>
            </a:r>
          </a:p>
          <a:p>
            <a:pPr>
              <a:buFont typeface="Wingdings" panose="05000000000000000000" pitchFamily="2" charset="2"/>
              <a:buChar char="v"/>
            </a:pPr>
            <a:r>
              <a:rPr dirty="0" sz="1700" lang="en-US">
                <a:latin typeface="Bahnschrift Light" panose="020B0502040204020203" pitchFamily="34" charset="0"/>
              </a:rPr>
              <a:t>			CONTAINS REPORT ID , CUSTOMER ID &amp; NEW APPLICATION ID.</a:t>
            </a:r>
          </a:p>
          <a:p>
            <a:pPr>
              <a:buFont typeface="Wingdings" panose="05000000000000000000" pitchFamily="2" charset="2"/>
              <a:buChar char="v"/>
            </a:pPr>
            <a:r>
              <a:rPr dirty="0" lang="en-US">
                <a:solidFill>
                  <a:schemeClr val="tx1"/>
                </a:solidFill>
                <a:latin typeface="Bahnschrift Light" panose="020B0502040204020203" pitchFamily="34" charset="0"/>
              </a:rPr>
              <a:t>COMPANY STAFF</a:t>
            </a:r>
          </a:p>
          <a:p>
            <a:pPr>
              <a:buFont typeface="Wingdings" panose="05000000000000000000" pitchFamily="2" charset="2"/>
              <a:buChar char="v"/>
            </a:pPr>
            <a:r>
              <a:rPr dirty="0" sz="1700" lang="en-US">
                <a:latin typeface="Bahnschrift Light" panose="020B0502040204020203" pitchFamily="34" charset="0"/>
              </a:rPr>
              <a:t>			CONTAINS STAFF ID , FIRST NAME , LAST NAME ,GENDER , AGE , MOBILE NUMBER , ADDRESS &amp; CONPANY NAME. </a:t>
            </a:r>
          </a:p>
          <a:p>
            <a:pPr>
              <a:buFont typeface="Wingdings" panose="05000000000000000000" pitchFamily="2" charset="2"/>
              <a:buChar char="v"/>
            </a:pPr>
            <a:r>
              <a:rPr dirty="0" lang="en-US">
                <a:solidFill>
                  <a:schemeClr val="tx1"/>
                </a:solidFill>
                <a:latin typeface="Bahnschrift Light" panose="020B0502040204020203" pitchFamily="34" charset="0"/>
              </a:rPr>
              <a:t>INCIDENT REPORT</a:t>
            </a:r>
          </a:p>
          <a:p>
            <a:pPr>
              <a:buFont typeface="Wingdings" panose="05000000000000000000" pitchFamily="2" charset="2"/>
              <a:buChar char="v"/>
            </a:pPr>
            <a:r>
              <a:rPr dirty="0" sz="1700" lang="en-US">
                <a:latin typeface="Bahnschrift Light" panose="020B0502040204020203" pitchFamily="34" charset="0"/>
              </a:rPr>
              <a:t>			CONTAINS INCIDENT REPORT ID , INCIDENT TYPE , REPORT INCHARGE , INCIDENT COST , INCIDENT DESCRIPTION , INCIDENT ID &amp; CUSTOMER ID.</a:t>
            </a:r>
          </a:p>
          <a:p>
            <a:pPr>
              <a:buFont typeface="Wingdings" panose="05000000000000000000" pitchFamily="2" charset="2"/>
              <a:buChar char="v"/>
            </a:pPr>
            <a:r>
              <a:rPr dirty="0" lang="en-US">
                <a:solidFill>
                  <a:schemeClr val="tx1"/>
                </a:solidFill>
                <a:latin typeface="Bahnschrift Light" panose="020B0502040204020203" pitchFamily="34" charset="0"/>
              </a:rPr>
              <a:t>COVERAGE</a:t>
            </a:r>
          </a:p>
          <a:p>
            <a:pPr>
              <a:buFont typeface="Wingdings" panose="05000000000000000000" pitchFamily="2" charset="2"/>
              <a:buChar char="v"/>
            </a:pPr>
            <a:r>
              <a:rPr dirty="0" lang="en-US">
                <a:latin typeface="Bahnschrift Light" panose="020B0502040204020203" pitchFamily="34" charset="0"/>
              </a:rPr>
              <a:t> 			</a:t>
            </a:r>
            <a:r>
              <a:rPr dirty="0" sz="1700" lang="en-US">
                <a:latin typeface="Bahnschrift Light" panose="020B0502040204020203" pitchFamily="34" charset="0"/>
              </a:rPr>
              <a:t>CONTAINS COVERAGE  ID , TYPE , AMOUNT , STATUS , PRODUCT ID , COVERAGE  DESCRIPTION  &amp; COMPANY  NAME.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2" name="Content Placeholder 2"/>
          <p:cNvSpPr>
            <a:spLocks noGrp="1"/>
          </p:cNvSpPr>
          <p:nvPr>
            <p:ph idx="1"/>
          </p:nvPr>
        </p:nvSpPr>
        <p:spPr>
          <a:xfrm>
            <a:off x="724394" y="855024"/>
            <a:ext cx="10592790" cy="5890160"/>
          </a:xfrm>
        </p:spPr>
        <p:txBody>
          <a:bodyPr>
            <a:normAutofit lnSpcReduction="10000"/>
          </a:bodyPr>
          <a:p>
            <a:pPr>
              <a:buFont typeface="Wingdings" panose="05000000000000000000" pitchFamily="2" charset="2"/>
              <a:buChar char="v"/>
            </a:pPr>
            <a:r>
              <a:rPr dirty="0" lang="en-US">
                <a:solidFill>
                  <a:schemeClr val="tx1"/>
                </a:solidFill>
                <a:latin typeface="Bahnschrift Light" panose="020B0502040204020203" pitchFamily="34" charset="0"/>
              </a:rPr>
              <a:t>CLAIM SETTLEMENT</a:t>
            </a:r>
          </a:p>
          <a:p>
            <a:pPr>
              <a:buFont typeface="Wingdings" panose="05000000000000000000" pitchFamily="2" charset="2"/>
              <a:buChar char="v"/>
            </a:pPr>
            <a:r>
              <a:rPr dirty="0" sz="1700" lang="en-US">
                <a:latin typeface="Bahnschrift Light" panose="020B0502040204020203" pitchFamily="34" charset="0"/>
              </a:rPr>
              <a:t>			CONTAINS  SETTLEMENT ID , VEHICLE ID , SETTLED DATE , AMOUNT PAID , COVERAGE ID , CUSTOMER ID AND CLAIM ID.</a:t>
            </a:r>
          </a:p>
          <a:p>
            <a:pPr>
              <a:buFont typeface="Wingdings" panose="05000000000000000000" pitchFamily="2" charset="2"/>
              <a:buChar char="v"/>
            </a:pPr>
            <a:r>
              <a:rPr dirty="0" lang="en-US">
                <a:solidFill>
                  <a:schemeClr val="tx1"/>
                </a:solidFill>
                <a:latin typeface="Bahnschrift Light" panose="020B0502040204020203" pitchFamily="34" charset="0"/>
              </a:rPr>
              <a:t>PRODUCT DETAILS</a:t>
            </a:r>
          </a:p>
          <a:p>
            <a:pPr>
              <a:buFont typeface="Wingdings" panose="05000000000000000000" pitchFamily="2" charset="2"/>
              <a:buChar char="v"/>
            </a:pPr>
            <a:r>
              <a:rPr dirty="0" sz="1700" lang="en-US">
                <a:latin typeface="Bahnschrift Light" panose="020B0502040204020203" pitchFamily="34" charset="0"/>
              </a:rPr>
              <a:t>			CONTAINS  PRODUCT  NUMBER , PRICE  , TYPE AND COMPANY  NAME.</a:t>
            </a:r>
          </a:p>
          <a:p>
            <a:pPr>
              <a:buFont typeface="Wingdings" panose="05000000000000000000" pitchFamily="2" charset="2"/>
              <a:buChar char="v"/>
            </a:pPr>
            <a:r>
              <a:rPr dirty="0" lang="en-US">
                <a:solidFill>
                  <a:schemeClr val="tx1"/>
                </a:solidFill>
                <a:latin typeface="Bahnschrift Light" panose="020B0502040204020203" pitchFamily="34" charset="0"/>
              </a:rPr>
              <a:t>APPLICATION FOR NEW CUSTOMER</a:t>
            </a:r>
          </a:p>
          <a:p>
            <a:pPr>
              <a:buFont typeface="Wingdings" panose="05000000000000000000" pitchFamily="2" charset="2"/>
              <a:buChar char="v"/>
            </a:pPr>
            <a:r>
              <a:rPr dirty="0" sz="1700" lang="en-US">
                <a:latin typeface="Bahnschrift Light" panose="020B0502040204020203" pitchFamily="34" charset="0"/>
              </a:rPr>
              <a:t>			CONTAINS APPLICANT’S  DETAILS LIKE  FIRST NAME , LAST NAME , GENDER , AGE , ADDRESS , MOBILE NUMBER , VEHICLE  NAME , VEHICLE  MANUFACTURER AND MODEL , CHASIS NO , INSURANCE  TYPE , INSURANCE  TERM AND GENERATED  CUSTOMER ID. </a:t>
            </a:r>
          </a:p>
          <a:p>
            <a:pPr>
              <a:buFont typeface="Wingdings" panose="05000000000000000000" pitchFamily="2" charset="2"/>
              <a:buChar char="v"/>
            </a:pPr>
            <a:r>
              <a:rPr dirty="0" lang="en-US">
                <a:solidFill>
                  <a:schemeClr val="tx1"/>
                </a:solidFill>
                <a:latin typeface="Bahnschrift Light" panose="020B0502040204020203" pitchFamily="34" charset="0"/>
              </a:rPr>
              <a:t>POLICY CLAIM</a:t>
            </a:r>
          </a:p>
          <a:p>
            <a:pPr>
              <a:buFont typeface="Wingdings" panose="05000000000000000000" pitchFamily="2" charset="2"/>
              <a:buChar char="v"/>
            </a:pPr>
            <a:r>
              <a:rPr dirty="0" sz="1700" lang="en-US">
                <a:latin typeface="Bahnschrift Light" panose="020B0502040204020203" pitchFamily="34" charset="0"/>
              </a:rPr>
              <a:t>			CONTAINS CLAIM ID , AGREEMENT ID , CLAIM AMOUNT , DATE OF CLAIM ,CLAIM STATUS ,  CUSTOMER ID , INCIDENT REPORT ID.</a:t>
            </a:r>
          </a:p>
          <a:p>
            <a:pPr>
              <a:buFont typeface="Wingdings" panose="05000000000000000000" pitchFamily="2" charset="2"/>
              <a:buChar char="v"/>
            </a:pPr>
            <a:r>
              <a:rPr dirty="0" lang="en-US">
                <a:solidFill>
                  <a:schemeClr val="tx1"/>
                </a:solidFill>
                <a:latin typeface="Bahnschrift Light" panose="020B0502040204020203" pitchFamily="34" charset="0"/>
              </a:rPr>
              <a:t>CUSTOMER</a:t>
            </a:r>
          </a:p>
          <a:p>
            <a:pPr>
              <a:buFont typeface="Wingdings" panose="05000000000000000000" pitchFamily="2" charset="2"/>
              <a:buChar char="v"/>
            </a:pPr>
            <a:r>
              <a:rPr dirty="0" sz="1700" lang="en-US">
                <a:latin typeface="Bahnschrift Light" panose="020B0502040204020203" pitchFamily="34" charset="0"/>
              </a:rPr>
              <a:t>			CONTAINS CUSTOMER ID , FIRSTNAME , LASTNAME , GENDER , D.O.B , AGE ,EMAIL ID , CONTACT NUMBER , CUSTOMER ADDRESS.</a:t>
            </a:r>
          </a:p>
          <a:p>
            <a:pPr>
              <a:buFont typeface="Wingdings" panose="05000000000000000000" pitchFamily="2" charset="2"/>
              <a:buChar char="v"/>
            </a:pPr>
            <a:r>
              <a:rPr dirty="0" lang="en-US">
                <a:solidFill>
                  <a:schemeClr val="tx1"/>
                </a:solidFill>
                <a:latin typeface="Bahnschrift Light" panose="020B0502040204020203" pitchFamily="34" charset="0"/>
              </a:rPr>
              <a:t>DEPARTMENT</a:t>
            </a:r>
          </a:p>
          <a:p>
            <a:pPr>
              <a:buFont typeface="Wingdings" panose="05000000000000000000" pitchFamily="2" charset="2"/>
              <a:buChar char="v"/>
            </a:pPr>
            <a:r>
              <a:rPr dirty="0" sz="1700" lang="en-US">
                <a:latin typeface="Bahnschrift Light" panose="020B0502040204020203" pitchFamily="34" charset="0"/>
              </a:rPr>
              <a:t>			CONTAINS  DEPARTMENT ID , NAME , STAFF NAME &amp; COMPANY NAME.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3" name="Content Placeholder 2"/>
          <p:cNvSpPr>
            <a:spLocks noGrp="1"/>
          </p:cNvSpPr>
          <p:nvPr>
            <p:ph idx="1"/>
          </p:nvPr>
        </p:nvSpPr>
        <p:spPr>
          <a:xfrm>
            <a:off x="581892" y="1258784"/>
            <a:ext cx="10937174" cy="5355771"/>
          </a:xfrm>
        </p:spPr>
        <p:txBody>
          <a:bodyPr/>
          <a:p>
            <a:pPr>
              <a:buFont typeface="Wingdings" panose="05000000000000000000" pitchFamily="2" charset="2"/>
              <a:buChar char="v"/>
            </a:pPr>
            <a:r>
              <a:rPr dirty="0" lang="en-US">
                <a:solidFill>
                  <a:schemeClr val="tx1"/>
                </a:solidFill>
                <a:latin typeface="Bahnschrift Light" panose="020B0502040204020203" pitchFamily="34" charset="0"/>
              </a:rPr>
              <a:t>INCIDENT</a:t>
            </a:r>
          </a:p>
          <a:p>
            <a:pPr>
              <a:buFont typeface="Wingdings" panose="05000000000000000000" pitchFamily="2" charset="2"/>
              <a:buChar char="v"/>
            </a:pPr>
            <a:r>
              <a:rPr dirty="0" sz="1600" lang="en-US">
                <a:latin typeface="Bahnschrift Light" panose="020B0502040204020203" pitchFamily="34" charset="0"/>
              </a:rPr>
              <a:t>			CONTAINS INCIDENT ID , DATE , PLACE , NO.OF DEATHS , INJURIES AND DAMAGE RATE.</a:t>
            </a:r>
          </a:p>
          <a:p>
            <a:pPr>
              <a:buFont typeface="Wingdings" panose="05000000000000000000" pitchFamily="2" charset="2"/>
              <a:buChar char="v"/>
            </a:pPr>
            <a:r>
              <a:rPr dirty="0" lang="en-US">
                <a:solidFill>
                  <a:schemeClr val="tx1"/>
                </a:solidFill>
                <a:latin typeface="Bahnschrift Light" panose="020B0502040204020203" pitchFamily="34" charset="0"/>
              </a:rPr>
              <a:t>INSURANCE COMPANY</a:t>
            </a:r>
          </a:p>
          <a:p>
            <a:pPr>
              <a:buFont typeface="Wingdings" panose="05000000000000000000" pitchFamily="2" charset="2"/>
              <a:buChar char="v"/>
            </a:pPr>
            <a:r>
              <a:rPr dirty="0" sz="1600" lang="en-US">
                <a:latin typeface="Bahnschrift Light" panose="020B0502040204020203" pitchFamily="34" charset="0"/>
              </a:rPr>
              <a:t>			CONTAINS COMPANY NAME , ADDRESS ,CONTACT NUMBER , EMAIL , WEBSITE , DEPARTMENT NAME ,  REPORT ID .</a:t>
            </a:r>
            <a:endParaRPr dirty="0" sz="1600" lang="en-US">
              <a:solidFill>
                <a:schemeClr val="tx1"/>
              </a:solidFill>
              <a:latin typeface="Bahnschrift Light" panose="020B0502040204020203" pitchFamily="34" charset="0"/>
            </a:endParaRPr>
          </a:p>
          <a:p>
            <a:pPr>
              <a:buFont typeface="Wingdings" panose="05000000000000000000" pitchFamily="2" charset="2"/>
              <a:buChar char="v"/>
            </a:pPr>
            <a:r>
              <a:rPr dirty="0" lang="en-US">
                <a:solidFill>
                  <a:schemeClr val="tx1"/>
                </a:solidFill>
                <a:latin typeface="Bahnschrift Light" panose="020B0502040204020203" pitchFamily="34" charset="0"/>
              </a:rPr>
              <a:t>APPLICATION FOR INSURANCE CLAIM</a:t>
            </a:r>
          </a:p>
          <a:p>
            <a:pPr>
              <a:buFont typeface="Wingdings" panose="05000000000000000000" pitchFamily="2" charset="2"/>
              <a:buChar char="v"/>
            </a:pPr>
            <a:r>
              <a:rPr dirty="0" sz="1600" lang="en-US">
                <a:latin typeface="Bahnschrift Light" panose="020B0502040204020203" pitchFamily="34" charset="0"/>
              </a:rPr>
              <a:t>			CONTAINS APPLICATION ID , VEHICLE ID COVERAGE AND CUSTOMER ID.</a:t>
            </a:r>
          </a:p>
          <a:p>
            <a:pPr>
              <a:buFont typeface="Wingdings" panose="05000000000000000000" pitchFamily="2" charset="2"/>
              <a:buChar char="v"/>
            </a:pPr>
            <a:r>
              <a:rPr dirty="0" lang="en-US">
                <a:solidFill>
                  <a:schemeClr val="tx1"/>
                </a:solidFill>
                <a:latin typeface="Bahnschrift Light" panose="020B0502040204020203" pitchFamily="34" charset="0"/>
              </a:rPr>
              <a:t>PREMIUM PAYMENT</a:t>
            </a:r>
          </a:p>
          <a:p>
            <a:pPr>
              <a:buFont typeface="Wingdings" panose="05000000000000000000" pitchFamily="2" charset="2"/>
              <a:buChar char="v"/>
            </a:pPr>
            <a:r>
              <a:rPr dirty="0" sz="1600" lang="en-US">
                <a:latin typeface="Bahnschrift Light" panose="020B0502040204020203" pitchFamily="34" charset="0"/>
              </a:rPr>
              <a:t>			CONTAINS POLICY NUMBER , ID , PREMIUM AMOUNT , SCHEDULE AND RECEIPT</a:t>
            </a:r>
            <a:r>
              <a:rPr dirty="0" sz="1600" 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p>
            <a:r>
              <a:rPr dirty="0" lang="en-US"/>
              <a:t>VEHICLE </a:t>
            </a:r>
            <a:r>
              <a:rPr dirty="0" lang="en-US">
                <a:latin typeface="Bahnschrift Light" panose="020B0502040204020203" pitchFamily="34" charset="0"/>
              </a:rPr>
              <a:t>INSURANCE</a:t>
            </a:r>
            <a:endParaRPr dirty="0" lang="en-IN">
              <a:latin typeface="Bahnschrift Light" panose="020B0502040204020203" pitchFamily="34" charset="0"/>
            </a:endParaRPr>
          </a:p>
        </p:txBody>
      </p:sp>
      <p:sp>
        <p:nvSpPr>
          <p:cNvPr id="1048611" name="Content Placeholder 2"/>
          <p:cNvSpPr>
            <a:spLocks noGrp="1"/>
          </p:cNvSpPr>
          <p:nvPr>
            <p:ph idx="1"/>
          </p:nvPr>
        </p:nvSpPr>
        <p:spPr>
          <a:xfrm>
            <a:off x="1103312" y="1972491"/>
            <a:ext cx="8946541" cy="2899955"/>
          </a:xfrm>
        </p:spPr>
        <p:txBody>
          <a:bodyPr>
            <a:normAutofit/>
          </a:bodyPr>
          <a:p>
            <a:pPr>
              <a:buFont typeface="Wingdings" panose="05000000000000000000" pitchFamily="2" charset="2"/>
              <a:buChar char="v"/>
            </a:pPr>
            <a:r>
              <a:rPr dirty="0" lang="en-US">
                <a:latin typeface="Bahnschrift Light" panose="020B0502040204020203" pitchFamily="34" charset="0"/>
              </a:rPr>
              <a:t>Vehicle insurance is insurance purchased for cars, trucks, and other vehicles. Its primary use is to provide protection against losses incurred as a result of traffic accidents and against liability that could be incurred in an accident.</a:t>
            </a:r>
          </a:p>
          <a:p>
            <a:pPr>
              <a:buFont typeface="Wingdings" panose="05000000000000000000" pitchFamily="2" charset="2"/>
              <a:buChar char="v"/>
            </a:pPr>
            <a:r>
              <a:rPr dirty="0" lang="en-US">
                <a:latin typeface="Bahnschrift Light" panose="020B0502040204020203" pitchFamily="34" charset="0"/>
              </a:rPr>
              <a:t> Vehicle insurance protects you against financial loss if you have an accident. It is a contract between you and the insurance company. You agree to pay the premium and the insurance company agrees to pay your losses as defined in your policy.</a:t>
            </a:r>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p>
            <a:r>
              <a:rPr dirty="0" lang="en-US"/>
              <a:t>THIRD PARTY INSURANCE</a:t>
            </a:r>
            <a:endParaRPr dirty="0" lang="en-IN"/>
          </a:p>
        </p:txBody>
      </p:sp>
      <p:sp>
        <p:nvSpPr>
          <p:cNvPr id="1048613" name="Content Placeholder 2"/>
          <p:cNvSpPr>
            <a:spLocks noGrp="1"/>
          </p:cNvSpPr>
          <p:nvPr>
            <p:ph idx="1"/>
          </p:nvPr>
        </p:nvSpPr>
        <p:spPr/>
        <p:txBody>
          <a:bodyPr>
            <a:normAutofit/>
          </a:bodyPr>
          <a:p>
            <a:pPr>
              <a:buFont typeface="Wingdings" panose="05000000000000000000" pitchFamily="2" charset="2"/>
              <a:buChar char="v"/>
            </a:pPr>
            <a:r>
              <a:rPr dirty="0" lang="en-US"/>
              <a:t> </a:t>
            </a:r>
            <a:r>
              <a:rPr dirty="0" lang="en-US">
                <a:latin typeface="Bahnschrift Light" panose="020B0502040204020203" pitchFamily="34" charset="0"/>
              </a:rPr>
              <a:t>It is a punishable offence to use the vehicle without insurance ' Necessary provisions for its enforcement are therefore available with the authorities: failure to comply the provisions of sec.146 of the mv act is punishable by an imprisonment of three months or a penalty of </a:t>
            </a:r>
            <a:r>
              <a:rPr dirty="0" lang="en-US" err="1">
                <a:latin typeface="Bahnschrift Light" panose="020B0502040204020203" pitchFamily="34" charset="0"/>
              </a:rPr>
              <a:t>Rs</a:t>
            </a:r>
            <a:r>
              <a:rPr dirty="0" lang="en-US">
                <a:latin typeface="Bahnschrift Light" panose="020B0502040204020203" pitchFamily="34" charset="0"/>
              </a:rPr>
              <a:t> 1000 or both </a:t>
            </a:r>
          </a:p>
          <a:p>
            <a:pPr>
              <a:buFont typeface="Wingdings" panose="05000000000000000000" pitchFamily="2" charset="2"/>
              <a:buChar char="v"/>
            </a:pPr>
            <a:r>
              <a:rPr b="1" dirty="0" lang="en-US" u="sng">
                <a:latin typeface="Bahnschrift Light" panose="020B0502040204020203" pitchFamily="34" charset="0"/>
              </a:rPr>
              <a:t>LIABILITY TO THIRD PARTIES </a:t>
            </a:r>
          </a:p>
          <a:p>
            <a:pPr>
              <a:buFont typeface="Wingdings" panose="05000000000000000000" pitchFamily="2" charset="2"/>
              <a:buChar char="v"/>
            </a:pPr>
            <a:r>
              <a:rPr dirty="0" lang="en-US">
                <a:latin typeface="Bahnschrift Light" panose="020B0502040204020203" pitchFamily="34" charset="0"/>
              </a:rPr>
              <a:t> Death of or bodily injury to any person including occupants as per motor vehicles act, 1988. ' Damage to property other than property belonging to the insured or held in trust/ custody or control of the insured All costs and expenses incurred with its written consent. ' Any driver who is driving the vehicle on the insured's order or with insured's permission Observes &amp; fulfill the terms exceptions and conditions of this policy </a:t>
            </a:r>
            <a:endParaRPr dirty="0" lang="en-IN">
              <a:latin typeface="Bahnschrift Ligh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4" name="Title 1"/>
          <p:cNvSpPr>
            <a:spLocks noGrp="1"/>
          </p:cNvSpPr>
          <p:nvPr>
            <p:ph type="title"/>
          </p:nvPr>
        </p:nvSpPr>
        <p:spPr/>
        <p:txBody>
          <a:bodyPr/>
          <a:p>
            <a:r>
              <a:rPr dirty="0" lang="en-US"/>
              <a:t>TYPES OF VEHICLE INSURANCE</a:t>
            </a:r>
            <a:endParaRPr dirty="0" lang="en-IN"/>
          </a:p>
        </p:txBody>
      </p:sp>
      <p:sp>
        <p:nvSpPr>
          <p:cNvPr id="1048615" name="Content Placeholder 6"/>
          <p:cNvSpPr>
            <a:spLocks noGrp="1"/>
          </p:cNvSpPr>
          <p:nvPr>
            <p:ph idx="1"/>
          </p:nvPr>
        </p:nvSpPr>
        <p:spPr/>
        <p:txBody>
          <a:bodyPr>
            <a:normAutofit/>
          </a:bodyPr>
          <a:p>
            <a:pPr>
              <a:buFont typeface="Wingdings" panose="05000000000000000000" pitchFamily="2" charset="2"/>
              <a:buChar char="v"/>
            </a:pPr>
            <a:r>
              <a:rPr b="1" dirty="0" lang="en-US" u="sng">
                <a:latin typeface="Bahnschrift Light" panose="020B0502040204020203" pitchFamily="34" charset="0"/>
              </a:rPr>
              <a:t>Private car insurance</a:t>
            </a:r>
            <a:r>
              <a:rPr b="1" dirty="0" lang="en-US">
                <a:latin typeface="Bahnschrift Light" panose="020B0502040204020203" pitchFamily="34" charset="0"/>
              </a:rPr>
              <a:t>: </a:t>
            </a:r>
            <a:r>
              <a:rPr dirty="0" lang="en-US">
                <a:latin typeface="Bahnschrift Light" panose="020B0502040204020203" pitchFamily="34" charset="0"/>
              </a:rPr>
              <a:t>It is the fastest growing sector as it is compulsory for all the new cars. The amount of premium depends on the make and value of the car, state where the car is registered and the year of manufacture. </a:t>
            </a:r>
          </a:p>
          <a:p>
            <a:pPr>
              <a:buFont typeface="Wingdings" panose="05000000000000000000" pitchFamily="2" charset="2"/>
              <a:buChar char="v"/>
            </a:pPr>
            <a:r>
              <a:rPr b="1" dirty="0" lang="en-US" u="sng">
                <a:latin typeface="Bahnschrift Light" panose="020B0502040204020203" pitchFamily="34" charset="0"/>
              </a:rPr>
              <a:t>Two wheeler insurance</a:t>
            </a:r>
            <a:r>
              <a:rPr b="1" dirty="0" lang="en-US">
                <a:latin typeface="Bahnschrift Light" panose="020B0502040204020203" pitchFamily="34" charset="0"/>
              </a:rPr>
              <a:t>: </a:t>
            </a:r>
            <a:r>
              <a:rPr dirty="0" lang="en-US">
                <a:latin typeface="Bahnschrift Light" panose="020B0502040204020203" pitchFamily="34" charset="0"/>
              </a:rPr>
              <a:t>It covers accidental insurance for the drivers of the vehicle. The amount of premium depends on the current showroom price multiplied by the depreciation rate fixed by the Tariff Advisory Committee at the time of the beginning of policy period.</a:t>
            </a:r>
          </a:p>
          <a:p>
            <a:pPr fontAlgn="base">
              <a:buFont typeface="Wingdings" panose="05000000000000000000" pitchFamily="2" charset="2"/>
              <a:buChar char="v"/>
            </a:pPr>
            <a:r>
              <a:rPr dirty="0" lang="en-US" u="sng">
                <a:latin typeface="Bahnschrift Light" panose="020B0502040204020203" pitchFamily="34" charset="0"/>
              </a:rPr>
              <a:t> </a:t>
            </a:r>
            <a:r>
              <a:rPr b="1" dirty="0" lang="en-US" u="sng">
                <a:latin typeface="Bahnschrift Light" panose="020B0502040204020203" pitchFamily="34" charset="0"/>
              </a:rPr>
              <a:t>Commercial vehicle insurance</a:t>
            </a:r>
            <a:r>
              <a:rPr b="1" dirty="0" lang="en-US">
                <a:latin typeface="Bahnschrift Light" panose="020B0502040204020203" pitchFamily="34" charset="0"/>
              </a:rPr>
              <a:t>: </a:t>
            </a:r>
            <a:r>
              <a:rPr dirty="0" lang="en-US">
                <a:latin typeface="Bahnschrift Light" panose="020B0502040204020203" pitchFamily="34" charset="0"/>
              </a:rPr>
              <a:t>It provides cover for all the vehicles which are not used for personal purposes, like the Trucks and HMVs. The amount of premium depends on the showroom price of the vehicle at the commencement of the insurance period, make of the vehicle and the place of registration of the vehicle.</a:t>
            </a:r>
          </a:p>
          <a:p>
            <a:pPr>
              <a:buFont typeface="Wingdings" panose="05000000000000000000" pitchFamily="2" charset="2"/>
              <a:buChar char="v"/>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1"/>
          <p:cNvSpPr>
            <a:spLocks noGrp="1"/>
          </p:cNvSpPr>
          <p:nvPr>
            <p:ph type="title"/>
          </p:nvPr>
        </p:nvSpPr>
        <p:spPr/>
        <p:txBody>
          <a:bodyPr/>
          <a:p>
            <a:r>
              <a:rPr dirty="0" lang="en-US"/>
              <a:t>INSURANCE COVERAGE</a:t>
            </a:r>
            <a:endParaRPr dirty="0" lang="en-IN"/>
          </a:p>
        </p:txBody>
      </p:sp>
      <p:sp>
        <p:nvSpPr>
          <p:cNvPr id="1048617" name="Content Placeholder 2"/>
          <p:cNvSpPr>
            <a:spLocks noGrp="1"/>
          </p:cNvSpPr>
          <p:nvPr>
            <p:ph idx="1"/>
          </p:nvPr>
        </p:nvSpPr>
        <p:spPr/>
        <p:txBody>
          <a:bodyPr>
            <a:normAutofit/>
          </a:bodyPr>
          <a:p>
            <a:pPr>
              <a:buFont typeface="Wingdings" panose="05000000000000000000" pitchFamily="2" charset="2"/>
              <a:buChar char="v"/>
            </a:pPr>
            <a:r>
              <a:rPr dirty="0" lang="en-US">
                <a:latin typeface="Bahnschrift Light" panose="020B0502040204020203" pitchFamily="34" charset="0"/>
              </a:rPr>
              <a:t>Bodily injury- It offers cover for any bodily injury incurred from an accident where the insured car was involved</a:t>
            </a:r>
          </a:p>
          <a:p>
            <a:pPr>
              <a:buFont typeface="Wingdings" panose="05000000000000000000" pitchFamily="2" charset="2"/>
              <a:buChar char="v"/>
            </a:pPr>
            <a:r>
              <a:rPr dirty="0" lang="en-US">
                <a:latin typeface="Bahnschrift Light" panose="020B0502040204020203" pitchFamily="34" charset="0"/>
              </a:rPr>
              <a:t>Damage- It offers cover for the damage incurred to the car either due to an accident, theft or certain natural calamities</a:t>
            </a:r>
          </a:p>
          <a:p>
            <a:pPr>
              <a:buFont typeface="Wingdings" panose="05000000000000000000" pitchFamily="2" charset="2"/>
              <a:buChar char="v"/>
            </a:pPr>
            <a:r>
              <a:rPr dirty="0" lang="en-US">
                <a:latin typeface="Bahnschrift Light" panose="020B0502040204020203" pitchFamily="34" charset="0"/>
              </a:rPr>
              <a:t>Third party property damage- It pays up for the damage incurred by a third party vehicle involved in an accident with the insured vehicle</a:t>
            </a:r>
          </a:p>
          <a:p>
            <a:pPr>
              <a:buFont typeface="Wingdings" panose="05000000000000000000" pitchFamily="2" charset="2"/>
              <a:buChar char="v"/>
            </a:pPr>
            <a:r>
              <a:rPr dirty="0" lang="en-US">
                <a:latin typeface="Bahnschrift Light" panose="020B0502040204020203" pitchFamily="34" charset="0"/>
              </a:rPr>
              <a:t>Death- It also offers cover for the death of the driver/ passengers present in the insured vehicle at the time of accident or calamity</a:t>
            </a:r>
          </a:p>
          <a:p>
            <a:pPr>
              <a:buFont typeface="Wingdings" panose="05000000000000000000" pitchFamily="2" charset="2"/>
              <a:buChar char="v"/>
            </a:pP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8" name="Title 1"/>
          <p:cNvSpPr>
            <a:spLocks noGrp="1"/>
          </p:cNvSpPr>
          <p:nvPr>
            <p:ph type="title"/>
          </p:nvPr>
        </p:nvSpPr>
        <p:spPr/>
        <p:txBody>
          <a:bodyPr/>
          <a:p>
            <a:r>
              <a:rPr dirty="0" lang="en-US"/>
              <a:t>TYPES OF POLICIES</a:t>
            </a:r>
            <a:endParaRPr dirty="0" lang="en-IN"/>
          </a:p>
        </p:txBody>
      </p:sp>
      <p:sp>
        <p:nvSpPr>
          <p:cNvPr id="1048619" name="Content Placeholder 2"/>
          <p:cNvSpPr>
            <a:spLocks noGrp="1"/>
          </p:cNvSpPr>
          <p:nvPr>
            <p:ph idx="1"/>
          </p:nvPr>
        </p:nvSpPr>
        <p:spPr/>
        <p:txBody>
          <a:bodyPr>
            <a:normAutofit/>
          </a:bodyPr>
          <a:p>
            <a:pPr>
              <a:buFont typeface="Wingdings" panose="05000000000000000000" pitchFamily="2" charset="2"/>
              <a:buChar char="v"/>
            </a:pPr>
            <a:r>
              <a:rPr b="1" dirty="0" lang="en-US" u="sng">
                <a:latin typeface="Bahnschrift Light" panose="020B0502040204020203" pitchFamily="34" charset="0"/>
              </a:rPr>
              <a:t>Motor insurance Liability cover </a:t>
            </a:r>
            <a:r>
              <a:rPr dirty="0" lang="en-US">
                <a:latin typeface="Bahnschrift Light" panose="020B0502040204020203" pitchFamily="34" charset="0"/>
              </a:rPr>
              <a:t>: la. Third party death or bodily injury. 1b. Third party property damage. 2a.PersonaI Accident cover to owner/ driver death. 2b.PersonaI accident cover to owner/ driver injury. 2c. Total compensation not to exceed 1 Iakh in two wheelers and 2 Iakh in case of other vehicles. (exclusions as per pa policy)</a:t>
            </a:r>
          </a:p>
          <a:p>
            <a:pPr>
              <a:buFont typeface="Wingdings" panose="05000000000000000000" pitchFamily="2" charset="2"/>
              <a:buChar char="v"/>
            </a:pPr>
            <a:r>
              <a:rPr b="1" dirty="0" lang="en-US" u="sng">
                <a:latin typeface="Bahnschrift Light" panose="020B0502040204020203" pitchFamily="34" charset="0"/>
              </a:rPr>
              <a:t>Motor insurance Comprehensive policy</a:t>
            </a:r>
            <a:r>
              <a:rPr dirty="0" lang="en-US">
                <a:latin typeface="Bahnschrift Light" panose="020B0502040204020203" pitchFamily="34" charset="0"/>
              </a:rPr>
              <a:t>: includes the below in addition to liability only policy covers: a. Fire, Explosion, Self ignition, Lightening. b. Burglary, housebreaking or theft. c. By riot and strike. d. By Earthquake. e. BV flood, typhoon, hurricane storm, tempest, cyclone, hail storm, frost. inundation, f. By accidental external means. g. By malicious act. h. By terrorist activity. </a:t>
            </a:r>
            <a:r>
              <a:rPr dirty="0" lang="en-US" err="1">
                <a:latin typeface="Bahnschrift Light" panose="020B0502040204020203" pitchFamily="34" charset="0"/>
              </a:rPr>
              <a:t>i</a:t>
            </a:r>
            <a:r>
              <a:rPr dirty="0" lang="en-US">
                <a:latin typeface="Bahnschrift Light" panose="020B0502040204020203" pitchFamily="34" charset="0"/>
              </a:rPr>
              <a:t>. While in transit by road, rail, inland water way, elevator or air. </a:t>
            </a:r>
            <a:endParaRPr dirty="0" lang="en-IN">
              <a:latin typeface="Bahnschrift Light"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0" name="Title 1"/>
          <p:cNvSpPr>
            <a:spLocks noGrp="1"/>
          </p:cNvSpPr>
          <p:nvPr>
            <p:ph type="title"/>
          </p:nvPr>
        </p:nvSpPr>
        <p:spPr/>
        <p:txBody>
          <a:bodyPr/>
          <a:p>
            <a:r>
              <a:rPr dirty="0" lang="en-US"/>
              <a:t>CLAIM SETTLEMENT</a:t>
            </a:r>
            <a:endParaRPr dirty="0" lang="en-IN"/>
          </a:p>
        </p:txBody>
      </p:sp>
      <p:sp>
        <p:nvSpPr>
          <p:cNvPr id="1048621" name="Content Placeholder 2"/>
          <p:cNvSpPr>
            <a:spLocks noGrp="1"/>
          </p:cNvSpPr>
          <p:nvPr>
            <p:ph idx="1"/>
          </p:nvPr>
        </p:nvSpPr>
        <p:spPr>
          <a:xfrm>
            <a:off x="1101462" y="1930400"/>
            <a:ext cx="8534400" cy="3615267"/>
          </a:xfrm>
        </p:spPr>
        <p:txBody>
          <a:bodyPr>
            <a:normAutofit fontScale="94444" lnSpcReduction="10000"/>
          </a:bodyPr>
          <a:p>
            <a:pPr>
              <a:buFont typeface="Wingdings" panose="05000000000000000000" pitchFamily="2" charset="2"/>
              <a:buChar char="v"/>
            </a:pPr>
            <a:r>
              <a:rPr dirty="0" lang="en-US">
                <a:latin typeface="Bahnschrift Light" panose="020B0502040204020203" pitchFamily="34" charset="0"/>
              </a:rPr>
              <a:t>Car Insurance Claim is the process under which a car insurance policyholders requests the insurer to compensate for the expenses/damage incurred by him/her due to an unfortunate event involving his/her car.</a:t>
            </a:r>
          </a:p>
          <a:p>
            <a:pPr>
              <a:buFont typeface="Wingdings" panose="05000000000000000000" pitchFamily="2" charset="2"/>
              <a:buChar char="v"/>
            </a:pPr>
            <a:r>
              <a:rPr b="1" dirty="0" lang="en-US">
                <a:latin typeface="Bahnschrift Light" panose="020B0502040204020203" pitchFamily="34" charset="0"/>
              </a:rPr>
              <a:t>1) </a:t>
            </a:r>
            <a:r>
              <a:rPr b="1" dirty="0" lang="en-US" u="sng">
                <a:latin typeface="Bahnschrift Light" panose="020B0502040204020203" pitchFamily="34" charset="0"/>
              </a:rPr>
              <a:t>Cashless Claim</a:t>
            </a:r>
          </a:p>
          <a:p>
            <a:pPr>
              <a:buFont typeface="Wingdings" panose="05000000000000000000" pitchFamily="2" charset="2"/>
              <a:buChar char="v"/>
            </a:pPr>
            <a:r>
              <a:rPr dirty="0" lang="en-US">
                <a:latin typeface="Bahnschrift Light" panose="020B0502040204020203" pitchFamily="34" charset="0"/>
              </a:rPr>
              <a:t>If you get your car repaired at a garage authorized by the insurer then you enter a cashless claim settlement process. As the name suggests, under this type of claim the entire process is cashless which means that the policyholder is not required to pay any cash/money to the insurer authorized garage for the repair of his/her car.</a:t>
            </a:r>
          </a:p>
          <a:p>
            <a:pPr>
              <a:buFont typeface="Wingdings" panose="05000000000000000000" pitchFamily="2" charset="2"/>
              <a:buChar char="v"/>
            </a:pPr>
            <a:r>
              <a:rPr dirty="0" lang="en-US">
                <a:latin typeface="Bahnschrift Light" panose="020B0502040204020203" pitchFamily="34" charset="0"/>
              </a:rPr>
              <a:t>2) </a:t>
            </a:r>
            <a:r>
              <a:rPr b="1" dirty="0" lang="en-US" u="sng">
                <a:latin typeface="Bahnschrift Light" panose="020B0502040204020203" pitchFamily="34" charset="0"/>
              </a:rPr>
              <a:t>Reimbursement Claim</a:t>
            </a:r>
          </a:p>
          <a:p>
            <a:pPr>
              <a:buFont typeface="Wingdings" panose="05000000000000000000" pitchFamily="2" charset="2"/>
              <a:buChar char="v"/>
            </a:pPr>
            <a:r>
              <a:rPr dirty="0" lang="en-US">
                <a:latin typeface="Bahnschrift Light" panose="020B0502040204020203" pitchFamily="34" charset="0"/>
              </a:rPr>
              <a:t>When you get your car repaired at a garage/workshop outside the authorized network of the insurer, you enter a reimbursement claim settlement process. Under this process, the policyholder makes the payment for the repair cost at the garage of his/her choice and gets the repair cost reimbursed from the insurer later subject to the claim amount. </a:t>
            </a:r>
          </a:p>
          <a:p>
            <a:pPr>
              <a:buFont typeface="Wingdings" panose="05000000000000000000" pitchFamily="2" charset="2"/>
              <a:buChar char="v"/>
            </a:pP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2" name="Title 1"/>
          <p:cNvSpPr>
            <a:spLocks noGrp="1"/>
          </p:cNvSpPr>
          <p:nvPr>
            <p:ph type="title"/>
          </p:nvPr>
        </p:nvSpPr>
        <p:spPr>
          <a:xfrm>
            <a:off x="635094" y="794241"/>
            <a:ext cx="9404723" cy="1023542"/>
          </a:xfrm>
        </p:spPr>
        <p:txBody>
          <a:bodyPr/>
          <a:p>
            <a:r>
              <a:rPr dirty="0" lang="en-IN"/>
              <a:t>NEED FOR OUR PROJECT</a:t>
            </a:r>
          </a:p>
        </p:txBody>
      </p:sp>
      <p:sp>
        <p:nvSpPr>
          <p:cNvPr id="1048623" name="Content Placeholder 2"/>
          <p:cNvSpPr>
            <a:spLocks noGrp="1"/>
          </p:cNvSpPr>
          <p:nvPr>
            <p:ph idx="1"/>
          </p:nvPr>
        </p:nvSpPr>
        <p:spPr>
          <a:xfrm>
            <a:off x="1252383" y="1751120"/>
            <a:ext cx="8534400" cy="3615267"/>
          </a:xfrm>
        </p:spPr>
        <p:txBody>
          <a:bodyPr>
            <a:normAutofit fontScale="94444" lnSpcReduction="10000"/>
          </a:bodyPr>
          <a:p>
            <a:pPr>
              <a:buFont typeface="Wingdings" panose="05000000000000000000" pitchFamily="2" charset="2"/>
              <a:buChar char="v"/>
            </a:pPr>
            <a:r>
              <a:rPr dirty="0" lang="en-US">
                <a:latin typeface="Bahnschrift Light" panose="020B0502040204020203" pitchFamily="34" charset="0"/>
              </a:rPr>
              <a:t>Globally motor insurance is the biggest and fastest growing general insurance portfolio and India is no exception to it. ' It accounts for more than 45% of the total general insurance premium income in India. ' In the year ending 2016, total nonlife premium of the industry was about 28,000 crores out of which motor share was about 13,000 crores, ' However motor insurance business was 25 crores only at the time of nationalization </a:t>
            </a:r>
          </a:p>
          <a:p>
            <a:pPr>
              <a:buFont typeface="Wingdings" panose="05000000000000000000" pitchFamily="2" charset="2"/>
              <a:buChar char="v"/>
            </a:pPr>
            <a:r>
              <a:rPr dirty="0" lang="en-US">
                <a:latin typeface="Bahnschrift Light" panose="020B0502040204020203" pitchFamily="34" charset="0"/>
              </a:rPr>
              <a:t>About 300 persons are being killed on road accidents daily and about are being injured annually and The incidence of road accidents to number of vehicles in India is alarmingly high in comparison to developed countries: The number of road accidents per 10,000 vehicles in India is about 120 as against 10 in the developed countries of the world The number of deaths per 10,000 vehicles in India is 55 as against 2 in the west. ' In 1990, traffic accidents were world's ninth biggest cause of death and it is expected to become the third biggest by 2020. Study undertaken by the 'world health organization' reveals that road accidents are the second and third biggest cause of death in the age group of 5-29 and 30- 44 yrs. Respectively. The Indian situation is amongst the worst in the world i.e. Share of road fatalities is around 86%. Against 40% share of vehicle population</a:t>
            </a:r>
            <a:r>
              <a:rPr dirty="0" lang="en-US"/>
              <a:t>.</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8" name="Title 1"/>
          <p:cNvSpPr>
            <a:spLocks noGrp="1"/>
          </p:cNvSpPr>
          <p:nvPr>
            <p:ph type="title"/>
          </p:nvPr>
        </p:nvSpPr>
        <p:spPr>
          <a:xfrm>
            <a:off x="646111" y="452718"/>
            <a:ext cx="9404723" cy="946424"/>
          </a:xfrm>
        </p:spPr>
        <p:txBody>
          <a:bodyPr/>
          <a:p>
            <a:r>
              <a:rPr dirty="0" lang="en-US"/>
              <a:t>E R DIAGRAM</a:t>
            </a:r>
          </a:p>
        </p:txBody>
      </p:sp>
      <p:pic>
        <p:nvPicPr>
          <p:cNvPr id="2097153" name="Picture 4"/>
          <p:cNvPicPr>
            <a:picLocks noChangeAspect="1"/>
          </p:cNvPicPr>
          <p:nvPr/>
        </p:nvPicPr>
        <p:blipFill>
          <a:blip xmlns:r="http://schemas.openxmlformats.org/officeDocument/2006/relationships" r:embed="rId1"/>
          <a:stretch>
            <a:fillRect/>
          </a:stretch>
        </p:blipFill>
        <p:spPr>
          <a:xfrm>
            <a:off x="408374" y="1151507"/>
            <a:ext cx="10573304" cy="5677710"/>
          </a:xfrm>
          <a:prstGeom prst="rect"/>
        </p:spPr>
      </p:pic>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Vivek Suresh</dc:creator>
  <cp:lastModifiedBy>GIREESH KUMAR</cp:lastModifiedBy>
  <dcterms:created xsi:type="dcterms:W3CDTF">2020-11-23T16:13:01Z</dcterms:created>
  <dcterms:modified xsi:type="dcterms:W3CDTF">2020-11-28T17:30:49Z</dcterms:modified>
</cp:coreProperties>
</file>