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7" r:id="rId3"/>
    <p:sldId id="284" r:id="rId4"/>
    <p:sldId id="285" r:id="rId5"/>
    <p:sldId id="286" r:id="rId6"/>
    <p:sldId id="287" r:id="rId7"/>
    <p:sldId id="288" r:id="rId8"/>
    <p:sldId id="258" r:id="rId9"/>
    <p:sldId id="283" r:id="rId10"/>
    <p:sldId id="269" r:id="rId11"/>
    <p:sldId id="266" r:id="rId12"/>
    <p:sldId id="270" r:id="rId13"/>
    <p:sldId id="271" r:id="rId14"/>
    <p:sldId id="272" r:id="rId15"/>
    <p:sldId id="261" r:id="rId16"/>
    <p:sldId id="274" r:id="rId17"/>
    <p:sldId id="281" r:id="rId18"/>
    <p:sldId id="282" r:id="rId19"/>
    <p:sldId id="276" r:id="rId20"/>
    <p:sldId id="277" r:id="rId21"/>
    <p:sldId id="278" r:id="rId22"/>
    <p:sldId id="262" r:id="rId23"/>
    <p:sldId id="263" r:id="rId24"/>
    <p:sldId id="264" r:id="rId25"/>
    <p:sldId id="267" r:id="rId26"/>
    <p:sldId id="268" r:id="rId27"/>
    <p:sldId id="26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1C84847-3BD4-47FB-B841-16D40BE7ABB4}"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28FA6-5B75-4E67-8E1C-DF4F5BD8F65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552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C84847-3BD4-47FB-B841-16D40BE7ABB4}"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28FA6-5B75-4E67-8E1C-DF4F5BD8F65C}" type="slidenum">
              <a:rPr lang="en-US" smtClean="0"/>
              <a:t>‹#›</a:t>
            </a:fld>
            <a:endParaRPr lang="en-US"/>
          </a:p>
        </p:txBody>
      </p:sp>
    </p:spTree>
    <p:extLst>
      <p:ext uri="{BB962C8B-B14F-4D97-AF65-F5344CB8AC3E}">
        <p14:creationId xmlns:p14="http://schemas.microsoft.com/office/powerpoint/2010/main" val="1101325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C84847-3BD4-47FB-B841-16D40BE7ABB4}"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28FA6-5B75-4E67-8E1C-DF4F5BD8F65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371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526CE-D94E-4E98-B586-4984A85807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8CF7C4-1F8F-4A87-B6D0-9662FD5DC2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2DD8A3-D958-49B4-BCBD-BC84CBF80867}"/>
              </a:ext>
            </a:extLst>
          </p:cNvPr>
          <p:cNvSpPr>
            <a:spLocks noGrp="1"/>
          </p:cNvSpPr>
          <p:nvPr>
            <p:ph type="dt" sz="half" idx="10"/>
          </p:nvPr>
        </p:nvSpPr>
        <p:spPr/>
        <p:txBody>
          <a:bodyPr/>
          <a:lstStyle/>
          <a:p>
            <a:fld id="{01C84847-3BD4-47FB-B841-16D40BE7ABB4}" type="datetimeFigureOut">
              <a:rPr lang="en-US" smtClean="0"/>
              <a:t>11/23/2021</a:t>
            </a:fld>
            <a:endParaRPr lang="en-US"/>
          </a:p>
        </p:txBody>
      </p:sp>
      <p:sp>
        <p:nvSpPr>
          <p:cNvPr id="5" name="Footer Placeholder 4">
            <a:extLst>
              <a:ext uri="{FF2B5EF4-FFF2-40B4-BE49-F238E27FC236}">
                <a16:creationId xmlns:a16="http://schemas.microsoft.com/office/drawing/2014/main" id="{BD786220-AD7F-4D14-819C-D482BFF0C7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94DF7-DCA5-4875-A708-88B57900E63C}"/>
              </a:ext>
            </a:extLst>
          </p:cNvPr>
          <p:cNvSpPr>
            <a:spLocks noGrp="1"/>
          </p:cNvSpPr>
          <p:nvPr>
            <p:ph type="sldNum" sz="quarter" idx="12"/>
          </p:nvPr>
        </p:nvSpPr>
        <p:spPr/>
        <p:txBody>
          <a:bodyPr/>
          <a:lstStyle/>
          <a:p>
            <a:fld id="{98028FA6-5B75-4E67-8E1C-DF4F5BD8F65C}" type="slidenum">
              <a:rPr lang="en-US" smtClean="0"/>
              <a:t>‹#›</a:t>
            </a:fld>
            <a:endParaRPr lang="en-US"/>
          </a:p>
        </p:txBody>
      </p:sp>
    </p:spTree>
    <p:extLst>
      <p:ext uri="{BB962C8B-B14F-4D97-AF65-F5344CB8AC3E}">
        <p14:creationId xmlns:p14="http://schemas.microsoft.com/office/powerpoint/2010/main" val="1236724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ED4F8-D0D8-49F4-B929-DD3550D9E5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D0DA02-6ACD-4BB5-A796-784A760033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F2DC4E-748C-4FA6-974E-E6810005D432}"/>
              </a:ext>
            </a:extLst>
          </p:cNvPr>
          <p:cNvSpPr>
            <a:spLocks noGrp="1"/>
          </p:cNvSpPr>
          <p:nvPr>
            <p:ph type="dt" sz="half" idx="10"/>
          </p:nvPr>
        </p:nvSpPr>
        <p:spPr/>
        <p:txBody>
          <a:bodyPr/>
          <a:lstStyle/>
          <a:p>
            <a:fld id="{01C84847-3BD4-47FB-B841-16D40BE7ABB4}" type="datetimeFigureOut">
              <a:rPr lang="en-US" smtClean="0"/>
              <a:t>11/23/2021</a:t>
            </a:fld>
            <a:endParaRPr lang="en-US"/>
          </a:p>
        </p:txBody>
      </p:sp>
      <p:sp>
        <p:nvSpPr>
          <p:cNvPr id="5" name="Footer Placeholder 4">
            <a:extLst>
              <a:ext uri="{FF2B5EF4-FFF2-40B4-BE49-F238E27FC236}">
                <a16:creationId xmlns:a16="http://schemas.microsoft.com/office/drawing/2014/main" id="{086BE4B8-52D6-495E-90F7-CBCDBDEB3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7B1FC2-648D-4D8A-A071-BA6F4857D360}"/>
              </a:ext>
            </a:extLst>
          </p:cNvPr>
          <p:cNvSpPr>
            <a:spLocks noGrp="1"/>
          </p:cNvSpPr>
          <p:nvPr>
            <p:ph type="sldNum" sz="quarter" idx="12"/>
          </p:nvPr>
        </p:nvSpPr>
        <p:spPr/>
        <p:txBody>
          <a:bodyPr/>
          <a:lstStyle/>
          <a:p>
            <a:fld id="{98028FA6-5B75-4E67-8E1C-DF4F5BD8F65C}" type="slidenum">
              <a:rPr lang="en-US" smtClean="0"/>
              <a:t>‹#›</a:t>
            </a:fld>
            <a:endParaRPr lang="en-US"/>
          </a:p>
        </p:txBody>
      </p:sp>
    </p:spTree>
    <p:extLst>
      <p:ext uri="{BB962C8B-B14F-4D97-AF65-F5344CB8AC3E}">
        <p14:creationId xmlns:p14="http://schemas.microsoft.com/office/powerpoint/2010/main" val="2645317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749A7-B44B-4BC2-8572-ED32B56FB7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61EC90-9913-4142-8CB0-BE2D1766E1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A120E5-2CF4-4BEB-B122-A2BAF9814EA0}"/>
              </a:ext>
            </a:extLst>
          </p:cNvPr>
          <p:cNvSpPr>
            <a:spLocks noGrp="1"/>
          </p:cNvSpPr>
          <p:nvPr>
            <p:ph type="dt" sz="half" idx="10"/>
          </p:nvPr>
        </p:nvSpPr>
        <p:spPr/>
        <p:txBody>
          <a:bodyPr/>
          <a:lstStyle/>
          <a:p>
            <a:fld id="{01C84847-3BD4-47FB-B841-16D40BE7ABB4}" type="datetimeFigureOut">
              <a:rPr lang="en-US" smtClean="0"/>
              <a:t>11/23/2021</a:t>
            </a:fld>
            <a:endParaRPr lang="en-US"/>
          </a:p>
        </p:txBody>
      </p:sp>
      <p:sp>
        <p:nvSpPr>
          <p:cNvPr id="5" name="Footer Placeholder 4">
            <a:extLst>
              <a:ext uri="{FF2B5EF4-FFF2-40B4-BE49-F238E27FC236}">
                <a16:creationId xmlns:a16="http://schemas.microsoft.com/office/drawing/2014/main" id="{EC982787-3D03-49BF-93EF-09869C597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CBC98-5387-4BEE-966F-74B28D279304}"/>
              </a:ext>
            </a:extLst>
          </p:cNvPr>
          <p:cNvSpPr>
            <a:spLocks noGrp="1"/>
          </p:cNvSpPr>
          <p:nvPr>
            <p:ph type="sldNum" sz="quarter" idx="12"/>
          </p:nvPr>
        </p:nvSpPr>
        <p:spPr/>
        <p:txBody>
          <a:bodyPr/>
          <a:lstStyle/>
          <a:p>
            <a:fld id="{98028FA6-5B75-4E67-8E1C-DF4F5BD8F65C}" type="slidenum">
              <a:rPr lang="en-US" smtClean="0"/>
              <a:t>‹#›</a:t>
            </a:fld>
            <a:endParaRPr lang="en-US"/>
          </a:p>
        </p:txBody>
      </p:sp>
    </p:spTree>
    <p:extLst>
      <p:ext uri="{BB962C8B-B14F-4D97-AF65-F5344CB8AC3E}">
        <p14:creationId xmlns:p14="http://schemas.microsoft.com/office/powerpoint/2010/main" val="1538382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3787E-F451-44B6-8B18-6CF5F97EDB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361F03-A0C4-4C31-A046-6F148C9513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C0CC9F-6ED4-43E5-8083-2AF8D630F5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9CB970-4BD5-4248-B312-AF4B993721E1}"/>
              </a:ext>
            </a:extLst>
          </p:cNvPr>
          <p:cNvSpPr>
            <a:spLocks noGrp="1"/>
          </p:cNvSpPr>
          <p:nvPr>
            <p:ph type="dt" sz="half" idx="10"/>
          </p:nvPr>
        </p:nvSpPr>
        <p:spPr/>
        <p:txBody>
          <a:bodyPr/>
          <a:lstStyle/>
          <a:p>
            <a:fld id="{01C84847-3BD4-47FB-B841-16D40BE7ABB4}" type="datetimeFigureOut">
              <a:rPr lang="en-US" smtClean="0"/>
              <a:t>11/23/2021</a:t>
            </a:fld>
            <a:endParaRPr lang="en-US"/>
          </a:p>
        </p:txBody>
      </p:sp>
      <p:sp>
        <p:nvSpPr>
          <p:cNvPr id="6" name="Footer Placeholder 5">
            <a:extLst>
              <a:ext uri="{FF2B5EF4-FFF2-40B4-BE49-F238E27FC236}">
                <a16:creationId xmlns:a16="http://schemas.microsoft.com/office/drawing/2014/main" id="{1F36B7BE-66C4-472A-AB24-5A4BFB7A53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441108-10D4-4B4D-B9C7-46D999E359ED}"/>
              </a:ext>
            </a:extLst>
          </p:cNvPr>
          <p:cNvSpPr>
            <a:spLocks noGrp="1"/>
          </p:cNvSpPr>
          <p:nvPr>
            <p:ph type="sldNum" sz="quarter" idx="12"/>
          </p:nvPr>
        </p:nvSpPr>
        <p:spPr/>
        <p:txBody>
          <a:bodyPr/>
          <a:lstStyle/>
          <a:p>
            <a:fld id="{98028FA6-5B75-4E67-8E1C-DF4F5BD8F65C}" type="slidenum">
              <a:rPr lang="en-US" smtClean="0"/>
              <a:t>‹#›</a:t>
            </a:fld>
            <a:endParaRPr lang="en-US"/>
          </a:p>
        </p:txBody>
      </p:sp>
    </p:spTree>
    <p:extLst>
      <p:ext uri="{BB962C8B-B14F-4D97-AF65-F5344CB8AC3E}">
        <p14:creationId xmlns:p14="http://schemas.microsoft.com/office/powerpoint/2010/main" val="1933979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854C2-82D9-40E2-8548-6336A3BEAF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8034BB-E9EC-41E3-A113-2931CEE25D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10E1F4-3E93-434B-B270-286E9FE28D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8B6880-851C-45ED-B7C9-1B07057BE2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32E6CB-CDDE-4E9E-9D1A-B8B1A6E7F1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4EA357-6453-4EAA-8302-EFBB41606F4C}"/>
              </a:ext>
            </a:extLst>
          </p:cNvPr>
          <p:cNvSpPr>
            <a:spLocks noGrp="1"/>
          </p:cNvSpPr>
          <p:nvPr>
            <p:ph type="dt" sz="half" idx="10"/>
          </p:nvPr>
        </p:nvSpPr>
        <p:spPr/>
        <p:txBody>
          <a:bodyPr/>
          <a:lstStyle/>
          <a:p>
            <a:fld id="{01C84847-3BD4-47FB-B841-16D40BE7ABB4}" type="datetimeFigureOut">
              <a:rPr lang="en-US" smtClean="0"/>
              <a:t>11/23/2021</a:t>
            </a:fld>
            <a:endParaRPr lang="en-US"/>
          </a:p>
        </p:txBody>
      </p:sp>
      <p:sp>
        <p:nvSpPr>
          <p:cNvPr id="8" name="Footer Placeholder 7">
            <a:extLst>
              <a:ext uri="{FF2B5EF4-FFF2-40B4-BE49-F238E27FC236}">
                <a16:creationId xmlns:a16="http://schemas.microsoft.com/office/drawing/2014/main" id="{E09783BE-D075-40FD-A10E-87355A8B79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1B05FE-3668-4A75-91AC-9B0C587388F0}"/>
              </a:ext>
            </a:extLst>
          </p:cNvPr>
          <p:cNvSpPr>
            <a:spLocks noGrp="1"/>
          </p:cNvSpPr>
          <p:nvPr>
            <p:ph type="sldNum" sz="quarter" idx="12"/>
          </p:nvPr>
        </p:nvSpPr>
        <p:spPr/>
        <p:txBody>
          <a:bodyPr/>
          <a:lstStyle/>
          <a:p>
            <a:fld id="{98028FA6-5B75-4E67-8E1C-DF4F5BD8F65C}" type="slidenum">
              <a:rPr lang="en-US" smtClean="0"/>
              <a:t>‹#›</a:t>
            </a:fld>
            <a:endParaRPr lang="en-US"/>
          </a:p>
        </p:txBody>
      </p:sp>
    </p:spTree>
    <p:extLst>
      <p:ext uri="{BB962C8B-B14F-4D97-AF65-F5344CB8AC3E}">
        <p14:creationId xmlns:p14="http://schemas.microsoft.com/office/powerpoint/2010/main" val="336552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23DE-EC52-41CF-8A50-AD453509DA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2FF4F8-624C-479C-AC75-C3B3A9D7D4B4}"/>
              </a:ext>
            </a:extLst>
          </p:cNvPr>
          <p:cNvSpPr>
            <a:spLocks noGrp="1"/>
          </p:cNvSpPr>
          <p:nvPr>
            <p:ph type="dt" sz="half" idx="10"/>
          </p:nvPr>
        </p:nvSpPr>
        <p:spPr/>
        <p:txBody>
          <a:bodyPr/>
          <a:lstStyle/>
          <a:p>
            <a:fld id="{01C84847-3BD4-47FB-B841-16D40BE7ABB4}" type="datetimeFigureOut">
              <a:rPr lang="en-US" smtClean="0"/>
              <a:t>11/23/2021</a:t>
            </a:fld>
            <a:endParaRPr lang="en-US"/>
          </a:p>
        </p:txBody>
      </p:sp>
      <p:sp>
        <p:nvSpPr>
          <p:cNvPr id="4" name="Footer Placeholder 3">
            <a:extLst>
              <a:ext uri="{FF2B5EF4-FFF2-40B4-BE49-F238E27FC236}">
                <a16:creationId xmlns:a16="http://schemas.microsoft.com/office/drawing/2014/main" id="{4FCE48CE-E9C4-4B4E-A13C-39F52EB414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CE3048-81A5-45D4-87E0-A89984EB450A}"/>
              </a:ext>
            </a:extLst>
          </p:cNvPr>
          <p:cNvSpPr>
            <a:spLocks noGrp="1"/>
          </p:cNvSpPr>
          <p:nvPr>
            <p:ph type="sldNum" sz="quarter" idx="12"/>
          </p:nvPr>
        </p:nvSpPr>
        <p:spPr/>
        <p:txBody>
          <a:bodyPr/>
          <a:lstStyle/>
          <a:p>
            <a:fld id="{98028FA6-5B75-4E67-8E1C-DF4F5BD8F65C}" type="slidenum">
              <a:rPr lang="en-US" smtClean="0"/>
              <a:t>‹#›</a:t>
            </a:fld>
            <a:endParaRPr lang="en-US"/>
          </a:p>
        </p:txBody>
      </p:sp>
    </p:spTree>
    <p:extLst>
      <p:ext uri="{BB962C8B-B14F-4D97-AF65-F5344CB8AC3E}">
        <p14:creationId xmlns:p14="http://schemas.microsoft.com/office/powerpoint/2010/main" val="37103015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40AB60-7F07-494D-B5D7-BA356A3D98EB}"/>
              </a:ext>
            </a:extLst>
          </p:cNvPr>
          <p:cNvSpPr>
            <a:spLocks noGrp="1"/>
          </p:cNvSpPr>
          <p:nvPr>
            <p:ph type="dt" sz="half" idx="10"/>
          </p:nvPr>
        </p:nvSpPr>
        <p:spPr/>
        <p:txBody>
          <a:bodyPr/>
          <a:lstStyle/>
          <a:p>
            <a:fld id="{01C84847-3BD4-47FB-B841-16D40BE7ABB4}" type="datetimeFigureOut">
              <a:rPr lang="en-US" smtClean="0"/>
              <a:t>11/23/2021</a:t>
            </a:fld>
            <a:endParaRPr lang="en-US"/>
          </a:p>
        </p:txBody>
      </p:sp>
      <p:sp>
        <p:nvSpPr>
          <p:cNvPr id="3" name="Footer Placeholder 2">
            <a:extLst>
              <a:ext uri="{FF2B5EF4-FFF2-40B4-BE49-F238E27FC236}">
                <a16:creationId xmlns:a16="http://schemas.microsoft.com/office/drawing/2014/main" id="{3BCC3A0D-15E3-44D0-89D1-0AF12D7F3D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EA4FA6-6658-4A09-B101-C3033EA92782}"/>
              </a:ext>
            </a:extLst>
          </p:cNvPr>
          <p:cNvSpPr>
            <a:spLocks noGrp="1"/>
          </p:cNvSpPr>
          <p:nvPr>
            <p:ph type="sldNum" sz="quarter" idx="12"/>
          </p:nvPr>
        </p:nvSpPr>
        <p:spPr/>
        <p:txBody>
          <a:bodyPr/>
          <a:lstStyle/>
          <a:p>
            <a:fld id="{98028FA6-5B75-4E67-8E1C-DF4F5BD8F65C}" type="slidenum">
              <a:rPr lang="en-US" smtClean="0"/>
              <a:t>‹#›</a:t>
            </a:fld>
            <a:endParaRPr lang="en-US"/>
          </a:p>
        </p:txBody>
      </p:sp>
    </p:spTree>
    <p:extLst>
      <p:ext uri="{BB962C8B-B14F-4D97-AF65-F5344CB8AC3E}">
        <p14:creationId xmlns:p14="http://schemas.microsoft.com/office/powerpoint/2010/main" val="14344687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05539-55AF-4C9C-B032-4B7B801AEC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D0280E-DAC0-4668-8C40-E36766ABC2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DE2199-9E4A-456E-AA0E-384316F0EB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A65A50-CFCE-4331-95B2-8F91E062F9BE}"/>
              </a:ext>
            </a:extLst>
          </p:cNvPr>
          <p:cNvSpPr>
            <a:spLocks noGrp="1"/>
          </p:cNvSpPr>
          <p:nvPr>
            <p:ph type="dt" sz="half" idx="10"/>
          </p:nvPr>
        </p:nvSpPr>
        <p:spPr/>
        <p:txBody>
          <a:bodyPr/>
          <a:lstStyle/>
          <a:p>
            <a:fld id="{01C84847-3BD4-47FB-B841-16D40BE7ABB4}" type="datetimeFigureOut">
              <a:rPr lang="en-US" smtClean="0"/>
              <a:t>11/23/2021</a:t>
            </a:fld>
            <a:endParaRPr lang="en-US"/>
          </a:p>
        </p:txBody>
      </p:sp>
      <p:sp>
        <p:nvSpPr>
          <p:cNvPr id="6" name="Footer Placeholder 5">
            <a:extLst>
              <a:ext uri="{FF2B5EF4-FFF2-40B4-BE49-F238E27FC236}">
                <a16:creationId xmlns:a16="http://schemas.microsoft.com/office/drawing/2014/main" id="{9CC42E68-7B5A-42B6-A8A0-891017D81E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7808A9-8DA7-4022-8D84-B33EBD43A876}"/>
              </a:ext>
            </a:extLst>
          </p:cNvPr>
          <p:cNvSpPr>
            <a:spLocks noGrp="1"/>
          </p:cNvSpPr>
          <p:nvPr>
            <p:ph type="sldNum" sz="quarter" idx="12"/>
          </p:nvPr>
        </p:nvSpPr>
        <p:spPr/>
        <p:txBody>
          <a:bodyPr/>
          <a:lstStyle/>
          <a:p>
            <a:fld id="{98028FA6-5B75-4E67-8E1C-DF4F5BD8F65C}" type="slidenum">
              <a:rPr lang="en-US" smtClean="0"/>
              <a:t>‹#›</a:t>
            </a:fld>
            <a:endParaRPr lang="en-US"/>
          </a:p>
        </p:txBody>
      </p:sp>
    </p:spTree>
    <p:extLst>
      <p:ext uri="{BB962C8B-B14F-4D97-AF65-F5344CB8AC3E}">
        <p14:creationId xmlns:p14="http://schemas.microsoft.com/office/powerpoint/2010/main" val="336596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C84847-3BD4-47FB-B841-16D40BE7ABB4}"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28FA6-5B75-4E67-8E1C-DF4F5BD8F65C}" type="slidenum">
              <a:rPr lang="en-US" smtClean="0"/>
              <a:t>‹#›</a:t>
            </a:fld>
            <a:endParaRPr lang="en-US"/>
          </a:p>
        </p:txBody>
      </p:sp>
    </p:spTree>
    <p:extLst>
      <p:ext uri="{BB962C8B-B14F-4D97-AF65-F5344CB8AC3E}">
        <p14:creationId xmlns:p14="http://schemas.microsoft.com/office/powerpoint/2010/main" val="10736204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DFCD-2AE1-4315-8FE4-1B15BE4BC0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AA27A2-21F2-4EC5-8FE9-39629EF13F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39434D-0EA2-46F8-AD5F-C3612E23C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47DEB0-8E2B-42F7-B7AB-39F695D69E0A}"/>
              </a:ext>
            </a:extLst>
          </p:cNvPr>
          <p:cNvSpPr>
            <a:spLocks noGrp="1"/>
          </p:cNvSpPr>
          <p:nvPr>
            <p:ph type="dt" sz="half" idx="10"/>
          </p:nvPr>
        </p:nvSpPr>
        <p:spPr/>
        <p:txBody>
          <a:bodyPr/>
          <a:lstStyle/>
          <a:p>
            <a:fld id="{01C84847-3BD4-47FB-B841-16D40BE7ABB4}" type="datetimeFigureOut">
              <a:rPr lang="en-US" smtClean="0"/>
              <a:t>11/23/2021</a:t>
            </a:fld>
            <a:endParaRPr lang="en-US"/>
          </a:p>
        </p:txBody>
      </p:sp>
      <p:sp>
        <p:nvSpPr>
          <p:cNvPr id="6" name="Footer Placeholder 5">
            <a:extLst>
              <a:ext uri="{FF2B5EF4-FFF2-40B4-BE49-F238E27FC236}">
                <a16:creationId xmlns:a16="http://schemas.microsoft.com/office/drawing/2014/main" id="{47F2D774-96B4-49A7-BF83-1F646BCF30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8F41CA-C5B2-4C54-9E14-32CC332D380F}"/>
              </a:ext>
            </a:extLst>
          </p:cNvPr>
          <p:cNvSpPr>
            <a:spLocks noGrp="1"/>
          </p:cNvSpPr>
          <p:nvPr>
            <p:ph type="sldNum" sz="quarter" idx="12"/>
          </p:nvPr>
        </p:nvSpPr>
        <p:spPr/>
        <p:txBody>
          <a:bodyPr/>
          <a:lstStyle/>
          <a:p>
            <a:fld id="{98028FA6-5B75-4E67-8E1C-DF4F5BD8F65C}" type="slidenum">
              <a:rPr lang="en-US" smtClean="0"/>
              <a:t>‹#›</a:t>
            </a:fld>
            <a:endParaRPr lang="en-US"/>
          </a:p>
        </p:txBody>
      </p:sp>
    </p:spTree>
    <p:extLst>
      <p:ext uri="{BB962C8B-B14F-4D97-AF65-F5344CB8AC3E}">
        <p14:creationId xmlns:p14="http://schemas.microsoft.com/office/powerpoint/2010/main" val="3139618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1F675-34F4-4A3E-BFEA-CF14BE6B3C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374C88-48BA-4632-83D5-3A0C2DB562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1BBF6-4582-49A5-B7CD-C54E5C76A8CE}"/>
              </a:ext>
            </a:extLst>
          </p:cNvPr>
          <p:cNvSpPr>
            <a:spLocks noGrp="1"/>
          </p:cNvSpPr>
          <p:nvPr>
            <p:ph type="dt" sz="half" idx="10"/>
          </p:nvPr>
        </p:nvSpPr>
        <p:spPr/>
        <p:txBody>
          <a:bodyPr/>
          <a:lstStyle/>
          <a:p>
            <a:fld id="{01C84847-3BD4-47FB-B841-16D40BE7ABB4}" type="datetimeFigureOut">
              <a:rPr lang="en-US" smtClean="0"/>
              <a:t>11/23/2021</a:t>
            </a:fld>
            <a:endParaRPr lang="en-US"/>
          </a:p>
        </p:txBody>
      </p:sp>
      <p:sp>
        <p:nvSpPr>
          <p:cNvPr id="5" name="Footer Placeholder 4">
            <a:extLst>
              <a:ext uri="{FF2B5EF4-FFF2-40B4-BE49-F238E27FC236}">
                <a16:creationId xmlns:a16="http://schemas.microsoft.com/office/drawing/2014/main" id="{906EB9B0-E03A-4153-BCF6-58021E77E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2C12F-2EE9-4781-987F-8D88FC86FCD9}"/>
              </a:ext>
            </a:extLst>
          </p:cNvPr>
          <p:cNvSpPr>
            <a:spLocks noGrp="1"/>
          </p:cNvSpPr>
          <p:nvPr>
            <p:ph type="sldNum" sz="quarter" idx="12"/>
          </p:nvPr>
        </p:nvSpPr>
        <p:spPr/>
        <p:txBody>
          <a:bodyPr/>
          <a:lstStyle/>
          <a:p>
            <a:fld id="{98028FA6-5B75-4E67-8E1C-DF4F5BD8F65C}" type="slidenum">
              <a:rPr lang="en-US" smtClean="0"/>
              <a:t>‹#›</a:t>
            </a:fld>
            <a:endParaRPr lang="en-US"/>
          </a:p>
        </p:txBody>
      </p:sp>
    </p:spTree>
    <p:extLst>
      <p:ext uri="{BB962C8B-B14F-4D97-AF65-F5344CB8AC3E}">
        <p14:creationId xmlns:p14="http://schemas.microsoft.com/office/powerpoint/2010/main" val="7387749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48B65F-6CEF-4A3F-BAE6-7E981A0705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C3C423-0D70-471E-9BCA-34033AB81D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4CAF2A-21F5-48C7-A19A-FB92D247FB5B}"/>
              </a:ext>
            </a:extLst>
          </p:cNvPr>
          <p:cNvSpPr>
            <a:spLocks noGrp="1"/>
          </p:cNvSpPr>
          <p:nvPr>
            <p:ph type="dt" sz="half" idx="10"/>
          </p:nvPr>
        </p:nvSpPr>
        <p:spPr/>
        <p:txBody>
          <a:bodyPr/>
          <a:lstStyle/>
          <a:p>
            <a:fld id="{01C84847-3BD4-47FB-B841-16D40BE7ABB4}" type="datetimeFigureOut">
              <a:rPr lang="en-US" smtClean="0"/>
              <a:t>11/23/2021</a:t>
            </a:fld>
            <a:endParaRPr lang="en-US"/>
          </a:p>
        </p:txBody>
      </p:sp>
      <p:sp>
        <p:nvSpPr>
          <p:cNvPr id="5" name="Footer Placeholder 4">
            <a:extLst>
              <a:ext uri="{FF2B5EF4-FFF2-40B4-BE49-F238E27FC236}">
                <a16:creationId xmlns:a16="http://schemas.microsoft.com/office/drawing/2014/main" id="{26D60DBA-0251-41E5-81AE-C7CEBB7E7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B3AFF1-05D0-4C7F-8BE1-948F478A0837}"/>
              </a:ext>
            </a:extLst>
          </p:cNvPr>
          <p:cNvSpPr>
            <a:spLocks noGrp="1"/>
          </p:cNvSpPr>
          <p:nvPr>
            <p:ph type="sldNum" sz="quarter" idx="12"/>
          </p:nvPr>
        </p:nvSpPr>
        <p:spPr/>
        <p:txBody>
          <a:bodyPr/>
          <a:lstStyle/>
          <a:p>
            <a:fld id="{98028FA6-5B75-4E67-8E1C-DF4F5BD8F65C}" type="slidenum">
              <a:rPr lang="en-US" smtClean="0"/>
              <a:t>‹#›</a:t>
            </a:fld>
            <a:endParaRPr lang="en-US"/>
          </a:p>
        </p:txBody>
      </p:sp>
    </p:spTree>
    <p:extLst>
      <p:ext uri="{BB962C8B-B14F-4D97-AF65-F5344CB8AC3E}">
        <p14:creationId xmlns:p14="http://schemas.microsoft.com/office/powerpoint/2010/main" val="2477949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C84847-3BD4-47FB-B841-16D40BE7ABB4}"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28FA6-5B75-4E67-8E1C-DF4F5BD8F65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69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C84847-3BD4-47FB-B841-16D40BE7ABB4}"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28FA6-5B75-4E67-8E1C-DF4F5BD8F65C}" type="slidenum">
              <a:rPr lang="en-US" smtClean="0"/>
              <a:t>‹#›</a:t>
            </a:fld>
            <a:endParaRPr lang="en-US"/>
          </a:p>
        </p:txBody>
      </p:sp>
    </p:spTree>
    <p:extLst>
      <p:ext uri="{BB962C8B-B14F-4D97-AF65-F5344CB8AC3E}">
        <p14:creationId xmlns:p14="http://schemas.microsoft.com/office/powerpoint/2010/main" val="3164727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C84847-3BD4-47FB-B841-16D40BE7ABB4}" type="datetimeFigureOut">
              <a:rPr lang="en-US" smtClean="0"/>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028FA6-5B75-4E67-8E1C-DF4F5BD8F65C}" type="slidenum">
              <a:rPr lang="en-US" smtClean="0"/>
              <a:t>‹#›</a:t>
            </a:fld>
            <a:endParaRPr lang="en-US"/>
          </a:p>
        </p:txBody>
      </p:sp>
    </p:spTree>
    <p:extLst>
      <p:ext uri="{BB962C8B-B14F-4D97-AF65-F5344CB8AC3E}">
        <p14:creationId xmlns:p14="http://schemas.microsoft.com/office/powerpoint/2010/main" val="80935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C84847-3BD4-47FB-B841-16D40BE7ABB4}" type="datetimeFigureOut">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028FA6-5B75-4E67-8E1C-DF4F5BD8F65C}" type="slidenum">
              <a:rPr lang="en-US" smtClean="0"/>
              <a:t>‹#›</a:t>
            </a:fld>
            <a:endParaRPr lang="en-US"/>
          </a:p>
        </p:txBody>
      </p:sp>
    </p:spTree>
    <p:extLst>
      <p:ext uri="{BB962C8B-B14F-4D97-AF65-F5344CB8AC3E}">
        <p14:creationId xmlns:p14="http://schemas.microsoft.com/office/powerpoint/2010/main" val="3337145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C84847-3BD4-47FB-B841-16D40BE7ABB4}" type="datetimeFigureOut">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028FA6-5B75-4E67-8E1C-DF4F5BD8F65C}" type="slidenum">
              <a:rPr lang="en-US" smtClean="0"/>
              <a:t>‹#›</a:t>
            </a:fld>
            <a:endParaRPr lang="en-US"/>
          </a:p>
        </p:txBody>
      </p:sp>
    </p:spTree>
    <p:extLst>
      <p:ext uri="{BB962C8B-B14F-4D97-AF65-F5344CB8AC3E}">
        <p14:creationId xmlns:p14="http://schemas.microsoft.com/office/powerpoint/2010/main" val="382506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C84847-3BD4-47FB-B841-16D40BE7ABB4}"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28FA6-5B75-4E67-8E1C-DF4F5BD8F65C}" type="slidenum">
              <a:rPr lang="en-US" smtClean="0"/>
              <a:t>‹#›</a:t>
            </a:fld>
            <a:endParaRPr lang="en-US"/>
          </a:p>
        </p:txBody>
      </p:sp>
    </p:spTree>
    <p:extLst>
      <p:ext uri="{BB962C8B-B14F-4D97-AF65-F5344CB8AC3E}">
        <p14:creationId xmlns:p14="http://schemas.microsoft.com/office/powerpoint/2010/main" val="358129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C84847-3BD4-47FB-B841-16D40BE7ABB4}"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28FA6-5B75-4E67-8E1C-DF4F5BD8F65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248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1C84847-3BD4-47FB-B841-16D40BE7ABB4}" type="datetimeFigureOut">
              <a:rPr lang="en-US" smtClean="0"/>
              <a:t>11/23/2021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8028FA6-5B75-4E67-8E1C-DF4F5BD8F65C}"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7873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D98F50-C94A-4EB1-ABCC-95D45DDDF2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B1E158-9A14-415F-9C8A-9D8189A886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89DEE7-8FD1-45F0-BF98-DC75C47FB7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C84847-3BD4-47FB-B841-16D40BE7ABB4}" type="datetimeFigureOut">
              <a:rPr lang="en-US" smtClean="0"/>
              <a:t>11/23/2021</a:t>
            </a:fld>
            <a:endParaRPr lang="en-US"/>
          </a:p>
        </p:txBody>
      </p:sp>
      <p:sp>
        <p:nvSpPr>
          <p:cNvPr id="5" name="Footer Placeholder 4">
            <a:extLst>
              <a:ext uri="{FF2B5EF4-FFF2-40B4-BE49-F238E27FC236}">
                <a16:creationId xmlns:a16="http://schemas.microsoft.com/office/drawing/2014/main" id="{D155B188-DB7E-4463-BCC6-45C9EDEFA8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928E5E-EAB2-49E9-A6C3-24A38EC30D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028FA6-5B75-4E67-8E1C-DF4F5BD8F65C}" type="slidenum">
              <a:rPr lang="en-US" smtClean="0"/>
              <a:t>‹#›</a:t>
            </a:fld>
            <a:endParaRPr lang="en-US"/>
          </a:p>
        </p:txBody>
      </p:sp>
    </p:spTree>
    <p:extLst>
      <p:ext uri="{BB962C8B-B14F-4D97-AF65-F5344CB8AC3E}">
        <p14:creationId xmlns:p14="http://schemas.microsoft.com/office/powerpoint/2010/main" val="8714082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itspoma/audio-fingerprint-identifying-pyth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musicinformationretrieval.com/index.html" TargetMode="External"/><Relationship Id="rId2" Type="http://schemas.openxmlformats.org/officeDocument/2006/relationships/hyperlink" Target="https://aclanthology.org/L16-1312.pd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877CA-2968-49FE-9914-A8A9CDF1A1D1}"/>
              </a:ext>
            </a:extLst>
          </p:cNvPr>
          <p:cNvSpPr>
            <a:spLocks noGrp="1"/>
          </p:cNvSpPr>
          <p:nvPr>
            <p:ph type="title"/>
          </p:nvPr>
        </p:nvSpPr>
        <p:spPr>
          <a:xfrm>
            <a:off x="838200" y="365125"/>
            <a:ext cx="10515600" cy="4953324"/>
          </a:xfrm>
        </p:spPr>
        <p:txBody>
          <a:bodyPr>
            <a:normAutofit/>
          </a:bodyPr>
          <a:lstStyle/>
          <a:p>
            <a:pPr algn="ctr"/>
            <a:r>
              <a:rPr lang="en-US" sz="6600" dirty="0">
                <a:latin typeface="Times New Roman" panose="02020603050405020304" pitchFamily="18" charset="0"/>
                <a:cs typeface="Times New Roman" panose="02020603050405020304" pitchFamily="18" charset="0"/>
              </a:rPr>
              <a:t>INDIAN INSTITUE OF INFORMATION TECHNOLOGY,</a:t>
            </a:r>
            <a:br>
              <a:rPr lang="en-US" sz="6600" dirty="0">
                <a:latin typeface="Times New Roman" panose="02020603050405020304" pitchFamily="18" charset="0"/>
                <a:cs typeface="Times New Roman" panose="02020603050405020304" pitchFamily="18" charset="0"/>
              </a:rPr>
            </a:br>
            <a:r>
              <a:rPr lang="en-US" sz="6600" dirty="0">
                <a:latin typeface="Times New Roman" panose="02020603050405020304" pitchFamily="18" charset="0"/>
                <a:cs typeface="Times New Roman" panose="02020603050405020304" pitchFamily="18" charset="0"/>
              </a:rPr>
              <a:t>DHARWAD.</a:t>
            </a:r>
          </a:p>
        </p:txBody>
      </p:sp>
    </p:spTree>
    <p:extLst>
      <p:ext uri="{BB962C8B-B14F-4D97-AF65-F5344CB8AC3E}">
        <p14:creationId xmlns:p14="http://schemas.microsoft.com/office/powerpoint/2010/main" val="3826250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07FE0-6392-471F-902A-0422DA638339}"/>
              </a:ext>
            </a:extLst>
          </p:cNvPr>
          <p:cNvSpPr>
            <a:spLocks noGrp="1"/>
          </p:cNvSpPr>
          <p:nvPr>
            <p:ph type="title"/>
          </p:nvPr>
        </p:nvSpPr>
        <p:spPr/>
        <p:txBody>
          <a:bodyPr>
            <a:normAutofit/>
          </a:bodyPr>
          <a:lstStyle/>
          <a:p>
            <a:r>
              <a:rPr lang="en-US" dirty="0"/>
              <a:t>Music information retrieval system</a:t>
            </a:r>
            <a:br>
              <a:rPr lang="en-US" dirty="0"/>
            </a:br>
            <a:r>
              <a:rPr lang="en-US" dirty="0"/>
              <a:t>steps</a:t>
            </a:r>
          </a:p>
        </p:txBody>
      </p:sp>
      <p:sp>
        <p:nvSpPr>
          <p:cNvPr id="3" name="Content Placeholder 2">
            <a:extLst>
              <a:ext uri="{FF2B5EF4-FFF2-40B4-BE49-F238E27FC236}">
                <a16:creationId xmlns:a16="http://schemas.microsoft.com/office/drawing/2014/main" id="{87D8B630-9403-4A18-8095-FE5FCCE21C1A}"/>
              </a:ext>
            </a:extLst>
          </p:cNvPr>
          <p:cNvSpPr>
            <a:spLocks noGrp="1"/>
          </p:cNvSpPr>
          <p:nvPr>
            <p:ph idx="1"/>
          </p:nvPr>
        </p:nvSpPr>
        <p:spPr/>
        <p:txBody>
          <a:bodyPr/>
          <a:lstStyle/>
          <a:p>
            <a:r>
              <a:rPr lang="en-US" dirty="0"/>
              <a:t>Steps we will be following to complete the project</a:t>
            </a:r>
          </a:p>
          <a:p>
            <a:endParaRPr lang="en-US" dirty="0"/>
          </a:p>
          <a:p>
            <a:pPr>
              <a:buFont typeface="Wingdings" panose="05000000000000000000" pitchFamily="2" charset="2"/>
              <a:buChar char="Ø"/>
            </a:pPr>
            <a:r>
              <a:rPr lang="en-US" dirty="0"/>
              <a:t> Analysis of similar apps and open source algorithms.</a:t>
            </a:r>
          </a:p>
          <a:p>
            <a:pPr>
              <a:buFont typeface="Wingdings" panose="05000000000000000000" pitchFamily="2" charset="2"/>
              <a:buChar char="Ø"/>
            </a:pPr>
            <a:r>
              <a:rPr lang="en-US" dirty="0"/>
              <a:t> Implementation of algorithm (with the help of open source algorithms).</a:t>
            </a:r>
          </a:p>
          <a:p>
            <a:pPr>
              <a:buFont typeface="Wingdings" panose="05000000000000000000" pitchFamily="2" charset="2"/>
              <a:buChar char="Ø"/>
            </a:pPr>
            <a:r>
              <a:rPr lang="en-US" dirty="0"/>
              <a:t> Building application.</a:t>
            </a:r>
          </a:p>
          <a:p>
            <a:pPr>
              <a:buFont typeface="Wingdings" panose="05000000000000000000" pitchFamily="2" charset="2"/>
              <a:buChar char="Ø"/>
            </a:pPr>
            <a:r>
              <a:rPr lang="en-US" dirty="0"/>
              <a:t> Application testing.</a:t>
            </a:r>
          </a:p>
        </p:txBody>
      </p:sp>
    </p:spTree>
    <p:extLst>
      <p:ext uri="{BB962C8B-B14F-4D97-AF65-F5344CB8AC3E}">
        <p14:creationId xmlns:p14="http://schemas.microsoft.com/office/powerpoint/2010/main" val="2455296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1A998-32BB-4BDB-9C38-AD03205958BB}"/>
              </a:ext>
            </a:extLst>
          </p:cNvPr>
          <p:cNvSpPr>
            <a:spLocks noGrp="1"/>
          </p:cNvSpPr>
          <p:nvPr>
            <p:ph type="title"/>
          </p:nvPr>
        </p:nvSpPr>
        <p:spPr/>
        <p:txBody>
          <a:bodyPr/>
          <a:lstStyle/>
          <a:p>
            <a:r>
              <a:rPr lang="en-US" dirty="0"/>
              <a:t>Previously developed mir apps</a:t>
            </a:r>
          </a:p>
        </p:txBody>
      </p:sp>
      <p:sp>
        <p:nvSpPr>
          <p:cNvPr id="3" name="Content Placeholder 2">
            <a:extLst>
              <a:ext uri="{FF2B5EF4-FFF2-40B4-BE49-F238E27FC236}">
                <a16:creationId xmlns:a16="http://schemas.microsoft.com/office/drawing/2014/main" id="{025BCB8A-B06A-45A7-BF07-4B3B0C06F6E3}"/>
              </a:ext>
            </a:extLst>
          </p:cNvPr>
          <p:cNvSpPr>
            <a:spLocks noGrp="1"/>
          </p:cNvSpPr>
          <p:nvPr>
            <p:ph idx="1"/>
          </p:nvPr>
        </p:nvSpPr>
        <p:spPr/>
        <p:txBody>
          <a:bodyPr/>
          <a:lstStyle/>
          <a:p>
            <a:r>
              <a:rPr lang="en-US" dirty="0"/>
              <a:t>MIR is a small but growing field of research with many real-world applications.</a:t>
            </a:r>
          </a:p>
          <a:p>
            <a:endParaRPr lang="en-US" dirty="0"/>
          </a:p>
          <a:p>
            <a:r>
              <a:rPr lang="en-US" dirty="0"/>
              <a:t>There are several apps/applications developed on the idea of MIRS. like,</a:t>
            </a:r>
          </a:p>
          <a:p>
            <a:pPr marL="457200" indent="-457200">
              <a:buFont typeface="+mj-lt"/>
              <a:buAutoNum type="arabicPeriod"/>
            </a:pPr>
            <a:r>
              <a:rPr lang="en-US" dirty="0"/>
              <a:t>Shazam</a:t>
            </a:r>
          </a:p>
          <a:p>
            <a:pPr marL="457200" indent="-457200">
              <a:buFont typeface="+mj-lt"/>
              <a:buAutoNum type="arabicPeriod"/>
            </a:pPr>
            <a:r>
              <a:rPr lang="en-US" dirty="0" err="1"/>
              <a:t>SoundHound</a:t>
            </a:r>
            <a:endParaRPr lang="en-US" dirty="0"/>
          </a:p>
          <a:p>
            <a:pPr marL="457200" indent="-457200">
              <a:buFont typeface="+mj-lt"/>
              <a:buAutoNum type="arabicPeriod"/>
            </a:pPr>
            <a:r>
              <a:rPr lang="en-US" dirty="0" err="1"/>
              <a:t>Audiggle</a:t>
            </a:r>
            <a:endParaRPr lang="en-US" dirty="0"/>
          </a:p>
          <a:p>
            <a:pPr marL="457200" indent="-457200">
              <a:buFont typeface="+mj-lt"/>
              <a:buAutoNum type="arabicPeriod"/>
            </a:pPr>
            <a:r>
              <a:rPr lang="en-US" dirty="0"/>
              <a:t>Audio Tag</a:t>
            </a:r>
          </a:p>
          <a:p>
            <a:pPr marL="0" indent="0">
              <a:buNone/>
            </a:pPr>
            <a:r>
              <a:rPr lang="en-US" dirty="0"/>
              <a:t>And many more..</a:t>
            </a:r>
          </a:p>
          <a:p>
            <a:endParaRPr lang="en-US" dirty="0"/>
          </a:p>
        </p:txBody>
      </p:sp>
    </p:spTree>
    <p:extLst>
      <p:ext uri="{BB962C8B-B14F-4D97-AF65-F5344CB8AC3E}">
        <p14:creationId xmlns:p14="http://schemas.microsoft.com/office/powerpoint/2010/main" val="4267211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DB56-4D90-4226-9E44-8D74E97EF705}"/>
              </a:ext>
            </a:extLst>
          </p:cNvPr>
          <p:cNvSpPr>
            <a:spLocks noGrp="1"/>
          </p:cNvSpPr>
          <p:nvPr>
            <p:ph type="title"/>
          </p:nvPr>
        </p:nvSpPr>
        <p:spPr/>
        <p:txBody>
          <a:bodyPr/>
          <a:lstStyle/>
          <a:p>
            <a:r>
              <a:rPr lang="en-US" dirty="0"/>
              <a:t>Previously developed mir apps</a:t>
            </a:r>
          </a:p>
        </p:txBody>
      </p:sp>
      <p:sp>
        <p:nvSpPr>
          <p:cNvPr id="3" name="Content Placeholder 2">
            <a:extLst>
              <a:ext uri="{FF2B5EF4-FFF2-40B4-BE49-F238E27FC236}">
                <a16:creationId xmlns:a16="http://schemas.microsoft.com/office/drawing/2014/main" id="{0F4B9F9A-70A3-44EC-BA7D-2FF978AC4C37}"/>
              </a:ext>
            </a:extLst>
          </p:cNvPr>
          <p:cNvSpPr>
            <a:spLocks noGrp="1"/>
          </p:cNvSpPr>
          <p:nvPr>
            <p:ph idx="1"/>
          </p:nvPr>
        </p:nvSpPr>
        <p:spPr/>
        <p:txBody>
          <a:bodyPr/>
          <a:lstStyle/>
          <a:p>
            <a:pPr marL="457200" indent="-457200">
              <a:buFont typeface="+mj-lt"/>
              <a:buAutoNum type="arabicPeriod"/>
            </a:pPr>
            <a:r>
              <a:rPr lang="en-US" sz="2800" b="1" dirty="0"/>
              <a:t>Shazam </a:t>
            </a:r>
          </a:p>
          <a:p>
            <a:pPr marL="0" indent="0">
              <a:buNone/>
            </a:pPr>
            <a:r>
              <a:rPr lang="en-US" sz="2400" dirty="0"/>
              <a:t>	</a:t>
            </a:r>
            <a:r>
              <a:rPr lang="en-US" dirty="0"/>
              <a:t>Shazam is an application that can identify music, movies, advertising, and television shows, based on a short sample played and using the microphone on the device.</a:t>
            </a:r>
          </a:p>
          <a:p>
            <a:pPr marL="0" indent="0">
              <a:buNone/>
            </a:pPr>
            <a:r>
              <a:rPr lang="en-US" dirty="0"/>
              <a:t>	It was created by London-based Shazam Entertainment, and has been owned by Apple Inc. since 2018.</a:t>
            </a:r>
          </a:p>
          <a:p>
            <a:pPr marL="0" indent="0">
              <a:buNone/>
            </a:pPr>
            <a:endParaRPr lang="en-US" dirty="0"/>
          </a:p>
          <a:p>
            <a:pPr marL="0" indent="0">
              <a:buNone/>
            </a:pPr>
            <a:r>
              <a:rPr lang="en-US" sz="1800" dirty="0"/>
              <a:t>Link:	</a:t>
            </a:r>
            <a:r>
              <a:rPr lang="en-US" sz="1800" dirty="0">
                <a:solidFill>
                  <a:srgbClr val="1CADE4"/>
                </a:solidFill>
              </a:rPr>
              <a:t>https://play.google.com/store/apps/details?id=com.shazam.android&amp;hl=en_IN&amp;gl=US</a:t>
            </a:r>
          </a:p>
          <a:p>
            <a:pPr marL="0" indent="0">
              <a:buNone/>
            </a:pPr>
            <a:r>
              <a:rPr lang="en-US" dirty="0"/>
              <a:t>	</a:t>
            </a:r>
          </a:p>
        </p:txBody>
      </p:sp>
    </p:spTree>
    <p:extLst>
      <p:ext uri="{BB962C8B-B14F-4D97-AF65-F5344CB8AC3E}">
        <p14:creationId xmlns:p14="http://schemas.microsoft.com/office/powerpoint/2010/main" val="2489065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A9AC-CE08-4F4D-9158-BDB45F92F85A}"/>
              </a:ext>
            </a:extLst>
          </p:cNvPr>
          <p:cNvSpPr>
            <a:spLocks noGrp="1"/>
          </p:cNvSpPr>
          <p:nvPr>
            <p:ph type="title"/>
          </p:nvPr>
        </p:nvSpPr>
        <p:spPr/>
        <p:txBody>
          <a:bodyPr/>
          <a:lstStyle/>
          <a:p>
            <a:r>
              <a:rPr lang="en-US" dirty="0"/>
              <a:t>Previously developed mir apps</a:t>
            </a:r>
          </a:p>
        </p:txBody>
      </p:sp>
      <p:sp>
        <p:nvSpPr>
          <p:cNvPr id="3" name="Content Placeholder 2">
            <a:extLst>
              <a:ext uri="{FF2B5EF4-FFF2-40B4-BE49-F238E27FC236}">
                <a16:creationId xmlns:a16="http://schemas.microsoft.com/office/drawing/2014/main" id="{28F73DBD-C59C-4A3A-BB00-44D8CE768C08}"/>
              </a:ext>
            </a:extLst>
          </p:cNvPr>
          <p:cNvSpPr>
            <a:spLocks noGrp="1"/>
          </p:cNvSpPr>
          <p:nvPr>
            <p:ph idx="1"/>
          </p:nvPr>
        </p:nvSpPr>
        <p:spPr/>
        <p:txBody>
          <a:bodyPr>
            <a:normAutofit/>
          </a:bodyPr>
          <a:lstStyle/>
          <a:p>
            <a:pPr marL="0" indent="0">
              <a:buNone/>
            </a:pPr>
            <a:r>
              <a:rPr lang="en-US" sz="2800" b="1" dirty="0">
                <a:solidFill>
                  <a:srgbClr val="1CADE4"/>
                </a:solidFill>
              </a:rPr>
              <a:t>2.</a:t>
            </a:r>
            <a:r>
              <a:rPr lang="en-US" sz="2800" b="1" dirty="0"/>
              <a:t> </a:t>
            </a:r>
            <a:r>
              <a:rPr lang="en-US" sz="2800" b="1" dirty="0" err="1"/>
              <a:t>SoundHound</a:t>
            </a:r>
            <a:endParaRPr lang="en-US" sz="2800" b="1" dirty="0"/>
          </a:p>
          <a:p>
            <a:pPr marL="0" indent="0">
              <a:buNone/>
            </a:pPr>
            <a:r>
              <a:rPr lang="en-US" sz="2800" b="1" dirty="0"/>
              <a:t>	</a:t>
            </a:r>
            <a:r>
              <a:rPr lang="en-US" dirty="0" err="1"/>
              <a:t>SoundHound</a:t>
            </a:r>
            <a:r>
              <a:rPr lang="en-US" dirty="0"/>
              <a:t> Inc. is an audio and speech recognition company founded in 2005. It develops speech recognition, natural language understanding, sound recognition and search technologies.</a:t>
            </a:r>
          </a:p>
          <a:p>
            <a:pPr marL="0" indent="0">
              <a:buNone/>
            </a:pPr>
            <a:endParaRPr lang="en-US" dirty="0"/>
          </a:p>
          <a:p>
            <a:pPr marL="0" indent="0">
              <a:buNone/>
            </a:pPr>
            <a:r>
              <a:rPr lang="en-US" sz="1800" dirty="0"/>
              <a:t>Link: 	</a:t>
            </a:r>
            <a:r>
              <a:rPr lang="en-US" sz="1800" dirty="0">
                <a:solidFill>
                  <a:srgbClr val="1CADE4"/>
                </a:solidFill>
              </a:rPr>
              <a:t>https://play.google.com/store/apps/details?id=com.melodis.midomiMusicIdentifier.freemium&amp;hl=en_IN&amp;gl=US</a:t>
            </a:r>
          </a:p>
        </p:txBody>
      </p:sp>
    </p:spTree>
    <p:extLst>
      <p:ext uri="{BB962C8B-B14F-4D97-AF65-F5344CB8AC3E}">
        <p14:creationId xmlns:p14="http://schemas.microsoft.com/office/powerpoint/2010/main" val="3595676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43CE6-E049-4420-A2BA-18E7C69CE31D}"/>
              </a:ext>
            </a:extLst>
          </p:cNvPr>
          <p:cNvSpPr>
            <a:spLocks noGrp="1"/>
          </p:cNvSpPr>
          <p:nvPr>
            <p:ph type="title"/>
          </p:nvPr>
        </p:nvSpPr>
        <p:spPr/>
        <p:txBody>
          <a:bodyPr/>
          <a:lstStyle/>
          <a:p>
            <a:r>
              <a:rPr lang="en-US" dirty="0" err="1"/>
              <a:t>Soundhound</a:t>
            </a:r>
            <a:r>
              <a:rPr lang="en-US" dirty="0"/>
              <a:t> vs Shazam </a:t>
            </a:r>
          </a:p>
        </p:txBody>
      </p:sp>
      <p:sp>
        <p:nvSpPr>
          <p:cNvPr id="3" name="Text Placeholder 2">
            <a:extLst>
              <a:ext uri="{FF2B5EF4-FFF2-40B4-BE49-F238E27FC236}">
                <a16:creationId xmlns:a16="http://schemas.microsoft.com/office/drawing/2014/main" id="{4CFDBC5C-B802-41C9-9BD4-4F6AE05D7778}"/>
              </a:ext>
            </a:extLst>
          </p:cNvPr>
          <p:cNvSpPr>
            <a:spLocks noGrp="1"/>
          </p:cNvSpPr>
          <p:nvPr>
            <p:ph type="body" idx="1"/>
          </p:nvPr>
        </p:nvSpPr>
        <p:spPr/>
        <p:txBody>
          <a:bodyPr/>
          <a:lstStyle/>
          <a:p>
            <a:pPr algn="ctr"/>
            <a:r>
              <a:rPr lang="en-US" dirty="0" err="1"/>
              <a:t>Soundhound</a:t>
            </a:r>
            <a:endParaRPr lang="en-US" dirty="0"/>
          </a:p>
        </p:txBody>
      </p:sp>
      <p:sp>
        <p:nvSpPr>
          <p:cNvPr id="4" name="Content Placeholder 3">
            <a:extLst>
              <a:ext uri="{FF2B5EF4-FFF2-40B4-BE49-F238E27FC236}">
                <a16:creationId xmlns:a16="http://schemas.microsoft.com/office/drawing/2014/main" id="{F64EACDA-5560-4F19-B550-60FBADCA803E}"/>
              </a:ext>
            </a:extLst>
          </p:cNvPr>
          <p:cNvSpPr>
            <a:spLocks noGrp="1"/>
          </p:cNvSpPr>
          <p:nvPr>
            <p:ph sz="half" idx="2"/>
          </p:nvPr>
        </p:nvSpPr>
        <p:spPr/>
        <p:txBody>
          <a:bodyPr/>
          <a:lstStyle/>
          <a:p>
            <a:r>
              <a:rPr lang="en-US" b="0" i="0" dirty="0">
                <a:solidFill>
                  <a:srgbClr val="101010"/>
                </a:solidFill>
                <a:effectLst/>
                <a:latin typeface="Campton Light"/>
              </a:rPr>
              <a:t>Lets you hum, sing, or type in a song to search</a:t>
            </a:r>
          </a:p>
          <a:p>
            <a:r>
              <a:rPr lang="en-US" b="0" i="0" dirty="0">
                <a:solidFill>
                  <a:srgbClr val="101010"/>
                </a:solidFill>
                <a:effectLst/>
                <a:latin typeface="Campton Light"/>
              </a:rPr>
              <a:t>Lets you bookmark tagged songs for easier reference</a:t>
            </a:r>
          </a:p>
          <a:p>
            <a:r>
              <a:rPr lang="en-US" b="0" i="0" dirty="0">
                <a:solidFill>
                  <a:srgbClr val="101010"/>
                </a:solidFill>
                <a:effectLst/>
                <a:latin typeface="Campton Light"/>
              </a:rPr>
              <a:t>Is absent in Siri</a:t>
            </a:r>
          </a:p>
          <a:p>
            <a:r>
              <a:rPr lang="en-US" b="0" i="0" dirty="0">
                <a:solidFill>
                  <a:srgbClr val="101010"/>
                </a:solidFill>
                <a:effectLst/>
                <a:latin typeface="Campton Light"/>
              </a:rPr>
              <a:t>Free version has ads</a:t>
            </a:r>
          </a:p>
          <a:p>
            <a:r>
              <a:rPr lang="en-US" b="0" i="0" dirty="0">
                <a:solidFill>
                  <a:srgbClr val="101010"/>
                </a:solidFill>
                <a:effectLst/>
                <a:latin typeface="Campton Light"/>
              </a:rPr>
              <a:t>Features Live Lyrics after identifying song</a:t>
            </a:r>
          </a:p>
          <a:p>
            <a:endParaRPr lang="en-US" b="0" i="0" dirty="0">
              <a:solidFill>
                <a:srgbClr val="101010"/>
              </a:solidFill>
              <a:effectLst/>
              <a:latin typeface="Campton Light"/>
            </a:endParaRPr>
          </a:p>
          <a:p>
            <a:endParaRPr lang="en-US" b="0" i="0" dirty="0">
              <a:solidFill>
                <a:srgbClr val="101010"/>
              </a:solidFill>
              <a:effectLst/>
              <a:latin typeface="Campton Light"/>
            </a:endParaRPr>
          </a:p>
          <a:p>
            <a:endParaRPr lang="en-US" dirty="0"/>
          </a:p>
        </p:txBody>
      </p:sp>
      <p:sp>
        <p:nvSpPr>
          <p:cNvPr id="5" name="Text Placeholder 4">
            <a:extLst>
              <a:ext uri="{FF2B5EF4-FFF2-40B4-BE49-F238E27FC236}">
                <a16:creationId xmlns:a16="http://schemas.microsoft.com/office/drawing/2014/main" id="{5C4C0424-C3C0-4876-B7BE-A82533659DBC}"/>
              </a:ext>
            </a:extLst>
          </p:cNvPr>
          <p:cNvSpPr>
            <a:spLocks noGrp="1"/>
          </p:cNvSpPr>
          <p:nvPr>
            <p:ph type="body" sz="quarter" idx="3"/>
          </p:nvPr>
        </p:nvSpPr>
        <p:spPr/>
        <p:txBody>
          <a:bodyPr/>
          <a:lstStyle/>
          <a:p>
            <a:pPr algn="ctr"/>
            <a:r>
              <a:rPr lang="en-US" dirty="0"/>
              <a:t>Shazam</a:t>
            </a:r>
          </a:p>
        </p:txBody>
      </p:sp>
      <p:sp>
        <p:nvSpPr>
          <p:cNvPr id="6" name="Content Placeholder 5">
            <a:extLst>
              <a:ext uri="{FF2B5EF4-FFF2-40B4-BE49-F238E27FC236}">
                <a16:creationId xmlns:a16="http://schemas.microsoft.com/office/drawing/2014/main" id="{E7B7AD49-B39F-4F8E-8318-26F98B33A82F}"/>
              </a:ext>
            </a:extLst>
          </p:cNvPr>
          <p:cNvSpPr>
            <a:spLocks noGrp="1"/>
          </p:cNvSpPr>
          <p:nvPr>
            <p:ph sz="quarter" idx="4"/>
          </p:nvPr>
        </p:nvSpPr>
        <p:spPr/>
        <p:txBody>
          <a:bodyPr/>
          <a:lstStyle/>
          <a:p>
            <a:r>
              <a:rPr lang="en-US" b="0" i="0" dirty="0">
                <a:solidFill>
                  <a:srgbClr val="101010"/>
                </a:solidFill>
                <a:effectLst/>
                <a:latin typeface="Campton Light"/>
              </a:rPr>
              <a:t>Can't hum or sing to search, must be original song</a:t>
            </a:r>
          </a:p>
          <a:p>
            <a:r>
              <a:rPr lang="en-US" dirty="0"/>
              <a:t>Bookmark feature is not available</a:t>
            </a:r>
          </a:p>
          <a:p>
            <a:r>
              <a:rPr lang="en-US" b="0" i="0" dirty="0">
                <a:solidFill>
                  <a:srgbClr val="101010"/>
                </a:solidFill>
                <a:effectLst/>
                <a:latin typeface="Campton Light"/>
              </a:rPr>
              <a:t>Is  built-in to Siri</a:t>
            </a:r>
          </a:p>
          <a:p>
            <a:r>
              <a:rPr lang="en-US" dirty="0"/>
              <a:t>Has no ads</a:t>
            </a:r>
          </a:p>
          <a:p>
            <a:r>
              <a:rPr lang="en-US" b="0" i="0" dirty="0">
                <a:solidFill>
                  <a:srgbClr val="101010"/>
                </a:solidFill>
                <a:effectLst/>
                <a:latin typeface="Campton Light"/>
              </a:rPr>
              <a:t>Doe not features Live Lyrics after identifying song</a:t>
            </a:r>
          </a:p>
          <a:p>
            <a:endParaRPr lang="en-US" dirty="0"/>
          </a:p>
        </p:txBody>
      </p:sp>
    </p:spTree>
    <p:extLst>
      <p:ext uri="{BB962C8B-B14F-4D97-AF65-F5344CB8AC3E}">
        <p14:creationId xmlns:p14="http://schemas.microsoft.com/office/powerpoint/2010/main" val="1493799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304D0-65FD-4D43-BA3D-3D5B2277AE57}"/>
              </a:ext>
            </a:extLst>
          </p:cNvPr>
          <p:cNvSpPr>
            <a:spLocks noGrp="1"/>
          </p:cNvSpPr>
          <p:nvPr>
            <p:ph type="title"/>
          </p:nvPr>
        </p:nvSpPr>
        <p:spPr/>
        <p:txBody>
          <a:bodyPr/>
          <a:lstStyle/>
          <a:p>
            <a:r>
              <a:rPr lang="en-US" dirty="0"/>
              <a:t>How </a:t>
            </a:r>
            <a:r>
              <a:rPr lang="en-US" dirty="0" err="1"/>
              <a:t>mirs</a:t>
            </a:r>
            <a:r>
              <a:rPr lang="en-US" dirty="0"/>
              <a:t> works?</a:t>
            </a:r>
          </a:p>
        </p:txBody>
      </p:sp>
      <p:sp>
        <p:nvSpPr>
          <p:cNvPr id="3" name="Content Placeholder 2">
            <a:extLst>
              <a:ext uri="{FF2B5EF4-FFF2-40B4-BE49-F238E27FC236}">
                <a16:creationId xmlns:a16="http://schemas.microsoft.com/office/drawing/2014/main" id="{5786D146-4F40-423F-93C7-1711D9FEB447}"/>
              </a:ext>
            </a:extLst>
          </p:cNvPr>
          <p:cNvSpPr>
            <a:spLocks noGrp="1"/>
          </p:cNvSpPr>
          <p:nvPr>
            <p:ph idx="1"/>
          </p:nvPr>
        </p:nvSpPr>
        <p:spPr/>
        <p:txBody>
          <a:bodyPr/>
          <a:lstStyle/>
          <a:p>
            <a:pPr marL="0" indent="0">
              <a:buNone/>
            </a:pPr>
            <a:r>
              <a:rPr lang="en-US" dirty="0"/>
              <a:t>	 MIRS identifies songs based on an “</a:t>
            </a:r>
            <a:r>
              <a:rPr lang="en-US" b="1" dirty="0"/>
              <a:t>audio fingerprint</a:t>
            </a:r>
            <a:r>
              <a:rPr lang="en-US" dirty="0"/>
              <a:t>” based on a time-frequency graph called a “</a:t>
            </a:r>
            <a:r>
              <a:rPr lang="en-US" b="1" dirty="0"/>
              <a:t>spectrogram</a:t>
            </a:r>
            <a:r>
              <a:rPr lang="en-US" dirty="0"/>
              <a:t>”.</a:t>
            </a:r>
          </a:p>
          <a:p>
            <a:pPr>
              <a:buFont typeface="Wingdings" panose="05000000000000000000" pitchFamily="2" charset="2"/>
              <a:buChar char="§"/>
            </a:pPr>
            <a:r>
              <a:rPr lang="en-US" dirty="0"/>
              <a:t> It uses a smartphone or computer's built-in microphone to gather a brief sample of audio being played.</a:t>
            </a:r>
          </a:p>
          <a:p>
            <a:pPr>
              <a:buFont typeface="Wingdings" panose="05000000000000000000" pitchFamily="2" charset="2"/>
              <a:buChar char="§"/>
            </a:pPr>
            <a:r>
              <a:rPr lang="en-US" dirty="0"/>
              <a:t> MIRS stores a catalogue of audio fingerprints in a database.</a:t>
            </a:r>
          </a:p>
          <a:p>
            <a:pPr>
              <a:buFont typeface="Wingdings" panose="05000000000000000000" pitchFamily="2" charset="2"/>
              <a:buChar char="§"/>
            </a:pPr>
            <a:r>
              <a:rPr lang="en-US" dirty="0"/>
              <a:t>The user tags a song for 10 seconds and the application creates an audio fingerprint. </a:t>
            </a:r>
          </a:p>
          <a:p>
            <a:pPr>
              <a:buFont typeface="Wingdings" panose="05000000000000000000" pitchFamily="2" charset="2"/>
              <a:buChar char="§"/>
            </a:pPr>
            <a:r>
              <a:rPr lang="en-US" dirty="0"/>
              <a:t>MIRS works by analyzing the captured sound and seeking a match based on an acoustic fingerprint in a database of millions of songs.</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768351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01420-D4DD-4D2D-ABCE-B67F084ABA01}"/>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24FD4B2C-F024-429A-8BB8-676F35E68871}"/>
              </a:ext>
            </a:extLst>
          </p:cNvPr>
          <p:cNvSpPr>
            <a:spLocks noGrp="1"/>
          </p:cNvSpPr>
          <p:nvPr>
            <p:ph idx="1"/>
          </p:nvPr>
        </p:nvSpPr>
        <p:spPr/>
        <p:txBody>
          <a:bodyPr/>
          <a:lstStyle/>
          <a:p>
            <a:pPr>
              <a:buFont typeface="Wingdings" panose="05000000000000000000" pitchFamily="2" charset="2"/>
              <a:buChar char="§"/>
            </a:pPr>
            <a:r>
              <a:rPr lang="en-US" dirty="0"/>
              <a:t> If it finds a match, it sends information such as the artist, song title, and album back to the user.</a:t>
            </a:r>
          </a:p>
        </p:txBody>
      </p:sp>
    </p:spTree>
    <p:extLst>
      <p:ext uri="{BB962C8B-B14F-4D97-AF65-F5344CB8AC3E}">
        <p14:creationId xmlns:p14="http://schemas.microsoft.com/office/powerpoint/2010/main" val="965477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495BE0-0C56-4D25-854F-822C5FCF5721}"/>
              </a:ext>
            </a:extLst>
          </p:cNvPr>
          <p:cNvSpPr>
            <a:spLocks noGrp="1"/>
          </p:cNvSpPr>
          <p:nvPr>
            <p:ph type="title"/>
          </p:nvPr>
        </p:nvSpPr>
        <p:spPr/>
        <p:txBody>
          <a:bodyPr/>
          <a:lstStyle/>
          <a:p>
            <a:r>
              <a:rPr lang="en-US" dirty="0"/>
              <a:t>Audio fingerprint &amp; spectrum analysis</a:t>
            </a:r>
          </a:p>
        </p:txBody>
      </p:sp>
      <p:sp>
        <p:nvSpPr>
          <p:cNvPr id="5" name="Text Placeholder 4">
            <a:extLst>
              <a:ext uri="{FF2B5EF4-FFF2-40B4-BE49-F238E27FC236}">
                <a16:creationId xmlns:a16="http://schemas.microsoft.com/office/drawing/2014/main" id="{FFBE8375-E22B-46E2-A9BE-91CDE2874D1B}"/>
              </a:ext>
            </a:extLst>
          </p:cNvPr>
          <p:cNvSpPr>
            <a:spLocks noGrp="1"/>
          </p:cNvSpPr>
          <p:nvPr>
            <p:ph type="body" idx="1"/>
          </p:nvPr>
        </p:nvSpPr>
        <p:spPr/>
        <p:txBody>
          <a:bodyPr/>
          <a:lstStyle/>
          <a:p>
            <a:r>
              <a:rPr lang="en-US" dirty="0"/>
              <a:t>Audio fingerprint</a:t>
            </a:r>
          </a:p>
        </p:txBody>
      </p:sp>
      <p:sp>
        <p:nvSpPr>
          <p:cNvPr id="6" name="Content Placeholder 5">
            <a:extLst>
              <a:ext uri="{FF2B5EF4-FFF2-40B4-BE49-F238E27FC236}">
                <a16:creationId xmlns:a16="http://schemas.microsoft.com/office/drawing/2014/main" id="{F8C5F57E-EB6A-4D89-AF76-7CC02BF7C838}"/>
              </a:ext>
            </a:extLst>
          </p:cNvPr>
          <p:cNvSpPr>
            <a:spLocks noGrp="1"/>
          </p:cNvSpPr>
          <p:nvPr>
            <p:ph sz="half" idx="2"/>
          </p:nvPr>
        </p:nvSpPr>
        <p:spPr/>
        <p:txBody>
          <a:bodyPr/>
          <a:lstStyle/>
          <a:p>
            <a:r>
              <a:rPr lang="en-US" dirty="0"/>
              <a:t>Audio fingerprint is the process of representing an audio signal in a compact way by extracting relevant features of the audio content.</a:t>
            </a:r>
          </a:p>
          <a:p>
            <a:endParaRPr lang="en-US" dirty="0"/>
          </a:p>
        </p:txBody>
      </p:sp>
      <p:sp>
        <p:nvSpPr>
          <p:cNvPr id="7" name="Text Placeholder 6">
            <a:extLst>
              <a:ext uri="{FF2B5EF4-FFF2-40B4-BE49-F238E27FC236}">
                <a16:creationId xmlns:a16="http://schemas.microsoft.com/office/drawing/2014/main" id="{17637DAE-1E9D-4A13-ABE5-41E752D82B68}"/>
              </a:ext>
            </a:extLst>
          </p:cNvPr>
          <p:cNvSpPr>
            <a:spLocks noGrp="1"/>
          </p:cNvSpPr>
          <p:nvPr>
            <p:ph type="body" sz="quarter" idx="3"/>
          </p:nvPr>
        </p:nvSpPr>
        <p:spPr/>
        <p:txBody>
          <a:bodyPr/>
          <a:lstStyle/>
          <a:p>
            <a:r>
              <a:rPr lang="en-US" dirty="0"/>
              <a:t>spectrogram</a:t>
            </a:r>
          </a:p>
        </p:txBody>
      </p:sp>
      <p:sp>
        <p:nvSpPr>
          <p:cNvPr id="8" name="Content Placeholder 7">
            <a:extLst>
              <a:ext uri="{FF2B5EF4-FFF2-40B4-BE49-F238E27FC236}">
                <a16:creationId xmlns:a16="http://schemas.microsoft.com/office/drawing/2014/main" id="{84EE1590-EED5-4FE2-9221-81ABB5BE17F9}"/>
              </a:ext>
            </a:extLst>
          </p:cNvPr>
          <p:cNvSpPr>
            <a:spLocks noGrp="1"/>
          </p:cNvSpPr>
          <p:nvPr>
            <p:ph sz="quarter" idx="4"/>
          </p:nvPr>
        </p:nvSpPr>
        <p:spPr/>
        <p:txBody>
          <a:bodyPr/>
          <a:lstStyle/>
          <a:p>
            <a:r>
              <a:rPr lang="en-US" dirty="0"/>
              <a:t>A spectrogram is a visual representation of the spectrum of frequencies of a signal as it varies with time</a:t>
            </a:r>
          </a:p>
        </p:txBody>
      </p:sp>
    </p:spTree>
    <p:extLst>
      <p:ext uri="{BB962C8B-B14F-4D97-AF65-F5344CB8AC3E}">
        <p14:creationId xmlns:p14="http://schemas.microsoft.com/office/powerpoint/2010/main" val="2951036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9235C-C74C-4781-A175-6BE44BD8D2E3}"/>
              </a:ext>
            </a:extLst>
          </p:cNvPr>
          <p:cNvSpPr>
            <a:spLocks noGrp="1"/>
          </p:cNvSpPr>
          <p:nvPr>
            <p:ph type="title"/>
          </p:nvPr>
        </p:nvSpPr>
        <p:spPr/>
        <p:txBody>
          <a:bodyPr/>
          <a:lstStyle/>
          <a:p>
            <a:r>
              <a:rPr lang="en-US" dirty="0"/>
              <a:t>Open source algorithms</a:t>
            </a:r>
          </a:p>
        </p:txBody>
      </p:sp>
      <p:sp>
        <p:nvSpPr>
          <p:cNvPr id="3" name="Content Placeholder 2">
            <a:extLst>
              <a:ext uri="{FF2B5EF4-FFF2-40B4-BE49-F238E27FC236}">
                <a16:creationId xmlns:a16="http://schemas.microsoft.com/office/drawing/2014/main" id="{3BDB7969-F180-4AF2-97C2-6370C928FB56}"/>
              </a:ext>
            </a:extLst>
          </p:cNvPr>
          <p:cNvSpPr>
            <a:spLocks noGrp="1"/>
          </p:cNvSpPr>
          <p:nvPr>
            <p:ph idx="1"/>
          </p:nvPr>
        </p:nvSpPr>
        <p:spPr/>
        <p:txBody>
          <a:bodyPr>
            <a:normAutofit/>
          </a:bodyPr>
          <a:lstStyle/>
          <a:p>
            <a:r>
              <a:rPr lang="en-US" dirty="0"/>
              <a:t>There are more than 198 open source algorithms are developed for MIRS. Like,</a:t>
            </a:r>
          </a:p>
          <a:p>
            <a:pPr marL="457200" indent="-457200">
              <a:buFont typeface="+mj-lt"/>
              <a:buAutoNum type="arabicPeriod"/>
            </a:pPr>
            <a:r>
              <a:rPr lang="en-US" dirty="0"/>
              <a:t>Essentia</a:t>
            </a:r>
          </a:p>
          <a:p>
            <a:pPr marL="173736" lvl="1" indent="0">
              <a:buNone/>
            </a:pPr>
            <a:r>
              <a:rPr lang="en-US" dirty="0"/>
              <a:t>	C++ library for audio and music analysis, description and synthesis, including Python bindings.</a:t>
            </a:r>
          </a:p>
          <a:p>
            <a:pPr marL="173736" lvl="1" indent="0">
              <a:buNone/>
            </a:pPr>
            <a:r>
              <a:rPr lang="en-US" dirty="0"/>
              <a:t>	 http://essentia.upf.edu/</a:t>
            </a:r>
          </a:p>
          <a:p>
            <a:pPr marL="457200" indent="-457200">
              <a:buFont typeface="+mj-lt"/>
              <a:buAutoNum type="arabicPeriod"/>
            </a:pPr>
            <a:r>
              <a:rPr lang="en-US" dirty="0"/>
              <a:t>Musicinformationretrieval.com</a:t>
            </a:r>
          </a:p>
          <a:p>
            <a:pPr marL="173736" lvl="1" indent="0">
              <a:buNone/>
            </a:pPr>
            <a:r>
              <a:rPr lang="en-US" dirty="0"/>
              <a:t>	Instructional notebooks on music information retrieval.</a:t>
            </a:r>
          </a:p>
          <a:p>
            <a:pPr marL="173736" lvl="1" indent="0">
              <a:buNone/>
            </a:pPr>
            <a:r>
              <a:rPr lang="en-US" dirty="0"/>
              <a:t>	 http://musicinformationretrieval.com/</a:t>
            </a:r>
          </a:p>
          <a:p>
            <a:pPr marL="457200" indent="-457200">
              <a:buFont typeface="+mj-lt"/>
              <a:buAutoNum type="arabicPeriod"/>
            </a:pPr>
            <a:r>
              <a:rPr lang="en-US" dirty="0" err="1"/>
              <a:t>Meyda</a:t>
            </a:r>
            <a:endParaRPr lang="en-US" dirty="0"/>
          </a:p>
          <a:p>
            <a:pPr marL="173736" lvl="1" indent="0">
              <a:buNone/>
            </a:pPr>
            <a:r>
              <a:rPr lang="en-US" dirty="0"/>
              <a:t>	Audio feature extraction for JavaScript.</a:t>
            </a:r>
          </a:p>
          <a:p>
            <a:pPr marL="173736" lvl="1" indent="0">
              <a:buNone/>
            </a:pPr>
            <a:r>
              <a:rPr lang="en-US" dirty="0"/>
              <a:t>	https://github.com/meyda/meyda</a:t>
            </a:r>
          </a:p>
        </p:txBody>
      </p:sp>
    </p:spTree>
    <p:extLst>
      <p:ext uri="{BB962C8B-B14F-4D97-AF65-F5344CB8AC3E}">
        <p14:creationId xmlns:p14="http://schemas.microsoft.com/office/powerpoint/2010/main" val="213215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DCA7-B06D-4785-A4A9-F475C4DCCAB9}"/>
              </a:ext>
            </a:extLst>
          </p:cNvPr>
          <p:cNvSpPr>
            <a:spLocks noGrp="1"/>
          </p:cNvSpPr>
          <p:nvPr>
            <p:ph type="title"/>
          </p:nvPr>
        </p:nvSpPr>
        <p:spPr/>
        <p:txBody>
          <a:bodyPr/>
          <a:lstStyle/>
          <a:p>
            <a:r>
              <a:rPr lang="en-US" dirty="0"/>
              <a:t>Open source algorithms</a:t>
            </a:r>
          </a:p>
        </p:txBody>
      </p:sp>
      <p:sp>
        <p:nvSpPr>
          <p:cNvPr id="3" name="Content Placeholder 2">
            <a:extLst>
              <a:ext uri="{FF2B5EF4-FFF2-40B4-BE49-F238E27FC236}">
                <a16:creationId xmlns:a16="http://schemas.microsoft.com/office/drawing/2014/main" id="{BA8B307B-0D1B-472F-B6AF-0799BE8C306C}"/>
              </a:ext>
            </a:extLst>
          </p:cNvPr>
          <p:cNvSpPr>
            <a:spLocks noGrp="1"/>
          </p:cNvSpPr>
          <p:nvPr>
            <p:ph idx="1"/>
          </p:nvPr>
        </p:nvSpPr>
        <p:spPr/>
        <p:txBody>
          <a:bodyPr/>
          <a:lstStyle/>
          <a:p>
            <a:pPr marL="457200" indent="-457200">
              <a:buFont typeface="+mj-lt"/>
              <a:buAutoNum type="arabicPeriod" startAt="4"/>
            </a:pPr>
            <a:r>
              <a:rPr lang="en-US" dirty="0" err="1"/>
              <a:t>Madmom</a:t>
            </a:r>
            <a:endParaRPr lang="en-US" dirty="0"/>
          </a:p>
          <a:p>
            <a:pPr marL="173736" lvl="1" indent="0">
              <a:buNone/>
            </a:pPr>
            <a:r>
              <a:rPr lang="en-US" dirty="0"/>
              <a:t>	Python audio and music signal processing library</a:t>
            </a:r>
          </a:p>
          <a:p>
            <a:pPr marL="173736" lvl="1" indent="0">
              <a:buNone/>
            </a:pPr>
            <a:r>
              <a:rPr lang="en-US" dirty="0"/>
              <a:t>	https://madmom.readthedocs.io/</a:t>
            </a:r>
          </a:p>
          <a:p>
            <a:pPr marL="457200" indent="-457200">
              <a:buFont typeface="+mj-lt"/>
              <a:buAutoNum type="arabicPeriod" startAt="4"/>
            </a:pPr>
            <a:r>
              <a:rPr lang="en-US" dirty="0" err="1"/>
              <a:t>Strugatzki</a:t>
            </a:r>
            <a:endParaRPr lang="en-US" dirty="0"/>
          </a:p>
          <a:p>
            <a:pPr marL="173736" lvl="1" indent="0">
              <a:buNone/>
            </a:pPr>
            <a:r>
              <a:rPr lang="en-US" dirty="0"/>
              <a:t>	Algorithms for matching audio file similarities</a:t>
            </a:r>
          </a:p>
          <a:p>
            <a:pPr marL="173736" lvl="1" indent="0">
              <a:buNone/>
            </a:pPr>
            <a:r>
              <a:rPr lang="en-US" dirty="0"/>
              <a:t>	https://github.com/Sciss/Strugatzki</a:t>
            </a:r>
          </a:p>
          <a:p>
            <a:pPr marL="457200" indent="-457200">
              <a:buFont typeface="+mj-lt"/>
              <a:buAutoNum type="arabicPeriod" startAt="4"/>
            </a:pPr>
            <a:r>
              <a:rPr lang="en-US" dirty="0"/>
              <a:t>Audio-fingerprint-python project</a:t>
            </a:r>
          </a:p>
          <a:p>
            <a:pPr marL="173736" lvl="1" indent="0">
              <a:buNone/>
            </a:pPr>
            <a:r>
              <a:rPr lang="en-US" dirty="0"/>
              <a:t>	Fingerprint audio files &amp; identify what's playing</a:t>
            </a:r>
          </a:p>
          <a:p>
            <a:pPr marL="173736" lvl="1" indent="0">
              <a:buNone/>
            </a:pPr>
            <a:r>
              <a:rPr lang="en-US" dirty="0"/>
              <a:t>	</a:t>
            </a:r>
            <a:r>
              <a:rPr lang="en-US" dirty="0">
                <a:hlinkClick r:id="rId2"/>
              </a:rPr>
              <a:t>https://github.com/itspoma/audio-fingerprint-identifying-python</a:t>
            </a:r>
            <a:endParaRPr lang="en-US" dirty="0"/>
          </a:p>
          <a:p>
            <a:pPr marL="173736" lvl="1" indent="0">
              <a:buNone/>
            </a:pPr>
            <a:endParaRPr lang="en-US" dirty="0"/>
          </a:p>
          <a:p>
            <a:pPr marL="173736" lvl="1" indent="0">
              <a:buNone/>
            </a:pPr>
            <a:r>
              <a:rPr lang="en-US" dirty="0"/>
              <a:t>Links for more - https://awesomeopensource.com/projects/music-information-retrieval</a:t>
            </a:r>
          </a:p>
        </p:txBody>
      </p:sp>
    </p:spTree>
    <p:extLst>
      <p:ext uri="{BB962C8B-B14F-4D97-AF65-F5344CB8AC3E}">
        <p14:creationId xmlns:p14="http://schemas.microsoft.com/office/powerpoint/2010/main" val="1587026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713F8-A073-4B1B-95D1-17C4AA724BCE}"/>
              </a:ext>
            </a:extLst>
          </p:cNvPr>
          <p:cNvSpPr>
            <a:spLocks noGrp="1"/>
          </p:cNvSpPr>
          <p:nvPr>
            <p:ph type="title"/>
          </p:nvPr>
        </p:nvSpPr>
        <p:spPr>
          <a:xfrm>
            <a:off x="1235964" y="2679192"/>
            <a:ext cx="9720072" cy="1499616"/>
          </a:xfrm>
        </p:spPr>
        <p:txBody>
          <a:bodyPr/>
          <a:lstStyle/>
          <a:p>
            <a:r>
              <a:rPr lang="en-US" dirty="0"/>
              <a:t>Topic : Music information retrieval system      		using opensource tools (MIRs).</a:t>
            </a:r>
          </a:p>
        </p:txBody>
      </p:sp>
    </p:spTree>
    <p:extLst>
      <p:ext uri="{BB962C8B-B14F-4D97-AF65-F5344CB8AC3E}">
        <p14:creationId xmlns:p14="http://schemas.microsoft.com/office/powerpoint/2010/main" val="2142447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0C39E-C7FF-47CB-BF46-BD5630B30B6B}"/>
              </a:ext>
            </a:extLst>
          </p:cNvPr>
          <p:cNvSpPr>
            <a:spLocks noGrp="1"/>
          </p:cNvSpPr>
          <p:nvPr>
            <p:ph type="title"/>
          </p:nvPr>
        </p:nvSpPr>
        <p:spPr/>
        <p:txBody>
          <a:bodyPr/>
          <a:lstStyle/>
          <a:p>
            <a:r>
              <a:rPr lang="en-US" dirty="0"/>
              <a:t>Audio-fingerprint-python project</a:t>
            </a:r>
          </a:p>
        </p:txBody>
      </p:sp>
      <p:sp>
        <p:nvSpPr>
          <p:cNvPr id="3" name="Content Placeholder 2">
            <a:extLst>
              <a:ext uri="{FF2B5EF4-FFF2-40B4-BE49-F238E27FC236}">
                <a16:creationId xmlns:a16="http://schemas.microsoft.com/office/drawing/2014/main" id="{ED5C3698-69B3-451A-8F6F-9646DD4F3B6A}"/>
              </a:ext>
            </a:extLst>
          </p:cNvPr>
          <p:cNvSpPr>
            <a:spLocks noGrp="1"/>
          </p:cNvSpPr>
          <p:nvPr>
            <p:ph idx="1"/>
          </p:nvPr>
        </p:nvSpPr>
        <p:spPr/>
        <p:txBody>
          <a:bodyPr/>
          <a:lstStyle/>
          <a:p>
            <a:pPr marL="0" indent="0">
              <a:buNone/>
            </a:pPr>
            <a:r>
              <a:rPr lang="en-US" dirty="0"/>
              <a:t>	For our project we are planned to use the “</a:t>
            </a:r>
            <a:r>
              <a:rPr lang="en-US" b="1" dirty="0"/>
              <a:t>Audio-fingerprint-python</a:t>
            </a:r>
            <a:r>
              <a:rPr lang="en-US" dirty="0"/>
              <a:t>” project</a:t>
            </a:r>
          </a:p>
          <a:p>
            <a:pPr marL="0" indent="0">
              <a:buNone/>
            </a:pPr>
            <a:r>
              <a:rPr lang="en-US" sz="1800" dirty="0">
                <a:solidFill>
                  <a:srgbClr val="1CADE4"/>
                </a:solidFill>
              </a:rPr>
              <a:t>https://github.com/itspoma/audio-fingerprint-identifying-python</a:t>
            </a:r>
            <a:r>
              <a:rPr lang="en-US" dirty="0"/>
              <a:t> </a:t>
            </a:r>
          </a:p>
          <a:p>
            <a:pPr marL="0" indent="0">
              <a:buNone/>
            </a:pPr>
            <a:endParaRPr lang="en-US" dirty="0"/>
          </a:p>
          <a:p>
            <a:pPr marL="0" indent="0">
              <a:buNone/>
            </a:pPr>
            <a:r>
              <a:rPr lang="en-US" dirty="0"/>
              <a:t>	This project is shazam-similar app, that identifies song using </a:t>
            </a:r>
            <a:r>
              <a:rPr lang="en-US" b="1" dirty="0"/>
              <a:t>audio fingerprints and spectrum analysis and Fast Fourier transform</a:t>
            </a:r>
            <a:r>
              <a:rPr lang="en-US" dirty="0"/>
              <a:t>.</a:t>
            </a:r>
          </a:p>
        </p:txBody>
      </p:sp>
    </p:spTree>
    <p:extLst>
      <p:ext uri="{BB962C8B-B14F-4D97-AF65-F5344CB8AC3E}">
        <p14:creationId xmlns:p14="http://schemas.microsoft.com/office/powerpoint/2010/main" val="3786522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AD31-2EB9-461F-917D-10B303FAFC23}"/>
              </a:ext>
            </a:extLst>
          </p:cNvPr>
          <p:cNvSpPr>
            <a:spLocks noGrp="1"/>
          </p:cNvSpPr>
          <p:nvPr>
            <p:ph type="title"/>
          </p:nvPr>
        </p:nvSpPr>
        <p:spPr/>
        <p:txBody>
          <a:bodyPr/>
          <a:lstStyle/>
          <a:p>
            <a:r>
              <a:rPr lang="en-US" dirty="0"/>
              <a:t>Our project: MIRS</a:t>
            </a:r>
          </a:p>
        </p:txBody>
      </p:sp>
      <p:sp>
        <p:nvSpPr>
          <p:cNvPr id="3" name="Content Placeholder 2">
            <a:extLst>
              <a:ext uri="{FF2B5EF4-FFF2-40B4-BE49-F238E27FC236}">
                <a16:creationId xmlns:a16="http://schemas.microsoft.com/office/drawing/2014/main" id="{402EFFF1-789E-482F-AD27-E8A2A12D92DB}"/>
              </a:ext>
            </a:extLst>
          </p:cNvPr>
          <p:cNvSpPr>
            <a:spLocks noGrp="1"/>
          </p:cNvSpPr>
          <p:nvPr>
            <p:ph idx="1"/>
          </p:nvPr>
        </p:nvSpPr>
        <p:spPr/>
        <p:txBody>
          <a:bodyPr/>
          <a:lstStyle/>
          <a:p>
            <a:pPr marL="0" indent="0">
              <a:buNone/>
            </a:pPr>
            <a:r>
              <a:rPr lang="en-US" dirty="0"/>
              <a:t>	In our project we try to build an intermediate application. Our application can be installed in android operating system. Which mainly concentrates on </a:t>
            </a:r>
          </a:p>
          <a:p>
            <a:pPr marL="0" indent="0">
              <a:buNone/>
            </a:pPr>
            <a:endParaRPr lang="en-US" dirty="0"/>
          </a:p>
          <a:p>
            <a:pPr>
              <a:buFont typeface="Wingdings" panose="05000000000000000000" pitchFamily="2" charset="2"/>
              <a:buChar char="Ø"/>
            </a:pPr>
            <a:r>
              <a:rPr lang="en-US" b="0" i="0" u="none" strike="noStrike" baseline="0" dirty="0">
                <a:latin typeface="TimesNewRomanPSMT"/>
              </a:rPr>
              <a:t> To develop and evaluate a prototype of a MIR system that makes use of the proposed principles to perform query by example in a large music collection.</a:t>
            </a:r>
          </a:p>
          <a:p>
            <a:pPr>
              <a:buFont typeface="Wingdings" panose="05000000000000000000" pitchFamily="2" charset="2"/>
              <a:buChar char="Ø"/>
            </a:pPr>
            <a:r>
              <a:rPr lang="en-US" dirty="0">
                <a:latin typeface="TimesNewRomanPSMT"/>
              </a:rPr>
              <a:t> </a:t>
            </a:r>
            <a:r>
              <a:rPr lang="en-US" b="0" i="0" u="none" strike="noStrike" baseline="0" dirty="0">
                <a:latin typeface="TimesNewRomanPSMT"/>
              </a:rPr>
              <a:t>To develop and test event-based rhythmic and tonal mid-level representations from music signals.</a:t>
            </a:r>
            <a:endParaRPr lang="en-US" dirty="0"/>
          </a:p>
        </p:txBody>
      </p:sp>
    </p:spTree>
    <p:extLst>
      <p:ext uri="{BB962C8B-B14F-4D97-AF65-F5344CB8AC3E}">
        <p14:creationId xmlns:p14="http://schemas.microsoft.com/office/powerpoint/2010/main" val="3436546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487DA-2511-482D-A47D-2854B5E5601E}"/>
              </a:ext>
            </a:extLst>
          </p:cNvPr>
          <p:cNvSpPr>
            <a:spLocks noGrp="1"/>
          </p:cNvSpPr>
          <p:nvPr>
            <p:ph type="title"/>
          </p:nvPr>
        </p:nvSpPr>
        <p:spPr/>
        <p:txBody>
          <a:bodyPr/>
          <a:lstStyle/>
          <a:p>
            <a:r>
              <a:rPr lang="en-US" dirty="0"/>
              <a:t>Architecture </a:t>
            </a:r>
          </a:p>
        </p:txBody>
      </p:sp>
      <p:pic>
        <p:nvPicPr>
          <p:cNvPr id="6" name="Content Placeholder 5">
            <a:extLst>
              <a:ext uri="{FF2B5EF4-FFF2-40B4-BE49-F238E27FC236}">
                <a16:creationId xmlns:a16="http://schemas.microsoft.com/office/drawing/2014/main" id="{2582D4E3-7F69-47E1-837A-7B7644DFC338}"/>
              </a:ext>
            </a:extLst>
          </p:cNvPr>
          <p:cNvPicPr>
            <a:picLocks noGrp="1" noChangeAspect="1"/>
          </p:cNvPicPr>
          <p:nvPr>
            <p:ph idx="1"/>
          </p:nvPr>
        </p:nvPicPr>
        <p:blipFill>
          <a:blip r:embed="rId2"/>
          <a:stretch>
            <a:fillRect/>
          </a:stretch>
        </p:blipFill>
        <p:spPr>
          <a:xfrm>
            <a:off x="2794861" y="1767913"/>
            <a:ext cx="6602277" cy="4864835"/>
          </a:xfrm>
        </p:spPr>
      </p:pic>
    </p:spTree>
    <p:extLst>
      <p:ext uri="{BB962C8B-B14F-4D97-AF65-F5344CB8AC3E}">
        <p14:creationId xmlns:p14="http://schemas.microsoft.com/office/powerpoint/2010/main" val="1795715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2FEB5-54D4-473C-8CF4-A9B17B6DAF7C}"/>
              </a:ext>
            </a:extLst>
          </p:cNvPr>
          <p:cNvSpPr>
            <a:spLocks noGrp="1"/>
          </p:cNvSpPr>
          <p:nvPr>
            <p:ph type="title"/>
          </p:nvPr>
        </p:nvSpPr>
        <p:spPr/>
        <p:txBody>
          <a:bodyPr/>
          <a:lstStyle/>
          <a:p>
            <a:r>
              <a:rPr lang="en-US" dirty="0"/>
              <a:t>2. Sign in / sign up page.</a:t>
            </a:r>
            <a:br>
              <a:rPr lang="en-US" dirty="0"/>
            </a:br>
            <a:endParaRPr lang="en-US" dirty="0"/>
          </a:p>
        </p:txBody>
      </p:sp>
      <p:pic>
        <p:nvPicPr>
          <p:cNvPr id="5" name="Content Placeholder 4">
            <a:extLst>
              <a:ext uri="{FF2B5EF4-FFF2-40B4-BE49-F238E27FC236}">
                <a16:creationId xmlns:a16="http://schemas.microsoft.com/office/drawing/2014/main" id="{EC39BDC3-71FF-4190-9D0D-7B52EEEEA0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2107" y="1349764"/>
            <a:ext cx="2920482" cy="4945323"/>
          </a:xfrm>
        </p:spPr>
      </p:pic>
      <p:pic>
        <p:nvPicPr>
          <p:cNvPr id="7" name="Picture 6">
            <a:extLst>
              <a:ext uri="{FF2B5EF4-FFF2-40B4-BE49-F238E27FC236}">
                <a16:creationId xmlns:a16="http://schemas.microsoft.com/office/drawing/2014/main" id="{43A178B0-8D3D-4FB2-A5C4-2651105995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6795" y="1349764"/>
            <a:ext cx="3429000" cy="4945323"/>
          </a:xfrm>
          <a:prstGeom prst="rect">
            <a:avLst/>
          </a:prstGeom>
        </p:spPr>
      </p:pic>
    </p:spTree>
    <p:extLst>
      <p:ext uri="{BB962C8B-B14F-4D97-AF65-F5344CB8AC3E}">
        <p14:creationId xmlns:p14="http://schemas.microsoft.com/office/powerpoint/2010/main" val="1347332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72E7C-1A52-41E4-A505-6D0CF2D2B19D}"/>
              </a:ext>
            </a:extLst>
          </p:cNvPr>
          <p:cNvSpPr>
            <a:spLocks noGrp="1"/>
          </p:cNvSpPr>
          <p:nvPr>
            <p:ph type="title"/>
          </p:nvPr>
        </p:nvSpPr>
        <p:spPr/>
        <p:txBody>
          <a:bodyPr/>
          <a:lstStyle/>
          <a:p>
            <a:r>
              <a:rPr lang="en-US" dirty="0"/>
              <a:t>Progress Till now:</a:t>
            </a:r>
          </a:p>
        </p:txBody>
      </p:sp>
      <p:sp>
        <p:nvSpPr>
          <p:cNvPr id="3" name="Content Placeholder 2">
            <a:extLst>
              <a:ext uri="{FF2B5EF4-FFF2-40B4-BE49-F238E27FC236}">
                <a16:creationId xmlns:a16="http://schemas.microsoft.com/office/drawing/2014/main" id="{92CCF99C-5F9C-4F98-B568-42EC28D902F5}"/>
              </a:ext>
            </a:extLst>
          </p:cNvPr>
          <p:cNvSpPr>
            <a:spLocks noGrp="1"/>
          </p:cNvSpPr>
          <p:nvPr>
            <p:ph idx="1"/>
          </p:nvPr>
        </p:nvSpPr>
        <p:spPr/>
        <p:txBody>
          <a:bodyPr/>
          <a:lstStyle/>
          <a:p>
            <a:r>
              <a:rPr lang="en-US" dirty="0"/>
              <a:t>We are using Firebase as our database to store user credentials and application related data.</a:t>
            </a:r>
          </a:p>
          <a:p>
            <a:r>
              <a:rPr lang="en-US" dirty="0"/>
              <a:t>New user has to sign up and fill the required details and after that user has to verify his Email address. Without verification user cannot login into the application. Once done with the verification step user can excess the application.</a:t>
            </a:r>
          </a:p>
          <a:p>
            <a:r>
              <a:rPr lang="en-US" dirty="0"/>
              <a:t>Mam, as per our split of project before mid semester, we were about to complete the first two phases which nearly constitute completion of 30% of our Project. </a:t>
            </a:r>
          </a:p>
        </p:txBody>
      </p:sp>
    </p:spTree>
    <p:extLst>
      <p:ext uri="{BB962C8B-B14F-4D97-AF65-F5344CB8AC3E}">
        <p14:creationId xmlns:p14="http://schemas.microsoft.com/office/powerpoint/2010/main" val="3946470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9B9A1-90B6-45E7-81AC-6A4113E8312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6DF40B6-7B87-424B-A04F-2D596EFEDABC}"/>
              </a:ext>
            </a:extLst>
          </p:cNvPr>
          <p:cNvSpPr>
            <a:spLocks noGrp="1"/>
          </p:cNvSpPr>
          <p:nvPr>
            <p:ph idx="1"/>
          </p:nvPr>
        </p:nvSpPr>
        <p:spPr/>
        <p:txBody>
          <a:bodyPr/>
          <a:lstStyle/>
          <a:p>
            <a:r>
              <a:rPr lang="en-US" dirty="0">
                <a:hlinkClick r:id="rId2"/>
              </a:rPr>
              <a:t>https://aclanthology.org/L16-1312.pdf</a:t>
            </a:r>
            <a:endParaRPr lang="en-US" dirty="0"/>
          </a:p>
          <a:p>
            <a:r>
              <a:rPr lang="en-US" dirty="0">
                <a:hlinkClick r:id="rId3"/>
              </a:rPr>
              <a:t>https://musicinformationretrieval.com/index.html</a:t>
            </a:r>
            <a:endParaRPr lang="en-US" dirty="0"/>
          </a:p>
          <a:p>
            <a:pPr marL="0" indent="0">
              <a:buNone/>
            </a:pPr>
            <a:endParaRPr lang="en-US" dirty="0"/>
          </a:p>
          <a:p>
            <a:pPr algn="r"/>
            <a:r>
              <a:rPr lang="en-US" dirty="0"/>
              <a:t>Anuj C S(18bcs009)</a:t>
            </a:r>
          </a:p>
          <a:p>
            <a:pPr algn="r"/>
            <a:r>
              <a:rPr lang="en-US" dirty="0"/>
              <a:t>Arun S M (18bcs013)</a:t>
            </a:r>
          </a:p>
          <a:p>
            <a:pPr algn="r"/>
            <a:r>
              <a:rPr lang="en-US" dirty="0"/>
              <a:t>Darshan R P(18bcs023)</a:t>
            </a:r>
          </a:p>
          <a:p>
            <a:pPr algn="r"/>
            <a:r>
              <a:rPr lang="en-US" dirty="0"/>
              <a:t>Jagadeesh C(18bcs033)</a:t>
            </a:r>
          </a:p>
        </p:txBody>
      </p:sp>
    </p:spTree>
    <p:extLst>
      <p:ext uri="{BB962C8B-B14F-4D97-AF65-F5344CB8AC3E}">
        <p14:creationId xmlns:p14="http://schemas.microsoft.com/office/powerpoint/2010/main" val="227571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C9966-2A02-4881-AE2F-C39CF3D7ACED}"/>
              </a:ext>
            </a:extLst>
          </p:cNvPr>
          <p:cNvSpPr>
            <a:spLocks noGrp="1"/>
          </p:cNvSpPr>
          <p:nvPr>
            <p:ph type="title"/>
          </p:nvPr>
        </p:nvSpPr>
        <p:spPr>
          <a:xfrm>
            <a:off x="838200" y="2705877"/>
            <a:ext cx="10515600" cy="2006081"/>
          </a:xfrm>
        </p:spPr>
        <p:txBody>
          <a:bodyPr/>
          <a:lstStyle/>
          <a:p>
            <a:pPr algn="ctr"/>
            <a:r>
              <a:rPr lang="en-US" dirty="0"/>
              <a:t>THANK YOU</a:t>
            </a:r>
          </a:p>
        </p:txBody>
      </p:sp>
    </p:spTree>
    <p:extLst>
      <p:ext uri="{BB962C8B-B14F-4D97-AF65-F5344CB8AC3E}">
        <p14:creationId xmlns:p14="http://schemas.microsoft.com/office/powerpoint/2010/main" val="958052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C73AA-5FF5-4DB3-9259-15EDF029144C}"/>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8C091AA-D310-4606-9104-A42D00117882}"/>
              </a:ext>
            </a:extLst>
          </p:cNvPr>
          <p:cNvSpPr>
            <a:spLocks noGrp="1"/>
          </p:cNvSpPr>
          <p:nvPr>
            <p:ph idx="1"/>
          </p:nvPr>
        </p:nvSpPr>
        <p:spPr/>
        <p:txBody>
          <a:bodyPr/>
          <a:lstStyle/>
          <a:p>
            <a:r>
              <a:rPr lang="en-US" dirty="0"/>
              <a:t>	The main objective of this project is, it helps the user to identify the name of the music/song or album just by listening to a small portion of the music.</a:t>
            </a:r>
          </a:p>
          <a:p>
            <a:endParaRPr lang="en-US" dirty="0"/>
          </a:p>
          <a:p>
            <a:r>
              <a:rPr lang="en-US" dirty="0"/>
              <a:t>Thing used in this project</a:t>
            </a:r>
          </a:p>
          <a:p>
            <a:pPr lvl="1"/>
            <a:r>
              <a:rPr lang="en-US" dirty="0"/>
              <a:t>Python2.7 – is the programming language used in the project.</a:t>
            </a:r>
          </a:p>
          <a:p>
            <a:pPr marL="128016" lvl="1" indent="0">
              <a:buNone/>
            </a:pPr>
            <a:endParaRPr lang="en-US" dirty="0"/>
          </a:p>
          <a:p>
            <a:pPr marL="128016" lvl="1" indent="0">
              <a:buNone/>
            </a:pPr>
            <a:r>
              <a:rPr lang="en-US" sz="2200" dirty="0"/>
              <a:t>Additional dependencies</a:t>
            </a:r>
          </a:p>
          <a:p>
            <a:pPr lvl="1"/>
            <a:r>
              <a:rPr lang="en-US" dirty="0"/>
              <a:t>Python2-pip – is a python package manager used to add or remove python packages</a:t>
            </a:r>
            <a:endParaRPr lang="en-US" sz="2200" dirty="0"/>
          </a:p>
          <a:p>
            <a:pPr marL="128016" lvl="1" indent="0">
              <a:buNone/>
            </a:pPr>
            <a:endParaRPr lang="en-US" dirty="0"/>
          </a:p>
        </p:txBody>
      </p:sp>
    </p:spTree>
    <p:extLst>
      <p:ext uri="{BB962C8B-B14F-4D97-AF65-F5344CB8AC3E}">
        <p14:creationId xmlns:p14="http://schemas.microsoft.com/office/powerpoint/2010/main" val="41868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D4D5B-72A8-41C2-B6B3-9BA450F8A78B}"/>
              </a:ext>
            </a:extLst>
          </p:cNvPr>
          <p:cNvSpPr>
            <a:spLocks noGrp="1"/>
          </p:cNvSpPr>
          <p:nvPr>
            <p:ph type="title"/>
          </p:nvPr>
        </p:nvSpPr>
        <p:spPr/>
        <p:txBody>
          <a:bodyPr/>
          <a:lstStyle/>
          <a:p>
            <a:r>
              <a:rPr lang="en-US" dirty="0"/>
              <a:t>Things used in this project</a:t>
            </a:r>
          </a:p>
        </p:txBody>
      </p:sp>
      <p:sp>
        <p:nvSpPr>
          <p:cNvPr id="3" name="Content Placeholder 2">
            <a:extLst>
              <a:ext uri="{FF2B5EF4-FFF2-40B4-BE49-F238E27FC236}">
                <a16:creationId xmlns:a16="http://schemas.microsoft.com/office/drawing/2014/main" id="{D0716280-4A48-4836-B7CF-B7B70557B992}"/>
              </a:ext>
            </a:extLst>
          </p:cNvPr>
          <p:cNvSpPr>
            <a:spLocks noGrp="1"/>
          </p:cNvSpPr>
          <p:nvPr>
            <p:ph idx="1"/>
          </p:nvPr>
        </p:nvSpPr>
        <p:spPr/>
        <p:txBody>
          <a:bodyPr/>
          <a:lstStyle/>
          <a:p>
            <a:pPr>
              <a:buFont typeface="Wingdings" panose="05000000000000000000" pitchFamily="2" charset="2"/>
              <a:buChar char="§"/>
            </a:pPr>
            <a:r>
              <a:rPr lang="en-US" dirty="0"/>
              <a:t> Python2.7 – is the programming language used in this project.</a:t>
            </a:r>
          </a:p>
          <a:p>
            <a:pPr>
              <a:buFont typeface="Wingdings" panose="05000000000000000000" pitchFamily="2" charset="2"/>
              <a:buChar char="§"/>
            </a:pPr>
            <a:r>
              <a:rPr lang="en-US" dirty="0"/>
              <a:t> Python-pip – python package manager used to add or remove packages.</a:t>
            </a:r>
          </a:p>
          <a:p>
            <a:pPr>
              <a:buFont typeface="Wingdings" panose="05000000000000000000" pitchFamily="2" charset="2"/>
              <a:buChar char="§"/>
            </a:pPr>
            <a:r>
              <a:rPr lang="en-US" dirty="0"/>
              <a:t> Python-</a:t>
            </a:r>
            <a:r>
              <a:rPr lang="en-US" dirty="0" err="1"/>
              <a:t>tk</a:t>
            </a:r>
            <a:r>
              <a:rPr lang="en-US" dirty="0"/>
              <a:t> – python library used to create GUI ( graphical user interface ).</a:t>
            </a:r>
          </a:p>
          <a:p>
            <a:pPr>
              <a:buFont typeface="Wingdings" panose="05000000000000000000" pitchFamily="2" charset="2"/>
              <a:buChar char="§"/>
            </a:pPr>
            <a:r>
              <a:rPr lang="en-US" dirty="0"/>
              <a:t> </a:t>
            </a:r>
            <a:r>
              <a:rPr lang="en-US" dirty="0" err="1"/>
              <a:t>ffmpeg</a:t>
            </a:r>
            <a:r>
              <a:rPr lang="en-US" dirty="0"/>
              <a:t> – it is a command line tool designed to process audio and video files.</a:t>
            </a:r>
          </a:p>
          <a:p>
            <a:pPr>
              <a:buFont typeface="Wingdings" panose="05000000000000000000" pitchFamily="2" charset="2"/>
              <a:buChar char="§"/>
            </a:pPr>
            <a:r>
              <a:rPr lang="en-US" dirty="0"/>
              <a:t> </a:t>
            </a:r>
            <a:r>
              <a:rPr lang="en-US" dirty="0" err="1"/>
              <a:t>Portaudio</a:t>
            </a:r>
            <a:r>
              <a:rPr lang="en-US" dirty="0"/>
              <a:t> – is a library used for audio playbacks and recording.</a:t>
            </a:r>
          </a:p>
          <a:p>
            <a:pPr>
              <a:buFont typeface="Wingdings" panose="05000000000000000000" pitchFamily="2" charset="2"/>
              <a:buChar char="§"/>
            </a:pPr>
            <a:r>
              <a:rPr lang="en-US" dirty="0"/>
              <a:t> </a:t>
            </a:r>
            <a:r>
              <a:rPr lang="en-US" dirty="0" err="1"/>
              <a:t>Pyaudio</a:t>
            </a:r>
            <a:r>
              <a:rPr lang="en-US" dirty="0"/>
              <a:t> - provides Python bindings for </a:t>
            </a:r>
            <a:r>
              <a:rPr lang="en-US" dirty="0" err="1"/>
              <a:t>PortAudio</a:t>
            </a:r>
            <a:r>
              <a:rPr lang="en-US" dirty="0"/>
              <a:t>, With </a:t>
            </a:r>
            <a:r>
              <a:rPr lang="en-US" dirty="0" err="1"/>
              <a:t>PyAudio</a:t>
            </a:r>
            <a:r>
              <a:rPr lang="en-US" dirty="0"/>
              <a:t>, you can easily use Python to play and record audio on a variety of platforms.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4145333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177D-63A2-4D04-8447-BCBB7CE72DE6}"/>
              </a:ext>
            </a:extLst>
          </p:cNvPr>
          <p:cNvSpPr>
            <a:spLocks noGrp="1"/>
          </p:cNvSpPr>
          <p:nvPr>
            <p:ph type="title"/>
          </p:nvPr>
        </p:nvSpPr>
        <p:spPr/>
        <p:txBody>
          <a:bodyPr/>
          <a:lstStyle/>
          <a:p>
            <a:r>
              <a:rPr lang="en-US" dirty="0"/>
              <a:t>Things used in this project</a:t>
            </a:r>
          </a:p>
        </p:txBody>
      </p:sp>
      <p:sp>
        <p:nvSpPr>
          <p:cNvPr id="3" name="Content Placeholder 2">
            <a:extLst>
              <a:ext uri="{FF2B5EF4-FFF2-40B4-BE49-F238E27FC236}">
                <a16:creationId xmlns:a16="http://schemas.microsoft.com/office/drawing/2014/main" id="{F58B85CD-D7EA-485B-ABE2-68947CC13F25}"/>
              </a:ext>
            </a:extLst>
          </p:cNvPr>
          <p:cNvSpPr>
            <a:spLocks noGrp="1"/>
          </p:cNvSpPr>
          <p:nvPr>
            <p:ph idx="1"/>
          </p:nvPr>
        </p:nvSpPr>
        <p:spPr/>
        <p:txBody>
          <a:bodyPr/>
          <a:lstStyle/>
          <a:p>
            <a:pPr>
              <a:buFont typeface="Wingdings" panose="05000000000000000000" pitchFamily="2" charset="2"/>
              <a:buChar char="§"/>
            </a:pPr>
            <a:r>
              <a:rPr lang="en-US" dirty="0"/>
              <a:t> Matplotlib – is a python library used to data visualization and graphical plotting library for Python and its numerical extension NumPy.</a:t>
            </a:r>
          </a:p>
          <a:p>
            <a:pPr>
              <a:buFont typeface="Wingdings" panose="05000000000000000000" pitchFamily="2" charset="2"/>
              <a:buChar char="§"/>
            </a:pPr>
            <a:r>
              <a:rPr lang="en-US" dirty="0"/>
              <a:t> </a:t>
            </a:r>
            <a:r>
              <a:rPr lang="en-US" dirty="0" err="1"/>
              <a:t>Termcolor</a:t>
            </a:r>
            <a:r>
              <a:rPr lang="en-US" dirty="0"/>
              <a:t> – it is a python module used for Color formatting for output in the terminal.</a:t>
            </a:r>
          </a:p>
          <a:p>
            <a:pPr>
              <a:buFont typeface="Wingdings" panose="05000000000000000000" pitchFamily="2" charset="2"/>
              <a:buChar char="§"/>
            </a:pPr>
            <a:r>
              <a:rPr lang="en-US" dirty="0"/>
              <a:t> </a:t>
            </a:r>
            <a:r>
              <a:rPr lang="en-US" dirty="0" err="1"/>
              <a:t>Scipy</a:t>
            </a:r>
            <a:r>
              <a:rPr lang="en-US" dirty="0"/>
              <a:t> - Python library used for scientific computing and technical computing.</a:t>
            </a:r>
          </a:p>
          <a:p>
            <a:pPr>
              <a:buFont typeface="Wingdings" panose="05000000000000000000" pitchFamily="2" charset="2"/>
              <a:buChar char="§"/>
            </a:pPr>
            <a:r>
              <a:rPr lang="en-US" dirty="0"/>
              <a:t> </a:t>
            </a:r>
            <a:r>
              <a:rPr lang="en-US" dirty="0" err="1"/>
              <a:t>Pydub</a:t>
            </a:r>
            <a:r>
              <a:rPr lang="en-US" dirty="0"/>
              <a:t> – it is a python library used to play, split, merge, and edit audio files.</a:t>
            </a:r>
          </a:p>
        </p:txBody>
      </p:sp>
    </p:spTree>
    <p:extLst>
      <p:ext uri="{BB962C8B-B14F-4D97-AF65-F5344CB8AC3E}">
        <p14:creationId xmlns:p14="http://schemas.microsoft.com/office/powerpoint/2010/main" val="4034337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2F44-7B9B-4F4D-B08D-9366248487AD}"/>
              </a:ext>
            </a:extLst>
          </p:cNvPr>
          <p:cNvSpPr>
            <a:spLocks noGrp="1"/>
          </p:cNvSpPr>
          <p:nvPr>
            <p:ph type="title"/>
          </p:nvPr>
        </p:nvSpPr>
        <p:spPr/>
        <p:txBody>
          <a:bodyPr/>
          <a:lstStyle/>
          <a:p>
            <a:r>
              <a:rPr lang="en-US" dirty="0"/>
              <a:t>How </a:t>
            </a:r>
            <a:r>
              <a:rPr lang="en-US"/>
              <a:t>it works</a:t>
            </a:r>
          </a:p>
        </p:txBody>
      </p:sp>
      <p:sp>
        <p:nvSpPr>
          <p:cNvPr id="3" name="Content Placeholder 2">
            <a:extLst>
              <a:ext uri="{FF2B5EF4-FFF2-40B4-BE49-F238E27FC236}">
                <a16:creationId xmlns:a16="http://schemas.microsoft.com/office/drawing/2014/main" id="{ED5D8A16-4D5A-4883-94A1-B70CB4E9941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24409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1E47E-D64C-4779-A961-CC09025C970C}"/>
              </a:ext>
            </a:extLst>
          </p:cNvPr>
          <p:cNvSpPr>
            <a:spLocks noGrp="1"/>
          </p:cNvSpPr>
          <p:nvPr>
            <p:ph type="title"/>
          </p:nvPr>
        </p:nvSpPr>
        <p:spPr>
          <a:xfrm>
            <a:off x="838200" y="365125"/>
            <a:ext cx="10515600" cy="2471381"/>
          </a:xfrm>
        </p:spPr>
        <p:txBody>
          <a:bodyPr/>
          <a:lstStyle/>
          <a:p>
            <a:endParaRPr lang="en-US" dirty="0"/>
          </a:p>
        </p:txBody>
      </p:sp>
      <p:sp>
        <p:nvSpPr>
          <p:cNvPr id="3" name="Content Placeholder 2">
            <a:extLst>
              <a:ext uri="{FF2B5EF4-FFF2-40B4-BE49-F238E27FC236}">
                <a16:creationId xmlns:a16="http://schemas.microsoft.com/office/drawing/2014/main" id="{87028E31-BE4B-40B3-A3D0-66A17E0369A6}"/>
              </a:ext>
            </a:extLst>
          </p:cNvPr>
          <p:cNvSpPr>
            <a:spLocks noGrp="1"/>
          </p:cNvSpPr>
          <p:nvPr>
            <p:ph idx="1"/>
          </p:nvPr>
        </p:nvSpPr>
        <p:spPr>
          <a:xfrm>
            <a:off x="838200" y="2668555"/>
            <a:ext cx="10515600" cy="3508408"/>
          </a:xfrm>
        </p:spPr>
        <p:txBody>
          <a:bodyPr/>
          <a:lstStyle/>
          <a:p>
            <a:pPr marL="0" indent="0">
              <a:buNone/>
            </a:pPr>
            <a:r>
              <a:rPr lang="en-US" dirty="0"/>
              <a:t>Presented By:					Guided By:</a:t>
            </a:r>
          </a:p>
          <a:p>
            <a:pPr marL="0" indent="0">
              <a:buNone/>
            </a:pPr>
            <a:r>
              <a:rPr lang="en-US" dirty="0"/>
              <a:t>	Anuj C S (18bcs009)				Dr Uma S.</a:t>
            </a:r>
          </a:p>
          <a:p>
            <a:pPr marL="0" indent="0">
              <a:buNone/>
            </a:pPr>
            <a:r>
              <a:rPr lang="en-US" dirty="0"/>
              <a:t>	Arun S M (18bcs013)</a:t>
            </a:r>
          </a:p>
          <a:p>
            <a:pPr marL="0" indent="0">
              <a:buNone/>
            </a:pPr>
            <a:r>
              <a:rPr lang="en-US" dirty="0"/>
              <a:t>	Darshan R P (18bcs023)</a:t>
            </a:r>
          </a:p>
          <a:p>
            <a:pPr marL="0" indent="0">
              <a:buNone/>
            </a:pPr>
            <a:r>
              <a:rPr lang="en-US" dirty="0"/>
              <a:t>	Jagadeesh C (18bcs033)</a:t>
            </a:r>
          </a:p>
          <a:p>
            <a:pPr marL="0" indent="0">
              <a:buNone/>
            </a:pPr>
            <a:endParaRPr lang="en-US" dirty="0"/>
          </a:p>
        </p:txBody>
      </p:sp>
    </p:spTree>
    <p:extLst>
      <p:ext uri="{BB962C8B-B14F-4D97-AF65-F5344CB8AC3E}">
        <p14:creationId xmlns:p14="http://schemas.microsoft.com/office/powerpoint/2010/main" val="2087778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B99B1-78AD-4472-ADBC-73B1E9BACBB0}"/>
              </a:ext>
            </a:extLst>
          </p:cNvPr>
          <p:cNvSpPr>
            <a:spLocks noGrp="1"/>
          </p:cNvSpPr>
          <p:nvPr>
            <p:ph type="title"/>
          </p:nvPr>
        </p:nvSpPr>
        <p:spPr/>
        <p:txBody>
          <a:bodyPr/>
          <a:lstStyle/>
          <a:p>
            <a:r>
              <a:rPr lang="en-US" dirty="0"/>
              <a:t>Topic : Music information retrieval system      		using opensource tools (MIRs).</a:t>
            </a:r>
          </a:p>
        </p:txBody>
      </p:sp>
      <p:sp>
        <p:nvSpPr>
          <p:cNvPr id="3" name="Content Placeholder 2">
            <a:extLst>
              <a:ext uri="{FF2B5EF4-FFF2-40B4-BE49-F238E27FC236}">
                <a16:creationId xmlns:a16="http://schemas.microsoft.com/office/drawing/2014/main" id="{41D67597-25D6-478B-A746-A8D97F1FB94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61521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C4C2-F1D3-4734-97FE-DCA0D41E884A}"/>
              </a:ext>
            </a:extLst>
          </p:cNvPr>
          <p:cNvSpPr>
            <a:spLocks noGrp="1"/>
          </p:cNvSpPr>
          <p:nvPr>
            <p:ph type="title"/>
          </p:nvPr>
        </p:nvSpPr>
        <p:spPr/>
        <p:txBody>
          <a:bodyPr/>
          <a:lstStyle/>
          <a:p>
            <a:r>
              <a:rPr lang="en-US" dirty="0"/>
              <a:t>What is </a:t>
            </a:r>
            <a:r>
              <a:rPr lang="en-US" dirty="0" err="1"/>
              <a:t>mirs</a:t>
            </a:r>
            <a:r>
              <a:rPr lang="en-US" dirty="0"/>
              <a:t>?</a:t>
            </a:r>
          </a:p>
        </p:txBody>
      </p:sp>
      <p:sp>
        <p:nvSpPr>
          <p:cNvPr id="3" name="Content Placeholder 2">
            <a:extLst>
              <a:ext uri="{FF2B5EF4-FFF2-40B4-BE49-F238E27FC236}">
                <a16:creationId xmlns:a16="http://schemas.microsoft.com/office/drawing/2014/main" id="{38516C5B-2682-4CFF-BC2E-186D9CF4583B}"/>
              </a:ext>
            </a:extLst>
          </p:cNvPr>
          <p:cNvSpPr>
            <a:spLocks noGrp="1"/>
          </p:cNvSpPr>
          <p:nvPr>
            <p:ph idx="1"/>
          </p:nvPr>
        </p:nvSpPr>
        <p:spPr/>
        <p:txBody>
          <a:bodyPr/>
          <a:lstStyle/>
          <a:p>
            <a:r>
              <a:rPr lang="en-US" dirty="0"/>
              <a:t>Music information retrieval (MIR) is the interdisciplinary science of retrieving information from music.</a:t>
            </a:r>
          </a:p>
          <a:p>
            <a:endParaRPr lang="en-US" dirty="0"/>
          </a:p>
          <a:p>
            <a:r>
              <a:rPr lang="en-US" dirty="0"/>
              <a:t>In simple words, MIRS helps to know the music or name of the album by listening to any portion of the music.</a:t>
            </a:r>
          </a:p>
        </p:txBody>
      </p:sp>
    </p:spTree>
    <p:extLst>
      <p:ext uri="{BB962C8B-B14F-4D97-AF65-F5344CB8AC3E}">
        <p14:creationId xmlns:p14="http://schemas.microsoft.com/office/powerpoint/2010/main" val="11392009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559</TotalTime>
  <Words>1307</Words>
  <Application>Microsoft Office PowerPoint</Application>
  <PresentationFormat>Widescreen</PresentationFormat>
  <Paragraphs>137</Paragraphs>
  <Slides>26</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26</vt:i4>
      </vt:variant>
    </vt:vector>
  </HeadingPairs>
  <TitlesOfParts>
    <vt:vector size="38" baseType="lpstr">
      <vt:lpstr>Arial</vt:lpstr>
      <vt:lpstr>Calibri</vt:lpstr>
      <vt:lpstr>Calibri Light</vt:lpstr>
      <vt:lpstr>Campton Light</vt:lpstr>
      <vt:lpstr>Times New Roman</vt:lpstr>
      <vt:lpstr>TimesNewRomanPSMT</vt:lpstr>
      <vt:lpstr>Tw Cen MT</vt:lpstr>
      <vt:lpstr>Tw Cen MT Condensed</vt:lpstr>
      <vt:lpstr>Wingdings</vt:lpstr>
      <vt:lpstr>Wingdings 3</vt:lpstr>
      <vt:lpstr>Integral</vt:lpstr>
      <vt:lpstr>Office Theme</vt:lpstr>
      <vt:lpstr>INDIAN INSTITUE OF INFORMATION TECHNOLOGY, DHARWAD.</vt:lpstr>
      <vt:lpstr>Topic : Music information retrieval system        using opensource tools (MIRs).</vt:lpstr>
      <vt:lpstr>overview</vt:lpstr>
      <vt:lpstr>Things used in this project</vt:lpstr>
      <vt:lpstr>Things used in this project</vt:lpstr>
      <vt:lpstr>How it works</vt:lpstr>
      <vt:lpstr>PowerPoint Presentation</vt:lpstr>
      <vt:lpstr>Topic : Music information retrieval system        using opensource tools (MIRs).</vt:lpstr>
      <vt:lpstr>What is mirs?</vt:lpstr>
      <vt:lpstr>Music information retrieval system steps</vt:lpstr>
      <vt:lpstr>Previously developed mir apps</vt:lpstr>
      <vt:lpstr>Previously developed mir apps</vt:lpstr>
      <vt:lpstr>Previously developed mir apps</vt:lpstr>
      <vt:lpstr>Soundhound vs Shazam </vt:lpstr>
      <vt:lpstr>How mirs works?</vt:lpstr>
      <vt:lpstr>How it works?</vt:lpstr>
      <vt:lpstr>Audio fingerprint &amp; spectrum analysis</vt:lpstr>
      <vt:lpstr>Open source algorithms</vt:lpstr>
      <vt:lpstr>Open source algorithms</vt:lpstr>
      <vt:lpstr>Audio-fingerprint-python project</vt:lpstr>
      <vt:lpstr>Our project: MIRS</vt:lpstr>
      <vt:lpstr>Architecture </vt:lpstr>
      <vt:lpstr>2. Sign in / sign up page. </vt:lpstr>
      <vt:lpstr>Progress Till now:</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INSTITUTE OF INFORMATION TECHNOLOGY DHARWAD</dc:title>
  <dc:creator>Anuj</dc:creator>
  <cp:lastModifiedBy>Jagadeesh</cp:lastModifiedBy>
  <cp:revision>32</cp:revision>
  <dcterms:created xsi:type="dcterms:W3CDTF">2021-09-23T05:49:06Z</dcterms:created>
  <dcterms:modified xsi:type="dcterms:W3CDTF">2021-11-23T05:28:31Z</dcterms:modified>
</cp:coreProperties>
</file>