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y="6858000" cx="12192000"/>
  <p:notesSz cx="6858000" cy="9144000"/>
  <p:custDataLst>
    <p:tags r:id="rId24"/>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22" Type="http://schemas.openxmlformats.org/officeDocument/2006/relationships/slide" Target="slides/slide19.xml"/><Relationship Id="rId10" Type="http://schemas.openxmlformats.org/officeDocument/2006/relationships/slide" Target="slides/slide7.xml"/><Relationship Id="rId21" Type="http://schemas.openxmlformats.org/officeDocument/2006/relationships/slide" Target="slides/slide18.xml"/><Relationship Id="rId13" Type="http://schemas.openxmlformats.org/officeDocument/2006/relationships/slide" Target="slides/slide10.xml"/><Relationship Id="rId24" Type="http://schemas.openxmlformats.org/officeDocument/2006/relationships/tags" Target="tags/tag1.xml"/><Relationship Id="rId12" Type="http://schemas.openxmlformats.org/officeDocument/2006/relationships/slide" Target="slides/slide9.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1"/>
          <p:cNvSpPr txBox="1"/>
          <p:nvPr>
            <p:ph type="ctrTitle"/>
          </p:nvPr>
        </p:nvSpPr>
        <p:spPr>
          <a:xfrm>
            <a:off x="1100051" y="192281"/>
            <a:ext cx="10058400" cy="35661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Smart Parking System </a:t>
            </a:r>
            <a:endParaRPr/>
          </a:p>
        </p:txBody>
      </p:sp>
      <p:sp>
        <p:nvSpPr>
          <p:cNvPr id="22" name="Google Shape;2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7966"/>
            <a:ext cx="10058400" cy="1450757"/>
          </a:xfrm>
        </p:spPr>
        <p:txBody>
          <a:bodyPr>
            <a:normAutofit/>
          </a:bodyPr>
          <a:lstStyle/>
          <a:p>
            <a:pPr lvl="0"/>
            <a:r>
              <a:rPr lang="en-ZA" dirty="0" smtClean="0"/>
              <a:t>State of the System  </a:t>
            </a:r>
            <a:r>
              <a:rPr lang="en-ZA" dirty="0"/>
              <a:t/>
            </a:r>
            <a:br>
              <a:rPr lang="en-ZA" dirty="0"/>
            </a:br>
            <a:endParaRPr lang="en-ZA" dirty="0"/>
          </a:p>
        </p:txBody>
      </p:sp>
      <p:sp>
        <p:nvSpPr>
          <p:cNvPr id="3" name="Content Placeholder 2"/>
          <p:cNvSpPr>
            <a:spLocks noGrp="1"/>
          </p:cNvSpPr>
          <p:nvPr>
            <p:ph idx="1"/>
          </p:nvPr>
        </p:nvSpPr>
        <p:spPr/>
        <p:txBody>
          <a:bodyPr>
            <a:normAutofit/>
          </a:bodyPr>
          <a:lstStyle/>
          <a:p>
            <a:endParaRPr lang="en-US" dirty="0" smtClean="0"/>
          </a:p>
          <a:p>
            <a:r>
              <a:rPr lang="en-US" dirty="0" smtClean="0"/>
              <a:t>There </a:t>
            </a:r>
            <a:r>
              <a:rPr lang="en-US" dirty="0"/>
              <a:t>is three main states in the system after a car detected. </a:t>
            </a:r>
            <a:endParaRPr lang="en-US" dirty="0" smtClean="0"/>
          </a:p>
          <a:p>
            <a:r>
              <a:rPr lang="en-US" dirty="0" smtClean="0"/>
              <a:t>The </a:t>
            </a:r>
            <a:r>
              <a:rPr lang="en-US" sz="2400" dirty="0">
                <a:solidFill>
                  <a:srgbClr val="FF0000"/>
                </a:solidFill>
              </a:rPr>
              <a:t>check in</a:t>
            </a:r>
            <a:r>
              <a:rPr lang="en-US" sz="2400" dirty="0"/>
              <a:t> </a:t>
            </a:r>
            <a:r>
              <a:rPr lang="en-US" dirty="0"/>
              <a:t>state, </a:t>
            </a:r>
            <a:r>
              <a:rPr lang="en-US" sz="2400" dirty="0">
                <a:solidFill>
                  <a:srgbClr val="FF0000"/>
                </a:solidFill>
              </a:rPr>
              <a:t>payment</a:t>
            </a:r>
            <a:r>
              <a:rPr lang="en-US" sz="2400" dirty="0"/>
              <a:t> </a:t>
            </a:r>
            <a:r>
              <a:rPr lang="en-US" dirty="0"/>
              <a:t>and </a:t>
            </a:r>
            <a:r>
              <a:rPr lang="en-US" sz="2400" dirty="0">
                <a:solidFill>
                  <a:srgbClr val="FF0000"/>
                </a:solidFill>
              </a:rPr>
              <a:t>checkout</a:t>
            </a:r>
            <a:r>
              <a:rPr lang="en-US" sz="2400" dirty="0"/>
              <a:t> </a:t>
            </a:r>
            <a:r>
              <a:rPr lang="en-US" dirty="0"/>
              <a:t>state</a:t>
            </a:r>
            <a:r>
              <a:rPr lang="en-US" dirty="0" smtClean="0"/>
              <a:t>.</a:t>
            </a:r>
          </a:p>
          <a:p>
            <a:endParaRPr lang="en-US" dirty="0"/>
          </a:p>
          <a:p>
            <a:r>
              <a:rPr lang="en-US" dirty="0"/>
              <a:t>The user will use the keypad and LCD in </a:t>
            </a:r>
            <a:r>
              <a:rPr lang="en-US" dirty="0" smtClean="0"/>
              <a:t>every state. </a:t>
            </a:r>
            <a:r>
              <a:rPr lang="en-US" dirty="0"/>
              <a:t>there's </a:t>
            </a:r>
            <a:r>
              <a:rPr lang="en-US" dirty="0" smtClean="0"/>
              <a:t>more than way </a:t>
            </a:r>
            <a:r>
              <a:rPr lang="en-US" dirty="0"/>
              <a:t>that the user can choose, either by phone or by RF </a:t>
            </a:r>
            <a:r>
              <a:rPr lang="en-US" dirty="0" smtClean="0"/>
              <a:t>card reader or by entering the card number. </a:t>
            </a:r>
          </a:p>
          <a:p>
            <a:endParaRPr lang="en-US" dirty="0"/>
          </a:p>
          <a:p>
            <a:endParaRPr lang="en-US" dirty="0"/>
          </a:p>
        </p:txBody>
      </p:sp>
    </p:spTree>
    <p:extLst>
      <p:ext uri="{BB962C8B-B14F-4D97-AF65-F5344CB8AC3E}">
        <p14:creationId xmlns:p14="http://schemas.microsoft.com/office/powerpoint/2010/main" val="136906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814"/>
            <a:ext cx="10058400" cy="1450757"/>
          </a:xfrm>
        </p:spPr>
        <p:txBody>
          <a:bodyPr>
            <a:normAutofit/>
          </a:bodyPr>
          <a:lstStyle/>
          <a:p>
            <a:pPr lvl="0"/>
            <a:r>
              <a:rPr lang="en-ZA" dirty="0"/>
              <a:t>State of the System</a:t>
            </a:r>
            <a:endParaRPr lang="en-ZA" dirty="0"/>
          </a:p>
        </p:txBody>
      </p:sp>
      <p:sp>
        <p:nvSpPr>
          <p:cNvPr id="4" name="Rectangle 3"/>
          <p:cNvSpPr/>
          <p:nvPr/>
        </p:nvSpPr>
        <p:spPr>
          <a:xfrm>
            <a:off x="4117752" y="3309870"/>
            <a:ext cx="990600" cy="2236122"/>
          </a:xfrm>
          <a:prstGeom prst="rect">
            <a:avLst/>
          </a:prstGeom>
          <a:effectLst>
            <a:outerShdw blurRad="63500" sx="102000" sy="102000" algn="ctr"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vert="vert270" rtlCol="0" anchor="ctr"/>
          <a:lstStyle/>
          <a:p>
            <a:pPr algn="ctr"/>
            <a:r>
              <a:rPr lang="en-ZA" dirty="0" smtClean="0">
                <a:latin typeface="Tahoma" pitchFamily="34" charset="0"/>
                <a:ea typeface="Tahoma" pitchFamily="34" charset="0"/>
                <a:cs typeface="Tahoma" pitchFamily="34" charset="0"/>
              </a:rPr>
              <a:t>System unit</a:t>
            </a:r>
          </a:p>
        </p:txBody>
      </p:sp>
      <p:sp>
        <p:nvSpPr>
          <p:cNvPr id="5" name="Rectangle 4"/>
          <p:cNvSpPr/>
          <p:nvPr/>
        </p:nvSpPr>
        <p:spPr>
          <a:xfrm>
            <a:off x="6768501" y="3281311"/>
            <a:ext cx="990600" cy="2236122"/>
          </a:xfrm>
          <a:prstGeom prst="rect">
            <a:avLst/>
          </a:prstGeom>
          <a:effectLst>
            <a:outerShdw blurRad="63500" sx="102000" sy="102000" algn="ctr"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vert="vert270" rtlCol="0" anchor="ctr"/>
          <a:lstStyle/>
          <a:p>
            <a:pPr algn="ctr"/>
            <a:r>
              <a:rPr lang="en-US" dirty="0" smtClean="0">
                <a:latin typeface="Tahoma" pitchFamily="34" charset="0"/>
                <a:ea typeface="Tahoma" pitchFamily="34" charset="0"/>
                <a:cs typeface="Tahoma" pitchFamily="34" charset="0"/>
              </a:rPr>
              <a:t>Coordinator</a:t>
            </a:r>
          </a:p>
        </p:txBody>
      </p:sp>
      <p:cxnSp>
        <p:nvCxnSpPr>
          <p:cNvPr id="6" name="Straight Arrow Connector 5"/>
          <p:cNvCxnSpPr/>
          <p:nvPr/>
        </p:nvCxnSpPr>
        <p:spPr>
          <a:xfrm>
            <a:off x="3005929" y="3297617"/>
            <a:ext cx="1057842" cy="6612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999976" y="4749499"/>
            <a:ext cx="1063795" cy="4828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2025956" y="4279992"/>
            <a:ext cx="579549" cy="461665"/>
          </a:xfrm>
          <a:prstGeom prst="rect">
            <a:avLst/>
          </a:prstGeom>
          <a:noFill/>
        </p:spPr>
        <p:txBody>
          <a:bodyPr wrap="square" rtlCol="0">
            <a:spAutoFit/>
          </a:bodyPr>
          <a:lstStyle/>
          <a:p>
            <a:r>
              <a:rPr lang="en-ZA" sz="2400" b="1" dirty="0" smtClean="0">
                <a:solidFill>
                  <a:schemeClr val="accent1">
                    <a:lumMod val="75000"/>
                  </a:schemeClr>
                </a:solidFill>
              </a:rPr>
              <a:t>OR</a:t>
            </a:r>
            <a:endParaRPr lang="en-ZA" sz="2400" b="1" dirty="0">
              <a:solidFill>
                <a:schemeClr val="accent1">
                  <a:lumMod val="75000"/>
                </a:schemeClr>
              </a:solidFill>
            </a:endParaRPr>
          </a:p>
        </p:txBody>
      </p:sp>
      <p:cxnSp>
        <p:nvCxnSpPr>
          <p:cNvPr id="9" name="Straight Arrow Connector 8"/>
          <p:cNvCxnSpPr/>
          <p:nvPr/>
        </p:nvCxnSpPr>
        <p:spPr>
          <a:xfrm>
            <a:off x="5108352" y="4279992"/>
            <a:ext cx="153892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5284699" y="3672557"/>
            <a:ext cx="1362579" cy="461665"/>
          </a:xfrm>
          <a:prstGeom prst="rect">
            <a:avLst/>
          </a:prstGeom>
          <a:noFill/>
        </p:spPr>
        <p:txBody>
          <a:bodyPr wrap="square" rtlCol="0">
            <a:spAutoFit/>
          </a:bodyPr>
          <a:lstStyle/>
          <a:p>
            <a:r>
              <a:rPr lang="en-ZA" sz="2400" b="1" dirty="0" smtClean="0">
                <a:solidFill>
                  <a:srgbClr val="FF0000"/>
                </a:solidFill>
              </a:rPr>
              <a:t>State</a:t>
            </a:r>
            <a:endParaRPr lang="en-ZA" sz="2400" b="1" dirty="0">
              <a:solidFill>
                <a:srgbClr val="FF0000"/>
              </a:solidFill>
            </a:endParaRPr>
          </a:p>
        </p:txBody>
      </p:sp>
      <p:pic>
        <p:nvPicPr>
          <p:cNvPr id="11" name="Picture 10"/>
          <p:cNvPicPr/>
          <p:nvPr/>
        </p:nvPicPr>
        <p:blipFill rotWithShape="1">
          <a:blip r:embed="rId2">
            <a:extLst>
              <a:ext uri="{28A0092B-C50C-407E-A947-70E740481C1C}">
                <a14:useLocalDpi xmlns:a14="http://schemas.microsoft.com/office/drawing/2010/main" val="0"/>
              </a:ext>
            </a:extLst>
          </a:blip>
          <a:srcRect l="-265" t="-8728" r="265" b="8728"/>
          <a:stretch/>
        </p:blipFill>
        <p:spPr bwMode="auto">
          <a:xfrm>
            <a:off x="1733496" y="2636382"/>
            <a:ext cx="1272433" cy="1322469"/>
          </a:xfrm>
          <a:prstGeom prst="rect">
            <a:avLst/>
          </a:prstGeom>
          <a:ln>
            <a:noFill/>
          </a:ln>
          <a:extLst>
            <a:ext uri="{53640926-AAD7-44D8-BBD7-CCE9431645EC}">
              <a14:shadowObscured xmlns:a14="http://schemas.microsoft.com/office/drawing/2010/main"/>
            </a:ext>
          </a:extLst>
        </p:spPr>
      </p:pic>
      <p:pic>
        <p:nvPicPr>
          <p:cNvPr id="12" name="Picture 11"/>
          <p:cNvPicPr/>
          <p:nvPr/>
        </p:nvPicPr>
        <p:blipFill>
          <a:blip r:embed="rId3" cstate="print">
            <a:extLst>
              <a:ext uri="{28A0092B-C50C-407E-A947-70E740481C1C}">
                <a14:useLocalDpi xmlns:a14="http://schemas.microsoft.com/office/drawing/2010/main" val="0"/>
              </a:ext>
            </a:extLst>
          </a:blip>
          <a:stretch>
            <a:fillRect/>
          </a:stretch>
        </p:blipFill>
        <p:spPr>
          <a:xfrm>
            <a:off x="1679515" y="4954598"/>
            <a:ext cx="1272433" cy="1291098"/>
          </a:xfrm>
          <a:prstGeom prst="rect">
            <a:avLst/>
          </a:prstGeom>
        </p:spPr>
      </p:pic>
      <p:sp>
        <p:nvSpPr>
          <p:cNvPr id="13" name="Content Placeholder 12"/>
          <p:cNvSpPr txBox="1">
            <a:spLocks noGrp="1"/>
          </p:cNvSpPr>
          <p:nvPr>
            <p:ph idx="1"/>
          </p:nvPr>
        </p:nvSpPr>
        <p:spPr>
          <a:xfrm>
            <a:off x="850006" y="1845734"/>
            <a:ext cx="10305674" cy="424732"/>
          </a:xfrm>
          <a:prstGeom prst="rect">
            <a:avLst/>
          </a:prstGeom>
          <a:noFill/>
        </p:spPr>
        <p:txBody>
          <a:bodyPr wrap="square" rtlCol="0">
            <a:spAutoFit/>
          </a:bodyPr>
          <a:lstStyle/>
          <a:p>
            <a:r>
              <a:rPr lang="en-ZA" sz="2400" b="1" dirty="0" smtClean="0">
                <a:solidFill>
                  <a:srgbClr val="FF0000"/>
                </a:solidFill>
              </a:rPr>
              <a:t>State can be: Check in</a:t>
            </a:r>
            <a:r>
              <a:rPr lang="en-ZA" sz="2400" b="1" dirty="0" smtClean="0">
                <a:solidFill>
                  <a:srgbClr val="FF0000"/>
                </a:solidFill>
              </a:rPr>
              <a:t>, pay, Check out</a:t>
            </a:r>
            <a:endParaRPr lang="en-ZA" sz="2400" b="1" dirty="0">
              <a:solidFill>
                <a:srgbClr val="FF0000"/>
              </a:solidFill>
            </a:endParaRPr>
          </a:p>
        </p:txBody>
      </p:sp>
      <p:sp>
        <p:nvSpPr>
          <p:cNvPr id="14" name="TextBox 13"/>
          <p:cNvSpPr txBox="1"/>
          <p:nvPr/>
        </p:nvSpPr>
        <p:spPr>
          <a:xfrm>
            <a:off x="5199121" y="4549444"/>
            <a:ext cx="1449820" cy="400110"/>
          </a:xfrm>
          <a:prstGeom prst="rect">
            <a:avLst/>
          </a:prstGeom>
          <a:noFill/>
        </p:spPr>
        <p:txBody>
          <a:bodyPr wrap="none" rtlCol="1">
            <a:spAutoFit/>
          </a:bodyPr>
          <a:lstStyle/>
          <a:p>
            <a:r>
              <a:rPr lang="en-US" sz="2000" b="1" dirty="0" smtClean="0">
                <a:solidFill>
                  <a:srgbClr val="FF0000"/>
                </a:solidFill>
              </a:rPr>
              <a:t>information</a:t>
            </a:r>
            <a:endParaRPr lang="ar-SA" sz="2000" b="1" dirty="0">
              <a:solidFill>
                <a:srgbClr val="FF0000"/>
              </a:solidFill>
            </a:endParaRPr>
          </a:p>
        </p:txBody>
      </p:sp>
    </p:spTree>
    <p:extLst>
      <p:ext uri="{BB962C8B-B14F-4D97-AF65-F5344CB8AC3E}">
        <p14:creationId xmlns:p14="http://schemas.microsoft.com/office/powerpoint/2010/main" val="4103085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b="1" dirty="0"/>
              <a:t>The </a:t>
            </a:r>
            <a:r>
              <a:rPr lang="en-US" b="1" dirty="0" smtClean="0"/>
              <a:t>Coordinator</a:t>
            </a:r>
            <a:endParaRPr lang="en-ZA" dirty="0"/>
          </a:p>
        </p:txBody>
      </p:sp>
      <p:sp>
        <p:nvSpPr>
          <p:cNvPr id="3" name="Content Placeholder 2"/>
          <p:cNvSpPr>
            <a:spLocks noGrp="1"/>
          </p:cNvSpPr>
          <p:nvPr>
            <p:ph idx="1"/>
          </p:nvPr>
        </p:nvSpPr>
        <p:spPr/>
        <p:txBody>
          <a:bodyPr/>
          <a:lstStyle/>
          <a:p>
            <a:r>
              <a:rPr lang="en-US" dirty="0"/>
              <a:t>The coordinator consist of:</a:t>
            </a:r>
            <a:endParaRPr lang="en-ZA" dirty="0"/>
          </a:p>
          <a:p>
            <a:pPr marL="457200" lvl="0" indent="-457200">
              <a:buFont typeface="+mj-lt"/>
              <a:buAutoNum type="arabicPeriod"/>
            </a:pPr>
            <a:r>
              <a:rPr lang="en-US" dirty="0" err="1"/>
              <a:t>Arduino</a:t>
            </a:r>
            <a:r>
              <a:rPr lang="en-US" dirty="0"/>
              <a:t> Uno </a:t>
            </a:r>
            <a:endParaRPr lang="ar-SA" dirty="0" smtClean="0"/>
          </a:p>
          <a:p>
            <a:pPr marL="457200" indent="-457200">
              <a:buFont typeface="+mj-lt"/>
              <a:buAutoNum type="arabicPeriod"/>
            </a:pPr>
            <a:r>
              <a:rPr lang="en-US" dirty="0"/>
              <a:t>ENC28J60 Ethernet Module.</a:t>
            </a:r>
            <a:endParaRPr lang="en-ZA" dirty="0"/>
          </a:p>
          <a:p>
            <a:pPr marL="0" lvl="0" indent="0">
              <a:buNone/>
            </a:pPr>
            <a:endParaRPr lang="en-ZA" dirty="0"/>
          </a:p>
          <a:p>
            <a:endParaRPr lang="en-ZA"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7807325" y="2509626"/>
            <a:ext cx="3348355" cy="269557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440551" y="3378982"/>
            <a:ext cx="3636645" cy="2727325"/>
          </a:xfrm>
          <a:prstGeom prst="rect">
            <a:avLst/>
          </a:prstGeom>
        </p:spPr>
      </p:pic>
    </p:spTree>
    <p:extLst>
      <p:ext uri="{BB962C8B-B14F-4D97-AF65-F5344CB8AC3E}">
        <p14:creationId xmlns:p14="http://schemas.microsoft.com/office/powerpoint/2010/main" val="1347168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 between the </a:t>
            </a:r>
            <a:r>
              <a:rPr lang="en-US" b="1" dirty="0" err="1"/>
              <a:t>Arduino</a:t>
            </a:r>
            <a:r>
              <a:rPr lang="ar-SA" b="1" dirty="0"/>
              <a:t>’</a:t>
            </a:r>
            <a:r>
              <a:rPr lang="en-US" b="1" dirty="0"/>
              <a:t>s</a:t>
            </a:r>
            <a:br>
              <a:rPr lang="en-US" b="1" dirty="0"/>
            </a:br>
            <a:endParaRPr lang="en-ZA" dirty="0"/>
          </a:p>
        </p:txBody>
      </p:sp>
      <p:sp>
        <p:nvSpPr>
          <p:cNvPr id="3" name="Content Placeholder 2"/>
          <p:cNvSpPr>
            <a:spLocks noGrp="1"/>
          </p:cNvSpPr>
          <p:nvPr>
            <p:ph idx="1"/>
          </p:nvPr>
        </p:nvSpPr>
        <p:spPr/>
        <p:txBody>
          <a:bodyPr/>
          <a:lstStyle/>
          <a:p>
            <a:r>
              <a:rPr lang="en-US" dirty="0" smtClean="0"/>
              <a:t>We use </a:t>
            </a:r>
            <a:r>
              <a:rPr lang="en-US" dirty="0">
                <a:solidFill>
                  <a:schemeClr val="accent2"/>
                </a:solidFill>
              </a:rPr>
              <a:t>I2C</a:t>
            </a:r>
            <a:r>
              <a:rPr lang="en-US" dirty="0"/>
              <a:t> </a:t>
            </a:r>
            <a:r>
              <a:rPr lang="en-US" dirty="0" smtClean="0"/>
              <a:t> to communicate . </a:t>
            </a:r>
            <a:r>
              <a:rPr lang="en-US" dirty="0"/>
              <a:t>The </a:t>
            </a:r>
            <a:r>
              <a:rPr lang="en-US" dirty="0">
                <a:solidFill>
                  <a:schemeClr val="accent2"/>
                </a:solidFill>
              </a:rPr>
              <a:t>coordinator</a:t>
            </a:r>
            <a:r>
              <a:rPr lang="en-US" dirty="0"/>
              <a:t> will be the master, and the other units will be connected as a slave</a:t>
            </a:r>
            <a:r>
              <a:rPr lang="en-US" dirty="0" smtClean="0"/>
              <a:t>.</a:t>
            </a:r>
          </a:p>
          <a:p>
            <a:r>
              <a:rPr lang="en-US" dirty="0"/>
              <a:t>The </a:t>
            </a:r>
            <a:r>
              <a:rPr lang="en-US" dirty="0">
                <a:solidFill>
                  <a:schemeClr val="accent2"/>
                </a:solidFill>
              </a:rPr>
              <a:t>coordinator</a:t>
            </a:r>
            <a:r>
              <a:rPr lang="en-US" dirty="0"/>
              <a:t> will continuously request data from each </a:t>
            </a:r>
            <a:r>
              <a:rPr lang="en-US" dirty="0" smtClean="0"/>
              <a:t>unit.</a:t>
            </a:r>
          </a:p>
          <a:p>
            <a:endParaRPr lang="en-ZA" dirty="0"/>
          </a:p>
          <a:p>
            <a:pPr lvl="1"/>
            <a:endParaRPr lang="en-Z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34712" y="2927873"/>
            <a:ext cx="5143500" cy="229489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8171712" y="2571825"/>
            <a:ext cx="2828925" cy="2819400"/>
          </a:xfrm>
          <a:prstGeom prst="rect">
            <a:avLst/>
          </a:prstGeom>
        </p:spPr>
      </p:pic>
      <p:sp>
        <p:nvSpPr>
          <p:cNvPr id="6" name="Rectangle 5"/>
          <p:cNvSpPr/>
          <p:nvPr/>
        </p:nvSpPr>
        <p:spPr>
          <a:xfrm>
            <a:off x="1193175" y="5470985"/>
            <a:ext cx="10082440" cy="646331"/>
          </a:xfrm>
          <a:prstGeom prst="rect">
            <a:avLst/>
          </a:prstGeom>
        </p:spPr>
        <p:txBody>
          <a:bodyPr wrap="square">
            <a:spAutoFit/>
          </a:bodyPr>
          <a:lstStyle/>
          <a:p>
            <a:r>
              <a:rPr lang="en-US" b="1" dirty="0">
                <a:solidFill>
                  <a:schemeClr val="accent2"/>
                </a:solidFill>
                <a:latin typeface="Calibri" panose="020F0502020204030204" pitchFamily="34" charset="0"/>
                <a:ea typeface="Calibri" panose="020F0502020204030204" pitchFamily="34" charset="0"/>
                <a:cs typeface="Arial" panose="020B0604020202020204" pitchFamily="34" charset="0"/>
              </a:rPr>
              <a:t>The information sent will contains the state of the unit, the way that the unit will use in each state also the phone number or the RF number.</a:t>
            </a:r>
            <a:endParaRPr lang="en-ZA" b="1" dirty="0">
              <a:solidFill>
                <a:schemeClr val="accent2"/>
              </a:solidFill>
            </a:endParaRPr>
          </a:p>
        </p:txBody>
      </p:sp>
    </p:spTree>
    <p:extLst>
      <p:ext uri="{BB962C8B-B14F-4D97-AF65-F5344CB8AC3E}">
        <p14:creationId xmlns:p14="http://schemas.microsoft.com/office/powerpoint/2010/main" val="2712660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Communicating with the server. </a:t>
            </a:r>
            <a:r>
              <a:rPr lang="en-ZA" b="1" dirty="0"/>
              <a:t/>
            </a:r>
            <a:br>
              <a:rPr lang="en-ZA" b="1" dirty="0"/>
            </a:br>
            <a:endParaRPr lang="en-ZA" dirty="0"/>
          </a:p>
        </p:txBody>
      </p:sp>
      <p:sp>
        <p:nvSpPr>
          <p:cNvPr id="3" name="Content Placeholder 2"/>
          <p:cNvSpPr>
            <a:spLocks noGrp="1"/>
          </p:cNvSpPr>
          <p:nvPr>
            <p:ph idx="1"/>
          </p:nvPr>
        </p:nvSpPr>
        <p:spPr/>
        <p:txBody>
          <a:bodyPr/>
          <a:lstStyle/>
          <a:p>
            <a:r>
              <a:rPr lang="en-US" dirty="0"/>
              <a:t>The </a:t>
            </a:r>
            <a:r>
              <a:rPr lang="en-US" dirty="0">
                <a:solidFill>
                  <a:schemeClr val="accent2"/>
                </a:solidFill>
              </a:rPr>
              <a:t>coordinator</a:t>
            </a:r>
            <a:r>
              <a:rPr lang="en-US" dirty="0"/>
              <a:t> is connected with the Ethernet module</a:t>
            </a:r>
            <a:r>
              <a:rPr lang="en-US" dirty="0" smtClean="0"/>
              <a:t>.</a:t>
            </a:r>
          </a:p>
          <a:p>
            <a:r>
              <a:rPr lang="en-US" dirty="0" smtClean="0"/>
              <a:t> </a:t>
            </a:r>
            <a:r>
              <a:rPr lang="en-US" dirty="0"/>
              <a:t>When the data received in the coordinator from the </a:t>
            </a:r>
            <a:r>
              <a:rPr lang="en-US" dirty="0" smtClean="0"/>
              <a:t>slaves</a:t>
            </a:r>
            <a:r>
              <a:rPr lang="en-ZA" dirty="0" smtClean="0"/>
              <a:t>.</a:t>
            </a:r>
            <a:r>
              <a:rPr lang="en-US" dirty="0" smtClean="0"/>
              <a:t>The </a:t>
            </a:r>
            <a:r>
              <a:rPr lang="en-US" dirty="0">
                <a:solidFill>
                  <a:schemeClr val="accent2"/>
                </a:solidFill>
              </a:rPr>
              <a:t>coordinator</a:t>
            </a:r>
            <a:r>
              <a:rPr lang="en-US" dirty="0"/>
              <a:t> will parse these information and store them according to the state in server using the Ethernet module.</a:t>
            </a:r>
            <a:endParaRPr lang="en-ZA" dirty="0"/>
          </a:p>
          <a:p>
            <a:endParaRPr lang="en-Z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76585" y="3142445"/>
            <a:ext cx="3379095" cy="3145404"/>
          </a:xfrm>
          <a:prstGeom prst="rect">
            <a:avLst/>
          </a:prstGeom>
        </p:spPr>
      </p:pic>
    </p:spTree>
    <p:extLst>
      <p:ext uri="{BB962C8B-B14F-4D97-AF65-F5344CB8AC3E}">
        <p14:creationId xmlns:p14="http://schemas.microsoft.com/office/powerpoint/2010/main" val="219836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Application</a:t>
            </a:r>
            <a:endParaRPr lang="en-ZA" dirty="0"/>
          </a:p>
        </p:txBody>
      </p:sp>
      <p:sp>
        <p:nvSpPr>
          <p:cNvPr id="3" name="Content Placeholder 2"/>
          <p:cNvSpPr>
            <a:spLocks noGrp="1"/>
          </p:cNvSpPr>
          <p:nvPr>
            <p:ph idx="1"/>
          </p:nvPr>
        </p:nvSpPr>
        <p:spPr/>
        <p:txBody>
          <a:bodyPr/>
          <a:lstStyle/>
          <a:p>
            <a:r>
              <a:rPr lang="en-US" dirty="0"/>
              <a:t>The software </a:t>
            </a:r>
            <a:r>
              <a:rPr lang="en-US" dirty="0">
                <a:solidFill>
                  <a:schemeClr val="accent2"/>
                </a:solidFill>
              </a:rPr>
              <a:t>application</a:t>
            </a:r>
            <a:r>
              <a:rPr lang="en-US" dirty="0"/>
              <a:t> can be used by the drivers to </a:t>
            </a:r>
            <a:r>
              <a:rPr lang="en-US" dirty="0">
                <a:solidFill>
                  <a:schemeClr val="accent2"/>
                </a:solidFill>
              </a:rPr>
              <a:t>check </a:t>
            </a:r>
            <a:r>
              <a:rPr lang="en-US" dirty="0" smtClean="0">
                <a:solidFill>
                  <a:schemeClr val="accent2"/>
                </a:solidFill>
              </a:rPr>
              <a:t>in</a:t>
            </a:r>
            <a:r>
              <a:rPr lang="ar-SA" dirty="0" smtClean="0">
                <a:solidFill>
                  <a:schemeClr val="accent2"/>
                </a:solidFill>
              </a:rPr>
              <a:t> </a:t>
            </a:r>
            <a:r>
              <a:rPr lang="en-US" dirty="0" smtClean="0"/>
              <a:t>,</a:t>
            </a:r>
            <a:r>
              <a:rPr lang="ar-SA" dirty="0" smtClean="0"/>
              <a:t> </a:t>
            </a:r>
            <a:r>
              <a:rPr lang="en-US" dirty="0" smtClean="0">
                <a:solidFill>
                  <a:schemeClr val="accent2"/>
                </a:solidFill>
              </a:rPr>
              <a:t>pay</a:t>
            </a:r>
            <a:r>
              <a:rPr lang="en-US" dirty="0" smtClean="0"/>
              <a:t> </a:t>
            </a:r>
            <a:r>
              <a:rPr lang="en-US" dirty="0"/>
              <a:t>and </a:t>
            </a:r>
            <a:r>
              <a:rPr lang="en-US" dirty="0">
                <a:solidFill>
                  <a:schemeClr val="accent2"/>
                </a:solidFill>
              </a:rPr>
              <a:t>check out</a:t>
            </a:r>
            <a:r>
              <a:rPr lang="en-US" dirty="0"/>
              <a:t>.</a:t>
            </a:r>
            <a:endParaRPr lang="en-ZA" dirty="0"/>
          </a:p>
          <a:p>
            <a:pPr>
              <a:buFont typeface="Wingdings" panose="05000000000000000000" pitchFamily="2" charset="2"/>
              <a:buChar char="§"/>
            </a:pPr>
            <a:r>
              <a:rPr lang="en-US" dirty="0"/>
              <a:t>The user will register in the system</a:t>
            </a:r>
            <a:r>
              <a:rPr lang="en-US" dirty="0" smtClean="0"/>
              <a:t>,</a:t>
            </a:r>
            <a:endParaRPr lang="ar-SA" dirty="0" smtClean="0"/>
          </a:p>
          <a:p>
            <a:pPr>
              <a:buFont typeface="Wingdings" panose="05000000000000000000" pitchFamily="2" charset="2"/>
              <a:buChar char="§"/>
            </a:pPr>
            <a:r>
              <a:rPr lang="en-US" dirty="0" smtClean="0"/>
              <a:t> </a:t>
            </a:r>
            <a:r>
              <a:rPr lang="en-US" dirty="0"/>
              <a:t>add the needed information like the phone </a:t>
            </a:r>
            <a:endParaRPr lang="en-US" dirty="0"/>
          </a:p>
          <a:p>
            <a:pPr marL="0" indent="0">
              <a:buNone/>
            </a:pPr>
            <a:r>
              <a:rPr lang="en-US" dirty="0" smtClean="0"/>
              <a:t>number </a:t>
            </a:r>
            <a:r>
              <a:rPr lang="en-US" dirty="0"/>
              <a:t>and the RF number.  </a:t>
            </a:r>
            <a:endParaRPr lang="ar-SA" dirty="0" smtClean="0"/>
          </a:p>
          <a:p>
            <a:endParaRPr lang="en-ZA" dirty="0"/>
          </a:p>
          <a:p>
            <a:endParaRPr lang="en-ZA" dirty="0"/>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8671346" y="2343955"/>
            <a:ext cx="2601532" cy="3928058"/>
          </a:xfrm>
          <a:prstGeom prst="rect">
            <a:avLst/>
          </a:prstGeom>
        </p:spPr>
      </p:pic>
      <p:pic>
        <p:nvPicPr>
          <p:cNvPr id="13" name="Picture 12"/>
          <p:cNvPicPr/>
          <p:nvPr/>
        </p:nvPicPr>
        <p:blipFill>
          <a:blip r:embed="rId3" cstate="print">
            <a:extLst>
              <a:ext uri="{28A0092B-C50C-407E-A947-70E740481C1C}">
                <a14:useLocalDpi xmlns:a14="http://schemas.microsoft.com/office/drawing/2010/main" val="0"/>
              </a:ext>
            </a:extLst>
          </a:blip>
          <a:stretch>
            <a:fillRect/>
          </a:stretch>
        </p:blipFill>
        <p:spPr>
          <a:xfrm>
            <a:off x="5821250" y="2343956"/>
            <a:ext cx="2498502" cy="3928056"/>
          </a:xfrm>
          <a:prstGeom prst="rect">
            <a:avLst/>
          </a:prstGeom>
        </p:spPr>
      </p:pic>
    </p:spTree>
    <p:extLst>
      <p:ext uri="{BB962C8B-B14F-4D97-AF65-F5344CB8AC3E}">
        <p14:creationId xmlns:p14="http://schemas.microsoft.com/office/powerpoint/2010/main" val="1462681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a:t>
            </a:r>
            <a:endParaRPr lang="en-ZA" dirty="0"/>
          </a:p>
        </p:txBody>
      </p:sp>
      <p:sp>
        <p:nvSpPr>
          <p:cNvPr id="3" name="Content Placeholder 2"/>
          <p:cNvSpPr>
            <a:spLocks noGrp="1"/>
          </p:cNvSpPr>
          <p:nvPr>
            <p:ph idx="1"/>
          </p:nvPr>
        </p:nvSpPr>
        <p:spPr/>
        <p:txBody>
          <a:bodyPr>
            <a:normAutofit/>
          </a:bodyPr>
          <a:lstStyle/>
          <a:p>
            <a:r>
              <a:rPr lang="en-ZA" b="1" dirty="0">
                <a:solidFill>
                  <a:schemeClr val="accent2"/>
                </a:solidFill>
              </a:rPr>
              <a:t>Which sensor to use: </a:t>
            </a:r>
            <a:endParaRPr lang="en-ZA" dirty="0">
              <a:solidFill>
                <a:schemeClr val="accent2"/>
              </a:solidFill>
            </a:endParaRPr>
          </a:p>
          <a:p>
            <a:pPr>
              <a:buFont typeface="Arial" panose="020B0604020202020204" pitchFamily="34" charset="0"/>
              <a:buChar char="•"/>
            </a:pPr>
            <a:r>
              <a:rPr lang="en-ZA" dirty="0" smtClean="0"/>
              <a:t> </a:t>
            </a:r>
            <a:r>
              <a:rPr lang="en-US" dirty="0"/>
              <a:t>After comparing to other sensors available, the </a:t>
            </a:r>
            <a:r>
              <a:rPr lang="en-US" dirty="0">
                <a:solidFill>
                  <a:schemeClr val="accent2"/>
                </a:solidFill>
              </a:rPr>
              <a:t>ultrasonic</a:t>
            </a:r>
            <a:r>
              <a:rPr lang="en-US" dirty="0"/>
              <a:t> sensor is the most accurate one, the </a:t>
            </a:r>
            <a:r>
              <a:rPr lang="en-US" dirty="0">
                <a:solidFill>
                  <a:schemeClr val="accent2"/>
                </a:solidFill>
              </a:rPr>
              <a:t>IR</a:t>
            </a:r>
            <a:r>
              <a:rPr lang="en-US" dirty="0"/>
              <a:t> sensor is not very accurate also doesn’t work fine outside in the sunlight, and the available IR sensors had a range less than the </a:t>
            </a:r>
            <a:r>
              <a:rPr lang="en-US" dirty="0">
                <a:solidFill>
                  <a:schemeClr val="accent2"/>
                </a:solidFill>
              </a:rPr>
              <a:t>ultrasonic</a:t>
            </a:r>
            <a:r>
              <a:rPr lang="en-US" dirty="0"/>
              <a:t> sensors. </a:t>
            </a:r>
          </a:p>
          <a:p>
            <a:r>
              <a:rPr lang="en-ZA" b="1" dirty="0" smtClean="0">
                <a:solidFill>
                  <a:schemeClr val="accent2"/>
                </a:solidFill>
              </a:rPr>
              <a:t>Detection </a:t>
            </a:r>
            <a:r>
              <a:rPr lang="en-ZA" b="1" dirty="0">
                <a:solidFill>
                  <a:schemeClr val="accent2"/>
                </a:solidFill>
              </a:rPr>
              <a:t>a car not a moving object</a:t>
            </a:r>
            <a:r>
              <a:rPr lang="en-ZA" b="1" dirty="0" smtClean="0">
                <a:solidFill>
                  <a:schemeClr val="accent2"/>
                </a:solidFill>
              </a:rPr>
              <a:t>:</a:t>
            </a:r>
          </a:p>
          <a:p>
            <a:pPr>
              <a:buFont typeface="Arial" panose="020B0604020202020204" pitchFamily="34" charset="0"/>
              <a:buChar char="•"/>
            </a:pPr>
            <a:r>
              <a:rPr lang="en-ZA" dirty="0" smtClean="0"/>
              <a:t> This </a:t>
            </a:r>
            <a:r>
              <a:rPr lang="en-ZA" dirty="0"/>
              <a:t>is solved by using more </a:t>
            </a:r>
            <a:r>
              <a:rPr lang="en-ZA" dirty="0" smtClean="0"/>
              <a:t>than </a:t>
            </a:r>
            <a:r>
              <a:rPr lang="en-ZA" dirty="0"/>
              <a:t>one </a:t>
            </a:r>
            <a:r>
              <a:rPr lang="en-ZA" dirty="0">
                <a:solidFill>
                  <a:schemeClr val="accent2"/>
                </a:solidFill>
              </a:rPr>
              <a:t>ultrasonic</a:t>
            </a:r>
            <a:r>
              <a:rPr lang="en-ZA" dirty="0"/>
              <a:t> sensor to detect from different points and </a:t>
            </a:r>
            <a:r>
              <a:rPr lang="en-ZA" dirty="0" smtClean="0"/>
              <a:t>distances.</a:t>
            </a:r>
          </a:p>
          <a:p>
            <a:pPr>
              <a:buFont typeface="Arial" panose="020B0604020202020204" pitchFamily="34" charset="0"/>
              <a:buChar char="•"/>
            </a:pPr>
            <a:r>
              <a:rPr lang="en-ZA" dirty="0" smtClean="0"/>
              <a:t> Also </a:t>
            </a:r>
            <a:r>
              <a:rPr lang="en-ZA" dirty="0"/>
              <a:t>by using delay and multiple readings to ensure that there is a car</a:t>
            </a:r>
            <a:r>
              <a:rPr lang="en-ZA" dirty="0" smtClean="0"/>
              <a:t>.</a:t>
            </a:r>
          </a:p>
          <a:p>
            <a:pPr marL="0" indent="0">
              <a:buNone/>
            </a:pPr>
            <a:endParaRPr lang="en-ZA" dirty="0"/>
          </a:p>
          <a:p>
            <a:pPr marL="0" indent="0">
              <a:buNone/>
            </a:pPr>
            <a:endParaRPr lang="en-ZA" dirty="0" smtClean="0"/>
          </a:p>
        </p:txBody>
      </p:sp>
    </p:spTree>
    <p:extLst>
      <p:ext uri="{BB962C8B-B14F-4D97-AF65-F5344CB8AC3E}">
        <p14:creationId xmlns:p14="http://schemas.microsoft.com/office/powerpoint/2010/main" val="1741608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a:t>
            </a:r>
            <a:endParaRPr lang="ar-SA" dirty="0"/>
          </a:p>
        </p:txBody>
      </p:sp>
      <p:sp>
        <p:nvSpPr>
          <p:cNvPr id="3" name="Content Placeholder 2"/>
          <p:cNvSpPr>
            <a:spLocks noGrp="1"/>
          </p:cNvSpPr>
          <p:nvPr>
            <p:ph idx="1"/>
          </p:nvPr>
        </p:nvSpPr>
        <p:spPr/>
        <p:txBody>
          <a:bodyPr>
            <a:normAutofit/>
          </a:bodyPr>
          <a:lstStyle/>
          <a:p>
            <a:pPr marL="0" indent="0">
              <a:buNone/>
            </a:pPr>
            <a:r>
              <a:rPr lang="en-US" dirty="0"/>
              <a:t> </a:t>
            </a:r>
            <a:endParaRPr lang="en-ZA" dirty="0"/>
          </a:p>
          <a:p>
            <a:pPr marL="0" indent="0">
              <a:buNone/>
            </a:pPr>
            <a:r>
              <a:rPr lang="en-ZA" b="1" dirty="0" smtClean="0">
                <a:solidFill>
                  <a:schemeClr val="accent2"/>
                </a:solidFill>
              </a:rPr>
              <a:t>Communication </a:t>
            </a:r>
            <a:r>
              <a:rPr lang="en-ZA" b="1" dirty="0">
                <a:solidFill>
                  <a:schemeClr val="accent2"/>
                </a:solidFill>
              </a:rPr>
              <a:t>between multiple </a:t>
            </a:r>
            <a:r>
              <a:rPr lang="en-ZA" b="1" dirty="0" err="1">
                <a:solidFill>
                  <a:schemeClr val="accent2"/>
                </a:solidFill>
              </a:rPr>
              <a:t>Arduino’s</a:t>
            </a:r>
            <a:r>
              <a:rPr lang="en-ZA" b="1" dirty="0">
                <a:solidFill>
                  <a:schemeClr val="accent2"/>
                </a:solidFill>
              </a:rPr>
              <a:t>: </a:t>
            </a:r>
            <a:endParaRPr lang="en-ZA" b="1" dirty="0" smtClean="0">
              <a:solidFill>
                <a:schemeClr val="accent2"/>
              </a:solidFill>
            </a:endParaRPr>
          </a:p>
          <a:p>
            <a:r>
              <a:rPr lang="en-US" dirty="0" smtClean="0"/>
              <a:t>There </a:t>
            </a:r>
            <a:r>
              <a:rPr lang="en-US" dirty="0"/>
              <a:t>are a lot of ways to communicate between </a:t>
            </a:r>
            <a:r>
              <a:rPr lang="en-US" dirty="0" err="1"/>
              <a:t>Arduino</a:t>
            </a:r>
            <a:r>
              <a:rPr lang="ar-SA" dirty="0"/>
              <a:t>’</a:t>
            </a:r>
            <a:r>
              <a:rPr lang="en-US" dirty="0"/>
              <a:t>s like </a:t>
            </a:r>
            <a:r>
              <a:rPr lang="en-US" dirty="0">
                <a:solidFill>
                  <a:schemeClr val="accent2"/>
                </a:solidFill>
              </a:rPr>
              <a:t>UART</a:t>
            </a:r>
            <a:r>
              <a:rPr lang="en-US" dirty="0"/>
              <a:t>, </a:t>
            </a:r>
            <a:r>
              <a:rPr lang="en-US" dirty="0">
                <a:solidFill>
                  <a:schemeClr val="accent2"/>
                </a:solidFill>
              </a:rPr>
              <a:t>SPI</a:t>
            </a:r>
            <a:r>
              <a:rPr lang="en-US" dirty="0"/>
              <a:t> and </a:t>
            </a:r>
            <a:r>
              <a:rPr lang="en-US" dirty="0">
                <a:solidFill>
                  <a:schemeClr val="accent2"/>
                </a:solidFill>
              </a:rPr>
              <a:t>I2C</a:t>
            </a:r>
            <a:r>
              <a:rPr lang="en-US" dirty="0"/>
              <a:t>. </a:t>
            </a:r>
          </a:p>
          <a:p>
            <a:r>
              <a:rPr lang="en-US" dirty="0"/>
              <a:t>In The </a:t>
            </a:r>
            <a:r>
              <a:rPr lang="en-US" dirty="0">
                <a:solidFill>
                  <a:schemeClr val="accent2"/>
                </a:solidFill>
              </a:rPr>
              <a:t>UART</a:t>
            </a:r>
            <a:r>
              <a:rPr lang="en-US" dirty="0"/>
              <a:t> only one device can send data to </a:t>
            </a:r>
            <a:r>
              <a:rPr lang="en-US" dirty="0" smtClean="0"/>
              <a:t>another.</a:t>
            </a:r>
          </a:p>
          <a:p>
            <a:r>
              <a:rPr lang="en-US" dirty="0" smtClean="0">
                <a:solidFill>
                  <a:schemeClr val="accent2"/>
                </a:solidFill>
              </a:rPr>
              <a:t>SPI</a:t>
            </a:r>
            <a:r>
              <a:rPr lang="en-US" dirty="0" smtClean="0"/>
              <a:t> </a:t>
            </a:r>
            <a:r>
              <a:rPr lang="en-US" dirty="0"/>
              <a:t>and </a:t>
            </a:r>
            <a:r>
              <a:rPr lang="en-US" dirty="0">
                <a:solidFill>
                  <a:schemeClr val="accent2"/>
                </a:solidFill>
              </a:rPr>
              <a:t>I2C</a:t>
            </a:r>
            <a:r>
              <a:rPr lang="en-US" dirty="0"/>
              <a:t> use addressing. But </a:t>
            </a:r>
            <a:r>
              <a:rPr lang="en-US" dirty="0">
                <a:solidFill>
                  <a:schemeClr val="accent2"/>
                </a:solidFill>
              </a:rPr>
              <a:t>SPI</a:t>
            </a:r>
            <a:r>
              <a:rPr lang="en-US" dirty="0"/>
              <a:t> is more costly. Each slave you add, adds 1 </a:t>
            </a:r>
            <a:r>
              <a:rPr lang="en-US" dirty="0">
                <a:solidFill>
                  <a:schemeClr val="accent2"/>
                </a:solidFill>
              </a:rPr>
              <a:t>I/O</a:t>
            </a:r>
            <a:r>
              <a:rPr lang="en-US" dirty="0"/>
              <a:t> pin on the master. In the other hand, </a:t>
            </a:r>
            <a:r>
              <a:rPr lang="en-US" dirty="0">
                <a:solidFill>
                  <a:schemeClr val="accent2"/>
                </a:solidFill>
              </a:rPr>
              <a:t>I2C</a:t>
            </a:r>
            <a:r>
              <a:rPr lang="en-US" dirty="0"/>
              <a:t> just needs two lines. And you can add up to 127 slave to the master without extra hardware or running out of pins on the master.</a:t>
            </a:r>
          </a:p>
          <a:p>
            <a:pPr>
              <a:buFont typeface="Arial" panose="020B0604020202020204" pitchFamily="34" charset="0"/>
              <a:buChar char="•"/>
            </a:pPr>
            <a:r>
              <a:rPr lang="en-ZA" dirty="0" smtClean="0"/>
              <a:t> So our project is done </a:t>
            </a:r>
            <a:r>
              <a:rPr lang="en-ZA" dirty="0"/>
              <a:t>by using </a:t>
            </a:r>
            <a:r>
              <a:rPr lang="en-ZA" dirty="0">
                <a:solidFill>
                  <a:schemeClr val="accent2"/>
                </a:solidFill>
              </a:rPr>
              <a:t>I2C </a:t>
            </a:r>
            <a:endParaRPr lang="en-ZA" b="1" dirty="0">
              <a:solidFill>
                <a:schemeClr val="accent2"/>
              </a:solidFill>
            </a:endParaRPr>
          </a:p>
          <a:p>
            <a:pPr marL="0" indent="0">
              <a:buNone/>
            </a:pPr>
            <a:r>
              <a:rPr lang="en-ZA" dirty="0"/>
              <a:t>Using </a:t>
            </a:r>
            <a:r>
              <a:rPr lang="en-ZA" dirty="0">
                <a:solidFill>
                  <a:schemeClr val="accent2"/>
                </a:solidFill>
              </a:rPr>
              <a:t>I2C</a:t>
            </a:r>
            <a:r>
              <a:rPr lang="en-ZA" dirty="0"/>
              <a:t> we can connect the coordinator with much more units up to 127 without using extra </a:t>
            </a:r>
            <a:r>
              <a:rPr lang="en-ZA" dirty="0" smtClean="0"/>
              <a:t>hardware.</a:t>
            </a:r>
            <a:endParaRPr lang="en-ZA" b="1" dirty="0"/>
          </a:p>
          <a:p>
            <a:pPr>
              <a:buFont typeface="Arial" panose="020B0604020202020204" pitchFamily="34" charset="0"/>
              <a:buChar char="•"/>
            </a:pPr>
            <a:endParaRPr lang="en-ZA" dirty="0"/>
          </a:p>
          <a:p>
            <a:pPr>
              <a:buFont typeface="Arial" panose="020B0604020202020204" pitchFamily="34" charset="0"/>
              <a:buChar char="•"/>
            </a:pPr>
            <a:endParaRPr lang="ar-SA" dirty="0"/>
          </a:p>
        </p:txBody>
      </p:sp>
    </p:spTree>
    <p:extLst>
      <p:ext uri="{BB962C8B-B14F-4D97-AF65-F5344CB8AC3E}">
        <p14:creationId xmlns:p14="http://schemas.microsoft.com/office/powerpoint/2010/main" val="1178065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Problems</a:t>
            </a:r>
            <a:endParaRPr lang="ar-SA" dirty="0"/>
          </a:p>
        </p:txBody>
      </p:sp>
      <p:sp>
        <p:nvSpPr>
          <p:cNvPr id="3" name="Content Placeholder 2"/>
          <p:cNvSpPr>
            <a:spLocks noGrp="1"/>
          </p:cNvSpPr>
          <p:nvPr>
            <p:ph idx="1"/>
          </p:nvPr>
        </p:nvSpPr>
        <p:spPr/>
        <p:txBody>
          <a:bodyPr/>
          <a:lstStyle/>
          <a:p>
            <a:endParaRPr lang="en-US" dirty="0" smtClean="0"/>
          </a:p>
          <a:p>
            <a:r>
              <a:rPr lang="en-US" b="1" dirty="0" smtClean="0">
                <a:solidFill>
                  <a:schemeClr val="accent2"/>
                </a:solidFill>
              </a:rPr>
              <a:t>Running out of pins: </a:t>
            </a:r>
          </a:p>
          <a:p>
            <a:r>
              <a:rPr lang="en-US" dirty="0" smtClean="0"/>
              <a:t>Our project utilized all of the pins in the </a:t>
            </a:r>
            <a:r>
              <a:rPr lang="en-US" dirty="0" err="1" smtClean="0"/>
              <a:t>arduino</a:t>
            </a:r>
            <a:r>
              <a:rPr lang="en-US" dirty="0" smtClean="0"/>
              <a:t>, and in order to overcome this problem, we used shift Register</a:t>
            </a:r>
            <a:endParaRPr lang="ar-SA" dirty="0"/>
          </a:p>
        </p:txBody>
      </p:sp>
    </p:spTree>
    <p:extLst>
      <p:ext uri="{BB962C8B-B14F-4D97-AF65-F5344CB8AC3E}">
        <p14:creationId xmlns:p14="http://schemas.microsoft.com/office/powerpoint/2010/main" val="3665507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Future Work </a:t>
            </a:r>
            <a:endParaRPr lang="en-ZA" dirty="0"/>
          </a:p>
        </p:txBody>
      </p:sp>
      <p:sp>
        <p:nvSpPr>
          <p:cNvPr id="3" name="Content Placeholder 2"/>
          <p:cNvSpPr>
            <a:spLocks noGrp="1"/>
          </p:cNvSpPr>
          <p:nvPr>
            <p:ph idx="1"/>
          </p:nvPr>
        </p:nvSpPr>
        <p:spPr/>
        <p:txBody>
          <a:bodyPr/>
          <a:lstStyle/>
          <a:p>
            <a:pPr marL="457200" indent="-457200">
              <a:buFont typeface="+mj-lt"/>
              <a:buAutoNum type="arabicPeriod"/>
            </a:pPr>
            <a:endParaRPr lang="en-ZA" dirty="0" smtClean="0"/>
          </a:p>
          <a:p>
            <a:pPr marL="457200" indent="-457200">
              <a:buFont typeface="+mj-lt"/>
              <a:buAutoNum type="arabicPeriod"/>
            </a:pPr>
            <a:r>
              <a:rPr lang="en-ZA" dirty="0" smtClean="0"/>
              <a:t>We </a:t>
            </a:r>
            <a:r>
              <a:rPr lang="en-ZA" dirty="0"/>
              <a:t>can add a </a:t>
            </a:r>
            <a:r>
              <a:rPr lang="en-ZA" dirty="0">
                <a:solidFill>
                  <a:schemeClr val="accent2"/>
                </a:solidFill>
              </a:rPr>
              <a:t>GPS</a:t>
            </a:r>
            <a:r>
              <a:rPr lang="en-ZA" dirty="0"/>
              <a:t> module to store the location for every unit</a:t>
            </a:r>
            <a:r>
              <a:rPr lang="en-ZA" dirty="0" smtClean="0"/>
              <a:t>.</a:t>
            </a:r>
            <a:endParaRPr lang="ar-SA" dirty="0" smtClean="0"/>
          </a:p>
          <a:p>
            <a:pPr marL="457200" indent="-457200">
              <a:buFont typeface="+mj-lt"/>
              <a:buAutoNum type="arabicPeriod"/>
            </a:pPr>
            <a:r>
              <a:rPr lang="en-ZA" dirty="0" smtClean="0"/>
              <a:t>Adding </a:t>
            </a:r>
            <a:r>
              <a:rPr lang="en-ZA" dirty="0"/>
              <a:t>other </a:t>
            </a:r>
            <a:r>
              <a:rPr lang="en-ZA" dirty="0">
                <a:solidFill>
                  <a:schemeClr val="accent2"/>
                </a:solidFill>
              </a:rPr>
              <a:t>ultrasonic</a:t>
            </a:r>
            <a:r>
              <a:rPr lang="en-ZA" dirty="0"/>
              <a:t> sensor would be more efficient. </a:t>
            </a:r>
          </a:p>
          <a:p>
            <a:pPr marL="457200" indent="-457200">
              <a:buFont typeface="+mj-lt"/>
              <a:buAutoNum type="arabicPeriod"/>
            </a:pPr>
            <a:r>
              <a:rPr lang="en-ZA" dirty="0"/>
              <a:t>Also we can implement other ways for the payment. For example connect the payment with the bank account for the user. </a:t>
            </a:r>
            <a:endParaRPr lang="en-ZA" dirty="0" smtClean="0"/>
          </a:p>
          <a:p>
            <a:pPr marL="457200" indent="-457200">
              <a:buFont typeface="+mj-lt"/>
              <a:buAutoNum type="arabicPeriod"/>
            </a:pPr>
            <a:r>
              <a:rPr lang="en-US" dirty="0"/>
              <a:t>And to make our project more useful in our countries, we could integrate our system with the ordinary way of </a:t>
            </a:r>
            <a:r>
              <a:rPr lang="en-US" dirty="0" smtClean="0"/>
              <a:t>payment.</a:t>
            </a:r>
            <a:endParaRPr lang="ar-SA" dirty="0" smtClean="0"/>
          </a:p>
          <a:p>
            <a:pPr marL="457200" indent="-457200">
              <a:buFont typeface="+mj-lt"/>
              <a:buAutoNum type="arabicPeriod"/>
            </a:pPr>
            <a:endParaRPr lang="en-ZA" dirty="0" smtClean="0"/>
          </a:p>
          <a:p>
            <a:pPr marL="457200" indent="-457200">
              <a:buFont typeface="+mj-lt"/>
              <a:buAutoNum type="arabicPeriod"/>
            </a:pPr>
            <a:endParaRPr lang="en-ZA" dirty="0"/>
          </a:p>
        </p:txBody>
      </p:sp>
    </p:spTree>
    <p:extLst>
      <p:ext uri="{BB962C8B-B14F-4D97-AF65-F5344CB8AC3E}">
        <p14:creationId xmlns:p14="http://schemas.microsoft.com/office/powerpoint/2010/main" val="231024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Outline : </a:t>
            </a:r>
            <a:endParaRPr lang="en-ZA"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What is </a:t>
            </a:r>
            <a:r>
              <a:rPr lang="en-US" b="1" dirty="0" smtClean="0">
                <a:solidFill>
                  <a:schemeClr val="accent1">
                    <a:lumMod val="75000"/>
                  </a:schemeClr>
                </a:solidFill>
              </a:rPr>
              <a:t>smart</a:t>
            </a:r>
            <a:r>
              <a:rPr lang="ar-SA" b="1" dirty="0" smtClean="0">
                <a:solidFill>
                  <a:schemeClr val="accent1">
                    <a:lumMod val="75000"/>
                  </a:schemeClr>
                </a:solidFill>
              </a:rPr>
              <a:t> </a:t>
            </a:r>
            <a:r>
              <a:rPr lang="en-US" b="1" dirty="0" smtClean="0">
                <a:solidFill>
                  <a:schemeClr val="accent1">
                    <a:lumMod val="75000"/>
                  </a:schemeClr>
                </a:solidFill>
              </a:rPr>
              <a:t>Parking</a:t>
            </a:r>
            <a:r>
              <a:rPr lang="ar-SA" b="1" dirty="0" smtClean="0">
                <a:solidFill>
                  <a:schemeClr val="accent1">
                    <a:lumMod val="75000"/>
                  </a:schemeClr>
                </a:solidFill>
              </a:rPr>
              <a:t> </a:t>
            </a:r>
            <a:r>
              <a:rPr lang="en-US" b="1" dirty="0" smtClean="0">
                <a:solidFill>
                  <a:schemeClr val="accent1">
                    <a:lumMod val="75000"/>
                  </a:schemeClr>
                </a:solidFill>
              </a:rPr>
              <a:t>System</a:t>
            </a:r>
            <a:r>
              <a:rPr lang="en-US" b="1" dirty="0" smtClean="0">
                <a:solidFill>
                  <a:srgbClr val="7ABC32"/>
                </a:solidFill>
              </a:rPr>
              <a:t>.</a:t>
            </a:r>
            <a:endParaRPr lang="en-US" b="1" dirty="0">
              <a:solidFill>
                <a:srgbClr val="7ABC32"/>
              </a:solidFill>
            </a:endParaRPr>
          </a:p>
          <a:p>
            <a:pPr>
              <a:buFont typeface="Wingdings" panose="05000000000000000000" pitchFamily="2" charset="2"/>
              <a:buChar char="Ø"/>
            </a:pPr>
            <a:r>
              <a:rPr lang="en-US" dirty="0" smtClean="0"/>
              <a:t>System Unit.</a:t>
            </a:r>
            <a:endParaRPr lang="en-US" dirty="0"/>
          </a:p>
          <a:p>
            <a:pPr>
              <a:buFont typeface="Wingdings" panose="05000000000000000000" pitchFamily="2" charset="2"/>
              <a:buChar char="Ø"/>
            </a:pPr>
            <a:r>
              <a:rPr lang="en-US" dirty="0" smtClean="0"/>
              <a:t>Main features.</a:t>
            </a:r>
          </a:p>
          <a:p>
            <a:pPr>
              <a:buFont typeface="Wingdings" panose="05000000000000000000" pitchFamily="2" charset="2"/>
              <a:buChar char="Ø"/>
            </a:pPr>
            <a:r>
              <a:rPr lang="en-US" dirty="0" smtClean="0"/>
              <a:t>Coordinator </a:t>
            </a:r>
            <a:endParaRPr lang="ar-SA" dirty="0" smtClean="0"/>
          </a:p>
          <a:p>
            <a:pPr>
              <a:buFont typeface="Wingdings" panose="05000000000000000000" pitchFamily="2" charset="2"/>
              <a:buChar char="Ø"/>
            </a:pPr>
            <a:r>
              <a:rPr lang="en-US" dirty="0" smtClean="0"/>
              <a:t>Software </a:t>
            </a:r>
            <a:r>
              <a:rPr lang="en-US" dirty="0" smtClean="0"/>
              <a:t>Application</a:t>
            </a:r>
          </a:p>
          <a:p>
            <a:pPr>
              <a:buFont typeface="Wingdings" panose="05000000000000000000" pitchFamily="2" charset="2"/>
              <a:buChar char="Ø"/>
            </a:pPr>
            <a:r>
              <a:rPr lang="en-US" dirty="0" smtClean="0"/>
              <a:t>Problems </a:t>
            </a:r>
            <a:endParaRPr lang="ar-SA" dirty="0" smtClean="0"/>
          </a:p>
          <a:p>
            <a:pPr>
              <a:buFont typeface="Wingdings" panose="05000000000000000000" pitchFamily="2" charset="2"/>
              <a:buChar char="Ø"/>
            </a:pPr>
            <a:r>
              <a:rPr lang="en-ZA" dirty="0"/>
              <a:t>Future Work </a:t>
            </a:r>
            <a:endParaRPr lang="ar-SA" dirty="0"/>
          </a:p>
          <a:p>
            <a:pPr>
              <a:buFont typeface="Wingdings" panose="05000000000000000000" pitchFamily="2" charset="2"/>
              <a:buChar char="Ø"/>
            </a:pPr>
            <a:r>
              <a:rPr lang="en-US" dirty="0" smtClean="0"/>
              <a:t> Conclusion</a:t>
            </a:r>
            <a:r>
              <a:rPr lang="en-US" dirty="0"/>
              <a:t>.</a:t>
            </a:r>
          </a:p>
          <a:p>
            <a:pPr>
              <a:buFont typeface="Wingdings" panose="05000000000000000000" pitchFamily="2" charset="2"/>
              <a:buChar char="Ø"/>
            </a:pPr>
            <a:endParaRPr lang="en-ZA" dirty="0"/>
          </a:p>
        </p:txBody>
      </p:sp>
    </p:spTree>
    <p:extLst>
      <p:ext uri="{BB962C8B-B14F-4D97-AF65-F5344CB8AC3E}">
        <p14:creationId xmlns:p14="http://schemas.microsoft.com/office/powerpoint/2010/main" val="117424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endParaRPr lang="en-ZA" dirty="0"/>
          </a:p>
        </p:txBody>
      </p:sp>
      <p:sp>
        <p:nvSpPr>
          <p:cNvPr id="3" name="Content Placeholder 2"/>
          <p:cNvSpPr>
            <a:spLocks noGrp="1"/>
          </p:cNvSpPr>
          <p:nvPr>
            <p:ph idx="1"/>
          </p:nvPr>
        </p:nvSpPr>
        <p:spPr/>
        <p:txBody>
          <a:bodyPr/>
          <a:lstStyle/>
          <a:p>
            <a:endParaRPr lang="en-ZA" b="1" dirty="0" smtClean="0"/>
          </a:p>
          <a:p>
            <a:r>
              <a:rPr lang="en-ZA" b="1" dirty="0" smtClean="0"/>
              <a:t>What </a:t>
            </a:r>
            <a:r>
              <a:rPr lang="en-ZA" b="1" dirty="0"/>
              <a:t>is </a:t>
            </a:r>
            <a:r>
              <a:rPr lang="en-ZA" b="1" dirty="0">
                <a:solidFill>
                  <a:schemeClr val="accent1">
                    <a:lumMod val="75000"/>
                  </a:schemeClr>
                </a:solidFill>
              </a:rPr>
              <a:t>smart parking system</a:t>
            </a:r>
            <a:r>
              <a:rPr lang="en-ZA" b="1" dirty="0"/>
              <a:t>? </a:t>
            </a:r>
            <a:endParaRPr lang="en-ZA" dirty="0"/>
          </a:p>
          <a:p>
            <a:r>
              <a:rPr lang="en-ZA" dirty="0"/>
              <a:t>Our </a:t>
            </a:r>
            <a:r>
              <a:rPr lang="en-ZA" dirty="0">
                <a:solidFill>
                  <a:schemeClr val="accent2"/>
                </a:solidFill>
              </a:rPr>
              <a:t>smart parking system project</a:t>
            </a:r>
            <a:r>
              <a:rPr lang="en-ZA" dirty="0"/>
              <a:t> is planned to </a:t>
            </a:r>
            <a:r>
              <a:rPr lang="en-ZA" dirty="0" smtClean="0"/>
              <a:t>be integrated with </a:t>
            </a:r>
            <a:r>
              <a:rPr lang="en-ZA" dirty="0" smtClean="0"/>
              <a:t>another software application to </a:t>
            </a:r>
            <a:r>
              <a:rPr lang="en-ZA" dirty="0" smtClean="0"/>
              <a:t>help </a:t>
            </a:r>
            <a:r>
              <a:rPr lang="en-ZA" dirty="0"/>
              <a:t>drivers to find the empty spot in parking lot more easily with less </a:t>
            </a:r>
            <a:r>
              <a:rPr lang="en-ZA" dirty="0" smtClean="0"/>
              <a:t>time. </a:t>
            </a:r>
          </a:p>
          <a:p>
            <a:r>
              <a:rPr lang="en-ZA" dirty="0" smtClean="0"/>
              <a:t>Also </a:t>
            </a:r>
            <a:r>
              <a:rPr lang="en-ZA" dirty="0"/>
              <a:t>our project implement most of the functionalities needed in a parking lot. for example, implement an automatic way for payment. </a:t>
            </a:r>
          </a:p>
        </p:txBody>
      </p:sp>
    </p:spTree>
    <p:extLst>
      <p:ext uri="{BB962C8B-B14F-4D97-AF65-F5344CB8AC3E}">
        <p14:creationId xmlns:p14="http://schemas.microsoft.com/office/powerpoint/2010/main" val="3308891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solidFill>
                  <a:schemeClr val="accent1">
                    <a:lumMod val="75000"/>
                  </a:schemeClr>
                </a:solidFill>
              </a:rPr>
              <a:t>smart</a:t>
            </a:r>
            <a:r>
              <a:rPr lang="ar-SA" b="1" dirty="0">
                <a:solidFill>
                  <a:schemeClr val="accent1">
                    <a:lumMod val="75000"/>
                  </a:schemeClr>
                </a:solidFill>
              </a:rPr>
              <a:t> </a:t>
            </a:r>
            <a:r>
              <a:rPr lang="en-US" b="1" dirty="0">
                <a:solidFill>
                  <a:schemeClr val="accent1">
                    <a:lumMod val="75000"/>
                  </a:schemeClr>
                </a:solidFill>
              </a:rPr>
              <a:t>Parking</a:t>
            </a:r>
            <a:r>
              <a:rPr lang="ar-SA" b="1" dirty="0">
                <a:solidFill>
                  <a:schemeClr val="accent1">
                    <a:lumMod val="75000"/>
                  </a:schemeClr>
                </a:solidFill>
              </a:rPr>
              <a:t> </a:t>
            </a:r>
            <a:r>
              <a:rPr lang="en-US" b="1" dirty="0" smtClean="0">
                <a:solidFill>
                  <a:schemeClr val="accent1">
                    <a:lumMod val="75000"/>
                  </a:schemeClr>
                </a:solidFill>
              </a:rPr>
              <a:t>System</a:t>
            </a:r>
            <a:r>
              <a:rPr lang="en-US" b="1" dirty="0">
                <a:solidFill>
                  <a:srgbClr val="7ABC32"/>
                </a:solidFill>
              </a:rPr>
              <a:t/>
            </a:r>
            <a:br>
              <a:rPr lang="en-US" b="1" dirty="0">
                <a:solidFill>
                  <a:srgbClr val="7ABC32"/>
                </a:solidFill>
              </a:rPr>
            </a:br>
            <a:endParaRPr lang="en-ZA" dirty="0"/>
          </a:p>
        </p:txBody>
      </p:sp>
      <p:sp>
        <p:nvSpPr>
          <p:cNvPr id="3" name="Content Placeholder 2"/>
          <p:cNvSpPr>
            <a:spLocks noGrp="1"/>
          </p:cNvSpPr>
          <p:nvPr>
            <p:ph idx="1"/>
          </p:nvPr>
        </p:nvSpPr>
        <p:spPr/>
        <p:txBody>
          <a:bodyPr/>
          <a:lstStyle/>
          <a:p>
            <a:endParaRPr lang="en-US" dirty="0" smtClean="0">
              <a:solidFill>
                <a:schemeClr val="accent1">
                  <a:lumMod val="75000"/>
                </a:schemeClr>
              </a:solidFill>
            </a:endParaRPr>
          </a:p>
          <a:p>
            <a:r>
              <a:rPr lang="en-US" dirty="0" smtClean="0">
                <a:solidFill>
                  <a:schemeClr val="accent1">
                    <a:lumMod val="75000"/>
                  </a:schemeClr>
                </a:solidFill>
              </a:rPr>
              <a:t>Smart </a:t>
            </a:r>
            <a:r>
              <a:rPr lang="en-US" dirty="0">
                <a:solidFill>
                  <a:schemeClr val="accent1">
                    <a:lumMod val="75000"/>
                  </a:schemeClr>
                </a:solidFill>
              </a:rPr>
              <a:t>parking system </a:t>
            </a:r>
            <a:r>
              <a:rPr lang="en-US" dirty="0"/>
              <a:t>is an integrated system to organize cars in public parks. </a:t>
            </a:r>
            <a:endParaRPr lang="ar-SA" dirty="0" smtClean="0"/>
          </a:p>
          <a:p>
            <a:r>
              <a:rPr lang="en-US" dirty="0" smtClean="0"/>
              <a:t>The </a:t>
            </a:r>
            <a:r>
              <a:rPr lang="en-US" dirty="0"/>
              <a:t>system will be </a:t>
            </a:r>
            <a:r>
              <a:rPr lang="en-US" dirty="0" smtClean="0"/>
              <a:t>used for </a:t>
            </a:r>
            <a:r>
              <a:rPr lang="en-US" dirty="0"/>
              <a:t>every slot in park.</a:t>
            </a:r>
            <a:endParaRPr lang="en-ZA" dirty="0"/>
          </a:p>
          <a:p>
            <a:pPr rtl="1"/>
            <a:r>
              <a:rPr lang="ar-SA" dirty="0" smtClean="0"/>
              <a:t> </a:t>
            </a:r>
            <a:r>
              <a:rPr lang="en-US" dirty="0" smtClean="0"/>
              <a:t>The </a:t>
            </a:r>
            <a:r>
              <a:rPr lang="en-US" dirty="0"/>
              <a:t>motivation of this project is to help </a:t>
            </a:r>
            <a:r>
              <a:rPr lang="en-US" dirty="0" smtClean="0"/>
              <a:t>drivers. And make </a:t>
            </a:r>
            <a:r>
              <a:rPr lang="en-US" dirty="0"/>
              <a:t>the payment way easier. </a:t>
            </a:r>
            <a:endParaRPr lang="en-US" dirty="0" smtClean="0"/>
          </a:p>
          <a:p>
            <a:pPr rt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783" y="3593206"/>
            <a:ext cx="4381393" cy="2757476"/>
          </a:xfrm>
          <a:prstGeom prst="rect">
            <a:avLst/>
          </a:prstGeom>
          <a:ln>
            <a:noFill/>
          </a:ln>
          <a:effectLst>
            <a:softEdge rad="112500"/>
          </a:effectLst>
        </p:spPr>
      </p:pic>
    </p:spTree>
    <p:extLst>
      <p:ext uri="{BB962C8B-B14F-4D97-AF65-F5344CB8AC3E}">
        <p14:creationId xmlns:p14="http://schemas.microsoft.com/office/powerpoint/2010/main" val="1439680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9178"/>
            <a:ext cx="10058400" cy="1450757"/>
          </a:xfrm>
        </p:spPr>
        <p:txBody>
          <a:bodyPr/>
          <a:lstStyle/>
          <a:p>
            <a:r>
              <a:rPr lang="en-US" dirty="0"/>
              <a:t>What is </a:t>
            </a:r>
            <a:r>
              <a:rPr lang="en-US" b="1" dirty="0">
                <a:solidFill>
                  <a:schemeClr val="accent1">
                    <a:lumMod val="75000"/>
                  </a:schemeClr>
                </a:solidFill>
              </a:rPr>
              <a:t>smart</a:t>
            </a:r>
            <a:r>
              <a:rPr lang="ar-SA" b="1" dirty="0">
                <a:solidFill>
                  <a:schemeClr val="accent1">
                    <a:lumMod val="75000"/>
                  </a:schemeClr>
                </a:solidFill>
              </a:rPr>
              <a:t> </a:t>
            </a:r>
            <a:r>
              <a:rPr lang="en-US" b="1" dirty="0">
                <a:solidFill>
                  <a:schemeClr val="accent1">
                    <a:lumMod val="75000"/>
                  </a:schemeClr>
                </a:solidFill>
              </a:rPr>
              <a:t>Parking</a:t>
            </a:r>
            <a:r>
              <a:rPr lang="ar-SA" b="1" dirty="0">
                <a:solidFill>
                  <a:schemeClr val="accent1">
                    <a:lumMod val="75000"/>
                  </a:schemeClr>
                </a:solidFill>
              </a:rPr>
              <a:t> </a:t>
            </a:r>
            <a:r>
              <a:rPr lang="en-US" b="1" dirty="0" smtClean="0">
                <a:solidFill>
                  <a:schemeClr val="accent1">
                    <a:lumMod val="75000"/>
                  </a:schemeClr>
                </a:solidFill>
              </a:rPr>
              <a:t>System</a:t>
            </a:r>
            <a:endParaRPr lang="ar-SA" dirty="0"/>
          </a:p>
        </p:txBody>
      </p:sp>
      <p:sp>
        <p:nvSpPr>
          <p:cNvPr id="3" name="Content Placeholder 2"/>
          <p:cNvSpPr>
            <a:spLocks noGrp="1"/>
          </p:cNvSpPr>
          <p:nvPr>
            <p:ph idx="1"/>
          </p:nvPr>
        </p:nvSpPr>
        <p:spPr/>
        <p:txBody>
          <a:bodyPr/>
          <a:lstStyle/>
          <a:p>
            <a:r>
              <a:rPr lang="en-US" dirty="0"/>
              <a:t>Our projects consist of two sides, the first one is the </a:t>
            </a:r>
            <a:r>
              <a:rPr lang="en-US" dirty="0">
                <a:solidFill>
                  <a:schemeClr val="accent2"/>
                </a:solidFill>
              </a:rPr>
              <a:t>main unit</a:t>
            </a:r>
            <a:r>
              <a:rPr lang="en-US" dirty="0"/>
              <a:t>, and this unit will be located in every spot in the parking lot. </a:t>
            </a:r>
          </a:p>
          <a:p>
            <a:r>
              <a:rPr lang="en-US" dirty="0"/>
              <a:t>These units will be connected with our second, </a:t>
            </a:r>
            <a:r>
              <a:rPr lang="en-US" dirty="0">
                <a:solidFill>
                  <a:schemeClr val="accent2"/>
                </a:solidFill>
              </a:rPr>
              <a:t>the coordinator</a:t>
            </a:r>
            <a:r>
              <a:rPr lang="en-US" dirty="0"/>
              <a:t>. </a:t>
            </a:r>
          </a:p>
          <a:p>
            <a:r>
              <a:rPr lang="en-US" dirty="0"/>
              <a:t>So every coordinator will control the information from and to the units connected with it.</a:t>
            </a:r>
          </a:p>
          <a:p>
            <a:endParaRPr lang="ar-S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91984" y="3448898"/>
            <a:ext cx="7611414" cy="2528570"/>
          </a:xfrm>
          <a:prstGeom prst="rect">
            <a:avLst/>
          </a:prstGeom>
        </p:spPr>
      </p:pic>
    </p:spTree>
    <p:extLst>
      <p:ext uri="{BB962C8B-B14F-4D97-AF65-F5344CB8AC3E}">
        <p14:creationId xmlns:p14="http://schemas.microsoft.com/office/powerpoint/2010/main" val="344584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311" y="369535"/>
            <a:ext cx="10058400" cy="1106295"/>
          </a:xfrm>
        </p:spPr>
        <p:txBody>
          <a:bodyPr/>
          <a:lstStyle/>
          <a:p>
            <a:r>
              <a:rPr lang="en-US" b="1" dirty="0" smtClean="0">
                <a:solidFill>
                  <a:schemeClr val="accent1">
                    <a:lumMod val="75000"/>
                  </a:schemeClr>
                </a:solidFill>
              </a:rPr>
              <a:t>System Unit</a:t>
            </a:r>
            <a:endParaRPr lang="en-ZA" dirty="0"/>
          </a:p>
        </p:txBody>
      </p:sp>
      <p:sp>
        <p:nvSpPr>
          <p:cNvPr id="3" name="Content Placeholder 2"/>
          <p:cNvSpPr>
            <a:spLocks noGrp="1"/>
          </p:cNvSpPr>
          <p:nvPr>
            <p:ph idx="1"/>
          </p:nvPr>
        </p:nvSpPr>
        <p:spPr>
          <a:xfrm>
            <a:off x="1071523" y="1781339"/>
            <a:ext cx="10058400" cy="4023360"/>
          </a:xfrm>
        </p:spPr>
        <p:txBody>
          <a:bodyPr>
            <a:normAutofit/>
          </a:bodyPr>
          <a:lstStyle/>
          <a:p>
            <a:pPr rtl="1"/>
            <a:endParaRPr lang="en-US" dirty="0" smtClean="0"/>
          </a:p>
          <a:p>
            <a:pPr rtl="1"/>
            <a:r>
              <a:rPr lang="en-US" sz="2400" dirty="0" smtClean="0"/>
              <a:t>Every </a:t>
            </a:r>
            <a:r>
              <a:rPr lang="en-US" sz="2400" dirty="0"/>
              <a:t>spot in the parking lot will contain the main unit</a:t>
            </a:r>
            <a:r>
              <a:rPr lang="en-US" sz="2400" dirty="0" smtClean="0"/>
              <a:t>.</a:t>
            </a:r>
          </a:p>
          <a:p>
            <a:pPr marL="0" lvl="0" indent="0" eaLnBrk="0" fontAlgn="base" hangingPunct="0">
              <a:lnSpc>
                <a:spcPct val="100000"/>
              </a:lnSpc>
              <a:spcBef>
                <a:spcPct val="0"/>
              </a:spcBef>
              <a:spcAft>
                <a:spcPct val="0"/>
              </a:spcAft>
              <a:buClrTx/>
              <a:buSzTx/>
              <a:buNone/>
            </a:pPr>
            <a:endParaRPr lang="en-US" dirty="0" smtClean="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dirty="0" smtClean="0">
                <a:solidFill>
                  <a:schemeClr val="tx1"/>
                </a:solidFill>
                <a:latin typeface="Calibri" panose="020F0502020204030204" pitchFamily="34" charset="0"/>
                <a:ea typeface="Calibri" panose="020F0502020204030204" pitchFamily="34" charset="0"/>
                <a:cs typeface="Arial" panose="020B0604020202020204" pitchFamily="34" charset="0"/>
              </a:rPr>
              <a:t>Our </a:t>
            </a: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unit consist of</a:t>
            </a:r>
            <a:r>
              <a:rPr lang="en-US" dirty="0" smtClean="0">
                <a:solidFill>
                  <a:schemeClr val="tx1"/>
                </a:solidFill>
                <a:latin typeface="Calibri" panose="020F0502020204030204" pitchFamily="34" charset="0"/>
                <a:ea typeface="Calibri" panose="020F0502020204030204" pitchFamily="34" charset="0"/>
                <a:cs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sz="1600" dirty="0">
              <a:solidFill>
                <a:schemeClr val="tx1"/>
              </a:solidFill>
            </a:endParaRPr>
          </a:p>
          <a:p>
            <a:pPr marL="0" lvl="0" indent="0" eaLnBrk="0" fontAlgn="base" hangingPunct="0">
              <a:lnSpc>
                <a:spcPct val="100000"/>
              </a:lnSpc>
              <a:spcBef>
                <a:spcPct val="0"/>
              </a:spcBef>
              <a:spcAft>
                <a:spcPct val="0"/>
              </a:spcAft>
              <a:buClrTx/>
              <a:buSzTx/>
              <a:buFontTx/>
              <a:buChar char="•"/>
            </a:pPr>
            <a:r>
              <a:rPr lang="en-US" dirty="0" err="1">
                <a:solidFill>
                  <a:schemeClr val="tx1"/>
                </a:solidFill>
                <a:ea typeface="Calibri" panose="020F0502020204030204" pitchFamily="34" charset="0"/>
                <a:cs typeface="+mj-cs"/>
              </a:rPr>
              <a:t>Arduino</a:t>
            </a:r>
            <a:r>
              <a:rPr lang="en-US" dirty="0">
                <a:solidFill>
                  <a:schemeClr val="tx1"/>
                </a:solidFill>
                <a:ea typeface="Calibri" panose="020F0502020204030204" pitchFamily="34" charset="0"/>
                <a:cs typeface="+mj-cs"/>
              </a:rPr>
              <a:t> Nano </a:t>
            </a:r>
            <a:r>
              <a:rPr lang="en-US" dirty="0" smtClean="0">
                <a:solidFill>
                  <a:schemeClr val="tx1"/>
                </a:solidFill>
                <a:ea typeface="Calibri" panose="020F0502020204030204" pitchFamily="34" charset="0"/>
                <a:cs typeface="+mj-cs"/>
              </a:rPr>
              <a:t>.</a:t>
            </a: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Two ultrasonic HC-SR04 sensors.</a:t>
            </a:r>
            <a:endParaRPr lang="en-US" dirty="0">
              <a:solidFill>
                <a:schemeClr val="tx1"/>
              </a:solidFill>
              <a:cs typeface="+mj-cs"/>
            </a:endParaRP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RF Card Reader</a:t>
            </a:r>
            <a:r>
              <a:rPr lang="en-US" dirty="0" smtClean="0">
                <a:solidFill>
                  <a:schemeClr val="tx1"/>
                </a:solidFill>
                <a:ea typeface="Calibri" panose="020F0502020204030204" pitchFamily="34" charset="0"/>
                <a:cs typeface="+mj-cs"/>
              </a:rPr>
              <a:t>.</a:t>
            </a:r>
          </a:p>
          <a:p>
            <a:pPr marL="0" lvl="0" indent="0" eaLnBrk="0" fontAlgn="base" hangingPunct="0">
              <a:lnSpc>
                <a:spcPct val="100000"/>
              </a:lnSpc>
              <a:spcBef>
                <a:spcPct val="0"/>
              </a:spcBef>
              <a:spcAft>
                <a:spcPct val="0"/>
              </a:spcAft>
              <a:buClrTx/>
              <a:buSzTx/>
              <a:buFontTx/>
              <a:buChar char="•"/>
            </a:pPr>
            <a:r>
              <a:rPr lang="en-US" dirty="0">
                <a:solidFill>
                  <a:schemeClr val="tx1"/>
                </a:solidFill>
                <a:ea typeface="Calibri" panose="020F0502020204030204" pitchFamily="34" charset="0"/>
                <a:cs typeface="+mj-cs"/>
              </a:rPr>
              <a:t>Keypad</a:t>
            </a:r>
            <a:r>
              <a:rPr lang="en-US" dirty="0" smtClean="0">
                <a:solidFill>
                  <a:schemeClr val="tx1"/>
                </a:solidFill>
                <a:ea typeface="Calibri" panose="020F0502020204030204" pitchFamily="34" charset="0"/>
                <a:cs typeface="+mj-cs"/>
              </a:rPr>
              <a:t>.</a:t>
            </a:r>
          </a:p>
          <a:p>
            <a:pPr marL="0" lvl="0" indent="0" eaLnBrk="0" fontAlgn="base" hangingPunct="0">
              <a:lnSpc>
                <a:spcPct val="100000"/>
              </a:lnSpc>
              <a:spcBef>
                <a:spcPct val="0"/>
              </a:spcBef>
              <a:spcAft>
                <a:spcPct val="0"/>
              </a:spcAft>
              <a:buClrTx/>
              <a:buSzTx/>
              <a:buFontTx/>
              <a:buChar char="•"/>
            </a:pPr>
            <a:r>
              <a:rPr lang="en-US" dirty="0" smtClean="0">
                <a:solidFill>
                  <a:schemeClr val="tx1"/>
                </a:solidFill>
                <a:ea typeface="Calibri" panose="020F0502020204030204" pitchFamily="34" charset="0"/>
                <a:cs typeface="+mj-cs"/>
              </a:rPr>
              <a:t>LCD.</a:t>
            </a:r>
            <a:endParaRPr lang="en-US" dirty="0">
              <a:solidFill>
                <a:schemeClr val="tx1"/>
              </a:solidFill>
              <a:ea typeface="Calibri" panose="020F0502020204030204" pitchFamily="34" charset="0"/>
              <a:cs typeface="+mj-cs"/>
            </a:endParaRPr>
          </a:p>
          <a:p>
            <a:pPr marL="0" lvl="0" indent="0" eaLnBrk="0" fontAlgn="base" hangingPunct="0">
              <a:lnSpc>
                <a:spcPct val="100000"/>
              </a:lnSpc>
              <a:spcBef>
                <a:spcPct val="0"/>
              </a:spcBef>
              <a:spcAft>
                <a:spcPct val="0"/>
              </a:spcAft>
              <a:buClrTx/>
              <a:buSzTx/>
              <a:buNone/>
            </a:pPr>
            <a:r>
              <a:rPr lang="en-US" sz="1050" dirty="0" smtClean="0">
                <a:solidFill>
                  <a:schemeClr val="tx1"/>
                </a:solidFill>
                <a:latin typeface="Arial" panose="020B0604020202020204" pitchFamily="34" charset="0"/>
              </a:rPr>
              <a:t> </a:t>
            </a:r>
            <a:endParaRPr 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endParaRPr lang="en-US" sz="1200" dirty="0">
              <a:solidFill>
                <a:schemeClr val="tx1"/>
              </a:solidFill>
            </a:endParaRPr>
          </a:p>
          <a:p>
            <a:pPr marL="0" lvl="0" indent="0" eaLnBrk="0" fontAlgn="base" hangingPunct="0">
              <a:lnSpc>
                <a:spcPct val="100000"/>
              </a:lnSpc>
              <a:spcBef>
                <a:spcPct val="0"/>
              </a:spcBef>
              <a:spcAft>
                <a:spcPct val="0"/>
              </a:spcAft>
              <a:buClrTx/>
              <a:buSzTx/>
              <a:buNone/>
            </a:pPr>
            <a:endParaRPr lang="en-US" sz="16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endParaRPr lang="en-US" sz="1600" dirty="0">
              <a:solidFill>
                <a:schemeClr val="tx1"/>
              </a:solidFill>
            </a:endParaRPr>
          </a:p>
          <a:p>
            <a:pPr rtl="1"/>
            <a:endParaRPr lang="en-US" dirty="0"/>
          </a:p>
        </p:txBody>
      </p:sp>
    </p:spTree>
    <p:extLst>
      <p:ext uri="{BB962C8B-B14F-4D97-AF65-F5344CB8AC3E}">
        <p14:creationId xmlns:p14="http://schemas.microsoft.com/office/powerpoint/2010/main" val="3478162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System Unit</a:t>
            </a:r>
            <a:endParaRPr lang="ar-SA" dirty="0"/>
          </a:p>
        </p:txBody>
      </p:sp>
      <p:sp>
        <p:nvSpPr>
          <p:cNvPr id="3" name="Content Placeholder 2"/>
          <p:cNvSpPr>
            <a:spLocks noGrp="1"/>
          </p:cNvSpPr>
          <p:nvPr>
            <p:ph idx="1"/>
          </p:nvPr>
        </p:nvSpPr>
        <p:spPr/>
        <p:txBody>
          <a:bodyPr/>
          <a:lstStyle/>
          <a:p>
            <a:pPr rtl="1"/>
            <a:endParaRPr lang="en-ZA" dirty="0"/>
          </a:p>
          <a:p>
            <a:pPr marL="0" indent="0">
              <a:buNone/>
            </a:pPr>
            <a:r>
              <a:rPr lang="ar-SA" dirty="0"/>
              <a:t> </a:t>
            </a:r>
            <a:r>
              <a:rPr lang="en-US" dirty="0"/>
              <a:t>The system will detect the existence of a car in the slot using sensors.</a:t>
            </a:r>
          </a:p>
          <a:p>
            <a:r>
              <a:rPr lang="en-US" dirty="0"/>
              <a:t>the system will use </a:t>
            </a:r>
            <a:r>
              <a:rPr lang="en-US" dirty="0">
                <a:solidFill>
                  <a:schemeClr val="accent1">
                    <a:lumMod val="75000"/>
                  </a:schemeClr>
                </a:solidFill>
              </a:rPr>
              <a:t>RF</a:t>
            </a:r>
            <a:r>
              <a:rPr lang="en-US" dirty="0"/>
              <a:t> reader for automatic payment. </a:t>
            </a:r>
            <a:endParaRPr lang="en-ZA" dirty="0"/>
          </a:p>
          <a:p>
            <a:r>
              <a:rPr lang="en-US" dirty="0"/>
              <a:t>The system also will use a </a:t>
            </a:r>
            <a:r>
              <a:rPr lang="en-US" dirty="0">
                <a:solidFill>
                  <a:schemeClr val="accent1">
                    <a:lumMod val="75000"/>
                  </a:schemeClr>
                </a:solidFill>
              </a:rPr>
              <a:t>display</a:t>
            </a:r>
            <a:r>
              <a:rPr lang="en-US" dirty="0"/>
              <a:t> and a </a:t>
            </a:r>
            <a:r>
              <a:rPr lang="en-US" dirty="0">
                <a:solidFill>
                  <a:schemeClr val="accent1">
                    <a:lumMod val="75000"/>
                  </a:schemeClr>
                </a:solidFill>
              </a:rPr>
              <a:t>keypad</a:t>
            </a:r>
            <a:r>
              <a:rPr lang="en-US" dirty="0"/>
              <a:t> for the interaction with the user, like interaction for entering information about the time needed. Or interaction for payment if the user forget the card. </a:t>
            </a:r>
          </a:p>
          <a:p>
            <a:endParaRPr lang="ar-SA" dirty="0"/>
          </a:p>
        </p:txBody>
      </p:sp>
    </p:spTree>
    <p:extLst>
      <p:ext uri="{BB962C8B-B14F-4D97-AF65-F5344CB8AC3E}">
        <p14:creationId xmlns:p14="http://schemas.microsoft.com/office/powerpoint/2010/main" val="657664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31301"/>
            <a:ext cx="10058400" cy="1450757"/>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solidFill>
                  <a:schemeClr val="accent2"/>
                </a:solidFill>
              </a:rPr>
              <a:t>Main </a:t>
            </a:r>
            <a:r>
              <a:rPr lang="en-US" dirty="0" smtClean="0">
                <a:solidFill>
                  <a:schemeClr val="accent2"/>
                </a:solidFill>
              </a:rPr>
              <a:t>features</a:t>
            </a:r>
            <a:r>
              <a:rPr lang="en-US" dirty="0">
                <a:solidFill>
                  <a:schemeClr val="accent2"/>
                </a:solidFill>
              </a:rPr>
              <a:t/>
            </a:r>
            <a:br>
              <a:rPr lang="en-US" dirty="0">
                <a:solidFill>
                  <a:schemeClr val="accent2"/>
                </a:solidFill>
              </a:rPr>
            </a:br>
            <a:endParaRPr lang="en-ZA" dirty="0">
              <a:solidFill>
                <a:schemeClr val="accent2"/>
              </a:solidFill>
            </a:endParaRPr>
          </a:p>
        </p:txBody>
      </p:sp>
      <p:sp>
        <p:nvSpPr>
          <p:cNvPr id="3" name="Content Placeholder 2"/>
          <p:cNvSpPr>
            <a:spLocks noGrp="1"/>
          </p:cNvSpPr>
          <p:nvPr>
            <p:ph idx="1"/>
          </p:nvPr>
        </p:nvSpPr>
        <p:spPr/>
        <p:txBody>
          <a:bodyPr/>
          <a:lstStyle/>
          <a:p>
            <a:pPr lvl="0"/>
            <a:endParaRPr lang="en-US" dirty="0" smtClean="0"/>
          </a:p>
          <a:p>
            <a:pPr lvl="0"/>
            <a:r>
              <a:rPr lang="en-US" dirty="0" smtClean="0"/>
              <a:t>Car </a:t>
            </a:r>
            <a:r>
              <a:rPr lang="en-US" dirty="0"/>
              <a:t>detection.</a:t>
            </a:r>
            <a:endParaRPr lang="en-ZA" dirty="0"/>
          </a:p>
          <a:p>
            <a:pPr lvl="0"/>
            <a:r>
              <a:rPr lang="en-US" dirty="0" smtClean="0"/>
              <a:t>Check In to the system using phone number or RF Card.</a:t>
            </a:r>
            <a:endParaRPr lang="en-ZA" dirty="0" smtClean="0"/>
          </a:p>
          <a:p>
            <a:pPr lvl="0"/>
            <a:r>
              <a:rPr lang="en-US" dirty="0" smtClean="0"/>
              <a:t>Automatic </a:t>
            </a:r>
            <a:r>
              <a:rPr lang="en-US" dirty="0"/>
              <a:t>payment using phone number or RF Card.</a:t>
            </a:r>
            <a:endParaRPr lang="en-ZA" dirty="0"/>
          </a:p>
          <a:p>
            <a:pPr lvl="0"/>
            <a:r>
              <a:rPr lang="en-US" dirty="0"/>
              <a:t>Check Out using phone number and RF Card.</a:t>
            </a:r>
            <a:endParaRPr lang="en-ZA" dirty="0"/>
          </a:p>
          <a:p>
            <a:endParaRPr lang="en-ZA" dirty="0"/>
          </a:p>
        </p:txBody>
      </p:sp>
    </p:spTree>
    <p:extLst>
      <p:ext uri="{BB962C8B-B14F-4D97-AF65-F5344CB8AC3E}">
        <p14:creationId xmlns:p14="http://schemas.microsoft.com/office/powerpoint/2010/main" val="4117184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8729"/>
            <a:ext cx="10058400" cy="1450757"/>
          </a:xfrm>
        </p:spPr>
        <p:txBody>
          <a:bodyPr/>
          <a:lstStyle/>
          <a:p>
            <a:pPr lvl="0"/>
            <a:r>
              <a:rPr lang="en-US" dirty="0">
                <a:solidFill>
                  <a:schemeClr val="accent2"/>
                </a:solidFill>
              </a:rPr>
              <a:t>Car detection.</a:t>
            </a:r>
            <a:r>
              <a:rPr lang="en-ZA" dirty="0">
                <a:solidFill>
                  <a:schemeClr val="accent2"/>
                </a:solidFill>
              </a:rPr>
              <a:t/>
            </a:r>
            <a:br>
              <a:rPr lang="en-ZA" dirty="0">
                <a:solidFill>
                  <a:schemeClr val="accent2"/>
                </a:solidFill>
              </a:rPr>
            </a:br>
            <a:endParaRPr lang="en-ZA" dirty="0">
              <a:solidFill>
                <a:schemeClr val="accent2"/>
              </a:solidFill>
            </a:endParaRPr>
          </a:p>
        </p:txBody>
      </p:sp>
      <p:sp>
        <p:nvSpPr>
          <p:cNvPr id="4" name="Rounded Rectangle 3"/>
          <p:cNvSpPr/>
          <p:nvPr/>
        </p:nvSpPr>
        <p:spPr>
          <a:xfrm>
            <a:off x="3469730" y="4303556"/>
            <a:ext cx="381000" cy="371475"/>
          </a:xfrm>
          <a:prstGeom prst="roundRect">
            <a:avLst/>
          </a:prstGeom>
          <a:solidFill>
            <a:schemeClr val="accent1">
              <a:lumMod val="20000"/>
              <a:lumOff val="80000"/>
            </a:schemeClr>
          </a:solidFill>
          <a:ln>
            <a:solidFill>
              <a:schemeClr val="accent1">
                <a:lumMod val="50000"/>
              </a:schemeClr>
            </a:solid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en-ZA"/>
          </a:p>
        </p:txBody>
      </p:sp>
      <p:cxnSp>
        <p:nvCxnSpPr>
          <p:cNvPr id="5" name="Straight Arrow Connector 4"/>
          <p:cNvCxnSpPr/>
          <p:nvPr/>
        </p:nvCxnSpPr>
        <p:spPr>
          <a:xfrm>
            <a:off x="3660230" y="4337556"/>
            <a:ext cx="1409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0230" y="4343213"/>
            <a:ext cx="1400175" cy="43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9" name="Rectangle 6"/>
          <p:cNvSpPr>
            <a:spLocks noChangeArrowheads="1"/>
          </p:cNvSpPr>
          <p:nvPr/>
        </p:nvSpPr>
        <p:spPr bwMode="auto">
          <a:xfrm>
            <a:off x="0" y="622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rot="10800000">
            <a:off x="5176436" y="4024714"/>
            <a:ext cx="2093488" cy="1069221"/>
          </a:xfrm>
          <a:prstGeom prst="rect">
            <a:avLst/>
          </a:prstGeom>
        </p:spPr>
      </p:pic>
      <p:sp>
        <p:nvSpPr>
          <p:cNvPr id="18"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a:t>
            </a:r>
            <a:r>
              <a:rPr lang="en-US" dirty="0">
                <a:solidFill>
                  <a:schemeClr val="accent2"/>
                </a:solidFill>
                <a:latin typeface="Calibri" panose="020F0502020204030204" pitchFamily="34" charset="0"/>
                <a:ea typeface="Calibri" panose="020F0502020204030204" pitchFamily="34" charset="0"/>
                <a:cs typeface="Arial" panose="020B0604020202020204" pitchFamily="34" charset="0"/>
              </a:rPr>
              <a:t>detection</a:t>
            </a:r>
            <a:r>
              <a:rPr lang="en-US" dirty="0">
                <a:latin typeface="Calibri" panose="020F0502020204030204" pitchFamily="34" charset="0"/>
                <a:ea typeface="Calibri" panose="020F0502020204030204" pitchFamily="34" charset="0"/>
                <a:cs typeface="Arial" panose="020B0604020202020204" pitchFamily="34" charset="0"/>
              </a:rPr>
              <a:t> of a car is done by using the </a:t>
            </a:r>
            <a:r>
              <a:rPr lang="en-US" dirty="0">
                <a:solidFill>
                  <a:schemeClr val="accent2"/>
                </a:solidFill>
                <a:latin typeface="Calibri" panose="020F0502020204030204" pitchFamily="34" charset="0"/>
                <a:ea typeface="Calibri" panose="020F0502020204030204" pitchFamily="34" charset="0"/>
                <a:cs typeface="Arial" panose="020B0604020202020204" pitchFamily="34" charset="0"/>
              </a:rPr>
              <a:t>ultrasonic</a:t>
            </a:r>
            <a:r>
              <a:rPr lang="en-US" dirty="0">
                <a:latin typeface="Calibri" panose="020F0502020204030204" pitchFamily="34" charset="0"/>
                <a:ea typeface="Calibri" panose="020F0502020204030204" pitchFamily="34" charset="0"/>
                <a:cs typeface="Arial" panose="020B0604020202020204" pitchFamily="34" charset="0"/>
              </a:rPr>
              <a:t> sensor. We use two </a:t>
            </a:r>
            <a:r>
              <a:rPr lang="en-US" dirty="0">
                <a:solidFill>
                  <a:schemeClr val="accent2"/>
                </a:solidFill>
                <a:latin typeface="Calibri" panose="020F0502020204030204" pitchFamily="34" charset="0"/>
                <a:ea typeface="Calibri" panose="020F0502020204030204" pitchFamily="34" charset="0"/>
                <a:cs typeface="Arial" panose="020B0604020202020204" pitchFamily="34" charset="0"/>
              </a:rPr>
              <a:t>ultrasonic</a:t>
            </a:r>
            <a:r>
              <a:rPr lang="en-US" dirty="0">
                <a:latin typeface="Calibri" panose="020F0502020204030204" pitchFamily="34" charset="0"/>
                <a:ea typeface="Calibri" panose="020F0502020204030204" pitchFamily="34" charset="0"/>
                <a:cs typeface="Arial" panose="020B0604020202020204" pitchFamily="34" charset="0"/>
              </a:rPr>
              <a:t> sensor for detection. </a:t>
            </a:r>
            <a:endParaRPr lang="en-ZA"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We have to take in mind that the system will not consider a moving body as a car, so one sensor will not be enough, we have to detect the existence of the car from different points and distances. </a:t>
            </a:r>
            <a:endParaRPr lang="en-ZA" sz="16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8749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Car detection</a:t>
            </a:r>
            <a:endParaRPr lang="ar-SA" dirty="0">
              <a:solidFill>
                <a:schemeClr val="accent2"/>
              </a:solidFill>
            </a:endParaRPr>
          </a:p>
        </p:txBody>
      </p:sp>
      <p:sp>
        <p:nvSpPr>
          <p:cNvPr id="3" name="Content Placeholder 2"/>
          <p:cNvSpPr>
            <a:spLocks noGrp="1"/>
          </p:cNvSpPr>
          <p:nvPr>
            <p:ph idx="1"/>
          </p:nvPr>
        </p:nvSpPr>
        <p:spPr/>
        <p:txBody>
          <a:bodyPr/>
          <a:lstStyle/>
          <a:p>
            <a:endParaRPr lang="en-US" dirty="0" smtClean="0"/>
          </a:p>
          <a:p>
            <a:r>
              <a:rPr lang="en-US" dirty="0"/>
              <a:t>There are things we considered when using more than one </a:t>
            </a:r>
            <a:r>
              <a:rPr lang="en-US" dirty="0">
                <a:solidFill>
                  <a:schemeClr val="accent2"/>
                </a:solidFill>
              </a:rPr>
              <a:t>ultrasonic</a:t>
            </a:r>
            <a:r>
              <a:rPr lang="en-US" dirty="0"/>
              <a:t> sensor:</a:t>
            </a:r>
          </a:p>
          <a:p>
            <a:pPr lvl="0"/>
            <a:r>
              <a:rPr lang="en-US" dirty="0" smtClean="0"/>
              <a:t>1) Collision </a:t>
            </a:r>
            <a:r>
              <a:rPr lang="en-US" dirty="0"/>
              <a:t>and interference between the </a:t>
            </a:r>
            <a:r>
              <a:rPr lang="en-US" dirty="0">
                <a:solidFill>
                  <a:schemeClr val="accent2"/>
                </a:solidFill>
              </a:rPr>
              <a:t>ultrasonic</a:t>
            </a:r>
            <a:r>
              <a:rPr lang="en-US" dirty="0"/>
              <a:t> sensors.</a:t>
            </a:r>
          </a:p>
          <a:p>
            <a:r>
              <a:rPr lang="en-US" dirty="0"/>
              <a:t>The reading of the two sensors at this way will not affect each other.</a:t>
            </a:r>
          </a:p>
          <a:p>
            <a:r>
              <a:rPr lang="en-US" dirty="0"/>
              <a:t> </a:t>
            </a:r>
          </a:p>
          <a:p>
            <a:pPr lvl="0"/>
            <a:r>
              <a:rPr lang="en-US" dirty="0" smtClean="0"/>
              <a:t>2) Timing </a:t>
            </a:r>
            <a:r>
              <a:rPr lang="en-US" dirty="0"/>
              <a:t>between multiple readings for the sensors.</a:t>
            </a:r>
          </a:p>
          <a:p>
            <a:r>
              <a:rPr lang="en-US" dirty="0"/>
              <a:t>Since we can't read the two sensor at the same time, we read them one after another. The time between the two readings is very small less than one second, so if there's a car detected by one sensor then it will be detected by the other one.</a:t>
            </a:r>
          </a:p>
          <a:p>
            <a:endParaRPr lang="ar-SA" dirty="0"/>
          </a:p>
        </p:txBody>
      </p:sp>
    </p:spTree>
    <p:extLst>
      <p:ext uri="{BB962C8B-B14F-4D97-AF65-F5344CB8AC3E}">
        <p14:creationId xmlns:p14="http://schemas.microsoft.com/office/powerpoint/2010/main" val="12648995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1468968771"/>
  <p:tag name="ppt/slides/slide19.xml" val="3984091177"/>
  <p:tag name="ppt/slides/slide10.xml" val="2503234114"/>
  <p:tag name="ppt/slides/slide9.xml" val="4050401860"/>
  <p:tag name="ppt/slides/slide8.xml" val="682658892"/>
  <p:tag name="ppt/slides/slide7.xml" val="3955339058"/>
  <p:tag name="ppt/slides/slide6.xml" val="2226760866"/>
  <p:tag name="ppt/slides/slide11.xml" val="3305452711"/>
  <p:tag name="ppt/slides/slide12.xml" val="3251267120"/>
  <p:tag name="ppt/slides/slide13.xml" val="102250519"/>
  <p:tag name="ppt/slides/slide18.xml" val="1943553002"/>
  <p:tag name="ppt/slides/slide17.xml" val="2402557259"/>
  <p:tag name="ppt/slides/slide16.xml" val="2014750529"/>
  <p:tag name="ppt/slides/slide15.xml" val="2427360964"/>
  <p:tag name="ppt/slides/slide14.xml" val="2220284793"/>
  <p:tag name="ppt/slides/slide20.xml" val="924493682"/>
  <p:tag name="ppt/slides/slide5.xml" val="518737215"/>
  <p:tag name="ppt/slides/slide3.xml" val="1873609133"/>
  <p:tag name="ppt/slides/slide4.xml" val="1149909617"/>
  <p:tag name="ppt/slides/slide2.xml" val="101250681"/>
  <p:tag name="ppt/slideLayouts/slideLayout11.xml" val="2735020473"/>
  <p:tag name="ppt/slideMasters/slideMaster1.xml" val="2562212847"/>
  <p:tag name="ppt/slideLayouts/slideLayout8.xml" val="424102278"/>
  <p:tag name="ppt/slideLayouts/slideLayout9.xml" val="3840462126"/>
  <p:tag name="ppt/slideLayouts/slideLayout10.xml" val="1351194413"/>
  <p:tag name="ppt/slideLayouts/slideLayout6.xml" val="3755150115"/>
  <p:tag name="ppt/slideLayouts/slideLayout7.xml" val="3294833646"/>
  <p:tag name="ppt/slideLayouts/slideLayout4.xml" val="2367813956"/>
  <p:tag name="ppt/slideLayouts/slideLayout5.xml" val="464197353"/>
  <p:tag name="ppt/slideLayouts/slideLayout1.xml" val="3578391058"/>
  <p:tag name="ppt/slideLayouts/slideLayout3.xml" val="2898695378"/>
  <p:tag name="ppt/slideLayouts/slideLayout2.xml" val="1858202293"/>
  <p:tag name="ppt/theme/theme1.xml" val="3700674633"/>
  <p:tag name="ppt/media/image1.jpg" val="437227146"/>
  <p:tag name="ppt/media/image2.png" val="2331149806"/>
  <p:tag name="ppt/media/image3.PNG" val="808711282"/>
  <p:tag name="ppt/media/image5.jpg" val="874517009"/>
  <p:tag name="ppt/media/image13.jpg" val="1704281513"/>
  <p:tag name="ppt/media/image4.png" val="4102884179"/>
  <p:tag name="ppt/media/image11.jpg" val="1030407346"/>
  <p:tag name="ppt/media/image12.jpg" val="113424620"/>
  <p:tag name="ppt/media/image9.jpg" val="1339790007"/>
  <p:tag name="ppt/media/image6.jpg" val="398299601"/>
  <p:tag name="ppt/media/image10.jpg" val="1575949850"/>
  <p:tag name="ppt/media/image8.jpg" val="4184578899"/>
  <p:tag name="ppt/media/image7.jpg" val="3544948536"/>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