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3"/>
  </p:notesMasterIdLst>
  <p:handoutMasterIdLst>
    <p:handoutMasterId r:id="rId24"/>
  </p:handoutMasterIdLst>
  <p:sldIdLst>
    <p:sldId id="256" r:id="rId5"/>
    <p:sldId id="261" r:id="rId6"/>
    <p:sldId id="262" r:id="rId7"/>
    <p:sldId id="263" r:id="rId8"/>
    <p:sldId id="264" r:id="rId9"/>
    <p:sldId id="265" r:id="rId10"/>
    <p:sldId id="266" r:id="rId11"/>
    <p:sldId id="267" r:id="rId12"/>
    <p:sldId id="268" r:id="rId13"/>
    <p:sldId id="269" r:id="rId14"/>
    <p:sldId id="270" r:id="rId15"/>
    <p:sldId id="272" r:id="rId16"/>
    <p:sldId id="271" r:id="rId17"/>
    <p:sldId id="273" r:id="rId18"/>
    <p:sldId id="274" r:id="rId19"/>
    <p:sldId id="275" r:id="rId20"/>
    <p:sldId id="276" r:id="rId21"/>
    <p:sldId id="26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74" d="100"/>
          <a:sy n="74" d="100"/>
        </p:scale>
        <p:origin x="376" y="5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5/4/2024</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5/4/2024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18</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5/4/2024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5/4/2024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5/4/2024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5/4/2024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5/4/2024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5/4/2024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shivamb/netflix-show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dirty="0"/>
            </a:p>
          </p:txBody>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dirty="0"/>
            </a:p>
          </p:txBody>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dirty="0"/>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CA" dirty="0"/>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Netflix Data Analysis</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5"/>
            <a:ext cx="10993546" cy="895243"/>
          </a:xfrm>
        </p:spPr>
        <p:txBody>
          <a:bodyPr>
            <a:normAutofit/>
          </a:bodyPr>
          <a:lstStyle/>
          <a:p>
            <a:r>
              <a:rPr lang="en-US" dirty="0">
                <a:solidFill>
                  <a:srgbClr val="7CEBFF"/>
                </a:solidFill>
              </a:rPr>
              <a:t>Prepared by :-</a:t>
            </a:r>
          </a:p>
          <a:p>
            <a:r>
              <a:rPr lang="en-US" dirty="0">
                <a:solidFill>
                  <a:srgbClr val="7CEBFF"/>
                </a:solidFill>
              </a:rPr>
              <a:t>Darshankumar Patel </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7014-1CF3-B75D-5DDD-3DC0982F0091}"/>
              </a:ext>
            </a:extLst>
          </p:cNvPr>
          <p:cNvSpPr>
            <a:spLocks noGrp="1"/>
          </p:cNvSpPr>
          <p:nvPr>
            <p:ph type="title"/>
          </p:nvPr>
        </p:nvSpPr>
        <p:spPr>
          <a:xfrm>
            <a:off x="581193" y="729658"/>
            <a:ext cx="11029616" cy="988332"/>
          </a:xfrm>
        </p:spPr>
        <p:txBody>
          <a:bodyPr anchor="b">
            <a:normAutofit/>
          </a:bodyPr>
          <a:lstStyle/>
          <a:p>
            <a:r>
              <a:rPr lang="en-CA"/>
              <a:t>Insights from Data Visualization</a:t>
            </a:r>
          </a:p>
        </p:txBody>
      </p:sp>
      <p:sp>
        <p:nvSpPr>
          <p:cNvPr id="3" name="Content Placeholder 2">
            <a:extLst>
              <a:ext uri="{FF2B5EF4-FFF2-40B4-BE49-F238E27FC236}">
                <a16:creationId xmlns:a16="http://schemas.microsoft.com/office/drawing/2014/main" id="{683FA2CF-9743-4B2A-6F32-C32ABDD70B32}"/>
              </a:ext>
            </a:extLst>
          </p:cNvPr>
          <p:cNvSpPr>
            <a:spLocks noGrp="1"/>
          </p:cNvSpPr>
          <p:nvPr>
            <p:ph sz="half" idx="1"/>
          </p:nvPr>
        </p:nvSpPr>
        <p:spPr>
          <a:xfrm>
            <a:off x="581194" y="2228003"/>
            <a:ext cx="5422390" cy="3633047"/>
          </a:xfrm>
        </p:spPr>
        <p:txBody>
          <a:bodyPr anchor="ctr">
            <a:normAutofit/>
          </a:bodyPr>
          <a:lstStyle/>
          <a:p>
            <a:pPr marL="457200" lvl="0" indent="-323850" rtl="0">
              <a:spcBef>
                <a:spcPts val="0"/>
              </a:spcBef>
              <a:spcAft>
                <a:spcPts val="0"/>
              </a:spcAft>
              <a:buSzPts val="1500"/>
              <a:buFont typeface="Wingdings" panose="05000000000000000000" pitchFamily="2" charset="2"/>
              <a:buChar char="q"/>
            </a:pPr>
            <a:r>
              <a:rPr lang="en-US" dirty="0"/>
              <a:t>Showing which Director has Produced more Movies &amp; TV Shows.</a:t>
            </a:r>
          </a:p>
          <a:p>
            <a:pPr marL="742950" lvl="0" indent="-285750" rtl="0">
              <a:spcBef>
                <a:spcPts val="0"/>
              </a:spcBef>
              <a:spcAft>
                <a:spcPts val="0"/>
              </a:spcAft>
              <a:buFont typeface="Wingdings" panose="05000000000000000000" pitchFamily="2" charset="2"/>
              <a:buChar char="q"/>
            </a:pPr>
            <a:endParaRPr lang="en-US" dirty="0"/>
          </a:p>
          <a:p>
            <a:pPr marL="457200" lvl="0" indent="-323850" rtl="0">
              <a:spcBef>
                <a:spcPts val="0"/>
              </a:spcBef>
              <a:spcAft>
                <a:spcPts val="0"/>
              </a:spcAft>
              <a:buSzPts val="1500"/>
              <a:buFont typeface="Wingdings" panose="05000000000000000000" pitchFamily="2" charset="2"/>
              <a:buChar char="q"/>
            </a:pPr>
            <a:r>
              <a:rPr lang="en-US" dirty="0">
                <a:highlight>
                  <a:srgbClr val="FFFF00"/>
                </a:highlight>
              </a:rPr>
              <a:t>As per analysis, Rajiv </a:t>
            </a:r>
            <a:r>
              <a:rPr lang="en-US" dirty="0" err="1">
                <a:highlight>
                  <a:srgbClr val="FFFF00"/>
                </a:highlight>
              </a:rPr>
              <a:t>Chilaka</a:t>
            </a:r>
            <a:r>
              <a:rPr lang="en-US" dirty="0">
                <a:highlight>
                  <a:srgbClr val="FFFF00"/>
                </a:highlight>
              </a:rPr>
              <a:t> directed 19 titles followed by other director i.e., Raul </a:t>
            </a:r>
            <a:r>
              <a:rPr lang="en-US" dirty="0" err="1">
                <a:highlight>
                  <a:srgbClr val="FFFF00"/>
                </a:highlight>
              </a:rPr>
              <a:t>Campos,Jan</a:t>
            </a:r>
            <a:r>
              <a:rPr lang="en-US" dirty="0">
                <a:highlight>
                  <a:srgbClr val="FFFF00"/>
                </a:highlight>
              </a:rPr>
              <a:t> Suter with 18 titles.</a:t>
            </a:r>
          </a:p>
          <a:p>
            <a:pPr marL="457200" lvl="0" indent="-323850" rtl="0">
              <a:spcBef>
                <a:spcPts val="0"/>
              </a:spcBef>
              <a:spcAft>
                <a:spcPts val="0"/>
              </a:spcAft>
              <a:buSzPts val="1500"/>
              <a:buFont typeface="Wingdings" panose="05000000000000000000" pitchFamily="2" charset="2"/>
              <a:buChar char="q"/>
            </a:pPr>
            <a:endParaRPr lang="en-US" dirty="0">
              <a:highlight>
                <a:srgbClr val="FFFF00"/>
              </a:highlight>
            </a:endParaRPr>
          </a:p>
          <a:p>
            <a:pPr marL="457200" lvl="0" indent="-323850" rtl="0">
              <a:spcBef>
                <a:spcPts val="0"/>
              </a:spcBef>
              <a:spcAft>
                <a:spcPts val="0"/>
              </a:spcAft>
              <a:buSzPts val="1500"/>
              <a:buFont typeface="Wingdings" panose="05000000000000000000" pitchFamily="2" charset="2"/>
              <a:buChar char="q"/>
            </a:pPr>
            <a:r>
              <a:rPr lang="en-US" dirty="0"/>
              <a:t>From the analysis we can say that they</a:t>
            </a:r>
            <a:r>
              <a:rPr lang="en-US" b="0" i="0" dirty="0">
                <a:effectLst/>
              </a:rPr>
              <a:t> have gained recognition and popularity among viewers. Audiences may become familiar with their work and seek out content directed by them.</a:t>
            </a:r>
            <a:endParaRPr lang="en-US" dirty="0">
              <a:highlight>
                <a:srgbClr val="FFFF00"/>
              </a:highlight>
            </a:endParaRPr>
          </a:p>
          <a:p>
            <a:pPr marL="419100" lvl="0" indent="-285750" rtl="0">
              <a:spcBef>
                <a:spcPts val="0"/>
              </a:spcBef>
              <a:buClr>
                <a:schemeClr val="accent1">
                  <a:lumMod val="40000"/>
                  <a:lumOff val="60000"/>
                </a:schemeClr>
              </a:buClr>
              <a:buSzPts val="1500"/>
              <a:buFont typeface="Wingdings" panose="05000000000000000000" pitchFamily="2" charset="2"/>
              <a:buChar char="q"/>
            </a:pPr>
            <a:endParaRPr lang="en-US" dirty="0">
              <a:highlight>
                <a:srgbClr val="FFFF00"/>
              </a:highlight>
            </a:endParaRPr>
          </a:p>
        </p:txBody>
      </p:sp>
      <p:pic>
        <p:nvPicPr>
          <p:cNvPr id="8" name="Picture 7">
            <a:extLst>
              <a:ext uri="{FF2B5EF4-FFF2-40B4-BE49-F238E27FC236}">
                <a16:creationId xmlns:a16="http://schemas.microsoft.com/office/drawing/2014/main" id="{802CA62E-B7B6-9C9B-BB43-2DCF76B3BAE5}"/>
              </a:ext>
            </a:extLst>
          </p:cNvPr>
          <p:cNvPicPr>
            <a:picLocks noChangeAspect="1"/>
          </p:cNvPicPr>
          <p:nvPr/>
        </p:nvPicPr>
        <p:blipFill>
          <a:blip r:embed="rId2"/>
          <a:stretch>
            <a:fillRect/>
          </a:stretch>
        </p:blipFill>
        <p:spPr>
          <a:xfrm>
            <a:off x="6188417" y="2133601"/>
            <a:ext cx="5422392" cy="3890144"/>
          </a:xfrm>
          <a:prstGeom prst="rect">
            <a:avLst/>
          </a:prstGeom>
          <a:noFill/>
        </p:spPr>
      </p:pic>
    </p:spTree>
    <p:extLst>
      <p:ext uri="{BB962C8B-B14F-4D97-AF65-F5344CB8AC3E}">
        <p14:creationId xmlns:p14="http://schemas.microsoft.com/office/powerpoint/2010/main" val="764114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7014-1CF3-B75D-5DDD-3DC0982F0091}"/>
              </a:ext>
            </a:extLst>
          </p:cNvPr>
          <p:cNvSpPr>
            <a:spLocks noGrp="1"/>
          </p:cNvSpPr>
          <p:nvPr>
            <p:ph type="title"/>
          </p:nvPr>
        </p:nvSpPr>
        <p:spPr>
          <a:xfrm>
            <a:off x="581193" y="729658"/>
            <a:ext cx="11029616" cy="988332"/>
          </a:xfrm>
        </p:spPr>
        <p:txBody>
          <a:bodyPr anchor="b">
            <a:normAutofit/>
          </a:bodyPr>
          <a:lstStyle/>
          <a:p>
            <a:r>
              <a:rPr lang="en-CA" dirty="0">
                <a:latin typeface="Algerian" panose="04020705040A02060702" pitchFamily="82" charset="0"/>
              </a:rPr>
              <a:t>Insights from Data Visualization</a:t>
            </a:r>
          </a:p>
        </p:txBody>
      </p:sp>
      <p:sp>
        <p:nvSpPr>
          <p:cNvPr id="3" name="Content Placeholder 2">
            <a:extLst>
              <a:ext uri="{FF2B5EF4-FFF2-40B4-BE49-F238E27FC236}">
                <a16:creationId xmlns:a16="http://schemas.microsoft.com/office/drawing/2014/main" id="{683FA2CF-9743-4B2A-6F32-C32ABDD70B32}"/>
              </a:ext>
            </a:extLst>
          </p:cNvPr>
          <p:cNvSpPr>
            <a:spLocks noGrp="1"/>
          </p:cNvSpPr>
          <p:nvPr>
            <p:ph sz="half" idx="1"/>
          </p:nvPr>
        </p:nvSpPr>
        <p:spPr>
          <a:xfrm>
            <a:off x="581193" y="2228003"/>
            <a:ext cx="4836196" cy="4328071"/>
          </a:xfrm>
        </p:spPr>
        <p:txBody>
          <a:bodyPr anchor="ctr">
            <a:noAutofit/>
          </a:bodyPr>
          <a:lstStyle/>
          <a:p>
            <a:pPr marL="457200" lvl="0" indent="-323850" rtl="0">
              <a:spcBef>
                <a:spcPts val="0"/>
              </a:spcBef>
              <a:spcAft>
                <a:spcPts val="0"/>
              </a:spcAft>
              <a:buSzPts val="150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457200" lvl="0" indent="-323850" rtl="0">
              <a:spcBef>
                <a:spcPts val="0"/>
              </a:spcBef>
              <a:spcAft>
                <a:spcPts val="0"/>
              </a:spcAft>
              <a:buSzPts val="150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457200" lvl="0" indent="-323850" rtl="0">
              <a:spcBef>
                <a:spcPts val="0"/>
              </a:spcBef>
              <a:spcAft>
                <a:spcPts val="0"/>
              </a:spcAft>
              <a:buSzPts val="150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457200" lvl="0" indent="-323850" rtl="0">
              <a:spcBef>
                <a:spcPts val="0"/>
              </a:spcBef>
              <a:spcAft>
                <a:spcPts val="0"/>
              </a:spcAft>
              <a:buSzPts val="150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457200" lvl="0" indent="-323850" rtl="0">
              <a:spcBef>
                <a:spcPts val="0"/>
              </a:spcBef>
              <a:spcAft>
                <a:spcPts val="0"/>
              </a:spcAft>
              <a:buSzPts val="15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Showing which Actor has been more in Movies &amp; TV Shows.</a:t>
            </a:r>
          </a:p>
          <a:p>
            <a:pPr marL="742950" lvl="0" indent="-285750" rtl="0">
              <a:spcBef>
                <a:spcPts val="0"/>
              </a:spcBef>
              <a:spcAft>
                <a:spcPts val="0"/>
              </a:spcAf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457200" lvl="0" indent="-323850" rtl="0">
              <a:spcBef>
                <a:spcPts val="0"/>
              </a:spcBef>
              <a:spcAft>
                <a:spcPts val="0"/>
              </a:spcAft>
              <a:buSzPts val="1500"/>
              <a:buFont typeface="Wingdings" panose="05000000000000000000" pitchFamily="2" charset="2"/>
              <a:buChar char="q"/>
            </a:pPr>
            <a:r>
              <a:rPr lang="en-US" sz="2000" dirty="0">
                <a:highlight>
                  <a:srgbClr val="FFFF00"/>
                </a:highlight>
                <a:latin typeface="Times New Roman" panose="02020603050405020304" pitchFamily="18" charset="0"/>
                <a:cs typeface="Times New Roman" panose="02020603050405020304" pitchFamily="18" charset="0"/>
              </a:rPr>
              <a:t>As per analysis, David Attenborough has been in 19 Movies or TV Shows followed by other actor i.e., Samuel West with 10 Movies or TV Shows.</a:t>
            </a:r>
          </a:p>
          <a:p>
            <a:pPr marL="457200" lvl="0" indent="-323850" rtl="0">
              <a:spcBef>
                <a:spcPts val="0"/>
              </a:spcBef>
              <a:spcAft>
                <a:spcPts val="0"/>
              </a:spcAft>
              <a:buSzPts val="1500"/>
              <a:buFont typeface="Wingdings" panose="05000000000000000000" pitchFamily="2" charset="2"/>
              <a:buChar char="q"/>
            </a:pPr>
            <a:endParaRPr lang="en-US" sz="2000" dirty="0">
              <a:highlight>
                <a:srgbClr val="FFFF00"/>
              </a:highlight>
              <a:latin typeface="Times New Roman" panose="02020603050405020304" pitchFamily="18" charset="0"/>
              <a:cs typeface="Times New Roman" panose="02020603050405020304" pitchFamily="18" charset="0"/>
            </a:endParaRPr>
          </a:p>
          <a:p>
            <a:pPr marL="457200" lvl="0" indent="-323850" rtl="0">
              <a:spcBef>
                <a:spcPts val="0"/>
              </a:spcBef>
              <a:spcAft>
                <a:spcPts val="0"/>
              </a:spcAft>
              <a:buSzPts val="1500"/>
              <a:buFont typeface="Wingdings" panose="05000000000000000000" pitchFamily="2" charset="2"/>
              <a:buChar char="q"/>
            </a:pPr>
            <a:r>
              <a:rPr lang="en-US" sz="2000" b="0" i="0" dirty="0">
                <a:solidFill>
                  <a:srgbClr val="374151"/>
                </a:solidFill>
                <a:effectLst/>
                <a:latin typeface="Times New Roman" panose="02020603050405020304" pitchFamily="18" charset="0"/>
                <a:cs typeface="Times New Roman" panose="02020603050405020304" pitchFamily="18" charset="0"/>
              </a:rPr>
              <a:t>The presence of popular actors like David Attenborough and Samuel West can attract audiences to movies and TV shows. Viewers may be interested in watching their performances, which can positively influence viewership.</a:t>
            </a:r>
            <a:endParaRPr lang="en-US" sz="2000" dirty="0">
              <a:highlight>
                <a:srgbClr val="FFFF00"/>
              </a:highlight>
              <a:latin typeface="Times New Roman" panose="02020603050405020304" pitchFamily="18" charset="0"/>
              <a:cs typeface="Times New Roman" panose="02020603050405020304" pitchFamily="18" charset="0"/>
            </a:endParaRPr>
          </a:p>
          <a:p>
            <a:pPr marL="457200" lvl="0" indent="-323850" rtl="0">
              <a:spcBef>
                <a:spcPts val="0"/>
              </a:spcBef>
              <a:spcAft>
                <a:spcPts val="0"/>
              </a:spcAft>
              <a:buSzPts val="1500"/>
              <a:buFont typeface="Times New Roman"/>
              <a:buChar char=""/>
            </a:pPr>
            <a:endParaRPr lang="en-US" sz="2000" dirty="0">
              <a:highlight>
                <a:srgbClr val="FFFF00"/>
              </a:highlight>
              <a:latin typeface="Times New Roman" panose="02020603050405020304" pitchFamily="18" charset="0"/>
              <a:cs typeface="Times New Roman" panose="02020603050405020304" pitchFamily="18" charset="0"/>
            </a:endParaRPr>
          </a:p>
          <a:p>
            <a:pPr marL="457200" lvl="0" indent="-323850" rtl="0">
              <a:spcBef>
                <a:spcPts val="0"/>
              </a:spcBef>
              <a:spcAft>
                <a:spcPts val="0"/>
              </a:spcAft>
              <a:buSzPts val="1500"/>
              <a:buFont typeface="Times New Roman"/>
              <a:buChar char=""/>
            </a:pPr>
            <a:endParaRPr lang="en-US" sz="2000" dirty="0">
              <a:highlight>
                <a:srgbClr val="FFFF00"/>
              </a:highlight>
              <a:latin typeface="Times New Roman" panose="02020603050405020304" pitchFamily="18" charset="0"/>
              <a:cs typeface="Times New Roman" panose="02020603050405020304" pitchFamily="18" charset="0"/>
            </a:endParaRPr>
          </a:p>
          <a:p>
            <a:pPr marL="133350" lvl="0" indent="0" rtl="0">
              <a:spcBef>
                <a:spcPts val="0"/>
              </a:spcBef>
              <a:buClr>
                <a:schemeClr val="accent1">
                  <a:lumMod val="40000"/>
                  <a:lumOff val="60000"/>
                </a:schemeClr>
              </a:buClr>
              <a:buSzPts val="1500"/>
            </a:pPr>
            <a:endParaRPr lang="en-US" sz="2000" dirty="0">
              <a:highlight>
                <a:srgbClr val="FFFF00"/>
              </a:highlight>
              <a:latin typeface="Times New Roman" panose="02020603050405020304" pitchFamily="18" charset="0"/>
              <a:cs typeface="Times New Roman" panose="02020603050405020304" pitchFamily="18" charset="0"/>
            </a:endParaRPr>
          </a:p>
          <a:p>
            <a:pPr marL="133350" lvl="0" indent="0" rtl="0">
              <a:spcBef>
                <a:spcPts val="0"/>
              </a:spcBef>
              <a:buClr>
                <a:schemeClr val="accent1">
                  <a:lumMod val="40000"/>
                  <a:lumOff val="60000"/>
                </a:schemeClr>
              </a:buClr>
              <a:buSzPts val="1500"/>
              <a:buNone/>
            </a:pPr>
            <a:endParaRPr lang="en-US" sz="2000" dirty="0">
              <a:highlight>
                <a:srgbClr val="FFFF00"/>
              </a:highlight>
              <a:latin typeface="Times New Roman" panose="02020603050405020304" pitchFamily="18" charset="0"/>
              <a:cs typeface="Times New Roman" panose="02020603050405020304" pitchFamily="18" charset="0"/>
            </a:endParaRPr>
          </a:p>
        </p:txBody>
      </p:sp>
      <p:pic>
        <p:nvPicPr>
          <p:cNvPr id="6" name="Picture 5" descr="A diagram of different colors&#10;&#10;Description automatically generated">
            <a:extLst>
              <a:ext uri="{FF2B5EF4-FFF2-40B4-BE49-F238E27FC236}">
                <a16:creationId xmlns:a16="http://schemas.microsoft.com/office/drawing/2014/main" id="{FE3C5934-EBEC-24F7-FCEE-17F9C48F3F42}"/>
              </a:ext>
            </a:extLst>
          </p:cNvPr>
          <p:cNvPicPr>
            <a:picLocks noChangeAspect="1"/>
          </p:cNvPicPr>
          <p:nvPr/>
        </p:nvPicPr>
        <p:blipFill>
          <a:blip r:embed="rId2"/>
          <a:stretch>
            <a:fillRect/>
          </a:stretch>
        </p:blipFill>
        <p:spPr>
          <a:xfrm>
            <a:off x="5581291" y="2228003"/>
            <a:ext cx="5756609" cy="4328072"/>
          </a:xfrm>
          <a:prstGeom prst="rect">
            <a:avLst/>
          </a:prstGeom>
          <a:noFill/>
        </p:spPr>
      </p:pic>
    </p:spTree>
    <p:extLst>
      <p:ext uri="{BB962C8B-B14F-4D97-AF65-F5344CB8AC3E}">
        <p14:creationId xmlns:p14="http://schemas.microsoft.com/office/powerpoint/2010/main" val="971139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7014-1CF3-B75D-5DDD-3DC0982F0091}"/>
              </a:ext>
            </a:extLst>
          </p:cNvPr>
          <p:cNvSpPr>
            <a:spLocks noGrp="1"/>
          </p:cNvSpPr>
          <p:nvPr>
            <p:ph type="title"/>
          </p:nvPr>
        </p:nvSpPr>
        <p:spPr>
          <a:xfrm>
            <a:off x="581193" y="729658"/>
            <a:ext cx="11029616" cy="988332"/>
          </a:xfrm>
        </p:spPr>
        <p:txBody>
          <a:bodyPr anchor="b">
            <a:normAutofit/>
          </a:bodyPr>
          <a:lstStyle/>
          <a:p>
            <a:r>
              <a:rPr lang="en-CA" dirty="0">
                <a:latin typeface="Algerian" panose="04020705040A02060702" pitchFamily="82" charset="0"/>
              </a:rPr>
              <a:t>Insights from Data Visualization</a:t>
            </a:r>
          </a:p>
        </p:txBody>
      </p:sp>
      <p:sp>
        <p:nvSpPr>
          <p:cNvPr id="3" name="Content Placeholder 2">
            <a:extLst>
              <a:ext uri="{FF2B5EF4-FFF2-40B4-BE49-F238E27FC236}">
                <a16:creationId xmlns:a16="http://schemas.microsoft.com/office/drawing/2014/main" id="{683FA2CF-9743-4B2A-6F32-C32ABDD70B32}"/>
              </a:ext>
            </a:extLst>
          </p:cNvPr>
          <p:cNvSpPr>
            <a:spLocks noGrp="1"/>
          </p:cNvSpPr>
          <p:nvPr>
            <p:ph sz="half" idx="1"/>
          </p:nvPr>
        </p:nvSpPr>
        <p:spPr>
          <a:xfrm>
            <a:off x="581193" y="2228003"/>
            <a:ext cx="4836196" cy="4328071"/>
          </a:xfrm>
        </p:spPr>
        <p:txBody>
          <a:bodyPr anchor="ctr">
            <a:noAutofit/>
          </a:bodyPr>
          <a:lstStyle/>
          <a:p>
            <a:pPr marL="457200" lvl="0" indent="-323850" rtl="0">
              <a:spcBef>
                <a:spcPts val="0"/>
              </a:spcBef>
              <a:spcAft>
                <a:spcPts val="0"/>
              </a:spcAft>
              <a:buSzPts val="150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457200" lvl="0" indent="-323850" rtl="0">
              <a:spcBef>
                <a:spcPts val="0"/>
              </a:spcBef>
              <a:spcAft>
                <a:spcPts val="0"/>
              </a:spcAft>
              <a:buSzPts val="150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457200" lvl="0" indent="-323850" rtl="0">
              <a:spcBef>
                <a:spcPts val="0"/>
              </a:spcBef>
              <a:spcAft>
                <a:spcPts val="0"/>
              </a:spcAft>
              <a:buSzPts val="150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457200" lvl="0" indent="-323850" rtl="0">
              <a:spcBef>
                <a:spcPts val="0"/>
              </a:spcBef>
              <a:spcAft>
                <a:spcPts val="0"/>
              </a:spcAft>
              <a:buSzPts val="150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476250" lvl="0" indent="-342900" rtl="0">
              <a:spcBef>
                <a:spcPts val="0"/>
              </a:spcBef>
              <a:spcAft>
                <a:spcPts val="0"/>
              </a:spcAft>
              <a:buSzPts val="1500"/>
              <a:buFont typeface="Wingdings" panose="05000000000000000000" pitchFamily="2" charset="2"/>
              <a:buChar char="q"/>
            </a:pPr>
            <a:r>
              <a:rPr lang="en-US" sz="2000" dirty="0">
                <a:highlight>
                  <a:srgbClr val="FFFF00"/>
                </a:highlight>
                <a:latin typeface="Times New Roman" panose="02020603050405020304" pitchFamily="18" charset="0"/>
                <a:cs typeface="Times New Roman" panose="02020603050405020304" pitchFamily="18" charset="0"/>
              </a:rPr>
              <a:t>Here, we conclude that TV-MA is the most common in TV Shows and Movies which indicate the viewer who uses Netflix are mostly 18+.</a:t>
            </a:r>
          </a:p>
          <a:p>
            <a:pPr marL="457200" lvl="0" indent="-323850" rtl="0">
              <a:spcBef>
                <a:spcPts val="0"/>
              </a:spcBef>
              <a:spcAft>
                <a:spcPts val="0"/>
              </a:spcAft>
              <a:buSzPts val="1500"/>
              <a:buFont typeface="Times New Roman"/>
              <a:buChar char=""/>
            </a:pPr>
            <a:endParaRPr lang="en-US" sz="2000" dirty="0">
              <a:highlight>
                <a:srgbClr val="FFFF00"/>
              </a:highlight>
              <a:latin typeface="Times New Roman" panose="02020603050405020304" pitchFamily="18" charset="0"/>
              <a:cs typeface="Times New Roman" panose="02020603050405020304" pitchFamily="18" charset="0"/>
            </a:endParaRPr>
          </a:p>
          <a:p>
            <a:pPr marL="133350" lvl="0" indent="0" rtl="0">
              <a:spcBef>
                <a:spcPts val="0"/>
              </a:spcBef>
              <a:buClr>
                <a:schemeClr val="accent1">
                  <a:lumMod val="40000"/>
                  <a:lumOff val="60000"/>
                </a:schemeClr>
              </a:buClr>
              <a:buSzPts val="1500"/>
            </a:pPr>
            <a:endParaRPr lang="en-US" sz="2000" dirty="0">
              <a:highlight>
                <a:srgbClr val="FFFF00"/>
              </a:highlight>
              <a:latin typeface="Times New Roman" panose="02020603050405020304" pitchFamily="18" charset="0"/>
              <a:cs typeface="Times New Roman" panose="02020603050405020304" pitchFamily="18" charset="0"/>
            </a:endParaRPr>
          </a:p>
          <a:p>
            <a:pPr marL="133350" lvl="0" indent="0" rtl="0">
              <a:spcBef>
                <a:spcPts val="0"/>
              </a:spcBef>
              <a:buClr>
                <a:schemeClr val="accent1">
                  <a:lumMod val="40000"/>
                  <a:lumOff val="60000"/>
                </a:schemeClr>
              </a:buClr>
              <a:buSzPts val="1500"/>
              <a:buNone/>
            </a:pPr>
            <a:endParaRPr lang="en-US" sz="2000" dirty="0">
              <a:highlight>
                <a:srgbClr val="FFFF00"/>
              </a:highligh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805D2DC-F058-8AB8-BE33-C1CA90B49126}"/>
              </a:ext>
            </a:extLst>
          </p:cNvPr>
          <p:cNvPicPr>
            <a:picLocks noChangeAspect="1"/>
          </p:cNvPicPr>
          <p:nvPr/>
        </p:nvPicPr>
        <p:blipFill>
          <a:blip r:embed="rId2"/>
          <a:stretch>
            <a:fillRect/>
          </a:stretch>
        </p:blipFill>
        <p:spPr>
          <a:xfrm>
            <a:off x="5324010" y="2111624"/>
            <a:ext cx="6426530" cy="4273770"/>
          </a:xfrm>
          <a:prstGeom prst="rect">
            <a:avLst/>
          </a:prstGeom>
        </p:spPr>
      </p:pic>
    </p:spTree>
    <p:extLst>
      <p:ext uri="{BB962C8B-B14F-4D97-AF65-F5344CB8AC3E}">
        <p14:creationId xmlns:p14="http://schemas.microsoft.com/office/powerpoint/2010/main" val="2567957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7014-1CF3-B75D-5DDD-3DC0982F0091}"/>
              </a:ext>
            </a:extLst>
          </p:cNvPr>
          <p:cNvSpPr>
            <a:spLocks noGrp="1"/>
          </p:cNvSpPr>
          <p:nvPr>
            <p:ph type="title"/>
          </p:nvPr>
        </p:nvSpPr>
        <p:spPr>
          <a:xfrm>
            <a:off x="581193" y="729658"/>
            <a:ext cx="11029616" cy="988332"/>
          </a:xfrm>
        </p:spPr>
        <p:txBody>
          <a:bodyPr anchor="b">
            <a:normAutofit/>
          </a:bodyPr>
          <a:lstStyle/>
          <a:p>
            <a:r>
              <a:rPr lang="en-CA" dirty="0">
                <a:latin typeface="Algerian" panose="04020705040A02060702" pitchFamily="82" charset="0"/>
              </a:rPr>
              <a:t>Insights from Data Visualization</a:t>
            </a:r>
          </a:p>
        </p:txBody>
      </p:sp>
      <p:sp>
        <p:nvSpPr>
          <p:cNvPr id="3" name="Content Placeholder 2">
            <a:extLst>
              <a:ext uri="{FF2B5EF4-FFF2-40B4-BE49-F238E27FC236}">
                <a16:creationId xmlns:a16="http://schemas.microsoft.com/office/drawing/2014/main" id="{683FA2CF-9743-4B2A-6F32-C32ABDD70B32}"/>
              </a:ext>
            </a:extLst>
          </p:cNvPr>
          <p:cNvSpPr>
            <a:spLocks noGrp="1"/>
          </p:cNvSpPr>
          <p:nvPr>
            <p:ph sz="half" idx="1"/>
          </p:nvPr>
        </p:nvSpPr>
        <p:spPr>
          <a:xfrm>
            <a:off x="581193" y="2228003"/>
            <a:ext cx="4836196" cy="4328071"/>
          </a:xfrm>
        </p:spPr>
        <p:txBody>
          <a:bodyPr anchor="ctr">
            <a:noAutofit/>
          </a:bodyPr>
          <a:lstStyle/>
          <a:p>
            <a:pPr marL="457200" lvl="0" indent="-323850" rtl="0">
              <a:spcBef>
                <a:spcPts val="0"/>
              </a:spcBef>
              <a:spcAft>
                <a:spcPts val="0"/>
              </a:spcAft>
              <a:buSzPts val="150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457200" lvl="0" indent="-323850" rtl="0">
              <a:spcBef>
                <a:spcPts val="0"/>
              </a:spcBef>
              <a:spcAft>
                <a:spcPts val="0"/>
              </a:spcAft>
              <a:buSzPts val="150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457200" lvl="0" indent="-323850" rtl="0">
              <a:spcBef>
                <a:spcPts val="0"/>
              </a:spcBef>
              <a:spcAft>
                <a:spcPts val="0"/>
              </a:spcAft>
              <a:buSzPts val="150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457200" lvl="0" indent="-323850" rtl="0">
              <a:spcBef>
                <a:spcPts val="0"/>
              </a:spcBef>
              <a:spcAft>
                <a:spcPts val="0"/>
              </a:spcAft>
              <a:buSzPts val="150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476250" lvl="0" indent="-342900" rtl="0">
              <a:spcBef>
                <a:spcPts val="0"/>
              </a:spcBef>
              <a:spcAft>
                <a:spcPts val="0"/>
              </a:spcAft>
              <a:buSzPts val="1500"/>
              <a:buFont typeface="Wingdings" panose="05000000000000000000" pitchFamily="2" charset="2"/>
              <a:buChar char="q"/>
            </a:pPr>
            <a:r>
              <a:rPr lang="en-US" sz="2000" dirty="0">
                <a:highlight>
                  <a:srgbClr val="FFFF00"/>
                </a:highlight>
                <a:latin typeface="Times New Roman" panose="02020603050405020304" pitchFamily="18" charset="0"/>
                <a:cs typeface="Times New Roman" panose="02020603050405020304" pitchFamily="18" charset="0"/>
              </a:rPr>
              <a:t>Here, Drama &amp; Comedies are most popular than other genre. Netflix may utilize it to make data-driven decisions that will enhance their user experience, content offers, and competitiveness in the streaming market.</a:t>
            </a:r>
          </a:p>
          <a:p>
            <a:pPr marL="457200" lvl="0" indent="-323850" rtl="0">
              <a:spcBef>
                <a:spcPts val="0"/>
              </a:spcBef>
              <a:spcAft>
                <a:spcPts val="0"/>
              </a:spcAft>
              <a:buSzPts val="1500"/>
              <a:buFont typeface="Times New Roman"/>
              <a:buChar char=""/>
            </a:pPr>
            <a:endParaRPr lang="en-US" sz="2000" dirty="0">
              <a:highlight>
                <a:srgbClr val="FFFF00"/>
              </a:highlight>
              <a:latin typeface="Times New Roman" panose="02020603050405020304" pitchFamily="18" charset="0"/>
              <a:cs typeface="Times New Roman" panose="02020603050405020304" pitchFamily="18" charset="0"/>
            </a:endParaRPr>
          </a:p>
          <a:p>
            <a:pPr marL="133350" lvl="0" indent="0" rtl="0">
              <a:spcBef>
                <a:spcPts val="0"/>
              </a:spcBef>
              <a:buClr>
                <a:schemeClr val="accent1">
                  <a:lumMod val="40000"/>
                  <a:lumOff val="60000"/>
                </a:schemeClr>
              </a:buClr>
              <a:buSzPts val="1500"/>
            </a:pPr>
            <a:endParaRPr lang="en-US" sz="2000" dirty="0">
              <a:highlight>
                <a:srgbClr val="FFFF00"/>
              </a:highlight>
              <a:latin typeface="Times New Roman" panose="02020603050405020304" pitchFamily="18" charset="0"/>
              <a:cs typeface="Times New Roman" panose="02020603050405020304" pitchFamily="18" charset="0"/>
            </a:endParaRPr>
          </a:p>
          <a:p>
            <a:pPr marL="133350" lvl="0" indent="0" rtl="0">
              <a:spcBef>
                <a:spcPts val="0"/>
              </a:spcBef>
              <a:buClr>
                <a:schemeClr val="accent1">
                  <a:lumMod val="40000"/>
                  <a:lumOff val="60000"/>
                </a:schemeClr>
              </a:buClr>
              <a:buSzPts val="1500"/>
              <a:buNone/>
            </a:pPr>
            <a:endParaRPr lang="en-US" sz="2000" dirty="0">
              <a:highlight>
                <a:srgbClr val="FFFF00"/>
              </a:highlight>
              <a:latin typeface="Times New Roman" panose="02020603050405020304" pitchFamily="18" charset="0"/>
              <a:cs typeface="Times New Roman" panose="02020603050405020304" pitchFamily="18" charset="0"/>
            </a:endParaRPr>
          </a:p>
        </p:txBody>
      </p:sp>
      <p:pic>
        <p:nvPicPr>
          <p:cNvPr id="12" name="Picture 11" descr="A graph of a number of red rectangular bars&#10;&#10;Description automatically generated">
            <a:extLst>
              <a:ext uri="{FF2B5EF4-FFF2-40B4-BE49-F238E27FC236}">
                <a16:creationId xmlns:a16="http://schemas.microsoft.com/office/drawing/2014/main" id="{C0F6F88C-0ECA-E63E-BBEE-1FF5EF27DD8A}"/>
              </a:ext>
            </a:extLst>
          </p:cNvPr>
          <p:cNvPicPr>
            <a:picLocks noChangeAspect="1"/>
          </p:cNvPicPr>
          <p:nvPr/>
        </p:nvPicPr>
        <p:blipFill>
          <a:blip r:embed="rId2"/>
          <a:stretch>
            <a:fillRect/>
          </a:stretch>
        </p:blipFill>
        <p:spPr>
          <a:xfrm>
            <a:off x="5324009" y="2111624"/>
            <a:ext cx="6387277" cy="4328070"/>
          </a:xfrm>
          <a:prstGeom prst="rect">
            <a:avLst/>
          </a:prstGeom>
        </p:spPr>
      </p:pic>
    </p:spTree>
    <p:extLst>
      <p:ext uri="{BB962C8B-B14F-4D97-AF65-F5344CB8AC3E}">
        <p14:creationId xmlns:p14="http://schemas.microsoft.com/office/powerpoint/2010/main" val="287781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520D4-751A-C407-CA1D-E73051F71B14}"/>
              </a:ext>
            </a:extLst>
          </p:cNvPr>
          <p:cNvSpPr>
            <a:spLocks noGrp="1"/>
          </p:cNvSpPr>
          <p:nvPr>
            <p:ph type="title"/>
          </p:nvPr>
        </p:nvSpPr>
        <p:spPr/>
        <p:txBody>
          <a:bodyPr/>
          <a:lstStyle/>
          <a:p>
            <a:r>
              <a:rPr lang="en-CA" dirty="0">
                <a:latin typeface="Algerian" panose="04020705040A02060702" pitchFamily="82" charset="0"/>
              </a:rPr>
              <a:t>Insights from Data Visualization</a:t>
            </a:r>
            <a:endParaRPr lang="en-CA" dirty="0"/>
          </a:p>
        </p:txBody>
      </p:sp>
      <p:pic>
        <p:nvPicPr>
          <p:cNvPr id="6" name="Content Placeholder 5" descr="A graph with a line&#10;&#10;Description automatically generated">
            <a:extLst>
              <a:ext uri="{FF2B5EF4-FFF2-40B4-BE49-F238E27FC236}">
                <a16:creationId xmlns:a16="http://schemas.microsoft.com/office/drawing/2014/main" id="{4DE90550-BFF0-C755-76A5-4B9EAB1CCBBF}"/>
              </a:ext>
            </a:extLst>
          </p:cNvPr>
          <p:cNvPicPr>
            <a:picLocks noGrp="1" noChangeAspect="1"/>
          </p:cNvPicPr>
          <p:nvPr>
            <p:ph sz="half" idx="1"/>
          </p:nvPr>
        </p:nvPicPr>
        <p:blipFill>
          <a:blip r:embed="rId2"/>
          <a:stretch>
            <a:fillRect/>
          </a:stretch>
        </p:blipFill>
        <p:spPr>
          <a:xfrm>
            <a:off x="581025" y="1932317"/>
            <a:ext cx="5422900" cy="3321170"/>
          </a:xfrm>
        </p:spPr>
      </p:pic>
      <p:pic>
        <p:nvPicPr>
          <p:cNvPr id="8" name="Content Placeholder 7" descr="A graph with a line going up&#10;&#10;Description automatically generated">
            <a:extLst>
              <a:ext uri="{FF2B5EF4-FFF2-40B4-BE49-F238E27FC236}">
                <a16:creationId xmlns:a16="http://schemas.microsoft.com/office/drawing/2014/main" id="{0FDAEF7C-AA1B-E5F8-A846-89CFAEA4461D}"/>
              </a:ext>
            </a:extLst>
          </p:cNvPr>
          <p:cNvPicPr>
            <a:picLocks noGrp="1" noChangeAspect="1"/>
          </p:cNvPicPr>
          <p:nvPr>
            <p:ph sz="half" idx="2"/>
          </p:nvPr>
        </p:nvPicPr>
        <p:blipFill>
          <a:blip r:embed="rId3"/>
          <a:stretch>
            <a:fillRect/>
          </a:stretch>
        </p:blipFill>
        <p:spPr>
          <a:xfrm>
            <a:off x="6188075" y="1932317"/>
            <a:ext cx="5422900" cy="3321170"/>
          </a:xfrm>
        </p:spPr>
      </p:pic>
      <p:sp>
        <p:nvSpPr>
          <p:cNvPr id="9" name="TextBox 8">
            <a:extLst>
              <a:ext uri="{FF2B5EF4-FFF2-40B4-BE49-F238E27FC236}">
                <a16:creationId xmlns:a16="http://schemas.microsoft.com/office/drawing/2014/main" id="{C71C28FC-3C35-C43D-7382-E4DD32BAC13E}"/>
              </a:ext>
            </a:extLst>
          </p:cNvPr>
          <p:cNvSpPr txBox="1"/>
          <p:nvPr/>
        </p:nvSpPr>
        <p:spPr>
          <a:xfrm>
            <a:off x="329241" y="5240331"/>
            <a:ext cx="11533517" cy="163121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increase in content additions on Netflix has been more than the increase in material releases each year, implying that Netflix has been actively obtaining content from diverse sources to meet the demands of its audience. The delay between Netflix content releases and additions suggests that the platform is picky about which content to include in its collection, most likely based on licensing agreements, popularity, audience preferences, and content quality.</a:t>
            </a:r>
            <a:endParaRPr lang="en-CA"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0613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520D4-751A-C407-CA1D-E73051F71B14}"/>
              </a:ext>
            </a:extLst>
          </p:cNvPr>
          <p:cNvSpPr>
            <a:spLocks noGrp="1"/>
          </p:cNvSpPr>
          <p:nvPr>
            <p:ph type="title"/>
          </p:nvPr>
        </p:nvSpPr>
        <p:spPr>
          <a:xfrm>
            <a:off x="581193" y="729658"/>
            <a:ext cx="11029616" cy="988332"/>
          </a:xfrm>
        </p:spPr>
        <p:txBody>
          <a:bodyPr anchor="b">
            <a:normAutofit/>
          </a:bodyPr>
          <a:lstStyle/>
          <a:p>
            <a:r>
              <a:rPr lang="en-CA"/>
              <a:t>Insights from Data Visualization</a:t>
            </a:r>
          </a:p>
        </p:txBody>
      </p:sp>
      <p:sp>
        <p:nvSpPr>
          <p:cNvPr id="16" name="Content Placeholder 2">
            <a:extLst>
              <a:ext uri="{FF2B5EF4-FFF2-40B4-BE49-F238E27FC236}">
                <a16:creationId xmlns:a16="http://schemas.microsoft.com/office/drawing/2014/main" id="{19B1CC18-8479-1622-F5D8-B6BAEE79D39E}"/>
              </a:ext>
            </a:extLst>
          </p:cNvPr>
          <p:cNvSpPr>
            <a:spLocks noGrp="1"/>
          </p:cNvSpPr>
          <p:nvPr>
            <p:ph sz="half" idx="1"/>
          </p:nvPr>
        </p:nvSpPr>
        <p:spPr>
          <a:xfrm>
            <a:off x="581193" y="2228003"/>
            <a:ext cx="5422390" cy="3633047"/>
          </a:xfrm>
        </p:spPr>
        <p:txBody>
          <a:bodyPr anchor="ctr">
            <a:normAutofit/>
          </a:bodyPr>
          <a:lstStyle/>
          <a:p>
            <a:pPr>
              <a:buFont typeface="Wingdings" panose="05000000000000000000" pitchFamily="2" charset="2"/>
              <a:buChar char=""/>
            </a:pPr>
            <a:r>
              <a:rPr lang="en-US" dirty="0"/>
              <a:t>The Word-map indicates that there will be more movies or TV shows that will be related to Life, Friends </a:t>
            </a:r>
            <a:r>
              <a:rPr lang="en-US"/>
              <a:t>or Family. </a:t>
            </a:r>
            <a:endParaRPr lang="en-US" dirty="0"/>
          </a:p>
          <a:p>
            <a:pPr>
              <a:buFont typeface="Wingdings" panose="05000000000000000000" pitchFamily="2" charset="2"/>
              <a:buChar char=""/>
            </a:pPr>
            <a:r>
              <a:rPr lang="en-US" dirty="0"/>
              <a:t>Important Note:-</a:t>
            </a:r>
          </a:p>
          <a:p>
            <a:pPr marL="0" indent="0"/>
            <a:r>
              <a:rPr lang="en-US" dirty="0"/>
              <a:t>	We have perform some data manipulation before plotting it as description contains summary of movie, we divide summary into token and then remove stop words using python(Natural Language Toolkit(NLTK) Library).</a:t>
            </a:r>
          </a:p>
        </p:txBody>
      </p:sp>
      <p:pic>
        <p:nvPicPr>
          <p:cNvPr id="6" name="Picture 5" descr="A close up of words&#10;&#10;Description automatically generated">
            <a:extLst>
              <a:ext uri="{FF2B5EF4-FFF2-40B4-BE49-F238E27FC236}">
                <a16:creationId xmlns:a16="http://schemas.microsoft.com/office/drawing/2014/main" id="{E72EA119-BA95-C78E-3F91-BED2662D98AD}"/>
              </a:ext>
            </a:extLst>
          </p:cNvPr>
          <p:cNvPicPr>
            <a:picLocks noChangeAspect="1"/>
          </p:cNvPicPr>
          <p:nvPr/>
        </p:nvPicPr>
        <p:blipFill>
          <a:blip r:embed="rId2"/>
          <a:stretch>
            <a:fillRect/>
          </a:stretch>
        </p:blipFill>
        <p:spPr>
          <a:xfrm>
            <a:off x="6188417" y="2377142"/>
            <a:ext cx="5422392" cy="3334769"/>
          </a:xfrm>
          <a:prstGeom prst="rect">
            <a:avLst/>
          </a:prstGeom>
          <a:noFill/>
        </p:spPr>
      </p:pic>
    </p:spTree>
    <p:extLst>
      <p:ext uri="{BB962C8B-B14F-4D97-AF65-F5344CB8AC3E}">
        <p14:creationId xmlns:p14="http://schemas.microsoft.com/office/powerpoint/2010/main" val="3085578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8B6DF-30AF-C74A-19E2-0A6F6F8E8163}"/>
              </a:ext>
            </a:extLst>
          </p:cNvPr>
          <p:cNvSpPr>
            <a:spLocks noGrp="1"/>
          </p:cNvSpPr>
          <p:nvPr>
            <p:ph type="title"/>
          </p:nvPr>
        </p:nvSpPr>
        <p:spPr/>
        <p:txBody>
          <a:bodyPr/>
          <a:lstStyle/>
          <a:p>
            <a:r>
              <a:rPr lang="en-CA" sz="2800" b="0" dirty="0">
                <a:latin typeface="Algerian" panose="04020705040A02060702" pitchFamily="82" charset="0"/>
                <a:cs typeface="Aldhabi" panose="020F0502020204030204" pitchFamily="2" charset="-78"/>
              </a:rPr>
              <a:t>Potential Solution Optimization</a:t>
            </a:r>
            <a:endParaRPr lang="en-CA" dirty="0">
              <a:latin typeface="Algerian" panose="04020705040A02060702" pitchFamily="82" charset="0"/>
              <a:cs typeface="Aldhabi" panose="020F0502020204030204" pitchFamily="2" charset="-78"/>
            </a:endParaRPr>
          </a:p>
        </p:txBody>
      </p:sp>
      <p:sp>
        <p:nvSpPr>
          <p:cNvPr id="4" name="Content Placeholder 3">
            <a:extLst>
              <a:ext uri="{FF2B5EF4-FFF2-40B4-BE49-F238E27FC236}">
                <a16:creationId xmlns:a16="http://schemas.microsoft.com/office/drawing/2014/main" id="{33F4B8FC-1F1F-690A-BBDD-0D891855DAAE}"/>
              </a:ext>
            </a:extLst>
          </p:cNvPr>
          <p:cNvSpPr>
            <a:spLocks noGrp="1"/>
          </p:cNvSpPr>
          <p:nvPr>
            <p:ph sz="half" idx="2"/>
          </p:nvPr>
        </p:nvSpPr>
        <p:spPr>
          <a:xfrm>
            <a:off x="517585" y="2228003"/>
            <a:ext cx="11093224" cy="3633047"/>
          </a:xfrm>
        </p:spPr>
        <p:txBody>
          <a:bodyPr>
            <a:normAutofit/>
          </a:bodyPr>
          <a:lstStyle/>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According to the analysis, there are numerous potential solutions to </a:t>
            </a:r>
            <a:r>
              <a:rPr lang="en-US" sz="2000" dirty="0" err="1">
                <a:latin typeface="Times New Roman" panose="02020603050405020304" pitchFamily="18" charset="0"/>
                <a:cs typeface="Times New Roman" panose="02020603050405020304" pitchFamily="18" charset="0"/>
              </a:rPr>
              <a:t>optimise</a:t>
            </a:r>
            <a:r>
              <a:rPr lang="en-US" sz="2000" dirty="0">
                <a:latin typeface="Times New Roman" panose="02020603050405020304" pitchFamily="18" charset="0"/>
                <a:cs typeface="Times New Roman" panose="02020603050405020304" pitchFamily="18" charset="0"/>
              </a:rPr>
              <a:t> its platform and improve content selection, user engagement, and customer satisfaction have been found. </a:t>
            </a:r>
            <a:r>
              <a:rPr lang="en-US" sz="2000" dirty="0" err="1">
                <a:latin typeface="Times New Roman" panose="02020603050405020304" pitchFamily="18" charset="0"/>
                <a:cs typeface="Times New Roman" panose="02020603050405020304" pitchFamily="18" charset="0"/>
              </a:rPr>
              <a:t>Personalised</a:t>
            </a:r>
            <a:r>
              <a:rPr lang="en-US" sz="2000" dirty="0">
                <a:latin typeface="Times New Roman" panose="02020603050405020304" pitchFamily="18" charset="0"/>
                <a:cs typeface="Times New Roman" panose="02020603050405020304" pitchFamily="18" charset="0"/>
              </a:rPr>
              <a:t> content recommendations, targeted marketing and promotions, content investment strategy, churn prediction and retention strategies, content tagging and categorization, continuous A/B testing, expansion and localization, and content quality and user feedback analysis are examples of these solutions. </a:t>
            </a:r>
            <a:endParaRPr lang="en-CA"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2477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DCDC1-5BE1-68D7-3C1A-2BE9E5705E58}"/>
              </a:ext>
            </a:extLst>
          </p:cNvPr>
          <p:cNvSpPr>
            <a:spLocks noGrp="1"/>
          </p:cNvSpPr>
          <p:nvPr>
            <p:ph type="title"/>
          </p:nvPr>
        </p:nvSpPr>
        <p:spPr/>
        <p:txBody>
          <a:bodyPr/>
          <a:lstStyle/>
          <a:p>
            <a:r>
              <a:rPr lang="en-CA" dirty="0">
                <a:latin typeface="Algerian" panose="04020705040A02060702" pitchFamily="82" charset="0"/>
              </a:rPr>
              <a:t>Overall Performance</a:t>
            </a:r>
          </a:p>
        </p:txBody>
      </p:sp>
      <p:sp>
        <p:nvSpPr>
          <p:cNvPr id="3" name="Content Placeholder 2">
            <a:extLst>
              <a:ext uri="{FF2B5EF4-FFF2-40B4-BE49-F238E27FC236}">
                <a16:creationId xmlns:a16="http://schemas.microsoft.com/office/drawing/2014/main" id="{F9A28408-2B40-6FC9-0908-8AB31FF68EB3}"/>
              </a:ext>
            </a:extLst>
          </p:cNvPr>
          <p:cNvSpPr>
            <a:spLocks noGrp="1"/>
          </p:cNvSpPr>
          <p:nvPr>
            <p:ph sz="half" idx="1"/>
          </p:nvPr>
        </p:nvSpPr>
        <p:spPr>
          <a:xfrm>
            <a:off x="581192" y="2228003"/>
            <a:ext cx="11133479" cy="3633047"/>
          </a:xfrm>
        </p:spPr>
        <p:txBody>
          <a:bodyPr>
            <a:normAutofit/>
          </a:bodyPr>
          <a:lstStyle/>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As Netflix continues to grow and evolve, data analysis will remain a critical part of their business strategy. They will likely continue to invest in new technologies and techniques to improve their data collection and analysis capabilities.</a:t>
            </a:r>
          </a:p>
          <a:p>
            <a:endParaRPr lang="en-CA" sz="2000" dirty="0"/>
          </a:p>
        </p:txBody>
      </p:sp>
    </p:spTree>
    <p:extLst>
      <p:ext uri="{BB962C8B-B14F-4D97-AF65-F5344CB8AC3E}">
        <p14:creationId xmlns:p14="http://schemas.microsoft.com/office/powerpoint/2010/main" val="3288074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dirty="0"/>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dirty="0"/>
            </a:p>
          </p:txBody>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dirty="0"/>
            </a:p>
          </p:txBody>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dirty="0"/>
            </a:p>
          </p:txBody>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fontScale="90000"/>
          </a:bodyPr>
          <a:lstStyle/>
          <a:p>
            <a:r>
              <a:rPr lang="en-US" sz="6000" dirty="0">
                <a:solidFill>
                  <a:srgbClr val="FFFFFF"/>
                </a:solidFill>
                <a:latin typeface="Algerian" panose="04020705040A02060702" pitchFamily="82" charset="0"/>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042147" y="3505095"/>
            <a:ext cx="3335704" cy="2629006"/>
          </a:xfrm>
        </p:spPr>
        <p:txBody>
          <a:bodyPr>
            <a:normAutofit/>
          </a:bodyPr>
          <a:lstStyle/>
          <a:p>
            <a:r>
              <a:rPr lang="en-US" sz="4400" dirty="0">
                <a:solidFill>
                  <a:schemeClr val="bg2"/>
                </a:solidFill>
                <a:latin typeface="Algerian" panose="04020705040A02060702" pitchFamily="82" charset="0"/>
              </a:rPr>
              <a:t>ANY QUESTIONS?</a:t>
            </a: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2F7A2-2115-F86D-6452-C6B6E69C7A83}"/>
              </a:ext>
            </a:extLst>
          </p:cNvPr>
          <p:cNvSpPr>
            <a:spLocks noGrp="1"/>
          </p:cNvSpPr>
          <p:nvPr>
            <p:ph type="title"/>
          </p:nvPr>
        </p:nvSpPr>
        <p:spPr/>
        <p:txBody>
          <a:bodyPr/>
          <a:lstStyle/>
          <a:p>
            <a:r>
              <a:rPr lang="en-CA" dirty="0">
                <a:latin typeface="Algerian" panose="04020705040A02060702" pitchFamily="82" charset="0"/>
                <a:cs typeface="Times New Roman" panose="02020603050405020304" pitchFamily="18" charset="0"/>
              </a:rPr>
              <a:t>Table of contents</a:t>
            </a:r>
          </a:p>
        </p:txBody>
      </p:sp>
      <p:graphicFrame>
        <p:nvGraphicFramePr>
          <p:cNvPr id="5" name="Table 5">
            <a:extLst>
              <a:ext uri="{FF2B5EF4-FFF2-40B4-BE49-F238E27FC236}">
                <a16:creationId xmlns:a16="http://schemas.microsoft.com/office/drawing/2014/main" id="{22CF1402-455F-CC24-45D9-8599D9147DF2}"/>
              </a:ext>
            </a:extLst>
          </p:cNvPr>
          <p:cNvGraphicFramePr>
            <a:graphicFrameLocks noGrp="1"/>
          </p:cNvGraphicFramePr>
          <p:nvPr>
            <p:extLst>
              <p:ext uri="{D42A27DB-BD31-4B8C-83A1-F6EECF244321}">
                <p14:modId xmlns:p14="http://schemas.microsoft.com/office/powerpoint/2010/main" val="1647802226"/>
              </p:ext>
            </p:extLst>
          </p:nvPr>
        </p:nvGraphicFramePr>
        <p:xfrm>
          <a:off x="431321" y="2175325"/>
          <a:ext cx="11283351" cy="3200400"/>
        </p:xfrm>
        <a:graphic>
          <a:graphicData uri="http://schemas.openxmlformats.org/drawingml/2006/table">
            <a:tbl>
              <a:tblPr firstRow="1" bandRow="1">
                <a:tableStyleId>{5DA37D80-6434-44D0-A028-1B22A696006F}</a:tableStyleId>
              </a:tblPr>
              <a:tblGrid>
                <a:gridCol w="4409271">
                  <a:extLst>
                    <a:ext uri="{9D8B030D-6E8A-4147-A177-3AD203B41FA5}">
                      <a16:colId xmlns:a16="http://schemas.microsoft.com/office/drawing/2014/main" val="3325873743"/>
                    </a:ext>
                  </a:extLst>
                </a:gridCol>
                <a:gridCol w="6874080">
                  <a:extLst>
                    <a:ext uri="{9D8B030D-6E8A-4147-A177-3AD203B41FA5}">
                      <a16:colId xmlns:a16="http://schemas.microsoft.com/office/drawing/2014/main" val="3311546327"/>
                    </a:ext>
                  </a:extLst>
                </a:gridCol>
              </a:tblGrid>
              <a:tr h="370840">
                <a:tc>
                  <a:txBody>
                    <a:bodyPr/>
                    <a:lstStyle/>
                    <a:p>
                      <a:r>
                        <a:rPr lang="en-CA" sz="2400" b="0" dirty="0"/>
                        <a:t>1.)</a:t>
                      </a:r>
                      <a:endParaRPr lang="en-CA" sz="2400" b="0" dirty="0">
                        <a:latin typeface="Times New Roman" panose="02020603050405020304" pitchFamily="18" charset="0"/>
                        <a:cs typeface="Times New Roman" panose="02020603050405020304" pitchFamily="18" charset="0"/>
                      </a:endParaRPr>
                    </a:p>
                  </a:txBody>
                  <a:tcPr/>
                </a:tc>
                <a:tc>
                  <a:txBody>
                    <a:bodyPr/>
                    <a:lstStyle/>
                    <a:p>
                      <a:r>
                        <a:rPr lang="en-CA" sz="2400" b="0" dirty="0"/>
                        <a:t>Business Problem</a:t>
                      </a:r>
                      <a:endParaRPr lang="en-CA"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80926941"/>
                  </a:ext>
                </a:extLst>
              </a:tr>
              <a:tr h="370840">
                <a:tc>
                  <a:txBody>
                    <a:bodyPr/>
                    <a:lstStyle/>
                    <a:p>
                      <a:r>
                        <a:rPr lang="en-CA" sz="2400" b="0" dirty="0"/>
                        <a:t>2.)</a:t>
                      </a:r>
                      <a:endParaRPr lang="en-CA" sz="2400" b="0" dirty="0">
                        <a:latin typeface="Times New Roman" panose="02020603050405020304" pitchFamily="18" charset="0"/>
                        <a:cs typeface="Times New Roman" panose="02020603050405020304" pitchFamily="18" charset="0"/>
                      </a:endParaRPr>
                    </a:p>
                  </a:txBody>
                  <a:tcPr/>
                </a:tc>
                <a:tc>
                  <a:txBody>
                    <a:bodyPr/>
                    <a:lstStyle/>
                    <a:p>
                      <a:r>
                        <a:rPr lang="en-CA" sz="2400" b="0" dirty="0"/>
                        <a:t>Analytics Questions</a:t>
                      </a:r>
                      <a:endParaRPr lang="en-CA"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95282736"/>
                  </a:ext>
                </a:extLst>
              </a:tr>
              <a:tr h="370840">
                <a:tc>
                  <a:txBody>
                    <a:bodyPr/>
                    <a:lstStyle/>
                    <a:p>
                      <a:r>
                        <a:rPr lang="en-CA" sz="2400" b="0" dirty="0"/>
                        <a:t>3.)</a:t>
                      </a:r>
                      <a:endParaRPr lang="en-CA" sz="2400" b="0" dirty="0">
                        <a:latin typeface="Times New Roman" panose="02020603050405020304" pitchFamily="18" charset="0"/>
                        <a:cs typeface="Times New Roman" panose="02020603050405020304" pitchFamily="18" charset="0"/>
                      </a:endParaRPr>
                    </a:p>
                  </a:txBody>
                  <a:tcPr/>
                </a:tc>
                <a:tc>
                  <a:txBody>
                    <a:bodyPr/>
                    <a:lstStyle/>
                    <a:p>
                      <a:r>
                        <a:rPr lang="en-CA" sz="2400" b="0" dirty="0"/>
                        <a:t>Data Source Overview</a:t>
                      </a:r>
                      <a:endParaRPr lang="en-CA"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32963504"/>
                  </a:ext>
                </a:extLst>
              </a:tr>
              <a:tr h="370840">
                <a:tc>
                  <a:txBody>
                    <a:bodyPr/>
                    <a:lstStyle/>
                    <a:p>
                      <a:r>
                        <a:rPr lang="en-CA" sz="2400" b="0" dirty="0"/>
                        <a:t>4.)</a:t>
                      </a:r>
                      <a:endParaRPr lang="en-CA" sz="2400" b="0" dirty="0">
                        <a:latin typeface="Times New Roman" panose="02020603050405020304" pitchFamily="18" charset="0"/>
                        <a:cs typeface="Times New Roman" panose="02020603050405020304" pitchFamily="18" charset="0"/>
                      </a:endParaRPr>
                    </a:p>
                  </a:txBody>
                  <a:tcPr/>
                </a:tc>
                <a:tc>
                  <a:txBody>
                    <a:bodyPr/>
                    <a:lstStyle/>
                    <a:p>
                      <a:r>
                        <a:rPr lang="en-CA" sz="2400" b="0" dirty="0"/>
                        <a:t>Data Visualizations</a:t>
                      </a:r>
                      <a:endParaRPr lang="en-CA"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67269417"/>
                  </a:ext>
                </a:extLst>
              </a:tr>
              <a:tr h="370840">
                <a:tc>
                  <a:txBody>
                    <a:bodyPr/>
                    <a:lstStyle/>
                    <a:p>
                      <a:r>
                        <a:rPr lang="en-CA" sz="2400" b="0" dirty="0"/>
                        <a:t>5.)</a:t>
                      </a:r>
                      <a:endParaRPr lang="en-CA" sz="2400" b="0" dirty="0">
                        <a:latin typeface="Times New Roman" panose="02020603050405020304" pitchFamily="18" charset="0"/>
                        <a:cs typeface="Times New Roman" panose="02020603050405020304" pitchFamily="18" charset="0"/>
                      </a:endParaRPr>
                    </a:p>
                  </a:txBody>
                  <a:tcPr/>
                </a:tc>
                <a:tc>
                  <a:txBody>
                    <a:bodyPr/>
                    <a:lstStyle/>
                    <a:p>
                      <a:r>
                        <a:rPr lang="en-CA" sz="2400" b="0" dirty="0"/>
                        <a:t>Insights from Data Visualizations &amp; Analysis</a:t>
                      </a:r>
                      <a:endParaRPr lang="en-CA"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98664303"/>
                  </a:ext>
                </a:extLst>
              </a:tr>
              <a:tr h="370840">
                <a:tc>
                  <a:txBody>
                    <a:bodyPr/>
                    <a:lstStyle/>
                    <a:p>
                      <a:r>
                        <a:rPr lang="en-CA" sz="2400" b="0" dirty="0"/>
                        <a:t>6.)</a:t>
                      </a:r>
                      <a:endParaRPr lang="en-CA" sz="2400" b="0" dirty="0">
                        <a:latin typeface="Times New Roman" panose="02020603050405020304" pitchFamily="18" charset="0"/>
                        <a:cs typeface="Times New Roman" panose="02020603050405020304" pitchFamily="18" charset="0"/>
                      </a:endParaRPr>
                    </a:p>
                  </a:txBody>
                  <a:tcPr/>
                </a:tc>
                <a:tc>
                  <a:txBody>
                    <a:bodyPr/>
                    <a:lstStyle/>
                    <a:p>
                      <a:r>
                        <a:rPr lang="en-CA" sz="2400" b="0" dirty="0"/>
                        <a:t>Potential Solution Optimization</a:t>
                      </a:r>
                      <a:endParaRPr lang="en-CA"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93731227"/>
                  </a:ext>
                </a:extLst>
              </a:tr>
              <a:tr h="370840">
                <a:tc>
                  <a:txBody>
                    <a:bodyPr/>
                    <a:lstStyle/>
                    <a:p>
                      <a:r>
                        <a:rPr lang="en-CA" sz="2400" b="0" dirty="0"/>
                        <a:t>7.)</a:t>
                      </a:r>
                      <a:endParaRPr lang="en-CA" sz="2400" b="0" dirty="0">
                        <a:latin typeface="Times New Roman" panose="02020603050405020304" pitchFamily="18" charset="0"/>
                        <a:cs typeface="Times New Roman" panose="02020603050405020304" pitchFamily="18" charset="0"/>
                      </a:endParaRPr>
                    </a:p>
                  </a:txBody>
                  <a:tcPr/>
                </a:tc>
                <a:tc>
                  <a:txBody>
                    <a:bodyPr/>
                    <a:lstStyle/>
                    <a:p>
                      <a:r>
                        <a:rPr lang="en-CA" sz="2400" b="0" dirty="0"/>
                        <a:t>Overall Performance</a:t>
                      </a:r>
                      <a:endParaRPr lang="en-CA"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65866846"/>
                  </a:ext>
                </a:extLst>
              </a:tr>
            </a:tbl>
          </a:graphicData>
        </a:graphic>
      </p:graphicFrame>
    </p:spTree>
    <p:extLst>
      <p:ext uri="{BB962C8B-B14F-4D97-AF65-F5344CB8AC3E}">
        <p14:creationId xmlns:p14="http://schemas.microsoft.com/office/powerpoint/2010/main" val="3303889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1C297-51E8-9D85-322C-EBF6B09A38FD}"/>
              </a:ext>
            </a:extLst>
          </p:cNvPr>
          <p:cNvSpPr>
            <a:spLocks noGrp="1"/>
          </p:cNvSpPr>
          <p:nvPr>
            <p:ph type="title"/>
          </p:nvPr>
        </p:nvSpPr>
        <p:spPr/>
        <p:txBody>
          <a:bodyPr/>
          <a:lstStyle/>
          <a:p>
            <a:r>
              <a:rPr lang="en-CA" dirty="0">
                <a:latin typeface="Algerian" panose="04020705040A02060702" pitchFamily="82" charset="0"/>
                <a:cs typeface="Times New Roman" panose="02020603050405020304" pitchFamily="18" charset="0"/>
              </a:rPr>
              <a:t>Business Problem</a:t>
            </a:r>
          </a:p>
        </p:txBody>
      </p:sp>
      <p:sp>
        <p:nvSpPr>
          <p:cNvPr id="3" name="Content Placeholder 2">
            <a:extLst>
              <a:ext uri="{FF2B5EF4-FFF2-40B4-BE49-F238E27FC236}">
                <a16:creationId xmlns:a16="http://schemas.microsoft.com/office/drawing/2014/main" id="{069024BA-C8D1-D575-9129-140EA1FDA50D}"/>
              </a:ext>
            </a:extLst>
          </p:cNvPr>
          <p:cNvSpPr>
            <a:spLocks noGrp="1"/>
          </p:cNvSpPr>
          <p:nvPr>
            <p:ph idx="1"/>
          </p:nvPr>
        </p:nvSpPr>
        <p:spPr/>
        <p:txBody>
          <a:bodyPr>
            <a:normAutofit/>
          </a:bodyPr>
          <a:lstStyle/>
          <a:p>
            <a:pPr marL="0" indent="0">
              <a:buNone/>
            </a:pPr>
            <a:r>
              <a:rPr lang="en-US" sz="2000" b="0" i="0" dirty="0">
                <a:solidFill>
                  <a:schemeClr val="tx1"/>
                </a:solidFill>
                <a:effectLst/>
                <a:latin typeface="Times New Roman" panose="02020603050405020304" pitchFamily="18" charset="0"/>
                <a:cs typeface="Times New Roman" panose="02020603050405020304" pitchFamily="18" charset="0"/>
              </a:rPr>
              <a:t>Netflix, a leading global streaming service, is facing challenges in optimizing its content strategy and user engagement. As the platform offers an extensive library of TV shows and movies, it is crucial for Netflix to understand viewer preferences and interests accurately. To maintain its competitive edge and improve customer satisfaction, Netflix needs to leverage data analysis to gain insights into its content performance, user behavior, and the impact of different shows on its platform. The company aims to identify patterns, trends, and viewer preferences to make informed decisions about content acquisition, production, and personalization of recommendations.</a:t>
            </a:r>
            <a:endParaRPr lang="en-CA"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5041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F8266-4598-4813-F69A-C4D4CF7A8DE7}"/>
              </a:ext>
            </a:extLst>
          </p:cNvPr>
          <p:cNvSpPr>
            <a:spLocks noGrp="1"/>
          </p:cNvSpPr>
          <p:nvPr>
            <p:ph type="title"/>
          </p:nvPr>
        </p:nvSpPr>
        <p:spPr/>
        <p:txBody>
          <a:bodyPr/>
          <a:lstStyle/>
          <a:p>
            <a:r>
              <a:rPr lang="en-CA" dirty="0">
                <a:latin typeface="Algerian" panose="04020705040A02060702" pitchFamily="82" charset="0"/>
              </a:rPr>
              <a:t>Analytics Questions</a:t>
            </a:r>
          </a:p>
        </p:txBody>
      </p:sp>
      <p:sp>
        <p:nvSpPr>
          <p:cNvPr id="3" name="Content Placeholder 2">
            <a:extLst>
              <a:ext uri="{FF2B5EF4-FFF2-40B4-BE49-F238E27FC236}">
                <a16:creationId xmlns:a16="http://schemas.microsoft.com/office/drawing/2014/main" id="{C7D0C6FD-35D4-D4B3-27BD-E09786A8717B}"/>
              </a:ext>
            </a:extLst>
          </p:cNvPr>
          <p:cNvSpPr>
            <a:spLocks noGrp="1"/>
          </p:cNvSpPr>
          <p:nvPr>
            <p:ph idx="1"/>
          </p:nvPr>
        </p:nvSpPr>
        <p:spPr/>
        <p:txBody>
          <a:bodyPr>
            <a:normAutofit/>
          </a:bodyPr>
          <a:lstStyle/>
          <a:p>
            <a:pPr marL="114300" lvl="0" indent="0" algn="l" rtl="0">
              <a:spcBef>
                <a:spcPts val="1200"/>
              </a:spcBef>
              <a:spcAft>
                <a:spcPts val="0"/>
              </a:spcAft>
              <a:buClr>
                <a:schemeClr val="dk1"/>
              </a:buClr>
              <a:buSzPts val="1800"/>
              <a:buNone/>
            </a:pPr>
            <a:r>
              <a:rPr lang="en-US" sz="2000" dirty="0">
                <a:solidFill>
                  <a:schemeClr val="dk1"/>
                </a:solidFill>
                <a:latin typeface="Times New Roman"/>
                <a:ea typeface="Times New Roman"/>
                <a:cs typeface="Times New Roman"/>
                <a:sym typeface="Times New Roman"/>
              </a:rPr>
              <a:t>Some of the Analytics Questions are as follows:-</a:t>
            </a:r>
          </a:p>
          <a:p>
            <a:pPr marL="457200" lvl="0" indent="-342900" algn="l" rtl="0">
              <a:spcBef>
                <a:spcPts val="1200"/>
              </a:spcBef>
              <a:spcAft>
                <a:spcPts val="0"/>
              </a:spcAft>
              <a:buClr>
                <a:schemeClr val="dk1"/>
              </a:buClr>
              <a:buSzPts val="1800"/>
              <a:buFont typeface="+mj-lt"/>
              <a:buAutoNum type="arabicPeriod"/>
            </a:pPr>
            <a:r>
              <a:rPr lang="en-US" sz="2000" dirty="0">
                <a:solidFill>
                  <a:schemeClr val="dk1"/>
                </a:solidFill>
                <a:latin typeface="Times New Roman"/>
                <a:ea typeface="Times New Roman"/>
                <a:cs typeface="Times New Roman"/>
                <a:sym typeface="Times New Roman"/>
              </a:rPr>
              <a:t>Which is more popular TV shows or Movies?</a:t>
            </a:r>
          </a:p>
          <a:p>
            <a:pPr marL="457200" lvl="0" indent="-342900" algn="l" rtl="0">
              <a:spcBef>
                <a:spcPts val="0"/>
              </a:spcBef>
              <a:spcAft>
                <a:spcPts val="0"/>
              </a:spcAft>
              <a:buClr>
                <a:schemeClr val="dk1"/>
              </a:buClr>
              <a:buSzPts val="1800"/>
              <a:buFont typeface="+mj-lt"/>
              <a:buAutoNum type="arabicPeriod"/>
            </a:pPr>
            <a:r>
              <a:rPr lang="en-US" sz="2000" dirty="0">
                <a:solidFill>
                  <a:schemeClr val="dk1"/>
                </a:solidFill>
                <a:latin typeface="Times New Roman"/>
                <a:ea typeface="Times New Roman"/>
                <a:cs typeface="Times New Roman"/>
                <a:sym typeface="Times New Roman"/>
              </a:rPr>
              <a:t>What the number of movies and TV shows released per year?</a:t>
            </a:r>
          </a:p>
          <a:p>
            <a:pPr marL="457200" indent="-342900">
              <a:spcBef>
                <a:spcPts val="0"/>
              </a:spcBef>
              <a:spcAft>
                <a:spcPts val="0"/>
              </a:spcAft>
              <a:buClr>
                <a:schemeClr val="dk1"/>
              </a:buClr>
              <a:buSzPts val="1800"/>
              <a:buFont typeface="+mj-lt"/>
              <a:buAutoNum type="arabicPeriod"/>
            </a:pPr>
            <a:r>
              <a:rPr lang="en-US" sz="2000" dirty="0">
                <a:solidFill>
                  <a:schemeClr val="dk1"/>
                </a:solidFill>
                <a:latin typeface="Times New Roman"/>
                <a:ea typeface="Times New Roman"/>
                <a:cs typeface="Times New Roman"/>
                <a:sym typeface="Times New Roman"/>
              </a:rPr>
              <a:t>What kind of rating is more popular?</a:t>
            </a:r>
          </a:p>
          <a:p>
            <a:pPr marL="457200" lvl="0" indent="-342900" algn="l" rtl="0">
              <a:spcBef>
                <a:spcPts val="0"/>
              </a:spcBef>
              <a:spcAft>
                <a:spcPts val="0"/>
              </a:spcAft>
              <a:buClr>
                <a:schemeClr val="dk1"/>
              </a:buClr>
              <a:buSzPts val="1800"/>
              <a:buFont typeface="+mj-lt"/>
              <a:buAutoNum type="arabicPeriod"/>
            </a:pPr>
            <a:r>
              <a:rPr lang="en-US" sz="2000" dirty="0">
                <a:solidFill>
                  <a:schemeClr val="dk1"/>
                </a:solidFill>
                <a:latin typeface="Times New Roman"/>
                <a:ea typeface="Times New Roman"/>
                <a:cs typeface="Times New Roman"/>
                <a:sym typeface="Times New Roman"/>
              </a:rPr>
              <a:t> Which directors have contributed more on Netflix?</a:t>
            </a:r>
          </a:p>
          <a:p>
            <a:pPr marL="457200" lvl="0" indent="-342900" algn="l" rtl="0">
              <a:spcBef>
                <a:spcPts val="0"/>
              </a:spcBef>
              <a:spcAft>
                <a:spcPts val="0"/>
              </a:spcAft>
              <a:buClr>
                <a:schemeClr val="dk1"/>
              </a:buClr>
              <a:buSzPts val="1800"/>
              <a:buFont typeface="+mj-lt"/>
              <a:buAutoNum type="arabicPeriod"/>
            </a:pPr>
            <a:r>
              <a:rPr lang="en-US" sz="2000" dirty="0">
                <a:solidFill>
                  <a:schemeClr val="dk1"/>
                </a:solidFill>
                <a:latin typeface="Times New Roman"/>
                <a:ea typeface="Times New Roman"/>
                <a:cs typeface="Times New Roman"/>
                <a:sym typeface="Times New Roman"/>
              </a:rPr>
              <a:t>Which Actors is most popular on Netflix?</a:t>
            </a:r>
          </a:p>
          <a:p>
            <a:pPr marL="457200" lvl="0" indent="-342900" algn="l" rtl="0">
              <a:spcBef>
                <a:spcPts val="0"/>
              </a:spcBef>
              <a:spcAft>
                <a:spcPts val="0"/>
              </a:spcAft>
              <a:buClr>
                <a:schemeClr val="dk1"/>
              </a:buClr>
              <a:buSzPts val="1800"/>
              <a:buFont typeface="+mj-lt"/>
              <a:buAutoNum type="arabicPeriod"/>
            </a:pPr>
            <a:r>
              <a:rPr lang="en-US" sz="2000" dirty="0">
                <a:solidFill>
                  <a:schemeClr val="dk1"/>
                </a:solidFill>
                <a:latin typeface="Times New Roman"/>
                <a:ea typeface="Times New Roman"/>
                <a:cs typeface="Times New Roman"/>
                <a:sym typeface="Times New Roman"/>
              </a:rPr>
              <a:t>Which Country have more content on Netflix?</a:t>
            </a:r>
          </a:p>
          <a:p>
            <a:pPr marL="457200" lvl="0" indent="-342900" algn="l" rtl="0">
              <a:spcBef>
                <a:spcPts val="0"/>
              </a:spcBef>
              <a:spcAft>
                <a:spcPts val="0"/>
              </a:spcAft>
              <a:buClr>
                <a:schemeClr val="dk1"/>
              </a:buClr>
              <a:buSzPts val="1800"/>
              <a:buFont typeface="+mj-lt"/>
              <a:buAutoNum type="arabicPeriod"/>
            </a:pPr>
            <a:r>
              <a:rPr lang="en-US" sz="2000" dirty="0">
                <a:solidFill>
                  <a:schemeClr val="dk1"/>
                </a:solidFill>
                <a:latin typeface="Times New Roman"/>
                <a:ea typeface="Times New Roman"/>
                <a:cs typeface="Times New Roman"/>
                <a:sym typeface="Times New Roman"/>
              </a:rPr>
              <a:t> Which movies or TV shows are more watched by audience based on category?</a:t>
            </a:r>
          </a:p>
          <a:p>
            <a:endParaRPr lang="en-CA" sz="2000" dirty="0"/>
          </a:p>
        </p:txBody>
      </p:sp>
    </p:spTree>
    <p:extLst>
      <p:ext uri="{BB962C8B-B14F-4D97-AF65-F5344CB8AC3E}">
        <p14:creationId xmlns:p14="http://schemas.microsoft.com/office/powerpoint/2010/main" val="4074600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51916-0897-D9A2-81CD-3E87E5840F55}"/>
              </a:ext>
            </a:extLst>
          </p:cNvPr>
          <p:cNvSpPr>
            <a:spLocks noGrp="1"/>
          </p:cNvSpPr>
          <p:nvPr>
            <p:ph type="title"/>
          </p:nvPr>
        </p:nvSpPr>
        <p:spPr/>
        <p:txBody>
          <a:bodyPr/>
          <a:lstStyle/>
          <a:p>
            <a:r>
              <a:rPr lang="en-CA" dirty="0">
                <a:latin typeface="Algerian" panose="04020705040A02060702" pitchFamily="82" charset="0"/>
              </a:rPr>
              <a:t>Data source overview</a:t>
            </a:r>
          </a:p>
        </p:txBody>
      </p:sp>
      <p:sp>
        <p:nvSpPr>
          <p:cNvPr id="3" name="Content Placeholder 2">
            <a:extLst>
              <a:ext uri="{FF2B5EF4-FFF2-40B4-BE49-F238E27FC236}">
                <a16:creationId xmlns:a16="http://schemas.microsoft.com/office/drawing/2014/main" id="{B0F6E509-1D24-1189-FB9C-222E2D39EFC2}"/>
              </a:ext>
            </a:extLst>
          </p:cNvPr>
          <p:cNvSpPr>
            <a:spLocks noGrp="1"/>
          </p:cNvSpPr>
          <p:nvPr>
            <p:ph idx="1"/>
          </p:nvPr>
        </p:nvSpPr>
        <p:spPr/>
        <p:txBody>
          <a:bodyPr>
            <a:normAutofit/>
          </a:bodyPr>
          <a:lstStyle/>
          <a:p>
            <a:pPr marL="457200" lvl="0" indent="-342900" algn="l" rtl="0">
              <a:spcBef>
                <a:spcPts val="0"/>
              </a:spcBef>
              <a:spcAft>
                <a:spcPts val="0"/>
              </a:spcAft>
              <a:buSzPts val="1800"/>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It contains the information about the TV shows and Movies on Netflix</a:t>
            </a:r>
          </a:p>
          <a:p>
            <a:pPr marL="457200" lvl="0" indent="-342900" algn="l" rtl="0">
              <a:spcBef>
                <a:spcPts val="0"/>
              </a:spcBef>
              <a:spcAft>
                <a:spcPts val="0"/>
              </a:spcAft>
              <a:buSzPts val="1800"/>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It defines each TV show or Movie with the following parameters:</a:t>
            </a:r>
          </a:p>
          <a:p>
            <a:pPr marL="457200" lvl="0" indent="0" algn="l" rtl="0">
              <a:spcBef>
                <a:spcPts val="1200"/>
              </a:spcBef>
              <a:spcAft>
                <a:spcPts val="0"/>
              </a:spcAft>
              <a:buNone/>
            </a:pPr>
            <a:r>
              <a:rPr lang="en-US" sz="2000" i="1" dirty="0">
                <a:solidFill>
                  <a:schemeClr val="accent1">
                    <a:lumMod val="60000"/>
                    <a:lumOff val="40000"/>
                  </a:schemeClr>
                </a:solidFill>
                <a:latin typeface="Times New Roman" panose="02020603050405020304" pitchFamily="18" charset="0"/>
                <a:cs typeface="Times New Roman" panose="02020603050405020304" pitchFamily="18" charset="0"/>
              </a:rPr>
              <a:t>Show_id, type, title, director, actor(cast), country, date_added, realease_year, rating, duration, listed_in, description.</a:t>
            </a:r>
          </a:p>
          <a:p>
            <a:pPr marL="457200" lvl="0" indent="-342900" algn="l" rtl="0">
              <a:spcBef>
                <a:spcPts val="1200"/>
              </a:spcBef>
              <a:spcAft>
                <a:spcPts val="0"/>
              </a:spcAft>
              <a:buSzPts val="1800"/>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These above mentioned parameters about a particular TV show or movie will help us to analyze the dataset and produce the results according to the requirements.</a:t>
            </a:r>
          </a:p>
          <a:p>
            <a:pPr>
              <a:buFont typeface="Wingdings" panose="05000000000000000000" pitchFamily="2" charset="2"/>
              <a:buChar char="q"/>
            </a:pPr>
            <a:endParaRPr lang="en-CA"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CA" sz="2000" dirty="0">
                <a:solidFill>
                  <a:schemeClr val="tx1"/>
                </a:solidFill>
                <a:latin typeface="Times New Roman" panose="02020603050405020304" pitchFamily="18" charset="0"/>
                <a:cs typeface="Times New Roman" panose="02020603050405020304" pitchFamily="18" charset="0"/>
              </a:rPr>
              <a:t>Data source Link:- </a:t>
            </a:r>
            <a:r>
              <a:rPr lang="en-CA" sz="2000"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https://www.kaggle.com/datasets/shivamb/netflix-shows</a:t>
            </a:r>
            <a:endParaRPr lang="en-CA"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CA"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4451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EB0EC-AF6A-C0B0-583C-14682583C754}"/>
              </a:ext>
            </a:extLst>
          </p:cNvPr>
          <p:cNvSpPr>
            <a:spLocks noGrp="1"/>
          </p:cNvSpPr>
          <p:nvPr>
            <p:ph type="title"/>
          </p:nvPr>
        </p:nvSpPr>
        <p:spPr/>
        <p:txBody>
          <a:bodyPr/>
          <a:lstStyle/>
          <a:p>
            <a:r>
              <a:rPr lang="en-CA" sz="2800" b="0" dirty="0">
                <a:latin typeface="Algerian" panose="04020705040A02060702" pitchFamily="82" charset="0"/>
              </a:rPr>
              <a:t>Data Visualizations</a:t>
            </a:r>
            <a:endParaRPr lang="en-CA" sz="2800" b="0" dirty="0">
              <a:latin typeface="Algerian" panose="04020705040A020607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6ED5BC3-AC3D-569E-3011-81B5A4C074F0}"/>
              </a:ext>
            </a:extLst>
          </p:cNvPr>
          <p:cNvSpPr>
            <a:spLocks noGrp="1"/>
          </p:cNvSpPr>
          <p:nvPr>
            <p:ph idx="1"/>
          </p:nvPr>
        </p:nvSpPr>
        <p:spPr/>
        <p:txBody>
          <a:bodyPr>
            <a:noAutofit/>
          </a:bodyPr>
          <a:lstStyle/>
          <a:p>
            <a:pPr>
              <a:buFont typeface="Wingdings" panose="05000000000000000000" pitchFamily="2" charset="2"/>
              <a:buChar char="q"/>
            </a:pPr>
            <a:r>
              <a:rPr lang="en-CA" sz="2000" dirty="0">
                <a:solidFill>
                  <a:schemeClr val="tx1"/>
                </a:solidFill>
                <a:latin typeface="Times New Roman" panose="02020603050405020304" pitchFamily="18" charset="0"/>
                <a:cs typeface="Times New Roman" panose="02020603050405020304" pitchFamily="18" charset="0"/>
              </a:rPr>
              <a:t>In Data Visualizations we will be going to see different graphs that we have made in order to get key insights from data source:-</a:t>
            </a:r>
          </a:p>
          <a:p>
            <a:pPr marL="666900" lvl="1" indent="-342900">
              <a:buFont typeface="+mj-lt"/>
              <a:buAutoNum type="arabicPeriod"/>
            </a:pPr>
            <a:r>
              <a:rPr lang="en-CA" sz="2000" dirty="0">
                <a:solidFill>
                  <a:schemeClr val="tx1"/>
                </a:solidFill>
                <a:latin typeface="Times New Roman" panose="02020603050405020304" pitchFamily="18" charset="0"/>
                <a:cs typeface="Times New Roman" panose="02020603050405020304" pitchFamily="18" charset="0"/>
              </a:rPr>
              <a:t>Pie chart</a:t>
            </a:r>
          </a:p>
          <a:p>
            <a:pPr marL="666900" lvl="1" indent="-342900">
              <a:buFont typeface="+mj-lt"/>
              <a:buAutoNum type="arabicPeriod"/>
            </a:pPr>
            <a:r>
              <a:rPr lang="en-CA" sz="2000" dirty="0">
                <a:solidFill>
                  <a:schemeClr val="tx1"/>
                </a:solidFill>
                <a:latin typeface="Times New Roman" panose="02020603050405020304" pitchFamily="18" charset="0"/>
                <a:cs typeface="Times New Roman" panose="02020603050405020304" pitchFamily="18" charset="0"/>
              </a:rPr>
              <a:t>Line chart</a:t>
            </a:r>
          </a:p>
          <a:p>
            <a:pPr marL="666900" lvl="1" indent="-342900">
              <a:buFont typeface="+mj-lt"/>
              <a:buAutoNum type="arabicPeriod"/>
            </a:pPr>
            <a:r>
              <a:rPr lang="en-CA" sz="2000" dirty="0">
                <a:solidFill>
                  <a:schemeClr val="tx1"/>
                </a:solidFill>
                <a:latin typeface="Times New Roman" panose="02020603050405020304" pitchFamily="18" charset="0"/>
                <a:cs typeface="Times New Roman" panose="02020603050405020304" pitchFamily="18" charset="0"/>
              </a:rPr>
              <a:t>Symbol map</a:t>
            </a:r>
          </a:p>
          <a:p>
            <a:pPr marL="666900" lvl="1" indent="-342900">
              <a:buFont typeface="+mj-lt"/>
              <a:buAutoNum type="arabicPeriod"/>
            </a:pPr>
            <a:r>
              <a:rPr lang="en-CA" sz="2000" dirty="0">
                <a:solidFill>
                  <a:schemeClr val="tx1"/>
                </a:solidFill>
                <a:latin typeface="Times New Roman" panose="02020603050405020304" pitchFamily="18" charset="0"/>
                <a:cs typeface="Times New Roman" panose="02020603050405020304" pitchFamily="18" charset="0"/>
              </a:rPr>
              <a:t>Bar chart</a:t>
            </a:r>
          </a:p>
          <a:p>
            <a:pPr marL="666900" lvl="1" indent="-342900">
              <a:buFont typeface="+mj-lt"/>
              <a:buAutoNum type="arabicPeriod"/>
            </a:pPr>
            <a:r>
              <a:rPr lang="en-CA" sz="2000" dirty="0">
                <a:solidFill>
                  <a:schemeClr val="tx1"/>
                </a:solidFill>
                <a:latin typeface="Times New Roman" panose="02020603050405020304" pitchFamily="18" charset="0"/>
                <a:cs typeface="Times New Roman" panose="02020603050405020304" pitchFamily="18" charset="0"/>
              </a:rPr>
              <a:t>Bubble chart</a:t>
            </a:r>
          </a:p>
          <a:p>
            <a:pPr marL="666900" lvl="1" indent="-342900">
              <a:buFont typeface="+mj-lt"/>
              <a:buAutoNum type="arabicPeriod"/>
            </a:pPr>
            <a:r>
              <a:rPr lang="en-CA" sz="2000" dirty="0">
                <a:solidFill>
                  <a:schemeClr val="tx1"/>
                </a:solidFill>
                <a:latin typeface="Times New Roman" panose="02020603050405020304" pitchFamily="18" charset="0"/>
                <a:cs typeface="Times New Roman" panose="02020603050405020304" pitchFamily="18" charset="0"/>
              </a:rPr>
              <a:t>Tree map</a:t>
            </a:r>
          </a:p>
          <a:p>
            <a:pPr marL="666900" lvl="1" indent="-342900">
              <a:buFont typeface="+mj-lt"/>
              <a:buAutoNum type="arabicPeriod"/>
            </a:pPr>
            <a:r>
              <a:rPr lang="en-CA" sz="2000" dirty="0">
                <a:solidFill>
                  <a:schemeClr val="tx1"/>
                </a:solidFill>
                <a:latin typeface="Times New Roman" panose="02020603050405020304" pitchFamily="18" charset="0"/>
                <a:cs typeface="Times New Roman" panose="02020603050405020304" pitchFamily="18" charset="0"/>
              </a:rPr>
              <a:t>Word map</a:t>
            </a:r>
          </a:p>
        </p:txBody>
      </p:sp>
    </p:spTree>
    <p:extLst>
      <p:ext uri="{BB962C8B-B14F-4D97-AF65-F5344CB8AC3E}">
        <p14:creationId xmlns:p14="http://schemas.microsoft.com/office/powerpoint/2010/main" val="1220961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7014-1CF3-B75D-5DDD-3DC0982F0091}"/>
              </a:ext>
            </a:extLst>
          </p:cNvPr>
          <p:cNvSpPr>
            <a:spLocks noGrp="1"/>
          </p:cNvSpPr>
          <p:nvPr>
            <p:ph type="title"/>
          </p:nvPr>
        </p:nvSpPr>
        <p:spPr>
          <a:xfrm>
            <a:off x="581193" y="729658"/>
            <a:ext cx="11029616" cy="988332"/>
          </a:xfrm>
        </p:spPr>
        <p:txBody>
          <a:bodyPr anchor="b">
            <a:normAutofit/>
          </a:bodyPr>
          <a:lstStyle/>
          <a:p>
            <a:r>
              <a:rPr lang="en-CA" dirty="0">
                <a:latin typeface="Algerian" panose="04020705040A02060702" pitchFamily="82" charset="0"/>
              </a:rPr>
              <a:t>Insights from Data Visualization</a:t>
            </a:r>
          </a:p>
        </p:txBody>
      </p:sp>
      <p:sp>
        <p:nvSpPr>
          <p:cNvPr id="3" name="Content Placeholder 2">
            <a:extLst>
              <a:ext uri="{FF2B5EF4-FFF2-40B4-BE49-F238E27FC236}">
                <a16:creationId xmlns:a16="http://schemas.microsoft.com/office/drawing/2014/main" id="{683FA2CF-9743-4B2A-6F32-C32ABDD70B32}"/>
              </a:ext>
            </a:extLst>
          </p:cNvPr>
          <p:cNvSpPr>
            <a:spLocks noGrp="1"/>
          </p:cNvSpPr>
          <p:nvPr>
            <p:ph sz="half" idx="1"/>
          </p:nvPr>
        </p:nvSpPr>
        <p:spPr>
          <a:xfrm>
            <a:off x="581193" y="2228003"/>
            <a:ext cx="5422390" cy="3633047"/>
          </a:xfrm>
        </p:spPr>
        <p:txBody>
          <a:bodyPr anchor="ctr">
            <a:normAutofit/>
          </a:bodyPr>
          <a:lstStyle/>
          <a:p>
            <a:endParaRPr lang="en-US" sz="2000" dirty="0">
              <a:highlight>
                <a:srgbClr val="FFFF00"/>
              </a:highlight>
              <a:latin typeface="Times New Roman" panose="02020603050405020304" pitchFamily="18" charset="0"/>
              <a:cs typeface="Times New Roman" panose="02020603050405020304" pitchFamily="18" charset="0"/>
            </a:endParaRPr>
          </a:p>
          <a:p>
            <a:endParaRPr lang="en-US" sz="2000" dirty="0">
              <a:highlight>
                <a:srgbClr val="FFFF00"/>
              </a:highlight>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dirty="0">
                <a:highlight>
                  <a:srgbClr val="FFFF00"/>
                </a:highlight>
                <a:latin typeface="Times New Roman" panose="02020603050405020304" pitchFamily="18" charset="0"/>
                <a:cs typeface="Times New Roman" panose="02020603050405020304" pitchFamily="18" charset="0"/>
              </a:rPr>
              <a:t>According to chart, 70% of the content available on the platform are movies, while the remaining 30% are TV shows.</a:t>
            </a:r>
            <a:endParaRPr lang="en-CA"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This shows that movies are a key component of Netflix's content offering and a substantial attraction for users.</a:t>
            </a:r>
            <a:endParaRPr lang="en-CA" sz="2000" dirty="0">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p:txBody>
      </p:sp>
      <p:pic>
        <p:nvPicPr>
          <p:cNvPr id="5" name="Picture 4" descr="A pie chart with a number of different colored circles&#10;&#10;Description automatically generated">
            <a:extLst>
              <a:ext uri="{FF2B5EF4-FFF2-40B4-BE49-F238E27FC236}">
                <a16:creationId xmlns:a16="http://schemas.microsoft.com/office/drawing/2014/main" id="{DC28C1E3-24F5-179F-9A08-7F8C2F62B2B7}"/>
              </a:ext>
            </a:extLst>
          </p:cNvPr>
          <p:cNvPicPr>
            <a:picLocks noChangeAspect="1"/>
          </p:cNvPicPr>
          <p:nvPr/>
        </p:nvPicPr>
        <p:blipFill>
          <a:blip r:embed="rId2"/>
          <a:stretch>
            <a:fillRect/>
          </a:stretch>
        </p:blipFill>
        <p:spPr>
          <a:xfrm>
            <a:off x="6469481" y="2228003"/>
            <a:ext cx="4860263" cy="3633047"/>
          </a:xfrm>
          <a:prstGeom prst="rect">
            <a:avLst/>
          </a:prstGeom>
          <a:noFill/>
        </p:spPr>
      </p:pic>
    </p:spTree>
    <p:extLst>
      <p:ext uri="{BB962C8B-B14F-4D97-AF65-F5344CB8AC3E}">
        <p14:creationId xmlns:p14="http://schemas.microsoft.com/office/powerpoint/2010/main" val="51229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7014-1CF3-B75D-5DDD-3DC0982F0091}"/>
              </a:ext>
            </a:extLst>
          </p:cNvPr>
          <p:cNvSpPr>
            <a:spLocks noGrp="1"/>
          </p:cNvSpPr>
          <p:nvPr>
            <p:ph type="title"/>
          </p:nvPr>
        </p:nvSpPr>
        <p:spPr>
          <a:xfrm>
            <a:off x="581193" y="729658"/>
            <a:ext cx="11029616" cy="988332"/>
          </a:xfrm>
        </p:spPr>
        <p:txBody>
          <a:bodyPr anchor="b">
            <a:normAutofit/>
          </a:bodyPr>
          <a:lstStyle/>
          <a:p>
            <a:r>
              <a:rPr lang="en-CA" dirty="0">
                <a:latin typeface="Algerian" panose="04020705040A02060702" pitchFamily="82" charset="0"/>
              </a:rPr>
              <a:t>Insights from Data Visualization</a:t>
            </a:r>
          </a:p>
        </p:txBody>
      </p:sp>
      <p:pic>
        <p:nvPicPr>
          <p:cNvPr id="6" name="Picture 5" descr="A white and grey striped background&#10;&#10;Description automatically generated">
            <a:extLst>
              <a:ext uri="{FF2B5EF4-FFF2-40B4-BE49-F238E27FC236}">
                <a16:creationId xmlns:a16="http://schemas.microsoft.com/office/drawing/2014/main" id="{80F40974-DF99-502E-0B1F-6F2957DCF307}"/>
              </a:ext>
            </a:extLst>
          </p:cNvPr>
          <p:cNvPicPr>
            <a:picLocks noChangeAspect="1"/>
          </p:cNvPicPr>
          <p:nvPr/>
        </p:nvPicPr>
        <p:blipFill>
          <a:blip r:embed="rId2"/>
          <a:stretch>
            <a:fillRect/>
          </a:stretch>
        </p:blipFill>
        <p:spPr>
          <a:xfrm>
            <a:off x="6096000" y="2063883"/>
            <a:ext cx="5716438" cy="3076127"/>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1FFAC55A-B60B-0980-9200-251044494434}"/>
              </a:ext>
            </a:extLst>
          </p:cNvPr>
          <p:cNvPicPr>
            <a:picLocks noChangeAspect="1"/>
          </p:cNvPicPr>
          <p:nvPr/>
        </p:nvPicPr>
        <p:blipFill>
          <a:blip r:embed="rId3"/>
          <a:stretch>
            <a:fillRect/>
          </a:stretch>
        </p:blipFill>
        <p:spPr>
          <a:xfrm>
            <a:off x="379562" y="2020537"/>
            <a:ext cx="5716438" cy="3119474"/>
          </a:xfrm>
          <a:prstGeom prst="rect">
            <a:avLst/>
          </a:prstGeom>
        </p:spPr>
      </p:pic>
      <p:sp>
        <p:nvSpPr>
          <p:cNvPr id="12" name="TextBox 11">
            <a:extLst>
              <a:ext uri="{FF2B5EF4-FFF2-40B4-BE49-F238E27FC236}">
                <a16:creationId xmlns:a16="http://schemas.microsoft.com/office/drawing/2014/main" id="{ED7ACE86-808F-81F4-7DE7-8C9DA1E987B9}"/>
              </a:ext>
            </a:extLst>
          </p:cNvPr>
          <p:cNvSpPr txBox="1"/>
          <p:nvPr/>
        </p:nvSpPr>
        <p:spPr>
          <a:xfrm>
            <a:off x="379562" y="5460521"/>
            <a:ext cx="11432876"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existence of the oldest television programme and movie, both from 1925 and 1942, demonstrates Netflix's dedication to selecting media with historical relevance. </a:t>
            </a:r>
            <a:r>
              <a:rPr lang="en-US" sz="2000" dirty="0">
                <a:highlight>
                  <a:srgbClr val="FFFF00"/>
                </a:highlight>
                <a:latin typeface="Times New Roman" panose="02020603050405020304" pitchFamily="18" charset="0"/>
                <a:cs typeface="Times New Roman" panose="02020603050405020304" pitchFamily="18" charset="0"/>
              </a:rPr>
              <a:t>Viewers have the chance to discover entertainment from bygone eras and observe the development of storytelling in film and television thanks to these offers.</a:t>
            </a:r>
            <a:endParaRPr lang="en-CA" sz="2000" dirty="0">
              <a:highlight>
                <a:srgbClr val="FFFF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4210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7014-1CF3-B75D-5DDD-3DC0982F0091}"/>
              </a:ext>
            </a:extLst>
          </p:cNvPr>
          <p:cNvSpPr>
            <a:spLocks noGrp="1"/>
          </p:cNvSpPr>
          <p:nvPr>
            <p:ph type="title"/>
          </p:nvPr>
        </p:nvSpPr>
        <p:spPr>
          <a:xfrm>
            <a:off x="581193" y="729658"/>
            <a:ext cx="11029616" cy="988332"/>
          </a:xfrm>
        </p:spPr>
        <p:txBody>
          <a:bodyPr anchor="b">
            <a:normAutofit/>
          </a:bodyPr>
          <a:lstStyle/>
          <a:p>
            <a:r>
              <a:rPr lang="en-CA" dirty="0">
                <a:latin typeface="Algerian" panose="04020705040A02060702" pitchFamily="82" charset="0"/>
              </a:rPr>
              <a:t>Insights from Data Visualization</a:t>
            </a:r>
          </a:p>
        </p:txBody>
      </p:sp>
      <p:sp>
        <p:nvSpPr>
          <p:cNvPr id="3" name="Content Placeholder 2">
            <a:extLst>
              <a:ext uri="{FF2B5EF4-FFF2-40B4-BE49-F238E27FC236}">
                <a16:creationId xmlns:a16="http://schemas.microsoft.com/office/drawing/2014/main" id="{683FA2CF-9743-4B2A-6F32-C32ABDD70B32}"/>
              </a:ext>
            </a:extLst>
          </p:cNvPr>
          <p:cNvSpPr>
            <a:spLocks noGrp="1"/>
          </p:cNvSpPr>
          <p:nvPr>
            <p:ph sz="half" idx="1"/>
          </p:nvPr>
        </p:nvSpPr>
        <p:spPr>
          <a:xfrm>
            <a:off x="581193" y="2228003"/>
            <a:ext cx="5103615" cy="3633047"/>
          </a:xfrm>
        </p:spPr>
        <p:txBody>
          <a:bodyPr anchor="ctr">
            <a:normAutofit/>
          </a:bodyPr>
          <a:lstStyle/>
          <a:p>
            <a:pPr marL="476250" indent="-342900">
              <a:spcBef>
                <a:spcPts val="0"/>
              </a:spcBef>
              <a:spcAft>
                <a:spcPts val="0"/>
              </a:spcAft>
              <a:buClr>
                <a:schemeClr val="accent1">
                  <a:lumMod val="40000"/>
                  <a:lumOff val="60000"/>
                </a:schemeClr>
              </a:buClr>
              <a:buSzPts val="1500"/>
              <a:buFont typeface="Wingdings" panose="05000000000000000000" pitchFamily="2" charset="2"/>
              <a:buChar char="q"/>
            </a:pPr>
            <a:r>
              <a:rPr lang="en-US" sz="2000" dirty="0">
                <a:solidFill>
                  <a:schemeClr val="dk1"/>
                </a:solidFill>
                <a:latin typeface="Times New Roman"/>
                <a:ea typeface="Times New Roman"/>
                <a:cs typeface="Times New Roman"/>
                <a:sym typeface="Times New Roman"/>
              </a:rPr>
              <a:t>Analyzing the number of TV shows and movies in the Netflix dataset by country can provide insights about platform's content distribution and viewer preferences in different countries. </a:t>
            </a:r>
            <a:r>
              <a:rPr lang="en-US" sz="2000" dirty="0">
                <a:solidFill>
                  <a:schemeClr val="dk1"/>
                </a:solidFill>
                <a:highlight>
                  <a:srgbClr val="FFFF00"/>
                </a:highlight>
                <a:latin typeface="Times New Roman"/>
                <a:ea typeface="Times New Roman"/>
                <a:cs typeface="Times New Roman"/>
                <a:sym typeface="Times New Roman"/>
              </a:rPr>
              <a:t>The United States, for example, produces a large number of both TV shows and movies, whereas India stand second after US.</a:t>
            </a:r>
            <a:endParaRPr lang="en-US" sz="2000" dirty="0">
              <a:highlight>
                <a:srgbClr val="FFFF00"/>
              </a:highlight>
              <a:latin typeface="Times New Roman"/>
              <a:ea typeface="Times New Roman"/>
              <a:cs typeface="Times New Roman"/>
              <a:sym typeface="Times New Roman"/>
            </a:endParaRPr>
          </a:p>
          <a:p>
            <a:pPr marL="133350" lvl="0" indent="0" algn="l" rtl="0">
              <a:spcBef>
                <a:spcPts val="0"/>
              </a:spcBef>
              <a:spcAft>
                <a:spcPts val="0"/>
              </a:spcAft>
              <a:buClr>
                <a:schemeClr val="accent1">
                  <a:lumMod val="40000"/>
                  <a:lumOff val="60000"/>
                </a:schemeClr>
              </a:buClr>
              <a:buSzPts val="1500"/>
              <a:buNone/>
            </a:pPr>
            <a:endParaRPr lang="en-US" sz="2000" dirty="0">
              <a:highlight>
                <a:srgbClr val="FFFF00"/>
              </a:highlight>
              <a:latin typeface="Times New Roman"/>
              <a:ea typeface="Times New Roman"/>
              <a:cs typeface="Times New Roman"/>
              <a:sym typeface="Times New Roman"/>
            </a:endParaRPr>
          </a:p>
        </p:txBody>
      </p:sp>
      <p:pic>
        <p:nvPicPr>
          <p:cNvPr id="6" name="Picture 5" descr="A map of the world&#10;&#10;Description automatically generated">
            <a:extLst>
              <a:ext uri="{FF2B5EF4-FFF2-40B4-BE49-F238E27FC236}">
                <a16:creationId xmlns:a16="http://schemas.microsoft.com/office/drawing/2014/main" id="{E70DF711-FB8E-08FC-8942-02CACC6EC04C}"/>
              </a:ext>
            </a:extLst>
          </p:cNvPr>
          <p:cNvPicPr>
            <a:picLocks noChangeAspect="1"/>
          </p:cNvPicPr>
          <p:nvPr/>
        </p:nvPicPr>
        <p:blipFill>
          <a:blip r:embed="rId2"/>
          <a:stretch>
            <a:fillRect/>
          </a:stretch>
        </p:blipFill>
        <p:spPr>
          <a:xfrm>
            <a:off x="5888966" y="1897811"/>
            <a:ext cx="5845415" cy="4899804"/>
          </a:xfrm>
          <a:prstGeom prst="rect">
            <a:avLst/>
          </a:prstGeom>
        </p:spPr>
      </p:pic>
    </p:spTree>
    <p:extLst>
      <p:ext uri="{BB962C8B-B14F-4D97-AF65-F5344CB8AC3E}">
        <p14:creationId xmlns:p14="http://schemas.microsoft.com/office/powerpoint/2010/main" val="461197950"/>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3.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358</TotalTime>
  <Words>1045</Words>
  <Application>Microsoft Office PowerPoint</Application>
  <PresentationFormat>Widescreen</PresentationFormat>
  <Paragraphs>103</Paragraphs>
  <Slides>18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Algerian</vt:lpstr>
      <vt:lpstr>Calibri</vt:lpstr>
      <vt:lpstr>Gill Sans MT</vt:lpstr>
      <vt:lpstr>Times New Roman</vt:lpstr>
      <vt:lpstr>Wingdings</vt:lpstr>
      <vt:lpstr>Wingdings 2</vt:lpstr>
      <vt:lpstr>Custom</vt:lpstr>
      <vt:lpstr>Netflix Data Analysis</vt:lpstr>
      <vt:lpstr>Table of contents</vt:lpstr>
      <vt:lpstr>Business Problem</vt:lpstr>
      <vt:lpstr>Analytics Questions</vt:lpstr>
      <vt:lpstr>Data source overview</vt:lpstr>
      <vt:lpstr>Data Visualizations</vt:lpstr>
      <vt:lpstr>Insights from Data Visualization</vt:lpstr>
      <vt:lpstr>Insights from Data Visualization</vt:lpstr>
      <vt:lpstr>Insights from Data Visualization</vt:lpstr>
      <vt:lpstr>Insights from Data Visualization</vt:lpstr>
      <vt:lpstr>Insights from Data Visualization</vt:lpstr>
      <vt:lpstr>Insights from Data Visualization</vt:lpstr>
      <vt:lpstr>Insights from Data Visualization</vt:lpstr>
      <vt:lpstr>Insights from Data Visualization</vt:lpstr>
      <vt:lpstr>Insights from Data Visualization</vt:lpstr>
      <vt:lpstr>Potential Solution Optimization</vt:lpstr>
      <vt:lpstr>Overall Performance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Data Analysis</dc:title>
  <dc:creator>Darshan Patel</dc:creator>
  <cp:lastModifiedBy>Darshan Patel</cp:lastModifiedBy>
  <cp:revision>39</cp:revision>
  <dcterms:created xsi:type="dcterms:W3CDTF">2023-07-25T02:29:14Z</dcterms:created>
  <dcterms:modified xsi:type="dcterms:W3CDTF">2024-05-04T22:49:37Z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