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b91daf3b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b91daf3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b91daf3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b91daf3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b91daf3b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b91daf3b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b91daf3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b91daf3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b91daf3b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b91daf3b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b91daf3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b91daf3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b91daf3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b91daf3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9200"/>
            <a:ext cx="8520600" cy="594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t>Assignment-3</a:t>
            </a:r>
            <a:endParaRPr sz="1800"/>
          </a:p>
        </p:txBody>
      </p:sp>
      <p:sp>
        <p:nvSpPr>
          <p:cNvPr id="55" name="Google Shape;55;p13"/>
          <p:cNvSpPr txBox="1"/>
          <p:nvPr>
            <p:ph idx="1" type="subTitle"/>
          </p:nvPr>
        </p:nvSpPr>
        <p:spPr>
          <a:xfrm>
            <a:off x="311700" y="370175"/>
            <a:ext cx="8520600" cy="47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Spiral Model</a:t>
            </a:r>
            <a:endParaRPr sz="1400"/>
          </a:p>
          <a:p>
            <a:pPr indent="0" lvl="0" marL="0" rtl="0" algn="l">
              <a:spcBef>
                <a:spcPts val="0"/>
              </a:spcBef>
              <a:spcAft>
                <a:spcPts val="0"/>
              </a:spcAft>
              <a:buNone/>
            </a:pPr>
            <a:r>
              <a:rPr lang="en" sz="1000">
                <a:solidFill>
                  <a:srgbClr val="273239"/>
                </a:solidFill>
                <a:highlight>
                  <a:srgbClr val="FFFFFF"/>
                </a:highlight>
                <a:latin typeface="Nunito"/>
                <a:ea typeface="Nunito"/>
                <a:cs typeface="Nunito"/>
                <a:sym typeface="Nunito"/>
              </a:rPr>
              <a:t>The Spiral model that provides a systematic and iterative approach to software development. Its looks like a spiral with many loops. The exact number of loops of the spiral is unknown and can vary from project to project. Each loop of the spiral is called a phase of the</a:t>
            </a:r>
            <a:r>
              <a:rPr b="1" lang="en" sz="1000">
                <a:solidFill>
                  <a:srgbClr val="273239"/>
                </a:solidFill>
                <a:highlight>
                  <a:srgbClr val="FFFFFF"/>
                </a:highlight>
                <a:latin typeface="Nunito"/>
                <a:ea typeface="Nunito"/>
                <a:cs typeface="Nunito"/>
                <a:sym typeface="Nunito"/>
              </a:rPr>
              <a:t> </a:t>
            </a:r>
            <a:r>
              <a:rPr lang="en" sz="1000">
                <a:solidFill>
                  <a:srgbClr val="273239"/>
                </a:solidFill>
                <a:highlight>
                  <a:srgbClr val="FFFFFF"/>
                </a:highlight>
                <a:latin typeface="Nunito"/>
                <a:ea typeface="Nunito"/>
                <a:cs typeface="Nunito"/>
                <a:sym typeface="Nunito"/>
              </a:rPr>
              <a:t>software development process.</a:t>
            </a:r>
            <a:endParaRPr sz="10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0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000">
                <a:solidFill>
                  <a:srgbClr val="273239"/>
                </a:solidFill>
                <a:highlight>
                  <a:srgbClr val="FFFFFF"/>
                </a:highlight>
                <a:latin typeface="Nunito"/>
                <a:ea typeface="Nunito"/>
                <a:cs typeface="Nunito"/>
                <a:sym typeface="Nunito"/>
              </a:rPr>
              <a:t>Phases</a:t>
            </a:r>
            <a:endParaRPr sz="10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1100"/>
              <a:buFont typeface="Arial"/>
              <a:buNone/>
            </a:pPr>
            <a:r>
              <a:rPr b="1" lang="en" sz="1250">
                <a:solidFill>
                  <a:srgbClr val="273239"/>
                </a:solidFill>
                <a:highlight>
                  <a:srgbClr val="FFFFFF"/>
                </a:highlight>
                <a:latin typeface="Nunito"/>
                <a:ea typeface="Nunito"/>
                <a:cs typeface="Nunito"/>
                <a:sym typeface="Nunito"/>
              </a:rPr>
              <a:t>1. Planning-</a:t>
            </a:r>
            <a:r>
              <a:rPr lang="en" sz="1250">
                <a:solidFill>
                  <a:srgbClr val="273239"/>
                </a:solidFill>
                <a:highlight>
                  <a:srgbClr val="FFFFFF"/>
                </a:highlight>
                <a:latin typeface="Nunito"/>
                <a:ea typeface="Nunito"/>
                <a:cs typeface="Nunito"/>
                <a:sym typeface="Nunito"/>
              </a:rPr>
              <a:t>The first phase of the Spiral Model is the planning phase, where the scope of the project is determined and a plan is created for the next iteration of the spiral.</a:t>
            </a:r>
            <a:endParaRPr sz="125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1100"/>
              <a:buFont typeface="Arial"/>
              <a:buNone/>
            </a:pPr>
            <a:r>
              <a:rPr b="1" lang="en" sz="1250">
                <a:solidFill>
                  <a:srgbClr val="273239"/>
                </a:solidFill>
                <a:highlight>
                  <a:srgbClr val="FFFFFF"/>
                </a:highlight>
                <a:latin typeface="Nunito"/>
                <a:ea typeface="Nunito"/>
                <a:cs typeface="Nunito"/>
                <a:sym typeface="Nunito"/>
              </a:rPr>
              <a:t>2. Risk Analysis-</a:t>
            </a:r>
            <a:r>
              <a:rPr lang="en" sz="1250">
                <a:solidFill>
                  <a:srgbClr val="273239"/>
                </a:solidFill>
                <a:highlight>
                  <a:srgbClr val="FFFFFF"/>
                </a:highlight>
                <a:latin typeface="Nunito"/>
                <a:ea typeface="Nunito"/>
                <a:cs typeface="Nunito"/>
                <a:sym typeface="Nunito"/>
              </a:rPr>
              <a:t>In the risk analysis phase, the risks associated with the project are identified and evaluated.</a:t>
            </a:r>
            <a:endParaRPr sz="125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1100"/>
              <a:buFont typeface="Arial"/>
              <a:buNone/>
            </a:pPr>
            <a:r>
              <a:rPr b="1" lang="en" sz="1250">
                <a:solidFill>
                  <a:srgbClr val="273239"/>
                </a:solidFill>
                <a:highlight>
                  <a:srgbClr val="FFFFFF"/>
                </a:highlight>
                <a:latin typeface="Nunito"/>
                <a:ea typeface="Nunito"/>
                <a:cs typeface="Nunito"/>
                <a:sym typeface="Nunito"/>
              </a:rPr>
              <a:t>3. Engineering-</a:t>
            </a:r>
            <a:r>
              <a:rPr lang="en" sz="1250">
                <a:solidFill>
                  <a:srgbClr val="273239"/>
                </a:solidFill>
                <a:highlight>
                  <a:srgbClr val="FFFFFF"/>
                </a:highlight>
                <a:latin typeface="Nunito"/>
                <a:ea typeface="Nunito"/>
                <a:cs typeface="Nunito"/>
                <a:sym typeface="Nunito"/>
              </a:rPr>
              <a:t>In the engineering phase, the software is developed based on the requirements gathered in the previous iteration.</a:t>
            </a:r>
            <a:endParaRPr sz="125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1100"/>
              <a:buFont typeface="Arial"/>
              <a:buNone/>
            </a:pPr>
            <a:r>
              <a:rPr b="1" lang="en" sz="1250">
                <a:solidFill>
                  <a:srgbClr val="273239"/>
                </a:solidFill>
                <a:highlight>
                  <a:srgbClr val="FFFFFF"/>
                </a:highlight>
                <a:latin typeface="Nunito"/>
                <a:ea typeface="Nunito"/>
                <a:cs typeface="Nunito"/>
                <a:sym typeface="Nunito"/>
              </a:rPr>
              <a:t>4. Evaluation-</a:t>
            </a:r>
            <a:r>
              <a:rPr lang="en" sz="1250">
                <a:solidFill>
                  <a:srgbClr val="273239"/>
                </a:solidFill>
                <a:highlight>
                  <a:srgbClr val="FFFFFF"/>
                </a:highlight>
                <a:latin typeface="Nunito"/>
                <a:ea typeface="Nunito"/>
                <a:cs typeface="Nunito"/>
                <a:sym typeface="Nunito"/>
              </a:rPr>
              <a:t>In the evaluation phase, the software is evaluated to determine if it meets the customer’s requirements and if it is of high quality.</a:t>
            </a:r>
            <a:endParaRPr sz="125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1100"/>
              <a:buFont typeface="Arial"/>
              <a:buNone/>
            </a:pPr>
            <a:r>
              <a:rPr b="1" lang="en" sz="1250">
                <a:solidFill>
                  <a:srgbClr val="273239"/>
                </a:solidFill>
                <a:highlight>
                  <a:srgbClr val="FFFFFF"/>
                </a:highlight>
                <a:latin typeface="Nunito"/>
                <a:ea typeface="Nunito"/>
                <a:cs typeface="Nunito"/>
                <a:sym typeface="Nunito"/>
              </a:rPr>
              <a:t>5. Planning-</a:t>
            </a:r>
            <a:r>
              <a:rPr lang="en" sz="1250">
                <a:solidFill>
                  <a:srgbClr val="273239"/>
                </a:solidFill>
                <a:highlight>
                  <a:srgbClr val="FFFFFF"/>
                </a:highlight>
                <a:latin typeface="Nunito"/>
                <a:ea typeface="Nunito"/>
                <a:cs typeface="Nunito"/>
                <a:sym typeface="Nunito"/>
              </a:rPr>
              <a:t>The next iteration of the spiral begins with a new planning phase, based on the results of the evaluation.</a:t>
            </a:r>
            <a:endParaRPr sz="12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sz="10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Spiral model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200"/>
              <a:t>Advantage-</a:t>
            </a:r>
            <a:r>
              <a:rPr lang="en"/>
              <a:t> </a:t>
            </a:r>
            <a:endParaRPr/>
          </a:p>
          <a:p>
            <a:pPr indent="-304800" lvl="0" marL="457200" rtl="0" algn="l">
              <a:spcBef>
                <a:spcPts val="1200"/>
              </a:spcBef>
              <a:spcAft>
                <a:spcPts val="0"/>
              </a:spcAft>
              <a:buSzPts val="1200"/>
              <a:buChar char="●"/>
            </a:pPr>
            <a:r>
              <a:rPr lang="en" sz="1200">
                <a:solidFill>
                  <a:srgbClr val="333333"/>
                </a:solidFill>
                <a:highlight>
                  <a:srgbClr val="FFFFFF"/>
                </a:highlight>
              </a:rPr>
              <a:t>Flexible changes are allowed in spiral model.</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Customer can use the application at an early stage also.</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Easily estimate the cost</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Manage Risk well since it has </a:t>
            </a:r>
            <a:r>
              <a:rPr lang="en" sz="1200">
                <a:solidFill>
                  <a:srgbClr val="333333"/>
                </a:solidFill>
                <a:highlight>
                  <a:srgbClr val="FFFFFF"/>
                </a:highlight>
              </a:rPr>
              <a:t>iterative</a:t>
            </a:r>
            <a:r>
              <a:rPr lang="en" sz="1200">
                <a:solidFill>
                  <a:srgbClr val="333333"/>
                </a:solidFill>
                <a:highlight>
                  <a:srgbClr val="FFFFFF"/>
                </a:highlight>
              </a:rPr>
              <a:t> approach</a:t>
            </a:r>
            <a:endParaRPr sz="1200">
              <a:solidFill>
                <a:srgbClr val="333333"/>
              </a:solidFill>
              <a:highlight>
                <a:srgbClr val="FFFFFF"/>
              </a:highlight>
            </a:endParaRPr>
          </a:p>
          <a:p>
            <a:pPr indent="0" lvl="0" marL="0" rtl="0" algn="l">
              <a:spcBef>
                <a:spcPts val="1200"/>
              </a:spcBef>
              <a:spcAft>
                <a:spcPts val="0"/>
              </a:spcAft>
              <a:buNone/>
            </a:pPr>
            <a:r>
              <a:rPr lang="en" sz="1200">
                <a:solidFill>
                  <a:srgbClr val="333333"/>
                </a:solidFill>
                <a:highlight>
                  <a:srgbClr val="FFFFFF"/>
                </a:highlight>
              </a:rPr>
              <a:t>          Disadvantage</a:t>
            </a:r>
            <a:endParaRPr sz="1200">
              <a:solidFill>
                <a:srgbClr val="333333"/>
              </a:solidFill>
              <a:highlight>
                <a:srgbClr val="FFFFFF"/>
              </a:highlight>
            </a:endParaRPr>
          </a:p>
          <a:p>
            <a:pPr indent="-304800" lvl="0" marL="457200" rtl="0" algn="l">
              <a:spcBef>
                <a:spcPts val="1200"/>
              </a:spcBef>
              <a:spcAft>
                <a:spcPts val="0"/>
              </a:spcAft>
              <a:buClr>
                <a:srgbClr val="333333"/>
              </a:buClr>
              <a:buSzPts val="1200"/>
              <a:buChar char="●"/>
            </a:pPr>
            <a:r>
              <a:rPr lang="en" sz="1200">
                <a:solidFill>
                  <a:srgbClr val="333333"/>
                </a:solidFill>
                <a:highlight>
                  <a:srgbClr val="FFFFFF"/>
                </a:highlight>
              </a:rPr>
              <a:t>Not suitable for small projects</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Analyzing the risks need professionals</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273239"/>
                </a:solidFill>
                <a:highlight>
                  <a:srgbClr val="FFFFFF"/>
                </a:highlight>
              </a:rPr>
              <a:t>Spiral Model is not suitable for small projects as it is expensive.</a:t>
            </a:r>
            <a:endParaRPr sz="1200">
              <a:solidFill>
                <a:srgbClr val="333333"/>
              </a:solidFill>
              <a:highlight>
                <a:srgbClr val="FFFFFF"/>
              </a:highlight>
            </a:endParaRPr>
          </a:p>
          <a:p>
            <a:pPr indent="0" lvl="0" marL="0" rtl="0" algn="l">
              <a:spcBef>
                <a:spcPts val="1200"/>
              </a:spcBef>
              <a:spcAft>
                <a:spcPts val="1200"/>
              </a:spcAft>
              <a:buNone/>
            </a:pPr>
            <a:r>
              <a:rPr lang="en" sz="1200">
                <a:solidFill>
                  <a:srgbClr val="333333"/>
                </a:solidFill>
                <a:highlight>
                  <a:srgbClr val="FFFFFF"/>
                </a:highlight>
                <a:latin typeface="Roboto"/>
                <a:ea typeface="Roboto"/>
                <a:cs typeface="Roboto"/>
                <a:sym typeface="Roboto"/>
              </a:rPr>
              <a:t>Example-</a:t>
            </a:r>
            <a:r>
              <a:rPr lang="en" sz="1200">
                <a:solidFill>
                  <a:srgbClr val="474747"/>
                </a:solidFill>
                <a:highlight>
                  <a:srgbClr val="FFFFFF"/>
                </a:highlight>
              </a:rPr>
              <a:t> </a:t>
            </a:r>
            <a:r>
              <a:rPr lang="en" sz="1200">
                <a:solidFill>
                  <a:srgbClr val="040C28"/>
                </a:solidFill>
                <a:highlight>
                  <a:srgbClr val="D3E3FD"/>
                </a:highlight>
              </a:rPr>
              <a:t>Microsoft used it to develop early versions of Windows</a:t>
            </a:r>
            <a:r>
              <a:rPr lang="en" sz="1200">
                <a:solidFill>
                  <a:srgbClr val="474747"/>
                </a:solidFill>
                <a:highlight>
                  <a:srgbClr val="FFFFFF"/>
                </a:highlight>
              </a:rPr>
              <a:t>.</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670350"/>
            <a:ext cx="8520600" cy="560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 model</a:t>
            </a:r>
            <a:endParaRPr/>
          </a:p>
        </p:txBody>
      </p:sp>
      <p:sp>
        <p:nvSpPr>
          <p:cNvPr id="67" name="Google Shape;67;p15"/>
          <p:cNvSpPr txBox="1"/>
          <p:nvPr>
            <p:ph idx="1" type="body"/>
          </p:nvPr>
        </p:nvSpPr>
        <p:spPr>
          <a:xfrm>
            <a:off x="458225" y="88800"/>
            <a:ext cx="8520600" cy="496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t>V model is also defined as </a:t>
            </a:r>
            <a:r>
              <a:rPr lang="en" sz="1200"/>
              <a:t>verification</a:t>
            </a:r>
            <a:r>
              <a:rPr lang="en" sz="1200"/>
              <a:t> and validation model.It follows sequential design process.Testing planned </a:t>
            </a:r>
            <a:r>
              <a:rPr lang="en" sz="1200"/>
              <a:t>parallely</a:t>
            </a:r>
            <a:r>
              <a:rPr lang="en" sz="1200"/>
              <a:t> with corresponding stage development process.</a:t>
            </a:r>
            <a:endParaRPr sz="1200"/>
          </a:p>
          <a:p>
            <a:pPr indent="0" lvl="0" marL="0" rtl="0" algn="l">
              <a:spcBef>
                <a:spcPts val="1200"/>
              </a:spcBef>
              <a:spcAft>
                <a:spcPts val="0"/>
              </a:spcAft>
              <a:buNone/>
            </a:pPr>
            <a:r>
              <a:t/>
            </a:r>
            <a:endParaRPr sz="1200"/>
          </a:p>
          <a:p>
            <a:pPr indent="0" lvl="0" marL="0" rtl="0" algn="just">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The phases of Verification Phase of V-model:</a:t>
            </a:r>
            <a:endParaRPr sz="1200">
              <a:solidFill>
                <a:srgbClr val="333333"/>
              </a:solidFill>
              <a:highlight>
                <a:srgbClr val="FFFFFF"/>
              </a:highlight>
              <a:latin typeface="Roboto"/>
              <a:ea typeface="Roboto"/>
              <a:cs typeface="Roboto"/>
              <a:sym typeface="Roboto"/>
            </a:endParaRPr>
          </a:p>
          <a:p>
            <a:pPr indent="-299085" lvl="0" marL="457200" marR="25400" rtl="0" algn="l">
              <a:lnSpc>
                <a:spcPct val="156250"/>
              </a:lnSpc>
              <a:spcBef>
                <a:spcPts val="1500"/>
              </a:spcBef>
              <a:spcAft>
                <a:spcPts val="0"/>
              </a:spcAft>
              <a:buClr>
                <a:schemeClr val="dk1"/>
              </a:buClr>
              <a:buSzPct val="100000"/>
              <a:buFont typeface="Roboto"/>
              <a:buAutoNum type="arabicPeriod"/>
            </a:pPr>
            <a:r>
              <a:rPr b="1" lang="en" sz="1200">
                <a:solidFill>
                  <a:schemeClr val="dk1"/>
                </a:solidFill>
                <a:highlight>
                  <a:srgbClr val="FFFFFF"/>
                </a:highlight>
                <a:latin typeface="Roboto"/>
                <a:ea typeface="Roboto"/>
                <a:cs typeface="Roboto"/>
                <a:sym typeface="Roboto"/>
              </a:rPr>
              <a:t>Business requirement analysis:</a:t>
            </a:r>
            <a:r>
              <a:rPr lang="en" sz="1200">
                <a:solidFill>
                  <a:schemeClr val="dk1"/>
                </a:solidFill>
                <a:highlight>
                  <a:srgbClr val="FFFFFF"/>
                </a:highlight>
                <a:latin typeface="Roboto"/>
                <a:ea typeface="Roboto"/>
                <a:cs typeface="Roboto"/>
                <a:sym typeface="Roboto"/>
              </a:rPr>
              <a:t> This is the first step where product requirements understood from the customer's side. This phase contains detailed communication to understand customer's expectations and exact requirements.</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AutoNum type="arabicPeriod"/>
            </a:pPr>
            <a:r>
              <a:rPr b="1" lang="en" sz="1200">
                <a:solidFill>
                  <a:schemeClr val="dk1"/>
                </a:solidFill>
                <a:highlight>
                  <a:srgbClr val="FFFFFF"/>
                </a:highlight>
                <a:latin typeface="Roboto"/>
                <a:ea typeface="Roboto"/>
                <a:cs typeface="Roboto"/>
                <a:sym typeface="Roboto"/>
              </a:rPr>
              <a:t>System Design:</a:t>
            </a:r>
            <a:r>
              <a:rPr lang="en" sz="1200">
                <a:solidFill>
                  <a:schemeClr val="dk1"/>
                </a:solidFill>
                <a:highlight>
                  <a:srgbClr val="FFFFFF"/>
                </a:highlight>
                <a:latin typeface="Roboto"/>
                <a:ea typeface="Roboto"/>
                <a:cs typeface="Roboto"/>
                <a:sym typeface="Roboto"/>
              </a:rPr>
              <a:t> In this stage system engineers analyze and interpret the business of the proposed system by studying the user requirements document.</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AutoNum type="arabicPeriod"/>
            </a:pPr>
            <a:r>
              <a:rPr b="1" lang="en" sz="1200">
                <a:solidFill>
                  <a:schemeClr val="dk1"/>
                </a:solidFill>
                <a:highlight>
                  <a:srgbClr val="FFFFFF"/>
                </a:highlight>
                <a:latin typeface="Roboto"/>
                <a:ea typeface="Roboto"/>
                <a:cs typeface="Roboto"/>
                <a:sym typeface="Roboto"/>
              </a:rPr>
              <a:t>Architecture Design:</a:t>
            </a:r>
            <a:r>
              <a:rPr lang="en" sz="1200">
                <a:solidFill>
                  <a:schemeClr val="dk1"/>
                </a:solidFill>
                <a:highlight>
                  <a:srgbClr val="FFFFFF"/>
                </a:highlight>
                <a:latin typeface="Roboto"/>
                <a:ea typeface="Roboto"/>
                <a:cs typeface="Roboto"/>
                <a:sym typeface="Roboto"/>
              </a:rPr>
              <a:t> The baseline in selecting the architecture is that it should understand all which typically consists of the list of modules, brief functionality of each module, their interface relationships, dependencies, database tables, architecture diagrams, technology detail, etc. The integration testing model is carried out in a particular phase.</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AutoNum type="arabicPeriod"/>
            </a:pPr>
            <a:r>
              <a:rPr b="1" lang="en" sz="1200">
                <a:solidFill>
                  <a:schemeClr val="dk1"/>
                </a:solidFill>
                <a:highlight>
                  <a:srgbClr val="FFFFFF"/>
                </a:highlight>
                <a:latin typeface="Roboto"/>
                <a:ea typeface="Roboto"/>
                <a:cs typeface="Roboto"/>
                <a:sym typeface="Roboto"/>
              </a:rPr>
              <a:t>Module Design:</a:t>
            </a:r>
            <a:r>
              <a:rPr lang="en" sz="1200">
                <a:solidFill>
                  <a:schemeClr val="dk1"/>
                </a:solidFill>
                <a:highlight>
                  <a:srgbClr val="FFFFFF"/>
                </a:highlight>
                <a:latin typeface="Roboto"/>
                <a:ea typeface="Roboto"/>
                <a:cs typeface="Roboto"/>
                <a:sym typeface="Roboto"/>
              </a:rPr>
              <a:t> In the module design phase, the system breaks down into small modules. The detailed design of the modules is specified, which is known as Low-Level Design</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AutoNum type="arabicPeriod"/>
            </a:pPr>
            <a:r>
              <a:rPr b="1" lang="en" sz="1200">
                <a:solidFill>
                  <a:schemeClr val="dk1"/>
                </a:solidFill>
                <a:highlight>
                  <a:srgbClr val="FFFFFF"/>
                </a:highlight>
                <a:latin typeface="Roboto"/>
                <a:ea typeface="Roboto"/>
                <a:cs typeface="Roboto"/>
                <a:sym typeface="Roboto"/>
              </a:rPr>
              <a:t>Coding Phase:</a:t>
            </a:r>
            <a:r>
              <a:rPr lang="en" sz="1200">
                <a:solidFill>
                  <a:schemeClr val="dk1"/>
                </a:solidFill>
                <a:highlight>
                  <a:srgbClr val="FFFFFF"/>
                </a:highlight>
                <a:latin typeface="Roboto"/>
                <a:ea typeface="Roboto"/>
                <a:cs typeface="Roboto"/>
                <a:sym typeface="Roboto"/>
              </a:rPr>
              <a:t> After designing, the coding phase is started. Based on the requirements, a suitable programming language is decided. There are some guidelines and standards for coding. Before checking in the repository, the final build is optimized for better performance, and the code goes through many code reviews to check the performance.</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 Model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457200" marR="25400" rtl="0" algn="l">
              <a:lnSpc>
                <a:spcPct val="156250"/>
              </a:lnSpc>
              <a:spcBef>
                <a:spcPts val="1500"/>
              </a:spcBef>
              <a:spcAft>
                <a:spcPts val="0"/>
              </a:spcAft>
              <a:buNone/>
            </a:pPr>
            <a:r>
              <a:rPr b="1" lang="en" sz="1900">
                <a:solidFill>
                  <a:srgbClr val="333333"/>
                </a:solidFill>
                <a:highlight>
                  <a:srgbClr val="FFFFFF"/>
                </a:highlight>
              </a:rPr>
              <a:t> </a:t>
            </a:r>
            <a:r>
              <a:rPr lang="en" sz="1900">
                <a:solidFill>
                  <a:srgbClr val="333333"/>
                </a:solidFill>
                <a:highlight>
                  <a:srgbClr val="FFFFFF"/>
                </a:highlight>
              </a:rPr>
              <a:t>The  phases of Validation Phase of V-model:</a:t>
            </a:r>
            <a:endParaRPr sz="1900">
              <a:solidFill>
                <a:schemeClr val="dk1"/>
              </a:solidFill>
              <a:highlight>
                <a:srgbClr val="FFFFFF"/>
              </a:highlight>
            </a:endParaRPr>
          </a:p>
          <a:p>
            <a:pPr indent="0" lvl="0" marL="457200" marR="25400" rtl="0" algn="l">
              <a:lnSpc>
                <a:spcPct val="156250"/>
              </a:lnSpc>
              <a:spcBef>
                <a:spcPts val="1500"/>
              </a:spcBef>
              <a:spcAft>
                <a:spcPts val="0"/>
              </a:spcAft>
              <a:buNone/>
            </a:pPr>
            <a:r>
              <a:rPr b="1" lang="en" sz="1400">
                <a:solidFill>
                  <a:schemeClr val="dk1"/>
                </a:solidFill>
                <a:highlight>
                  <a:srgbClr val="FFFFFF"/>
                </a:highlight>
              </a:rPr>
              <a:t>Unit Testing:</a:t>
            </a:r>
            <a:r>
              <a:rPr lang="en" sz="1400">
                <a:solidFill>
                  <a:schemeClr val="dk1"/>
                </a:solidFill>
                <a:highlight>
                  <a:srgbClr val="FFFFFF"/>
                </a:highlight>
              </a:rPr>
              <a:t> In the V-Model, Unit Test Plans (UTPs) are developed during the module design phase. These UTPs are executed to eliminate errors at code level or unit level. A unit is the smallest entity which can independently exist, e.g., a program module. Unit testing verifies that the smallest entity can function correctly when isolated from the rest of the codes/ units.</a:t>
            </a:r>
            <a:endParaRPr sz="1400">
              <a:solidFill>
                <a:schemeClr val="dk1"/>
              </a:solidFill>
              <a:highlight>
                <a:srgbClr val="FFFFFF"/>
              </a:highlight>
            </a:endParaRPr>
          </a:p>
          <a:p>
            <a:pPr indent="0" lvl="0" marL="457200" marR="25400" rtl="0" algn="l">
              <a:lnSpc>
                <a:spcPct val="156250"/>
              </a:lnSpc>
              <a:spcBef>
                <a:spcPts val="1500"/>
              </a:spcBef>
              <a:spcAft>
                <a:spcPts val="0"/>
              </a:spcAft>
              <a:buNone/>
            </a:pPr>
            <a:r>
              <a:rPr b="1" lang="en" sz="1400">
                <a:solidFill>
                  <a:schemeClr val="dk1"/>
                </a:solidFill>
                <a:highlight>
                  <a:srgbClr val="FFFFFF"/>
                </a:highlight>
              </a:rPr>
              <a:t>Integration Testing:</a:t>
            </a:r>
            <a:r>
              <a:rPr lang="en" sz="1400">
                <a:solidFill>
                  <a:schemeClr val="dk1"/>
                </a:solidFill>
                <a:highlight>
                  <a:srgbClr val="FFFFFF"/>
                </a:highlight>
              </a:rPr>
              <a:t> Integration Test Plans are developed during the Architectural Design Phase. These tests verify that groups created and tested independently can coexist and communicate among themselves.</a:t>
            </a:r>
            <a:endParaRPr sz="1400">
              <a:solidFill>
                <a:schemeClr val="dk1"/>
              </a:solidFill>
              <a:highlight>
                <a:srgbClr val="FFFFFF"/>
              </a:highlight>
            </a:endParaRPr>
          </a:p>
          <a:p>
            <a:pPr indent="0" lvl="0" marL="457200" marR="25400" rtl="0" algn="l">
              <a:lnSpc>
                <a:spcPct val="156250"/>
              </a:lnSpc>
              <a:spcBef>
                <a:spcPts val="1500"/>
              </a:spcBef>
              <a:spcAft>
                <a:spcPts val="0"/>
              </a:spcAft>
              <a:buNone/>
            </a:pPr>
            <a:r>
              <a:rPr b="1" lang="en" sz="1400">
                <a:solidFill>
                  <a:schemeClr val="dk1"/>
                </a:solidFill>
                <a:highlight>
                  <a:srgbClr val="FFFFFF"/>
                </a:highlight>
              </a:rPr>
              <a:t>System Testing:</a:t>
            </a:r>
            <a:r>
              <a:rPr lang="en" sz="1400">
                <a:solidFill>
                  <a:schemeClr val="dk1"/>
                </a:solidFill>
                <a:highlight>
                  <a:srgbClr val="FFFFFF"/>
                </a:highlight>
              </a:rPr>
              <a:t> System Tests Plans are developed during System Design Phase. Unlike Unit and Integration Test Plans, System Tests Plans are composed by the client?s business team. System Test ensures that expectations from an application developer are met.</a:t>
            </a:r>
            <a:endParaRPr sz="1400">
              <a:solidFill>
                <a:schemeClr val="dk1"/>
              </a:solidFill>
              <a:highlight>
                <a:srgbClr val="FFFFFF"/>
              </a:highlight>
            </a:endParaRPr>
          </a:p>
          <a:p>
            <a:pPr indent="0" lvl="0" marL="457200" marR="25400" rtl="0" algn="l">
              <a:lnSpc>
                <a:spcPct val="156250"/>
              </a:lnSpc>
              <a:spcBef>
                <a:spcPts val="1500"/>
              </a:spcBef>
              <a:spcAft>
                <a:spcPts val="0"/>
              </a:spcAft>
              <a:buNone/>
            </a:pPr>
            <a:r>
              <a:rPr b="1" lang="en" sz="1400">
                <a:solidFill>
                  <a:schemeClr val="dk1"/>
                </a:solidFill>
                <a:highlight>
                  <a:srgbClr val="FFFFFF"/>
                </a:highlight>
              </a:rPr>
              <a:t>Acceptance Testing:</a:t>
            </a:r>
            <a:r>
              <a:rPr lang="en" sz="1400">
                <a:solidFill>
                  <a:schemeClr val="dk1"/>
                </a:solidFill>
                <a:highlight>
                  <a:srgbClr val="FFFFFF"/>
                </a:highlight>
              </a:rPr>
              <a:t> Acceptance testing is related to the business requirement analysis part. It includes testing the software product in user atmosphere. Acceptance tests reveal the compatibility problems with the different systems, which is available within the user atmosphere. It conjointly discovers the non-functional problems like load and performance defects within the real user atmosphere.</a:t>
            </a:r>
            <a:endParaRPr sz="14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 model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a:t>
            </a:r>
            <a:endParaRPr/>
          </a:p>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Easy to Understand.</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Testing Methods like planning, test designing happens well before coding.</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Arial"/>
              <a:buChar char="●"/>
            </a:pPr>
            <a:r>
              <a:rPr lang="en" sz="1200">
                <a:solidFill>
                  <a:schemeClr val="dk1"/>
                </a:solidFill>
                <a:highlight>
                  <a:srgbClr val="FFFFFF"/>
                </a:highlight>
              </a:rPr>
              <a:t>Works well for small projects</a:t>
            </a:r>
            <a:endParaRPr sz="1200">
              <a:solidFill>
                <a:schemeClr val="dk1"/>
              </a:solidFill>
              <a:highlight>
                <a:srgbClr val="FFFFFF"/>
              </a:highlight>
            </a:endParaRPr>
          </a:p>
          <a:p>
            <a:pPr indent="0" lvl="0" marL="0" rtl="0" algn="l">
              <a:spcBef>
                <a:spcPts val="1200"/>
              </a:spcBef>
              <a:spcAft>
                <a:spcPts val="0"/>
              </a:spcAft>
              <a:buNone/>
            </a:pPr>
            <a:r>
              <a:rPr lang="en" sz="1200"/>
              <a:t> Disadvantage</a:t>
            </a:r>
            <a:endParaRPr sz="1200"/>
          </a:p>
          <a:p>
            <a:pPr indent="-304800" lvl="0" marL="457200" rtl="0" algn="l">
              <a:spcBef>
                <a:spcPts val="1200"/>
              </a:spcBef>
              <a:spcAft>
                <a:spcPts val="0"/>
              </a:spcAft>
              <a:buSzPts val="1200"/>
              <a:buChar char="●"/>
            </a:pPr>
            <a:r>
              <a:rPr lang="en" sz="1200"/>
              <a:t> Not good model for complex project</a:t>
            </a:r>
            <a:endParaRPr sz="1200"/>
          </a:p>
          <a:p>
            <a:pPr indent="-304800" lvl="0" marL="457200" rtl="0" algn="l">
              <a:spcBef>
                <a:spcPts val="0"/>
              </a:spcBef>
              <a:spcAft>
                <a:spcPts val="0"/>
              </a:spcAft>
              <a:buSzPts val="1200"/>
              <a:buChar char="●"/>
            </a:pPr>
            <a:r>
              <a:rPr lang="en" sz="1200"/>
              <a:t>Tester should trained well</a:t>
            </a:r>
            <a:endParaRPr sz="1200"/>
          </a:p>
          <a:p>
            <a:pPr indent="-304800" lvl="0" marL="457200" rtl="0" algn="l">
              <a:spcBef>
                <a:spcPts val="0"/>
              </a:spcBef>
              <a:spcAft>
                <a:spcPts val="0"/>
              </a:spcAft>
              <a:buSzPts val="1200"/>
              <a:buChar char="●"/>
            </a:pPr>
            <a:r>
              <a:rPr lang="en" sz="1200">
                <a:solidFill>
                  <a:srgbClr val="1A2C47"/>
                </a:solidFill>
                <a:highlight>
                  <a:srgbClr val="FAFBFC"/>
                </a:highlight>
              </a:rPr>
              <a:t>Not suitable for projects having unclear or changing requirements</a:t>
            </a:r>
            <a:endParaRPr sz="1200">
              <a:solidFill>
                <a:srgbClr val="1A2C47"/>
              </a:solidFill>
              <a:highlight>
                <a:srgbClr val="FAFBFC"/>
              </a:highlight>
            </a:endParaRPr>
          </a:p>
          <a:p>
            <a:pPr indent="0" lvl="0" marL="0" rtl="0" algn="l">
              <a:spcBef>
                <a:spcPts val="1200"/>
              </a:spcBef>
              <a:spcAft>
                <a:spcPts val="1200"/>
              </a:spcAft>
              <a:buNone/>
            </a:pPr>
            <a:r>
              <a:rPr lang="en" sz="1200">
                <a:solidFill>
                  <a:srgbClr val="1A2C47"/>
                </a:solidFill>
                <a:highlight>
                  <a:srgbClr val="FAFBFC"/>
                </a:highlight>
              </a:rPr>
              <a:t>Example- S</a:t>
            </a:r>
            <a:r>
              <a:rPr lang="en" sz="1200">
                <a:solidFill>
                  <a:srgbClr val="040C28"/>
                </a:solidFill>
                <a:highlight>
                  <a:srgbClr val="D3E3FD"/>
                </a:highlight>
              </a:rPr>
              <a:t>afety: critical systems, such as aerospace and defence systems</a:t>
            </a:r>
            <a:endParaRPr sz="1200">
              <a:solidFill>
                <a:srgbClr val="1A2C47"/>
              </a:solidFill>
              <a:highlight>
                <a:srgbClr val="FAFBFC"/>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696150"/>
            <a:ext cx="8520600" cy="60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RAD </a:t>
            </a:r>
            <a:endParaRPr/>
          </a:p>
        </p:txBody>
      </p:sp>
      <p:sp>
        <p:nvSpPr>
          <p:cNvPr id="85" name="Google Shape;85;p18"/>
          <p:cNvSpPr txBox="1"/>
          <p:nvPr>
            <p:ph idx="1" type="body"/>
          </p:nvPr>
        </p:nvSpPr>
        <p:spPr>
          <a:xfrm>
            <a:off x="272400" y="-1087450"/>
            <a:ext cx="8520600" cy="565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RAD stands for Rapid application development.</a:t>
            </a:r>
            <a:endParaRPr/>
          </a:p>
          <a:p>
            <a:pPr indent="0" lvl="0" marL="0" rtl="0" algn="l">
              <a:spcBef>
                <a:spcPts val="1200"/>
              </a:spcBef>
              <a:spcAft>
                <a:spcPts val="0"/>
              </a:spcAft>
              <a:buNone/>
            </a:pPr>
            <a:r>
              <a:rPr lang="en" sz="1200"/>
              <a:t>In the RAD model build release </a:t>
            </a:r>
            <a:r>
              <a:rPr lang="en" sz="1200"/>
              <a:t>rapidly</a:t>
            </a:r>
            <a:r>
              <a:rPr lang="en" sz="1200"/>
              <a:t> It is also known as process base model</a:t>
            </a:r>
            <a:endParaRPr sz="1200"/>
          </a:p>
          <a:p>
            <a:pPr indent="0" lvl="0" marL="0" rtl="0" algn="l">
              <a:spcBef>
                <a:spcPts val="1200"/>
              </a:spcBef>
              <a:spcAft>
                <a:spcPts val="0"/>
              </a:spcAft>
              <a:buNone/>
            </a:pPr>
            <a:r>
              <a:t/>
            </a:r>
            <a:endParaRPr/>
          </a:p>
          <a:p>
            <a:pPr indent="0" lvl="0" marL="0" rtl="0" algn="just">
              <a:lnSpc>
                <a:spcPct val="130000"/>
              </a:lnSpc>
              <a:spcBef>
                <a:spcPts val="1800"/>
              </a:spcBef>
              <a:spcAft>
                <a:spcPts val="0"/>
              </a:spcAft>
              <a:buClr>
                <a:schemeClr val="dk1"/>
              </a:buClr>
              <a:buSzPct val="91666"/>
              <a:buFont typeface="Arial"/>
              <a:buNone/>
            </a:pPr>
            <a:r>
              <a:rPr lang="en" sz="1200">
                <a:solidFill>
                  <a:srgbClr val="610B38"/>
                </a:solidFill>
                <a:highlight>
                  <a:srgbClr val="FFFFFF"/>
                </a:highlight>
              </a:rPr>
              <a:t>Various phases of RAD</a:t>
            </a:r>
            <a:endParaRPr sz="1200">
              <a:solidFill>
                <a:srgbClr val="610B38"/>
              </a:solidFill>
              <a:highlight>
                <a:srgbClr val="FFFFFF"/>
              </a:highlight>
            </a:endParaRPr>
          </a:p>
          <a:p>
            <a:pPr indent="0" lvl="0" marL="0" rtl="0" algn="just">
              <a:spcBef>
                <a:spcPts val="1200"/>
              </a:spcBef>
              <a:spcAft>
                <a:spcPts val="0"/>
              </a:spcAft>
              <a:buNone/>
            </a:pPr>
            <a:r>
              <a:rPr b="1" lang="en" sz="1200">
                <a:solidFill>
                  <a:srgbClr val="333333"/>
                </a:solidFill>
                <a:highlight>
                  <a:srgbClr val="FFFFFF"/>
                </a:highlight>
              </a:rPr>
              <a:t>1.Business Modelling</a:t>
            </a:r>
            <a:r>
              <a:rPr lang="en" sz="1200">
                <a:solidFill>
                  <a:srgbClr val="333333"/>
                </a:solidFill>
                <a:highlight>
                  <a:srgbClr val="FFFFFF"/>
                </a:highlight>
              </a:rPr>
              <a:t> </a:t>
            </a:r>
            <a:r>
              <a:rPr b="1" lang="en" sz="1200">
                <a:solidFill>
                  <a:srgbClr val="333333"/>
                </a:solidFill>
                <a:highlight>
                  <a:srgbClr val="FFFFFF"/>
                </a:highlight>
              </a:rPr>
              <a:t>2. Data Modelling</a:t>
            </a:r>
            <a:r>
              <a:rPr lang="en" sz="1200">
                <a:solidFill>
                  <a:srgbClr val="333333"/>
                </a:solidFill>
                <a:highlight>
                  <a:srgbClr val="FFFFFF"/>
                </a:highlight>
              </a:rPr>
              <a:t> </a:t>
            </a:r>
            <a:r>
              <a:rPr b="1" lang="en" sz="1200">
                <a:solidFill>
                  <a:srgbClr val="333333"/>
                </a:solidFill>
                <a:highlight>
                  <a:srgbClr val="FFFFFF"/>
                </a:highlight>
              </a:rPr>
              <a:t>3. Process Modelling 4. Application Generation5. Testing &amp; Turnover</a:t>
            </a:r>
            <a:r>
              <a:rPr lang="en" sz="1200">
                <a:solidFill>
                  <a:srgbClr val="333333"/>
                </a:solidFill>
                <a:highlight>
                  <a:srgbClr val="FFFFFF"/>
                </a:highlight>
              </a:rPr>
              <a:t> </a:t>
            </a:r>
            <a:endParaRPr sz="1200">
              <a:solidFill>
                <a:srgbClr val="333333"/>
              </a:solidFill>
              <a:highlight>
                <a:srgbClr val="FFFFFF"/>
              </a:highlight>
            </a:endParaRPr>
          </a:p>
          <a:p>
            <a:pPr indent="0" lvl="0" marL="0" rtl="0" algn="just">
              <a:spcBef>
                <a:spcPts val="1200"/>
              </a:spcBef>
              <a:spcAft>
                <a:spcPts val="0"/>
              </a:spcAft>
              <a:buNone/>
            </a:pPr>
            <a:r>
              <a:rPr lang="en" sz="1200">
                <a:solidFill>
                  <a:srgbClr val="333333"/>
                </a:solidFill>
                <a:highlight>
                  <a:srgbClr val="FFFFFF"/>
                </a:highlight>
              </a:rPr>
              <a:t>When to used RAD model?</a:t>
            </a:r>
            <a:endParaRPr sz="1200">
              <a:solidFill>
                <a:srgbClr val="333333"/>
              </a:solidFill>
              <a:highlight>
                <a:srgbClr val="FFFFFF"/>
              </a:highlight>
            </a:endParaRPr>
          </a:p>
          <a:p>
            <a:pPr indent="0" lvl="0" marL="457200" marR="25400" rtl="0" algn="l">
              <a:lnSpc>
                <a:spcPct val="156250"/>
              </a:lnSpc>
              <a:spcBef>
                <a:spcPts val="1500"/>
              </a:spcBef>
              <a:spcAft>
                <a:spcPts val="0"/>
              </a:spcAft>
              <a:buNone/>
            </a:pPr>
            <a:r>
              <a:rPr lang="en" sz="1200">
                <a:solidFill>
                  <a:schemeClr val="dk1"/>
                </a:solidFill>
                <a:highlight>
                  <a:srgbClr val="FFFFFF"/>
                </a:highlight>
                <a:latin typeface="Roboto"/>
                <a:ea typeface="Roboto"/>
                <a:cs typeface="Roboto"/>
                <a:sym typeface="Roboto"/>
              </a:rPr>
              <a:t>1</a:t>
            </a:r>
            <a:r>
              <a:rPr lang="en" sz="1200">
                <a:solidFill>
                  <a:schemeClr val="dk1"/>
                </a:solidFill>
                <a:highlight>
                  <a:srgbClr val="FFFFFF"/>
                </a:highlight>
              </a:rPr>
              <a:t>)When the requirements are well-known.2)When the technical risk is limited.3)</a:t>
            </a:r>
            <a:r>
              <a:rPr lang="en" sz="1200">
                <a:solidFill>
                  <a:srgbClr val="222222"/>
                </a:solidFill>
                <a:highlight>
                  <a:srgbClr val="FFFFFF"/>
                </a:highlight>
              </a:rPr>
              <a:t>when client want to take </a:t>
            </a:r>
            <a:r>
              <a:rPr lang="en" sz="1200">
                <a:solidFill>
                  <a:srgbClr val="222222"/>
                </a:solidFill>
                <a:highlight>
                  <a:srgbClr val="FFFFFF"/>
                </a:highlight>
              </a:rPr>
              <a:t>financial</a:t>
            </a:r>
            <a:r>
              <a:rPr lang="en" sz="1200">
                <a:solidFill>
                  <a:srgbClr val="222222"/>
                </a:solidFill>
                <a:highlight>
                  <a:srgbClr val="FFFFFF"/>
                </a:highlight>
              </a:rPr>
              <a:t> risk</a:t>
            </a:r>
            <a:endParaRPr sz="1200">
              <a:solidFill>
                <a:srgbClr val="222222"/>
              </a:solidFill>
              <a:highlight>
                <a:srgbClr val="FFFFFF"/>
              </a:highlight>
            </a:endParaRPr>
          </a:p>
          <a:p>
            <a:pPr indent="0" lvl="0" marL="0" marR="25400" rtl="0" algn="l">
              <a:lnSpc>
                <a:spcPct val="156250"/>
              </a:lnSpc>
              <a:spcBef>
                <a:spcPts val="1500"/>
              </a:spcBef>
              <a:spcAft>
                <a:spcPts val="0"/>
              </a:spcAft>
              <a:buNone/>
            </a:pPr>
            <a:r>
              <a:rPr lang="en" sz="1200">
                <a:solidFill>
                  <a:srgbClr val="222222"/>
                </a:solidFill>
                <a:highlight>
                  <a:srgbClr val="FFFFFF"/>
                </a:highlight>
              </a:rPr>
              <a:t>Advantage-</a:t>
            </a:r>
            <a:endParaRPr sz="1200">
              <a:solidFill>
                <a:srgbClr val="222222"/>
              </a:solidFill>
              <a:highlight>
                <a:srgbClr val="FFFFFF"/>
              </a:highlight>
            </a:endParaRPr>
          </a:p>
          <a:p>
            <a:pPr indent="-299085" lvl="0" marL="457200" marR="25400" rtl="0" algn="l">
              <a:lnSpc>
                <a:spcPct val="156250"/>
              </a:lnSpc>
              <a:spcBef>
                <a:spcPts val="1500"/>
              </a:spcBef>
              <a:spcAft>
                <a:spcPts val="0"/>
              </a:spcAft>
              <a:buClr>
                <a:srgbClr val="222222"/>
              </a:buClr>
              <a:buSzPct val="100000"/>
              <a:buChar char="●"/>
            </a:pPr>
            <a:r>
              <a:rPr lang="en" sz="1200">
                <a:solidFill>
                  <a:schemeClr val="dk1"/>
                </a:solidFill>
                <a:highlight>
                  <a:srgbClr val="FFFFFF"/>
                </a:highlight>
                <a:latin typeface="Roboto"/>
                <a:ea typeface="Roboto"/>
                <a:cs typeface="Roboto"/>
                <a:sym typeface="Roboto"/>
              </a:rPr>
              <a:t>flexible for change.</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reduced development time.</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It increases the reusability of features.</a:t>
            </a:r>
            <a:endParaRPr sz="1200">
              <a:solidFill>
                <a:schemeClr val="dk1"/>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None/>
            </a:pPr>
            <a:r>
              <a:rPr lang="en" sz="1200">
                <a:solidFill>
                  <a:schemeClr val="dk1"/>
                </a:solidFill>
                <a:highlight>
                  <a:srgbClr val="FFFFFF"/>
                </a:highlight>
                <a:latin typeface="Roboto"/>
                <a:ea typeface="Roboto"/>
                <a:cs typeface="Roboto"/>
                <a:sym typeface="Roboto"/>
              </a:rPr>
              <a:t>Disadvantage-</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150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required highly skilled designers</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 high technical risk, it's not suitable</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 smaller projects, we cannot use the RAD model.</a:t>
            </a:r>
            <a:endParaRPr sz="1200">
              <a:solidFill>
                <a:schemeClr val="dk1"/>
              </a:solidFill>
              <a:highlight>
                <a:srgbClr val="FFFFFF"/>
              </a:highlight>
              <a:latin typeface="Roboto"/>
              <a:ea typeface="Roboto"/>
              <a:cs typeface="Roboto"/>
              <a:sym typeface="Roboto"/>
            </a:endParaRPr>
          </a:p>
          <a:p>
            <a:pPr indent="0" lvl="0" marL="0" marR="25400" rtl="0" algn="l">
              <a:lnSpc>
                <a:spcPct val="156250"/>
              </a:lnSpc>
              <a:spcBef>
                <a:spcPts val="1500"/>
              </a:spcBef>
              <a:spcAft>
                <a:spcPts val="1200"/>
              </a:spcAft>
              <a:buNone/>
            </a:pPr>
            <a:r>
              <a:t/>
            </a:r>
            <a:endParaRPr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813975"/>
            <a:ext cx="8520600" cy="441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Incremental Model</a:t>
            </a:r>
            <a:endParaRPr/>
          </a:p>
        </p:txBody>
      </p:sp>
      <p:sp>
        <p:nvSpPr>
          <p:cNvPr id="91" name="Google Shape;91;p19"/>
          <p:cNvSpPr txBox="1"/>
          <p:nvPr>
            <p:ph idx="1" type="body"/>
          </p:nvPr>
        </p:nvSpPr>
        <p:spPr>
          <a:xfrm>
            <a:off x="544850" y="-532500"/>
            <a:ext cx="8520600" cy="5676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1200"/>
              <a:t>I</a:t>
            </a:r>
            <a:r>
              <a:rPr lang="en" sz="1200"/>
              <a:t>n Incremental model requirements is divided into multiple standalone module.</a:t>
            </a:r>
            <a:r>
              <a:rPr lang="en" sz="1200">
                <a:solidFill>
                  <a:srgbClr val="333333"/>
                </a:solidFill>
                <a:highlight>
                  <a:srgbClr val="FFFFFF"/>
                </a:highlight>
              </a:rPr>
              <a:t> In this model, each module goes through the requirements, design, implementation and testing phases. Every subsequent release of the module adds function to the previous release. The process continues until the complete system achieved.</a:t>
            </a:r>
            <a:endParaRPr sz="1200">
              <a:solidFill>
                <a:srgbClr val="333333"/>
              </a:solidFill>
              <a:highlight>
                <a:srgbClr val="FFFFFF"/>
              </a:highlight>
            </a:endParaRPr>
          </a:p>
          <a:p>
            <a:pPr indent="0" lvl="0" marL="0" rtl="0" algn="just">
              <a:lnSpc>
                <a:spcPct val="130000"/>
              </a:lnSpc>
              <a:spcBef>
                <a:spcPts val="1800"/>
              </a:spcBef>
              <a:spcAft>
                <a:spcPts val="0"/>
              </a:spcAft>
              <a:buClr>
                <a:schemeClr val="dk1"/>
              </a:buClr>
              <a:buSzPct val="91666"/>
              <a:buFont typeface="Arial"/>
              <a:buNone/>
            </a:pPr>
            <a:r>
              <a:rPr lang="en" sz="1200">
                <a:solidFill>
                  <a:srgbClr val="610B38"/>
                </a:solidFill>
                <a:highlight>
                  <a:srgbClr val="FFFFFF"/>
                </a:highlight>
              </a:rPr>
              <a:t>The various phases of incremental model are as follows:</a:t>
            </a:r>
            <a:endParaRPr sz="1200">
              <a:solidFill>
                <a:srgbClr val="610B38"/>
              </a:solidFill>
              <a:highlight>
                <a:srgbClr val="FFFFFF"/>
              </a:highlight>
            </a:endParaRPr>
          </a:p>
          <a:p>
            <a:pPr indent="0" lvl="0" marL="0" rtl="0" algn="just">
              <a:spcBef>
                <a:spcPts val="1200"/>
              </a:spcBef>
              <a:spcAft>
                <a:spcPts val="0"/>
              </a:spcAft>
              <a:buClr>
                <a:schemeClr val="dk1"/>
              </a:buClr>
              <a:buSzPct val="91666"/>
              <a:buFont typeface="Arial"/>
              <a:buNone/>
            </a:pPr>
            <a:r>
              <a:rPr b="1" lang="en" sz="1200">
                <a:solidFill>
                  <a:srgbClr val="333333"/>
                </a:solidFill>
                <a:highlight>
                  <a:srgbClr val="FFFFFF"/>
                </a:highlight>
              </a:rPr>
              <a:t>1. Requirement analysis:</a:t>
            </a:r>
            <a:r>
              <a:rPr lang="en" sz="1200">
                <a:solidFill>
                  <a:srgbClr val="333333"/>
                </a:solidFill>
                <a:highlight>
                  <a:srgbClr val="FFFFFF"/>
                </a:highlight>
              </a:rPr>
              <a:t> In the first phase of the incremental model, the product analysis expertise identifies the requirements. And the system functional requirements are understood by the requirement analysis team. To develop the software under the incremental model, this phase performs a crucial role.</a:t>
            </a:r>
            <a:endParaRPr sz="1200">
              <a:solidFill>
                <a:srgbClr val="333333"/>
              </a:solidFill>
              <a:highlight>
                <a:srgbClr val="FFFFFF"/>
              </a:highlight>
            </a:endParaRPr>
          </a:p>
          <a:p>
            <a:pPr indent="0" lvl="0" marL="0" rtl="0" algn="just">
              <a:spcBef>
                <a:spcPts val="1200"/>
              </a:spcBef>
              <a:spcAft>
                <a:spcPts val="0"/>
              </a:spcAft>
              <a:buClr>
                <a:schemeClr val="dk1"/>
              </a:buClr>
              <a:buSzPct val="91666"/>
              <a:buFont typeface="Arial"/>
              <a:buNone/>
            </a:pPr>
            <a:r>
              <a:rPr b="1" lang="en" sz="1200">
                <a:solidFill>
                  <a:srgbClr val="333333"/>
                </a:solidFill>
                <a:highlight>
                  <a:srgbClr val="FFFFFF"/>
                </a:highlight>
              </a:rPr>
              <a:t>2. Design &amp; Development:</a:t>
            </a:r>
            <a:r>
              <a:rPr lang="en" sz="1200">
                <a:solidFill>
                  <a:srgbClr val="333333"/>
                </a:solidFill>
                <a:highlight>
                  <a:srgbClr val="FFFFFF"/>
                </a:highlight>
              </a:rPr>
              <a:t> In this phase of the Incremental model of SDLC, the design of the system functionality and the development method are finished with success. When software develops new practicality, the incremental model uses style and development phase.</a:t>
            </a:r>
            <a:endParaRPr sz="1200">
              <a:solidFill>
                <a:srgbClr val="333333"/>
              </a:solidFill>
              <a:highlight>
                <a:srgbClr val="FFFFFF"/>
              </a:highlight>
            </a:endParaRPr>
          </a:p>
          <a:p>
            <a:pPr indent="0" lvl="0" marL="0" rtl="0" algn="just">
              <a:spcBef>
                <a:spcPts val="1200"/>
              </a:spcBef>
              <a:spcAft>
                <a:spcPts val="0"/>
              </a:spcAft>
              <a:buClr>
                <a:schemeClr val="dk1"/>
              </a:buClr>
              <a:buSzPct val="91666"/>
              <a:buFont typeface="Arial"/>
              <a:buNone/>
            </a:pPr>
            <a:r>
              <a:rPr b="1" lang="en" sz="1200">
                <a:solidFill>
                  <a:srgbClr val="333333"/>
                </a:solidFill>
                <a:highlight>
                  <a:srgbClr val="FFFFFF"/>
                </a:highlight>
              </a:rPr>
              <a:t>3. Testing:</a:t>
            </a:r>
            <a:r>
              <a:rPr lang="en" sz="1200">
                <a:solidFill>
                  <a:srgbClr val="333333"/>
                </a:solidFill>
                <a:highlight>
                  <a:srgbClr val="FFFFFF"/>
                </a:highlight>
              </a:rPr>
              <a:t> In the incremental model, the testing phase checks the performance of each existing function as well as additional functionality. In the testing phase, the various methods are used to test the behavior of each task.</a:t>
            </a:r>
            <a:endParaRPr sz="1200">
              <a:solidFill>
                <a:srgbClr val="333333"/>
              </a:solidFill>
              <a:highlight>
                <a:srgbClr val="FFFFFF"/>
              </a:highlight>
            </a:endParaRPr>
          </a:p>
          <a:p>
            <a:pPr indent="0" lvl="0" marL="0" rtl="0" algn="just">
              <a:spcBef>
                <a:spcPts val="1200"/>
              </a:spcBef>
              <a:spcAft>
                <a:spcPts val="0"/>
              </a:spcAft>
              <a:buNone/>
            </a:pPr>
            <a:r>
              <a:rPr b="1" lang="en" sz="1200">
                <a:solidFill>
                  <a:srgbClr val="333333"/>
                </a:solidFill>
                <a:highlight>
                  <a:srgbClr val="FFFFFF"/>
                </a:highlight>
              </a:rPr>
              <a:t>4. Implementation:</a:t>
            </a:r>
            <a:r>
              <a:rPr lang="en" sz="1200">
                <a:solidFill>
                  <a:srgbClr val="333333"/>
                </a:solidFill>
                <a:highlight>
                  <a:srgbClr val="FFFFFF"/>
                </a:highlight>
              </a:rPr>
              <a:t> 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endParaRPr sz="1200">
              <a:solidFill>
                <a:srgbClr val="333333"/>
              </a:solidFill>
              <a:highlight>
                <a:srgbClr val="FFFFFF"/>
              </a:highlight>
            </a:endParaRPr>
          </a:p>
          <a:p>
            <a:pPr indent="0" lvl="0" marL="0" rtl="0" algn="just">
              <a:spcBef>
                <a:spcPts val="1200"/>
              </a:spcBef>
              <a:spcAft>
                <a:spcPts val="0"/>
              </a:spcAft>
              <a:buNone/>
            </a:pPr>
            <a:r>
              <a:rPr lang="en" sz="1200">
                <a:solidFill>
                  <a:srgbClr val="333333"/>
                </a:solidFill>
                <a:highlight>
                  <a:srgbClr val="FFFFFF"/>
                </a:highlight>
              </a:rPr>
              <a:t>When</a:t>
            </a:r>
            <a:endParaRPr sz="1200">
              <a:solidFill>
                <a:srgbClr val="333333"/>
              </a:solidFill>
              <a:highlight>
                <a:srgbClr val="FFFFFF"/>
              </a:highlight>
            </a:endParaRPr>
          </a:p>
          <a:p>
            <a:pPr indent="0" lvl="0" marL="457200" marR="25400" rtl="0" algn="l">
              <a:lnSpc>
                <a:spcPct val="156250"/>
              </a:lnSpc>
              <a:spcBef>
                <a:spcPts val="1500"/>
              </a:spcBef>
              <a:spcAft>
                <a:spcPts val="0"/>
              </a:spcAft>
              <a:buNone/>
            </a:pPr>
            <a:r>
              <a:rPr lang="en" sz="1250">
                <a:solidFill>
                  <a:schemeClr val="dk1"/>
                </a:solidFill>
                <a:highlight>
                  <a:srgbClr val="FFFFFF"/>
                </a:highlight>
              </a:rPr>
              <a:t>1)When the requirements are superior.2)A project has a lengthy development schedule.3)When Software team are not very well skilled or trained.4)When the customer demands a quick release of the product.</a:t>
            </a:r>
            <a:endParaRPr sz="1250">
              <a:solidFill>
                <a:schemeClr val="dk1"/>
              </a:solidFill>
              <a:highlight>
                <a:srgbClr val="FFFFFF"/>
              </a:highlight>
            </a:endParaRPr>
          </a:p>
          <a:p>
            <a:pPr indent="0" lvl="0" marL="457200" marR="25400" rtl="0" algn="l">
              <a:lnSpc>
                <a:spcPct val="156250"/>
              </a:lnSpc>
              <a:spcBef>
                <a:spcPts val="1500"/>
              </a:spcBef>
              <a:spcAft>
                <a:spcPts val="0"/>
              </a:spcAft>
              <a:buNone/>
            </a:pPr>
            <a:r>
              <a:rPr lang="en" sz="1250">
                <a:solidFill>
                  <a:schemeClr val="dk1"/>
                </a:solidFill>
                <a:highlight>
                  <a:srgbClr val="FFFFFF"/>
                </a:highlight>
              </a:rPr>
              <a:t>Advantage-</a:t>
            </a:r>
            <a:endParaRPr sz="1250">
              <a:solidFill>
                <a:schemeClr val="dk1"/>
              </a:solidFill>
              <a:highlight>
                <a:srgbClr val="FFFFFF"/>
              </a:highlight>
            </a:endParaRPr>
          </a:p>
          <a:p>
            <a:pPr indent="0" lvl="0" marL="457200" marR="25400" rtl="0" algn="l">
              <a:lnSpc>
                <a:spcPct val="156250"/>
              </a:lnSpc>
              <a:spcBef>
                <a:spcPts val="1500"/>
              </a:spcBef>
              <a:spcAft>
                <a:spcPts val="0"/>
              </a:spcAft>
              <a:buNone/>
            </a:pPr>
            <a:r>
              <a:rPr lang="en" sz="1900">
                <a:solidFill>
                  <a:schemeClr val="dk1"/>
                </a:solidFill>
                <a:highlight>
                  <a:srgbClr val="FFFFFF"/>
                </a:highlight>
              </a:rPr>
              <a:t>1)Errors are easy to be recognized.2)Easier to test and debug.3)Simple to manage risk because it handled during its iteration.</a:t>
            </a:r>
            <a:endParaRPr sz="1900">
              <a:solidFill>
                <a:schemeClr val="dk1"/>
              </a:solidFill>
              <a:highlight>
                <a:srgbClr val="FFFFFF"/>
              </a:highlight>
            </a:endParaRPr>
          </a:p>
          <a:p>
            <a:pPr indent="0" lvl="0" marL="457200" marR="25400" rtl="0" algn="l">
              <a:lnSpc>
                <a:spcPct val="156250"/>
              </a:lnSpc>
              <a:spcBef>
                <a:spcPts val="1500"/>
              </a:spcBef>
              <a:spcAft>
                <a:spcPts val="0"/>
              </a:spcAft>
              <a:buNone/>
            </a:pPr>
            <a:r>
              <a:rPr lang="en" sz="1900">
                <a:solidFill>
                  <a:schemeClr val="dk1"/>
                </a:solidFill>
                <a:highlight>
                  <a:srgbClr val="FFFFFF"/>
                </a:highlight>
              </a:rPr>
              <a:t>Disadvantage-</a:t>
            </a:r>
            <a:endParaRPr sz="2500">
              <a:solidFill>
                <a:schemeClr val="dk1"/>
              </a:solidFill>
              <a:highlight>
                <a:srgbClr val="FFFFFF"/>
              </a:highlight>
            </a:endParaRPr>
          </a:p>
          <a:p>
            <a:pPr indent="0" lvl="0" marL="457200" marR="25400" rtl="0" algn="l">
              <a:lnSpc>
                <a:spcPct val="156250"/>
              </a:lnSpc>
              <a:spcBef>
                <a:spcPts val="1500"/>
              </a:spcBef>
              <a:spcAft>
                <a:spcPts val="0"/>
              </a:spcAft>
              <a:buNone/>
            </a:pPr>
            <a:r>
              <a:rPr lang="en" sz="2500">
                <a:solidFill>
                  <a:schemeClr val="dk1"/>
                </a:solidFill>
                <a:highlight>
                  <a:srgbClr val="FFFFFF"/>
                </a:highlight>
              </a:rPr>
              <a:t>1)Need for good planning 2)Total Cost is high.3)Well defined module interfaces are needed.</a:t>
            </a:r>
            <a:endParaRPr sz="2500">
              <a:solidFill>
                <a:schemeClr val="dk1"/>
              </a:solidFill>
              <a:highlight>
                <a:srgbClr val="FFFFFF"/>
              </a:highlight>
            </a:endParaRPr>
          </a:p>
          <a:p>
            <a:pPr indent="0" lvl="0" marL="457200" marR="25400" rtl="0" algn="l">
              <a:lnSpc>
                <a:spcPct val="156250"/>
              </a:lnSpc>
              <a:spcBef>
                <a:spcPts val="1500"/>
              </a:spcBef>
              <a:spcAft>
                <a:spcPts val="0"/>
              </a:spcAft>
              <a:buNone/>
            </a:pPr>
            <a:r>
              <a:rPr lang="en" sz="1900">
                <a:solidFill>
                  <a:schemeClr val="dk1"/>
                </a:solidFill>
                <a:highlight>
                  <a:srgbClr val="FFFFFF"/>
                </a:highlight>
              </a:rPr>
              <a:t>Example- </a:t>
            </a:r>
            <a:r>
              <a:rPr lang="en" sz="2500">
                <a:solidFill>
                  <a:srgbClr val="4A4A4A"/>
                </a:solidFill>
                <a:highlight>
                  <a:srgbClr val="EDF5FC"/>
                </a:highlight>
              </a:rPr>
              <a:t>Linux operating system's kernel</a:t>
            </a:r>
            <a:endParaRPr sz="2500">
              <a:solidFill>
                <a:schemeClr val="dk1"/>
              </a:solidFill>
              <a:highlight>
                <a:srgbClr val="FFFFFF"/>
              </a:highlight>
            </a:endParaRPr>
          </a:p>
          <a:p>
            <a:pPr indent="0" lvl="0" marL="457200" marR="25400" rtl="0" algn="l">
              <a:lnSpc>
                <a:spcPct val="156250"/>
              </a:lnSpc>
              <a:spcBef>
                <a:spcPts val="1500"/>
              </a:spcBef>
              <a:spcAft>
                <a:spcPts val="0"/>
              </a:spcAft>
              <a:buNone/>
            </a:pPr>
            <a:r>
              <a:t/>
            </a:r>
            <a:endParaRPr sz="1250">
              <a:solidFill>
                <a:schemeClr val="dk1"/>
              </a:solidFill>
              <a:highlight>
                <a:srgbClr val="FFFFFF"/>
              </a:highlight>
            </a:endParaRPr>
          </a:p>
          <a:p>
            <a:pPr indent="0" lvl="0" marL="0" rtl="0" algn="just">
              <a:spcBef>
                <a:spcPts val="1200"/>
              </a:spcBef>
              <a:spcAft>
                <a:spcPts val="0"/>
              </a:spcAft>
              <a:buClr>
                <a:schemeClr val="dk1"/>
              </a:buClr>
              <a:buSzPct val="91666"/>
              <a:buFont typeface="Arial"/>
              <a:buNone/>
            </a:pPr>
            <a:r>
              <a:t/>
            </a:r>
            <a:endParaRPr sz="1200">
              <a:solidFill>
                <a:srgbClr val="333333"/>
              </a:solidFill>
              <a:highlight>
                <a:srgbClr val="FFFFFF"/>
              </a:highlight>
            </a:endParaRPr>
          </a:p>
          <a:p>
            <a:pPr indent="0" lvl="0" marL="0" rtl="0" algn="l">
              <a:spcBef>
                <a:spcPts val="1200"/>
              </a:spcBef>
              <a:spcAft>
                <a:spcPts val="0"/>
              </a:spcAft>
              <a:buNone/>
            </a:pPr>
            <a:r>
              <a:t/>
            </a:r>
            <a:endParaRPr sz="1200">
              <a:solidFill>
                <a:srgbClr val="333333"/>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480175"/>
            <a:ext cx="8520600" cy="57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Agile </a:t>
            </a:r>
            <a:endParaRPr/>
          </a:p>
        </p:txBody>
      </p:sp>
      <p:sp>
        <p:nvSpPr>
          <p:cNvPr id="97" name="Google Shape;97;p20"/>
          <p:cNvSpPr txBox="1"/>
          <p:nvPr>
            <p:ph idx="1" type="body"/>
          </p:nvPr>
        </p:nvSpPr>
        <p:spPr>
          <a:xfrm>
            <a:off x="311700" y="-645525"/>
            <a:ext cx="8520600" cy="5214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500">
                <a:solidFill>
                  <a:srgbClr val="222222"/>
                </a:solidFill>
                <a:highlight>
                  <a:srgbClr val="FFFFFF"/>
                </a:highlight>
              </a:rPr>
              <a:t>I</a:t>
            </a:r>
            <a:r>
              <a:rPr lang="en" sz="1200">
                <a:solidFill>
                  <a:srgbClr val="222222"/>
                </a:solidFill>
                <a:highlight>
                  <a:srgbClr val="FFFFFF"/>
                </a:highlight>
              </a:rPr>
              <a:t>n Agile Methodology ,continuous iteration of development and testing throughout the software development lifecycle of the project. In the Agile model, both development and testing activities are concurrent, unlike the Waterfall model.</a:t>
            </a:r>
            <a:endParaRPr sz="1200">
              <a:solidFill>
                <a:srgbClr val="222222"/>
              </a:solidFill>
              <a:highlight>
                <a:srgbClr val="FFFFFF"/>
              </a:highlight>
            </a:endParaRPr>
          </a:p>
          <a:p>
            <a:pPr indent="0" lvl="0" marL="0" rtl="0" algn="just">
              <a:lnSpc>
                <a:spcPct val="130000"/>
              </a:lnSpc>
              <a:spcBef>
                <a:spcPts val="1800"/>
              </a:spcBef>
              <a:spcAft>
                <a:spcPts val="0"/>
              </a:spcAft>
              <a:buNone/>
            </a:pPr>
            <a:r>
              <a:rPr lang="en" sz="1200">
                <a:solidFill>
                  <a:srgbClr val="610B38"/>
                </a:solidFill>
                <a:highlight>
                  <a:srgbClr val="FFFFFF"/>
                </a:highlight>
              </a:rPr>
              <a:t>Phases of Agile Model:</a:t>
            </a:r>
            <a:endParaRPr sz="1200">
              <a:solidFill>
                <a:srgbClr val="610B38"/>
              </a:solidFill>
              <a:highlight>
                <a:srgbClr val="FFFFFF"/>
              </a:highlight>
            </a:endParaRPr>
          </a:p>
          <a:p>
            <a:pPr indent="-287655" lvl="0" marL="457200" marR="25400" rtl="0" algn="l">
              <a:lnSpc>
                <a:spcPct val="156250"/>
              </a:lnSpc>
              <a:spcBef>
                <a:spcPts val="1500"/>
              </a:spcBef>
              <a:spcAft>
                <a:spcPts val="0"/>
              </a:spcAft>
              <a:buClr>
                <a:schemeClr val="dk1"/>
              </a:buClr>
              <a:buSzPct val="100000"/>
              <a:buFont typeface="Roboto"/>
              <a:buAutoNum type="arabicPeriod"/>
            </a:pPr>
            <a:r>
              <a:rPr lang="en" sz="1200">
                <a:solidFill>
                  <a:schemeClr val="dk1"/>
                </a:solidFill>
                <a:highlight>
                  <a:srgbClr val="FFFFFF"/>
                </a:highlight>
                <a:latin typeface="Roboto"/>
                <a:ea typeface="Roboto"/>
                <a:cs typeface="Roboto"/>
                <a:sym typeface="Roboto"/>
              </a:rPr>
              <a:t>Requirements gathering</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AutoNum type="arabicPeriod"/>
            </a:pPr>
            <a:r>
              <a:rPr lang="en" sz="1200">
                <a:solidFill>
                  <a:schemeClr val="dk1"/>
                </a:solidFill>
                <a:highlight>
                  <a:srgbClr val="FFFFFF"/>
                </a:highlight>
                <a:latin typeface="Roboto"/>
                <a:ea typeface="Roboto"/>
                <a:cs typeface="Roboto"/>
                <a:sym typeface="Roboto"/>
              </a:rPr>
              <a:t>Design the requirements</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AutoNum type="arabicPeriod"/>
            </a:pPr>
            <a:r>
              <a:rPr lang="en" sz="1200">
                <a:solidFill>
                  <a:schemeClr val="dk1"/>
                </a:solidFill>
                <a:highlight>
                  <a:srgbClr val="FFFFFF"/>
                </a:highlight>
                <a:latin typeface="Roboto"/>
                <a:ea typeface="Roboto"/>
                <a:cs typeface="Roboto"/>
                <a:sym typeface="Roboto"/>
              </a:rPr>
              <a:t>Construction/ iteration</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AutoNum type="arabicPeriod"/>
            </a:pPr>
            <a:r>
              <a:rPr lang="en" sz="1200">
                <a:solidFill>
                  <a:schemeClr val="dk1"/>
                </a:solidFill>
                <a:highlight>
                  <a:srgbClr val="FFFFFF"/>
                </a:highlight>
                <a:latin typeface="Roboto"/>
                <a:ea typeface="Roboto"/>
                <a:cs typeface="Roboto"/>
                <a:sym typeface="Roboto"/>
              </a:rPr>
              <a:t>Testing/ Quality assurance</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AutoNum type="arabicPeriod"/>
            </a:pPr>
            <a:r>
              <a:rPr lang="en" sz="1200">
                <a:solidFill>
                  <a:schemeClr val="dk1"/>
                </a:solidFill>
                <a:highlight>
                  <a:srgbClr val="FFFFFF"/>
                </a:highlight>
                <a:latin typeface="Roboto"/>
                <a:ea typeface="Roboto"/>
                <a:cs typeface="Roboto"/>
                <a:sym typeface="Roboto"/>
              </a:rPr>
              <a:t>Deployment</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AutoNum type="arabicPeriod"/>
            </a:pPr>
            <a:r>
              <a:rPr lang="en" sz="1200">
                <a:solidFill>
                  <a:schemeClr val="dk1"/>
                </a:solidFill>
                <a:highlight>
                  <a:srgbClr val="FFFFFF"/>
                </a:highlight>
                <a:latin typeface="Roboto"/>
                <a:ea typeface="Roboto"/>
                <a:cs typeface="Roboto"/>
                <a:sym typeface="Roboto"/>
              </a:rPr>
              <a:t>Feedback</a:t>
            </a:r>
            <a:endParaRPr sz="1200">
              <a:solidFill>
                <a:schemeClr val="dk1"/>
              </a:solidFill>
              <a:highlight>
                <a:srgbClr val="FFFFFF"/>
              </a:highlight>
              <a:latin typeface="Roboto"/>
              <a:ea typeface="Roboto"/>
              <a:cs typeface="Roboto"/>
              <a:sym typeface="Roboto"/>
            </a:endParaRPr>
          </a:p>
          <a:p>
            <a:pPr indent="0" lvl="0" marL="0" rtl="0" algn="just">
              <a:lnSpc>
                <a:spcPct val="130000"/>
              </a:lnSpc>
              <a:spcBef>
                <a:spcPts val="1800"/>
              </a:spcBef>
              <a:spcAft>
                <a:spcPts val="0"/>
              </a:spcAft>
              <a:buNone/>
            </a:pPr>
            <a:r>
              <a:rPr lang="en" sz="1500">
                <a:solidFill>
                  <a:srgbClr val="610B38"/>
                </a:solidFill>
                <a:highlight>
                  <a:srgbClr val="FFFFFF"/>
                </a:highlight>
              </a:rPr>
              <a:t>Agile Testing Methods:</a:t>
            </a:r>
            <a:endParaRPr sz="1500">
              <a:solidFill>
                <a:srgbClr val="610B38"/>
              </a:solidFill>
              <a:highlight>
                <a:srgbClr val="FFFFFF"/>
              </a:highlight>
            </a:endParaRPr>
          </a:p>
          <a:p>
            <a:pPr indent="-287655" lvl="0" marL="457200" marR="25400" rtl="0" algn="l">
              <a:lnSpc>
                <a:spcPct val="156250"/>
              </a:lnSpc>
              <a:spcBef>
                <a:spcPts val="150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Scrum</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Crystal</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Dynamic Software Development Method(DSDM)</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Feature Driven Development(FDD)</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Lean Software Development</a:t>
            </a:r>
            <a:endParaRPr sz="1200">
              <a:solidFill>
                <a:schemeClr val="dk1"/>
              </a:solidFill>
              <a:highlight>
                <a:srgbClr val="FFFFFF"/>
              </a:highlight>
              <a:latin typeface="Roboto"/>
              <a:ea typeface="Roboto"/>
              <a:cs typeface="Roboto"/>
              <a:sym typeface="Roboto"/>
            </a:endParaRPr>
          </a:p>
          <a:p>
            <a:pPr indent="-28765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eXtreme Programming(XP)</a:t>
            </a:r>
            <a:endParaRPr sz="1200">
              <a:solidFill>
                <a:schemeClr val="dk1"/>
              </a:solidFill>
              <a:highlight>
                <a:srgbClr val="FFFFFF"/>
              </a:highlight>
              <a:latin typeface="Roboto"/>
              <a:ea typeface="Roboto"/>
              <a:cs typeface="Roboto"/>
              <a:sym typeface="Roboto"/>
            </a:endParaRPr>
          </a:p>
          <a:p>
            <a:pPr indent="0" lvl="0" marL="0" rtl="0" algn="just">
              <a:lnSpc>
                <a:spcPct val="130000"/>
              </a:lnSpc>
              <a:spcBef>
                <a:spcPts val="1800"/>
              </a:spcBef>
              <a:spcAft>
                <a:spcPts val="0"/>
              </a:spcAft>
              <a:buNone/>
            </a:pPr>
            <a:r>
              <a:t/>
            </a:r>
            <a:endParaRPr sz="1200">
              <a:solidFill>
                <a:srgbClr val="610B38"/>
              </a:solidFill>
              <a:highlight>
                <a:srgbClr val="FFFFFF"/>
              </a:highlight>
            </a:endParaRPr>
          </a:p>
          <a:p>
            <a:pPr indent="0" lvl="0" marL="0" rtl="0" algn="just">
              <a:lnSpc>
                <a:spcPct val="130000"/>
              </a:lnSpc>
              <a:spcBef>
                <a:spcPts val="1800"/>
              </a:spcBef>
              <a:spcAft>
                <a:spcPts val="0"/>
              </a:spcAft>
              <a:buClr>
                <a:schemeClr val="dk1"/>
              </a:buClr>
              <a:buSzPct val="91666"/>
              <a:buFont typeface="Arial"/>
              <a:buNone/>
            </a:pPr>
            <a:r>
              <a:rPr lang="en" sz="1200">
                <a:solidFill>
                  <a:srgbClr val="610B38"/>
                </a:solidFill>
                <a:highlight>
                  <a:srgbClr val="FFFFFF"/>
                </a:highlight>
              </a:rPr>
              <a:t>Example- Health,</a:t>
            </a:r>
            <a:r>
              <a:rPr lang="en" sz="1200">
                <a:solidFill>
                  <a:srgbClr val="610B38"/>
                </a:solidFill>
                <a:highlight>
                  <a:srgbClr val="FFFFFF"/>
                </a:highlight>
              </a:rPr>
              <a:t>Financial</a:t>
            </a:r>
            <a:r>
              <a:rPr lang="en" sz="1200">
                <a:solidFill>
                  <a:srgbClr val="610B38"/>
                </a:solidFill>
                <a:highlight>
                  <a:srgbClr val="FFFFFF"/>
                </a:highlight>
              </a:rPr>
              <a:t>, HR Domain</a:t>
            </a:r>
            <a:endParaRPr sz="1200">
              <a:solidFill>
                <a:srgbClr val="610B38"/>
              </a:solidFill>
              <a:highlight>
                <a:srgbClr val="FFFFFF"/>
              </a:highlight>
            </a:endParaRPr>
          </a:p>
          <a:p>
            <a:pPr indent="0" lvl="0" marL="0" rtl="0" algn="l">
              <a:spcBef>
                <a:spcPts val="400"/>
              </a:spcBef>
              <a:spcAft>
                <a:spcPts val="1200"/>
              </a:spcAft>
              <a:buNone/>
            </a:pPr>
            <a:r>
              <a:t/>
            </a:r>
            <a:endParaRPr sz="15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