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8ad3108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8ad310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8ad3108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8ad3108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8ad3108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8ad3108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2825"/>
            <a:ext cx="8520600" cy="74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SDLC</a:t>
            </a:r>
            <a:endParaRPr sz="3600"/>
          </a:p>
        </p:txBody>
      </p:sp>
      <p:sp>
        <p:nvSpPr>
          <p:cNvPr id="55" name="Google Shape;55;p13"/>
          <p:cNvSpPr txBox="1"/>
          <p:nvPr>
            <p:ph idx="1" type="subTitle"/>
          </p:nvPr>
        </p:nvSpPr>
        <p:spPr>
          <a:xfrm>
            <a:off x="311700" y="796525"/>
            <a:ext cx="8520600" cy="430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400"/>
              <a:t>Software development life cycle </a:t>
            </a:r>
            <a:r>
              <a:rPr lang="en" sz="1300">
                <a:solidFill>
                  <a:srgbClr val="273239"/>
                </a:solidFill>
                <a:highlight>
                  <a:srgbClr val="FFFFFF"/>
                </a:highlight>
                <a:latin typeface="Nunito"/>
                <a:ea typeface="Nunito"/>
                <a:cs typeface="Nunito"/>
                <a:sym typeface="Nunito"/>
              </a:rPr>
              <a:t>is a methodology that defines the entire procedure of software development. </a:t>
            </a:r>
            <a:r>
              <a:rPr lang="en" sz="1400">
                <a:solidFill>
                  <a:srgbClr val="273239"/>
                </a:solidFill>
                <a:highlight>
                  <a:srgbClr val="FFFFFF"/>
                </a:highlight>
                <a:latin typeface="Nunito"/>
                <a:ea typeface="Nunito"/>
                <a:cs typeface="Nunito"/>
                <a:sym typeface="Nunito"/>
              </a:rPr>
              <a:t>SDLC</a:t>
            </a:r>
            <a:r>
              <a:rPr lang="en" sz="1300">
                <a:solidFill>
                  <a:srgbClr val="273239"/>
                </a:solidFill>
                <a:highlight>
                  <a:srgbClr val="FFFFFF"/>
                </a:highlight>
                <a:latin typeface="Nunito"/>
                <a:ea typeface="Nunito"/>
                <a:cs typeface="Nunito"/>
                <a:sym typeface="Nunito"/>
              </a:rPr>
              <a:t> life cycle model is to deliver high-quality, maintainable software that meets the user’s requirements.</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SDLC phases</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1)Requirement analysis- Requirement analysis done in this phase. </a:t>
            </a:r>
            <a:r>
              <a:rPr lang="en" sz="1300">
                <a:solidFill>
                  <a:srgbClr val="273239"/>
                </a:solidFill>
                <a:highlight>
                  <a:srgbClr val="FFFFFF"/>
                </a:highlight>
                <a:latin typeface="Nunito"/>
                <a:ea typeface="Nunito"/>
                <a:cs typeface="Nunito"/>
                <a:sym typeface="Nunito"/>
              </a:rPr>
              <a:t>Business</a:t>
            </a:r>
            <a:r>
              <a:rPr lang="en" sz="1300">
                <a:solidFill>
                  <a:srgbClr val="273239"/>
                </a:solidFill>
                <a:highlight>
                  <a:srgbClr val="FFFFFF"/>
                </a:highlight>
                <a:latin typeface="Nunito"/>
                <a:ea typeface="Nunito"/>
                <a:cs typeface="Nunito"/>
                <a:sym typeface="Nunito"/>
              </a:rPr>
              <a:t> team will collect the all the requirement from the </a:t>
            </a:r>
            <a:r>
              <a:rPr lang="en" sz="1300">
                <a:solidFill>
                  <a:srgbClr val="273239"/>
                </a:solidFill>
                <a:highlight>
                  <a:srgbClr val="FFFFFF"/>
                </a:highlight>
                <a:latin typeface="Nunito"/>
                <a:ea typeface="Nunito"/>
                <a:cs typeface="Nunito"/>
                <a:sym typeface="Nunito"/>
              </a:rPr>
              <a:t>stakeholder</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2)Feasibility study- Once the requirement gathering done team will check and study the feasibility for the requirements.All the requirements are freeze in this stage.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 The 5 main feasibility are 1)Economic 2)Legal complication 3) Operational feasibility 4)Technical</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5)Schedule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3)Design- Once the requirements are freeze then Design team will start working on the design</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There are two types of design are there 1)HLD(High level design) 2)LLD (Low level Design)</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4)Code- Once the Design phase is done Team will start working on the code phase.Developer select suitable and tools language .It is longest phase.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5)Testing- Once developments is done developer share the build for testing.QA and QC team test the software against requirements.Testing ensures software is bug free and quality as expected. During this stage unit testing integration testing, system testing acceptance testing are done.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200">
              <a:solidFill>
                <a:srgbClr val="333333"/>
              </a:solidFill>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rgbClr val="333333"/>
                </a:solidFill>
                <a:highlight>
                  <a:srgbClr val="FFFFFF"/>
                </a:highlight>
                <a:latin typeface="Nunito"/>
                <a:ea typeface="Nunito"/>
                <a:cs typeface="Nunito"/>
                <a:sym typeface="Nunito"/>
              </a:rPr>
              <a:t>6)Deployment- Once the Testing is done. PM will check the feedback documents and send software to production.</a:t>
            </a:r>
            <a:endParaRPr sz="1200">
              <a:solidFill>
                <a:srgbClr val="333333"/>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200">
              <a:solidFill>
                <a:srgbClr val="333333"/>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200">
              <a:solidFill>
                <a:srgbClr val="333333"/>
              </a:solidFill>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rgbClr val="333333"/>
                </a:solidFill>
                <a:highlight>
                  <a:srgbClr val="FFFFFF"/>
                </a:highlight>
                <a:latin typeface="Nunito"/>
                <a:ea typeface="Nunito"/>
                <a:cs typeface="Nunito"/>
                <a:sym typeface="Nunito"/>
              </a:rPr>
              <a:t>7)</a:t>
            </a:r>
            <a:r>
              <a:rPr lang="en" sz="1500">
                <a:solidFill>
                  <a:srgbClr val="333333"/>
                </a:solidFill>
                <a:highlight>
                  <a:srgbClr val="FFFFFF"/>
                </a:highlight>
                <a:latin typeface="Nunito"/>
                <a:ea typeface="Nunito"/>
                <a:cs typeface="Nunito"/>
                <a:sym typeface="Nunito"/>
              </a:rPr>
              <a:t>Maintenance- </a:t>
            </a:r>
            <a:r>
              <a:rPr lang="en" sz="1300">
                <a:solidFill>
                  <a:srgbClr val="273239"/>
                </a:solidFill>
                <a:highlight>
                  <a:srgbClr val="FFFFFF"/>
                </a:highlight>
                <a:latin typeface="Nunito"/>
                <a:ea typeface="Nunito"/>
                <a:cs typeface="Nunito"/>
                <a:sym typeface="Nunito"/>
              </a:rPr>
              <a:t>Once­ the software has bee­n deployed, dedicated team will check Bug/bug fixes  and provided regular updates  are­ provided to address any nece­ssary improvements or changes that may arise­.</a:t>
            </a:r>
            <a:endParaRPr sz="1500">
              <a:solidFill>
                <a:srgbClr val="333333"/>
              </a:solidFill>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rgbClr val="333333"/>
                </a:solidFill>
                <a:highlight>
                  <a:srgbClr val="FFFFFF"/>
                </a:highlight>
                <a:latin typeface="Nunito"/>
                <a:ea typeface="Nunito"/>
                <a:cs typeface="Nunito"/>
                <a:sym typeface="Nunito"/>
              </a:rPr>
              <a:t> </a:t>
            </a:r>
            <a:endParaRPr sz="1200">
              <a:solidFill>
                <a:srgbClr val="333333"/>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200">
              <a:solidFill>
                <a:srgbClr val="333333"/>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72825"/>
            <a:ext cx="8520600" cy="6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Waterfall Model</a:t>
            </a:r>
            <a:endParaRPr/>
          </a:p>
        </p:txBody>
      </p:sp>
      <p:sp>
        <p:nvSpPr>
          <p:cNvPr id="61" name="Google Shape;61;p14"/>
          <p:cNvSpPr txBox="1"/>
          <p:nvPr>
            <p:ph idx="1" type="body"/>
          </p:nvPr>
        </p:nvSpPr>
        <p:spPr>
          <a:xfrm>
            <a:off x="311700" y="835300"/>
            <a:ext cx="8520600" cy="3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latin typeface="Nunito"/>
                <a:ea typeface="Nunito"/>
                <a:cs typeface="Nunito"/>
                <a:sym typeface="Nunito"/>
              </a:rPr>
              <a:t>The Waterfall Model also referred to as a linear sequential model</a:t>
            </a:r>
            <a:r>
              <a:rPr b="1" lang="en" sz="1200">
                <a:solidFill>
                  <a:schemeClr val="dk1"/>
                </a:solidFill>
                <a:highlight>
                  <a:srgbClr val="FFFFFF"/>
                </a:highlight>
                <a:latin typeface="Nunito"/>
                <a:ea typeface="Nunito"/>
                <a:cs typeface="Nunito"/>
                <a:sym typeface="Nunito"/>
              </a:rPr>
              <a:t>.</a:t>
            </a:r>
            <a:r>
              <a:rPr lang="en" sz="1200">
                <a:solidFill>
                  <a:schemeClr val="dk1"/>
                </a:solidFill>
                <a:highlight>
                  <a:srgbClr val="FFFFFF"/>
                </a:highlight>
                <a:latin typeface="Nunito"/>
                <a:ea typeface="Nunito"/>
                <a:cs typeface="Nunito"/>
                <a:sym typeface="Nunito"/>
              </a:rPr>
              <a:t> In a waterfall model, each phase must be completed before the next phase can begin and there is no overlapping in the phases.</a:t>
            </a:r>
            <a:endParaRPr sz="120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rPr lang="en" sz="1200">
                <a:solidFill>
                  <a:schemeClr val="dk1"/>
                </a:solidFill>
                <a:highlight>
                  <a:srgbClr val="FFFFFF"/>
                </a:highlight>
                <a:latin typeface="Nunito"/>
                <a:ea typeface="Nunito"/>
                <a:cs typeface="Nunito"/>
                <a:sym typeface="Nunito"/>
              </a:rPr>
              <a:t>Phases</a:t>
            </a:r>
            <a:endParaRPr sz="120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rPr lang="en" sz="1200">
                <a:solidFill>
                  <a:schemeClr val="dk1"/>
                </a:solidFill>
                <a:highlight>
                  <a:srgbClr val="FFFFFF"/>
                </a:highlight>
                <a:latin typeface="Nunito"/>
                <a:ea typeface="Nunito"/>
                <a:cs typeface="Nunito"/>
                <a:sym typeface="Nunito"/>
              </a:rPr>
              <a:t>           1)</a:t>
            </a:r>
            <a:r>
              <a:rPr b="1" lang="en" sz="1100">
                <a:solidFill>
                  <a:schemeClr val="dk1"/>
                </a:solidFill>
                <a:latin typeface="Verdana"/>
                <a:ea typeface="Verdana"/>
                <a:cs typeface="Verdana"/>
                <a:sym typeface="Verdana"/>
              </a:rPr>
              <a:t>Requirement Gathering and analysis</a:t>
            </a:r>
            <a:endParaRPr sz="1100">
              <a:solidFill>
                <a:schemeClr val="dk1"/>
              </a:solidFill>
              <a:latin typeface="Verdana"/>
              <a:ea typeface="Verdana"/>
              <a:cs typeface="Verdana"/>
              <a:sym typeface="Verdana"/>
            </a:endParaRPr>
          </a:p>
          <a:p>
            <a:pPr indent="0" lvl="0" marL="457200" rtl="0" algn="just">
              <a:spcBef>
                <a:spcPts val="1200"/>
              </a:spcBef>
              <a:spcAft>
                <a:spcPts val="0"/>
              </a:spcAft>
              <a:buNone/>
            </a:pPr>
            <a:r>
              <a:rPr b="1" lang="en" sz="1100">
                <a:solidFill>
                  <a:schemeClr val="dk1"/>
                </a:solidFill>
                <a:latin typeface="Verdana"/>
                <a:ea typeface="Verdana"/>
                <a:cs typeface="Verdana"/>
                <a:sym typeface="Verdana"/>
              </a:rPr>
              <a:t>2)System Design</a:t>
            </a:r>
            <a:r>
              <a:rPr lang="en" sz="1100">
                <a:solidFill>
                  <a:schemeClr val="dk1"/>
                </a:solidFill>
                <a:latin typeface="Verdana"/>
                <a:ea typeface="Verdana"/>
                <a:cs typeface="Verdana"/>
                <a:sym typeface="Verdana"/>
              </a:rPr>
              <a:t>  </a:t>
            </a:r>
            <a:endParaRPr sz="1100">
              <a:solidFill>
                <a:schemeClr val="dk1"/>
              </a:solidFill>
              <a:latin typeface="Verdana"/>
              <a:ea typeface="Verdana"/>
              <a:cs typeface="Verdana"/>
              <a:sym typeface="Verdana"/>
            </a:endParaRPr>
          </a:p>
          <a:p>
            <a:pPr indent="0" lvl="0" marL="457200" rtl="0" algn="just">
              <a:spcBef>
                <a:spcPts val="1200"/>
              </a:spcBef>
              <a:spcAft>
                <a:spcPts val="0"/>
              </a:spcAft>
              <a:buNone/>
            </a:pPr>
            <a:r>
              <a:rPr b="1" lang="en" sz="1100">
                <a:solidFill>
                  <a:schemeClr val="dk1"/>
                </a:solidFill>
                <a:latin typeface="Verdana"/>
                <a:ea typeface="Verdana"/>
                <a:cs typeface="Verdana"/>
                <a:sym typeface="Verdana"/>
              </a:rPr>
              <a:t>3)Implementation</a:t>
            </a:r>
            <a:r>
              <a:rPr lang="en" sz="1100">
                <a:solidFill>
                  <a:schemeClr val="dk1"/>
                </a:solidFill>
                <a:latin typeface="Verdana"/>
                <a:ea typeface="Verdana"/>
                <a:cs typeface="Verdana"/>
                <a:sym typeface="Verdana"/>
              </a:rPr>
              <a:t> </a:t>
            </a:r>
            <a:endParaRPr sz="1100">
              <a:solidFill>
                <a:schemeClr val="dk1"/>
              </a:solidFill>
              <a:latin typeface="Verdana"/>
              <a:ea typeface="Verdana"/>
              <a:cs typeface="Verdana"/>
              <a:sym typeface="Verdana"/>
            </a:endParaRPr>
          </a:p>
          <a:p>
            <a:pPr indent="0" lvl="0" marL="457200" rtl="0" algn="just">
              <a:spcBef>
                <a:spcPts val="1200"/>
              </a:spcBef>
              <a:spcAft>
                <a:spcPts val="0"/>
              </a:spcAft>
              <a:buNone/>
            </a:pPr>
            <a:r>
              <a:rPr b="1" lang="en" sz="1100">
                <a:solidFill>
                  <a:schemeClr val="dk1"/>
                </a:solidFill>
                <a:latin typeface="Verdana"/>
                <a:ea typeface="Verdana"/>
                <a:cs typeface="Verdana"/>
                <a:sym typeface="Verdana"/>
              </a:rPr>
              <a:t>4)Integration and Testing</a:t>
            </a:r>
            <a:r>
              <a:rPr lang="en" sz="1100">
                <a:solidFill>
                  <a:schemeClr val="dk1"/>
                </a:solidFill>
                <a:latin typeface="Verdana"/>
                <a:ea typeface="Verdana"/>
                <a:cs typeface="Verdana"/>
                <a:sym typeface="Verdana"/>
              </a:rPr>
              <a:t> </a:t>
            </a:r>
            <a:endParaRPr sz="1100">
              <a:solidFill>
                <a:schemeClr val="dk1"/>
              </a:solidFill>
              <a:latin typeface="Verdana"/>
              <a:ea typeface="Verdana"/>
              <a:cs typeface="Verdana"/>
              <a:sym typeface="Verdana"/>
            </a:endParaRPr>
          </a:p>
          <a:p>
            <a:pPr indent="0" lvl="0" marL="457200" rtl="0" algn="just">
              <a:spcBef>
                <a:spcPts val="1200"/>
              </a:spcBef>
              <a:spcAft>
                <a:spcPts val="0"/>
              </a:spcAft>
              <a:buNone/>
            </a:pPr>
            <a:r>
              <a:rPr b="1" lang="en" sz="1100">
                <a:solidFill>
                  <a:schemeClr val="dk1"/>
                </a:solidFill>
                <a:latin typeface="Verdana"/>
                <a:ea typeface="Verdana"/>
                <a:cs typeface="Verdana"/>
                <a:sym typeface="Verdana"/>
              </a:rPr>
              <a:t>5)Deployment of system</a:t>
            </a:r>
            <a:endParaRPr sz="1100">
              <a:solidFill>
                <a:schemeClr val="dk1"/>
              </a:solidFill>
              <a:latin typeface="Verdana"/>
              <a:ea typeface="Verdana"/>
              <a:cs typeface="Verdana"/>
              <a:sym typeface="Verdana"/>
            </a:endParaRPr>
          </a:p>
          <a:p>
            <a:pPr indent="-228600" lvl="0" marL="457200" rtl="0" algn="just">
              <a:spcBef>
                <a:spcPts val="1200"/>
              </a:spcBef>
              <a:spcAft>
                <a:spcPts val="0"/>
              </a:spcAft>
              <a:buClr>
                <a:schemeClr val="dk1"/>
              </a:buClr>
              <a:buSzPts val="1100"/>
              <a:buFont typeface="Verdana"/>
              <a:buNone/>
            </a:pPr>
            <a:r>
              <a:rPr b="1" lang="en" sz="1100">
                <a:solidFill>
                  <a:schemeClr val="dk1"/>
                </a:solidFill>
                <a:latin typeface="Verdana"/>
                <a:ea typeface="Verdana"/>
                <a:cs typeface="Verdana"/>
                <a:sym typeface="Verdana"/>
              </a:rPr>
              <a:t>6)Maintenance</a:t>
            </a:r>
            <a:r>
              <a:rPr lang="en" sz="1100">
                <a:solidFill>
                  <a:schemeClr val="dk1"/>
                </a:solidFill>
                <a:latin typeface="Verdana"/>
                <a:ea typeface="Verdana"/>
                <a:cs typeface="Verdana"/>
                <a:sym typeface="Verdana"/>
              </a:rPr>
              <a:t> </a:t>
            </a:r>
            <a:endParaRPr sz="1200">
              <a:solidFill>
                <a:schemeClr val="dk1"/>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r>
              <a:rPr lang="en"/>
              <a:t> of Waterfall model</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1)Simple and easy to understand</a:t>
            </a:r>
            <a:endParaRPr/>
          </a:p>
          <a:p>
            <a:pPr indent="0" lvl="0" marL="0" rtl="0" algn="l">
              <a:spcBef>
                <a:spcPts val="1200"/>
              </a:spcBef>
              <a:spcAft>
                <a:spcPts val="0"/>
              </a:spcAft>
              <a:buNone/>
            </a:pPr>
            <a:r>
              <a:rPr lang="en"/>
              <a:t>2)Phases </a:t>
            </a:r>
            <a:r>
              <a:rPr lang="en"/>
              <a:t>processed</a:t>
            </a:r>
            <a:r>
              <a:rPr lang="en"/>
              <a:t> and </a:t>
            </a:r>
            <a:r>
              <a:rPr lang="en"/>
              <a:t>completed</a:t>
            </a:r>
            <a:r>
              <a:rPr lang="en"/>
              <a:t> one at time.</a:t>
            </a:r>
            <a:endParaRPr/>
          </a:p>
          <a:p>
            <a:pPr indent="0" lvl="0" marL="0" rtl="0" algn="l">
              <a:spcBef>
                <a:spcPts val="1200"/>
              </a:spcBef>
              <a:spcAft>
                <a:spcPts val="1200"/>
              </a:spcAft>
              <a:buNone/>
            </a:pPr>
            <a:r>
              <a:rPr lang="en"/>
              <a:t>3)Works well for small projects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 of waterfall model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Not good model for complex project</a:t>
            </a:r>
            <a:endParaRPr/>
          </a:p>
          <a:p>
            <a:pPr indent="-342900" lvl="0" marL="457200" rtl="0" algn="l">
              <a:spcBef>
                <a:spcPts val="0"/>
              </a:spcBef>
              <a:spcAft>
                <a:spcPts val="0"/>
              </a:spcAft>
              <a:buSzPts val="1800"/>
              <a:buAutoNum type="arabicPeriod"/>
            </a:pPr>
            <a:r>
              <a:rPr lang="en"/>
              <a:t>Change </a:t>
            </a:r>
            <a:r>
              <a:rPr lang="en"/>
              <a:t>request</a:t>
            </a:r>
            <a:r>
              <a:rPr lang="en"/>
              <a:t> is not accepted here in between the development </a:t>
            </a:r>
            <a:endParaRPr/>
          </a:p>
          <a:p>
            <a:pPr indent="-342900" lvl="0" marL="457200" rtl="0" algn="l">
              <a:spcBef>
                <a:spcPts val="0"/>
              </a:spcBef>
              <a:spcAft>
                <a:spcPts val="0"/>
              </a:spcAft>
              <a:buSzPts val="1800"/>
              <a:buAutoNum type="arabicPeriod"/>
            </a:pPr>
            <a:r>
              <a:rPr lang="en"/>
              <a:t>No </a:t>
            </a:r>
            <a:r>
              <a:rPr lang="en"/>
              <a:t>space</a:t>
            </a:r>
            <a:r>
              <a:rPr lang="en"/>
              <a:t> for clients feedback</a:t>
            </a:r>
            <a:endParaRPr/>
          </a:p>
          <a:p>
            <a:pPr indent="-342900" lvl="0" marL="457200" rtl="0" algn="l">
              <a:spcBef>
                <a:spcPts val="0"/>
              </a:spcBef>
              <a:spcAft>
                <a:spcPts val="0"/>
              </a:spcAft>
              <a:buSzPts val="1800"/>
              <a:buAutoNum type="arabicPeriod"/>
            </a:pPr>
            <a:r>
              <a:rPr lang="en"/>
              <a:t>There is no way to go back </a:t>
            </a:r>
            <a:r>
              <a:rPr lang="en"/>
              <a:t>previous</a:t>
            </a:r>
            <a:r>
              <a:rPr lang="en"/>
              <a:t> stage/step</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