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01" r:id="rId2"/>
    <p:sldId id="297" r:id="rId3"/>
    <p:sldId id="298" r:id="rId4"/>
    <p:sldId id="256" r:id="rId5"/>
    <p:sldId id="257" r:id="rId6"/>
    <p:sldId id="258" r:id="rId7"/>
    <p:sldId id="276" r:id="rId8"/>
    <p:sldId id="261" r:id="rId9"/>
    <p:sldId id="278" r:id="rId10"/>
    <p:sldId id="279" r:id="rId11"/>
    <p:sldId id="282" r:id="rId12"/>
    <p:sldId id="285" r:id="rId13"/>
    <p:sldId id="302" r:id="rId14"/>
    <p:sldId id="303" r:id="rId15"/>
    <p:sldId id="288" r:id="rId16"/>
    <p:sldId id="289" r:id="rId17"/>
    <p:sldId id="290" r:id="rId18"/>
    <p:sldId id="291" r:id="rId19"/>
    <p:sldId id="292" r:id="rId20"/>
    <p:sldId id="293" r:id="rId21"/>
    <p:sldId id="30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9C896-F8C1-4471-B02B-C23CBCD1B926}" type="datetimeFigureOut">
              <a:rPr lang="en-IN" smtClean="0"/>
              <a:t>08-08-2025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FED0E-9BBD-4AFF-9099-4219B83697ED}" type="slidenum">
              <a:rPr lang="en-IN" smtClean="0"/>
              <a:t>‹#›</a:t>
            </a:fld>
            <a:endParaRPr lang="en-IN"/>
          </a:p>
        </p:txBody>
      </p:sp>
    </p:spTree>
    <p:extLst>
      <p:ext uri="{BB962C8B-B14F-4D97-AF65-F5344CB8AC3E}">
        <p14:creationId xmlns:p14="http://schemas.microsoft.com/office/powerpoint/2010/main" val="414831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ec1e06b0e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ec1e06b0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electronics-lab.com/arduino-distance-meter-ultrasonic-sensor-hc-sr04-nokia-5110-lcd-displa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duino"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C0003-6841-19EE-9169-51EFD5B53E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12297B-6B6E-059F-A157-352E4B397738}"/>
              </a:ext>
            </a:extLst>
          </p:cNvPr>
          <p:cNvSpPr txBox="1"/>
          <p:nvPr/>
        </p:nvSpPr>
        <p:spPr>
          <a:xfrm>
            <a:off x="1636776" y="241972"/>
            <a:ext cx="5870448" cy="1200329"/>
          </a:xfrm>
          <a:prstGeom prst="rect">
            <a:avLst/>
          </a:prstGeom>
          <a:noFill/>
        </p:spPr>
        <p:txBody>
          <a:bodyPr wrap="square">
            <a:spAutoFit/>
          </a:bodyPr>
          <a:lstStyle/>
          <a:p>
            <a:pPr algn="ctr"/>
            <a:r>
              <a:rPr lang="en-US" dirty="0" err="1">
                <a:latin typeface="Times New Roman" panose="02020603050405020304" pitchFamily="18" charset="0"/>
                <a:cs typeface="Times New Roman" panose="02020603050405020304" pitchFamily="18" charset="0"/>
              </a:rPr>
              <a:t>Bapuji</a:t>
            </a:r>
            <a:r>
              <a:rPr lang="en-US" dirty="0">
                <a:latin typeface="Times New Roman" panose="02020603050405020304" pitchFamily="18" charset="0"/>
                <a:cs typeface="Times New Roman" panose="02020603050405020304" pitchFamily="18" charset="0"/>
              </a:rPr>
              <a:t> Educational Association ® </a:t>
            </a:r>
          </a:p>
          <a:p>
            <a:pPr algn="ctr"/>
            <a:endParaRPr lang="en-US" dirty="0">
              <a:latin typeface="Times New Roman" panose="02020603050405020304" pitchFamily="18" charset="0"/>
              <a:cs typeface="Times New Roman" panose="02020603050405020304" pitchFamily="18" charset="0"/>
            </a:endParaRPr>
          </a:p>
          <a:p>
            <a:pPr algn="ctr"/>
            <a:r>
              <a:rPr lang="en-US" b="1" dirty="0">
                <a:solidFill>
                  <a:srgbClr val="FF0000"/>
                </a:solidFill>
                <a:latin typeface="Times New Roman" panose="02020603050405020304" pitchFamily="18" charset="0"/>
                <a:cs typeface="Times New Roman" panose="02020603050405020304" pitchFamily="18" charset="0"/>
              </a:rPr>
              <a:t>BAPUJI INSTITUTE OF ENGINEERING AND TECHNOLOGY DAVANGERE, KARNATAKA-577004</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5ADAB1-349B-3AFA-43F4-F44B2E7246F8}"/>
              </a:ext>
            </a:extLst>
          </p:cNvPr>
          <p:cNvSpPr txBox="1"/>
          <p:nvPr/>
        </p:nvSpPr>
        <p:spPr>
          <a:xfrm>
            <a:off x="2286000" y="1499844"/>
            <a:ext cx="4572000" cy="584775"/>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DEPARTMENT OF ELECTRONICS &amp; COMMUNICATION ENGINEERING</a:t>
            </a:r>
            <a:endParaRPr lang="en-IN" sz="1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258F79-E85A-C88D-2E25-109ACE208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1301" y="2084619"/>
            <a:ext cx="1261395" cy="1308478"/>
          </a:xfrm>
          <a:prstGeom prst="rect">
            <a:avLst/>
          </a:prstGeom>
          <a:noFill/>
        </p:spPr>
      </p:pic>
      <p:sp>
        <p:nvSpPr>
          <p:cNvPr id="9" name="TextBox 8">
            <a:extLst>
              <a:ext uri="{FF2B5EF4-FFF2-40B4-BE49-F238E27FC236}">
                <a16:creationId xmlns:a16="http://schemas.microsoft.com/office/drawing/2014/main" id="{46735FAE-6037-62E6-D793-C33EBFE2D00F}"/>
              </a:ext>
            </a:extLst>
          </p:cNvPr>
          <p:cNvSpPr txBox="1"/>
          <p:nvPr/>
        </p:nvSpPr>
        <p:spPr>
          <a:xfrm>
            <a:off x="2103118" y="3435024"/>
            <a:ext cx="5221226" cy="615553"/>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Mini Project Presentation On</a:t>
            </a:r>
          </a:p>
          <a:p>
            <a:pPr algn="ctr"/>
            <a:r>
              <a:rPr lang="en-US" sz="1600" b="1" dirty="0">
                <a:solidFill>
                  <a:schemeClr val="accent1"/>
                </a:solidFill>
              </a:rPr>
              <a:t>“WATER LEVEL MONITORING SYSTEM”</a:t>
            </a:r>
            <a:endParaRPr lang="en-IN" sz="1600" b="1" dirty="0">
              <a:solidFill>
                <a:schemeClr val="accent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9AA6AD0-A24A-6485-C310-2249B88B6EBB}"/>
              </a:ext>
            </a:extLst>
          </p:cNvPr>
          <p:cNvSpPr txBox="1"/>
          <p:nvPr/>
        </p:nvSpPr>
        <p:spPr>
          <a:xfrm>
            <a:off x="2427731" y="4296798"/>
            <a:ext cx="4572000" cy="1384995"/>
          </a:xfrm>
          <a:prstGeom prst="rect">
            <a:avLst/>
          </a:prstGeom>
          <a:noFill/>
        </p:spPr>
        <p:txBody>
          <a:bodyPr wrap="square">
            <a:spAutoFit/>
          </a:bodyPr>
          <a:lstStyle/>
          <a:p>
            <a:pPr algn="ctr"/>
            <a:r>
              <a:rPr lang="en-IN" sz="1400" dirty="0">
                <a:latin typeface="Times New Roman" panose="02020603050405020304" pitchFamily="18" charset="0"/>
                <a:cs typeface="Times New Roman" panose="02020603050405020304" pitchFamily="18" charset="0"/>
              </a:rPr>
              <a:t>MINI PROJECT ASSOCIATES</a:t>
            </a:r>
          </a:p>
          <a:p>
            <a:r>
              <a:rPr lang="en-US" sz="1400" dirty="0">
                <a:latin typeface="Times New Roman" panose="02020603050405020304" pitchFamily="18" charset="0"/>
                <a:ea typeface="Calibri" panose="020F0502020204030204" pitchFamily="34" charset="0"/>
                <a:cs typeface="Times New Roman" panose="02020603050405020304" pitchFamily="18" charset="0"/>
              </a:rPr>
              <a:t>DARSHAN S K				4BD22EC028</a:t>
            </a:r>
          </a:p>
          <a:p>
            <a:r>
              <a:rPr lang="en-US" sz="1400" dirty="0">
                <a:latin typeface="Times New Roman" panose="02020603050405020304" pitchFamily="18" charset="0"/>
                <a:ea typeface="Calibri" panose="020F0502020204030204" pitchFamily="34" charset="0"/>
                <a:cs typeface="Times New Roman" panose="02020603050405020304" pitchFamily="18" charset="0"/>
              </a:rPr>
              <a:t>AMOGH H S				4BD22EC008</a:t>
            </a:r>
          </a:p>
          <a:p>
            <a:r>
              <a:rPr lang="en-US" sz="1400" dirty="0">
                <a:latin typeface="Times New Roman" panose="02020603050405020304" pitchFamily="18" charset="0"/>
                <a:ea typeface="Calibri" panose="020F0502020204030204" pitchFamily="34" charset="0"/>
                <a:cs typeface="Times New Roman" panose="02020603050405020304" pitchFamily="18" charset="0"/>
              </a:rPr>
              <a:t>AFSHAN S K				4BD22EC059</a:t>
            </a:r>
          </a:p>
          <a:p>
            <a:r>
              <a:rPr lang="en-US" sz="1400" dirty="0">
                <a:latin typeface="Times New Roman" panose="02020603050405020304" pitchFamily="18" charset="0"/>
                <a:ea typeface="Calibri" panose="020F0502020204030204" pitchFamily="34" charset="0"/>
                <a:cs typeface="Times New Roman" panose="02020603050405020304" pitchFamily="18" charset="0"/>
              </a:rPr>
              <a:t>SHAHID S K				4BD22EC084</a:t>
            </a:r>
          </a:p>
          <a:p>
            <a:endParaRPr lang="en-IN" sz="1400" dirty="0">
              <a:latin typeface="Times New Roman" panose="02020603050405020304" pitchFamily="18" charset="0"/>
              <a:cs typeface="Times New Roman" panose="02020603050405020304" pitchFamily="18" charset="0"/>
            </a:endParaRPr>
          </a:p>
        </p:txBody>
      </p:sp>
      <p:sp>
        <p:nvSpPr>
          <p:cNvPr id="15" name="TextBox 1">
            <a:extLst>
              <a:ext uri="{FF2B5EF4-FFF2-40B4-BE49-F238E27FC236}">
                <a16:creationId xmlns:a16="http://schemas.microsoft.com/office/drawing/2014/main" id="{A54E995E-AB53-30D3-4659-AEC85B7106FB}"/>
              </a:ext>
            </a:extLst>
          </p:cNvPr>
          <p:cNvSpPr txBox="1"/>
          <p:nvPr/>
        </p:nvSpPr>
        <p:spPr>
          <a:xfrm>
            <a:off x="689496" y="5712775"/>
            <a:ext cx="2505189"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Mahendrachari</a:t>
            </a:r>
            <a:r>
              <a:rPr lang="en-US" sz="1600" b="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1600" baseline="-25000" dirty="0" err="1">
                <a:latin typeface="Times New Roman" panose="02020603050405020304" pitchFamily="18" charset="0"/>
                <a:ea typeface="Calibri" panose="020F0502020204030204" pitchFamily="34" charset="0"/>
                <a:cs typeface="Times New Roman" panose="02020603050405020304" pitchFamily="18" charset="0"/>
              </a:rPr>
              <a:t>M.tech</a:t>
            </a:r>
            <a:endParaRPr lang="en-US" sz="1600" baseline="-250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b="1" dirty="0">
                <a:latin typeface="Times New Roman" panose="02020603050405020304" pitchFamily="18" charset="0"/>
                <a:ea typeface="Calibri" panose="020F0502020204030204" pitchFamily="34" charset="0"/>
                <a:cs typeface="Times New Roman" panose="02020603050405020304" pitchFamily="18" charset="0"/>
              </a:rPr>
              <a:t>Project Guide</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7">
            <a:extLst>
              <a:ext uri="{FF2B5EF4-FFF2-40B4-BE49-F238E27FC236}">
                <a16:creationId xmlns:a16="http://schemas.microsoft.com/office/drawing/2014/main" id="{79BC927F-CB9B-67FB-771E-B30DAAFE5CB6}"/>
              </a:ext>
            </a:extLst>
          </p:cNvPr>
          <p:cNvSpPr txBox="1"/>
          <p:nvPr/>
        </p:nvSpPr>
        <p:spPr>
          <a:xfrm>
            <a:off x="5520953" y="5712775"/>
            <a:ext cx="2674094"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Dr.G</a:t>
            </a:r>
            <a:r>
              <a:rPr lang="en-US" sz="1600" b="1" dirty="0">
                <a:latin typeface="Times New Roman" panose="02020603050405020304" pitchFamily="18" charset="0"/>
                <a:ea typeface="Calibri" panose="020F0502020204030204" pitchFamily="34" charset="0"/>
                <a:cs typeface="Times New Roman" panose="02020603050405020304" pitchFamily="18" charset="0"/>
              </a:rPr>
              <a:t> S Sunitha </a:t>
            </a:r>
            <a:r>
              <a:rPr lang="en-US" sz="1600" baseline="-25000" dirty="0" err="1">
                <a:latin typeface="Times New Roman" panose="02020603050405020304" pitchFamily="18" charset="0"/>
                <a:ea typeface="Calibri" panose="020F0502020204030204" pitchFamily="34" charset="0"/>
                <a:cs typeface="Times New Roman" panose="02020603050405020304" pitchFamily="18" charset="0"/>
              </a:rPr>
              <a:t>B.E,M.tech,Ph.D</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p>
          <a:p>
            <a:pPr algn="ctr"/>
            <a:r>
              <a:rPr lang="en-US" sz="1600" b="1" dirty="0">
                <a:latin typeface="Times New Roman" panose="02020603050405020304" pitchFamily="18" charset="0"/>
                <a:ea typeface="Calibri" panose="020F0502020204030204" pitchFamily="34" charset="0"/>
                <a:cs typeface="Times New Roman" panose="02020603050405020304" pitchFamily="18" charset="0"/>
              </a:rPr>
              <a:t>Program Coordinator</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50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2ED56-9BB8-928F-8559-AD39ED414EE3}"/>
            </a:ext>
          </a:extLst>
        </p:cNvPr>
        <p:cNvGrpSpPr/>
        <p:nvPr/>
      </p:nvGrpSpPr>
      <p:grpSpPr>
        <a:xfrm>
          <a:off x="0" y="0"/>
          <a:ext cx="0" cy="0"/>
          <a:chOff x="0" y="0"/>
          <a:chExt cx="0" cy="0"/>
        </a:xfrm>
      </p:grpSpPr>
      <p:sp>
        <p:nvSpPr>
          <p:cNvPr id="7" name="AutoShape 5" descr="Arduino Uno R3 Board without USB">
            <a:extLst>
              <a:ext uri="{FF2B5EF4-FFF2-40B4-BE49-F238E27FC236}">
                <a16:creationId xmlns:a16="http://schemas.microsoft.com/office/drawing/2014/main" id="{F69805BB-693C-A739-900E-1FC66D6D28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7" descr="Arduino Uno R3 Board without USB">
            <a:extLst>
              <a:ext uri="{FF2B5EF4-FFF2-40B4-BE49-F238E27FC236}">
                <a16:creationId xmlns:a16="http://schemas.microsoft.com/office/drawing/2014/main" id="{1B696320-A173-1853-7E33-2AA4AEFD431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9" descr="Arduino Uno R3 Board without USB">
            <a:extLst>
              <a:ext uri="{FF2B5EF4-FFF2-40B4-BE49-F238E27FC236}">
                <a16:creationId xmlns:a16="http://schemas.microsoft.com/office/drawing/2014/main" id="{8D8AF184-B516-01BF-69DD-5306517C60C2}"/>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EB7644F0-6528-B6DF-4BB2-425D93557B43}"/>
              </a:ext>
            </a:extLst>
          </p:cNvPr>
          <p:cNvSpPr txBox="1"/>
          <p:nvPr/>
        </p:nvSpPr>
        <p:spPr>
          <a:xfrm>
            <a:off x="419100" y="251122"/>
            <a:ext cx="4572000" cy="461665"/>
          </a:xfrm>
          <a:prstGeom prst="rect">
            <a:avLst/>
          </a:prstGeom>
          <a:noFill/>
        </p:spPr>
        <p:txBody>
          <a:bodyPr wrap="square">
            <a:spAutoFit/>
          </a:bodyPr>
          <a:lstStyle/>
          <a:p>
            <a:r>
              <a:rPr lang="en-IN" sz="2400" dirty="0">
                <a:solidFill>
                  <a:schemeClr val="accent1"/>
                </a:solidFill>
              </a:rPr>
              <a:t>6. Submersible Pump</a:t>
            </a:r>
          </a:p>
        </p:txBody>
      </p:sp>
      <p:sp>
        <p:nvSpPr>
          <p:cNvPr id="23" name="TextBox 22">
            <a:extLst>
              <a:ext uri="{FF2B5EF4-FFF2-40B4-BE49-F238E27FC236}">
                <a16:creationId xmlns:a16="http://schemas.microsoft.com/office/drawing/2014/main" id="{8FEA7390-810C-588E-859F-9A886E09312C}"/>
              </a:ext>
            </a:extLst>
          </p:cNvPr>
          <p:cNvSpPr txBox="1"/>
          <p:nvPr/>
        </p:nvSpPr>
        <p:spPr>
          <a:xfrm>
            <a:off x="304800" y="3413555"/>
            <a:ext cx="4572000" cy="461665"/>
          </a:xfrm>
          <a:prstGeom prst="rect">
            <a:avLst/>
          </a:prstGeom>
          <a:noFill/>
        </p:spPr>
        <p:txBody>
          <a:bodyPr wrap="square">
            <a:spAutoFit/>
          </a:bodyPr>
          <a:lstStyle/>
          <a:p>
            <a:r>
              <a:rPr lang="en-IN" sz="2400" dirty="0">
                <a:solidFill>
                  <a:schemeClr val="accent1"/>
                </a:solidFill>
              </a:rPr>
              <a:t>7. Ultrasonic Sensor</a:t>
            </a:r>
          </a:p>
        </p:txBody>
      </p:sp>
      <p:sp>
        <p:nvSpPr>
          <p:cNvPr id="2" name="Rectangle 1">
            <a:extLst>
              <a:ext uri="{FF2B5EF4-FFF2-40B4-BE49-F238E27FC236}">
                <a16:creationId xmlns:a16="http://schemas.microsoft.com/office/drawing/2014/main" id="{6E64CA5B-F132-AAAA-5DFC-4C5AA4F85649}"/>
              </a:ext>
            </a:extLst>
          </p:cNvPr>
          <p:cNvSpPr>
            <a:spLocks noChangeArrowheads="1"/>
          </p:cNvSpPr>
          <p:nvPr/>
        </p:nvSpPr>
        <p:spPr bwMode="auto">
          <a:xfrm>
            <a:off x="409956" y="740132"/>
            <a:ext cx="555650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 Pumping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Moves water from a source into the container.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Submersible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Operates underwater for water pumping applications.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Typically runs on 12V DC power.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Controlled via relay module based on Arduino signals.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for continuous use in wet environments. </a:t>
            </a:r>
          </a:p>
        </p:txBody>
      </p:sp>
      <p:pic>
        <p:nvPicPr>
          <p:cNvPr id="6147" name="Picture 3" descr="Double Side Pipe Submersible &amp; Non Submersible Mini Water Pump DC 5V">
            <a:extLst>
              <a:ext uri="{FF2B5EF4-FFF2-40B4-BE49-F238E27FC236}">
                <a16:creationId xmlns:a16="http://schemas.microsoft.com/office/drawing/2014/main" id="{FA224F77-5F6A-C9C6-50FB-7A439B3E6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459" y="712787"/>
            <a:ext cx="2918995" cy="23708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D04AE4A-D6B9-DAC0-E865-750BDA2A22FC}"/>
              </a:ext>
            </a:extLst>
          </p:cNvPr>
          <p:cNvSpPr>
            <a:spLocks noChangeArrowheads="1"/>
          </p:cNvSpPr>
          <p:nvPr/>
        </p:nvSpPr>
        <p:spPr bwMode="auto">
          <a:xfrm>
            <a:off x="419100" y="3962108"/>
            <a:ext cx="555650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 Measurement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distance to the water surface.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Non-contact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Operates without touching the water.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measurements with minimal error.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Signal Type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Sends and receives sound waves to calculate distance.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 Level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monitor the water level in the tank. </a:t>
            </a:r>
          </a:p>
        </p:txBody>
      </p:sp>
      <p:pic>
        <p:nvPicPr>
          <p:cNvPr id="5" name="Picture 4">
            <a:extLst>
              <a:ext uri="{FF2B5EF4-FFF2-40B4-BE49-F238E27FC236}">
                <a16:creationId xmlns:a16="http://schemas.microsoft.com/office/drawing/2014/main" id="{12FA38B0-F25E-ACBE-B417-BB05BEB90F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237235" y="3774316"/>
            <a:ext cx="2377442" cy="2230796"/>
          </a:xfrm>
          <a:prstGeom prst="rect">
            <a:avLst/>
          </a:prstGeom>
        </p:spPr>
      </p:pic>
    </p:spTree>
    <p:extLst>
      <p:ext uri="{BB962C8B-B14F-4D97-AF65-F5344CB8AC3E}">
        <p14:creationId xmlns:p14="http://schemas.microsoft.com/office/powerpoint/2010/main" val="394643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F9CB8-CBE6-35FF-40F8-3A0B429BA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0EA30-1A3F-AFEE-52BB-85D6FA9FD9DD}"/>
              </a:ext>
            </a:extLst>
          </p:cNvPr>
          <p:cNvSpPr>
            <a:spLocks noGrp="1"/>
          </p:cNvSpPr>
          <p:nvPr>
            <p:ph type="title"/>
          </p:nvPr>
        </p:nvSpPr>
        <p:spPr/>
        <p:txBody>
          <a:bodyPr/>
          <a:lstStyle/>
          <a:p>
            <a:pPr algn="l">
              <a:defRPr u="sng">
                <a:solidFill>
                  <a:srgbClr val="FF0000"/>
                </a:solidFill>
              </a:defRPr>
            </a:pPr>
            <a:r>
              <a:rPr lang="en-IN" dirty="0"/>
              <a:t>Software Description</a:t>
            </a:r>
            <a:endParaRPr dirty="0"/>
          </a:p>
        </p:txBody>
      </p:sp>
      <p:sp>
        <p:nvSpPr>
          <p:cNvPr id="6" name="Rectangle 1">
            <a:extLst>
              <a:ext uri="{FF2B5EF4-FFF2-40B4-BE49-F238E27FC236}">
                <a16:creationId xmlns:a16="http://schemas.microsoft.com/office/drawing/2014/main" id="{AF4C03A7-CCE6-394A-0093-59E5D40E0797}"/>
              </a:ext>
            </a:extLst>
          </p:cNvPr>
          <p:cNvSpPr>
            <a:spLocks noGrp="1" noChangeArrowheads="1"/>
          </p:cNvSpPr>
          <p:nvPr>
            <p:ph idx="1"/>
          </p:nvPr>
        </p:nvSpPr>
        <p:spPr bwMode="auto">
          <a:xfrm>
            <a:off x="457200" y="1890853"/>
            <a:ext cx="8229600" cy="30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development environment for writing and uploading code to the Arduino Uno.</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C/C++ for programming the Arduino to handle sensor inputs, control actuators, and communicate with other components.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libraries LiquidCrystal_I2C.h for LCD display, </a:t>
            </a: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Logic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software implements logic to monitor water flow, control the pump, and display real-time data on the LCD or mobile app. </a:t>
            </a:r>
          </a:p>
        </p:txBody>
      </p:sp>
    </p:spTree>
    <p:extLst>
      <p:ext uri="{BB962C8B-B14F-4D97-AF65-F5344CB8AC3E}">
        <p14:creationId xmlns:p14="http://schemas.microsoft.com/office/powerpoint/2010/main" val="120951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48BA-A48B-0E0F-6429-7CF27595C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2D5D5-D136-0773-A09D-D4A6A9D8ADA5}"/>
              </a:ext>
            </a:extLst>
          </p:cNvPr>
          <p:cNvSpPr>
            <a:spLocks noGrp="1"/>
          </p:cNvSpPr>
          <p:nvPr>
            <p:ph type="title"/>
          </p:nvPr>
        </p:nvSpPr>
        <p:spPr/>
        <p:txBody>
          <a:bodyPr/>
          <a:lstStyle/>
          <a:p>
            <a:pPr algn="l">
              <a:defRPr u="sng">
                <a:solidFill>
                  <a:srgbClr val="FF0000"/>
                </a:solidFill>
              </a:defRPr>
            </a:pPr>
            <a:r>
              <a:rPr lang="en-IN" dirty="0"/>
              <a:t>Working</a:t>
            </a:r>
            <a:endParaRPr dirty="0"/>
          </a:p>
        </p:txBody>
      </p:sp>
      <p:sp>
        <p:nvSpPr>
          <p:cNvPr id="5" name="TextBox 4">
            <a:extLst>
              <a:ext uri="{FF2B5EF4-FFF2-40B4-BE49-F238E27FC236}">
                <a16:creationId xmlns:a16="http://schemas.microsoft.com/office/drawing/2014/main" id="{F8A0AB84-06F6-C37E-2140-43EE6323D6BB}"/>
              </a:ext>
            </a:extLst>
          </p:cNvPr>
          <p:cNvSpPr txBox="1"/>
          <p:nvPr/>
        </p:nvSpPr>
        <p:spPr>
          <a:xfrm>
            <a:off x="650240" y="1464708"/>
            <a:ext cx="7843520"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 Water Level Detection</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ultrasonic sensor measures the distance between the sensor and the water surface to determine the water level.</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ensures accurate monitoring of the current water level in the container.</a:t>
            </a:r>
          </a:p>
          <a:p>
            <a:pPr algn="just"/>
            <a:r>
              <a:rPr lang="en-US" sz="2000" b="1" dirty="0">
                <a:latin typeface="Times New Roman" panose="02020603050405020304" pitchFamily="18" charset="0"/>
                <a:cs typeface="Times New Roman" panose="02020603050405020304" pitchFamily="18" charset="0"/>
              </a:rPr>
              <a:t>2. Water Filling</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When the water level drops below a set threshold, the relay module activates the submersible pump.</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pump fills the container until the desired water level is reached.</a:t>
            </a:r>
          </a:p>
          <a:p>
            <a:pPr algn="just"/>
            <a:r>
              <a:rPr lang="en-US" sz="2000" b="1" dirty="0">
                <a:latin typeface="Times New Roman" panose="02020603050405020304" pitchFamily="18" charset="0"/>
                <a:cs typeface="Times New Roman" panose="02020603050405020304" pitchFamily="18" charset="0"/>
              </a:rPr>
              <a:t>3. Flow Control</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flow sensor monitors the water flow rate through the pipe to detect abnormalities.</a:t>
            </a:r>
          </a:p>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ensures the system operates efficiently and avoids overfilling or leaks.</a:t>
            </a:r>
          </a:p>
        </p:txBody>
      </p:sp>
    </p:spTree>
    <p:extLst>
      <p:ext uri="{BB962C8B-B14F-4D97-AF65-F5344CB8AC3E}">
        <p14:creationId xmlns:p14="http://schemas.microsoft.com/office/powerpoint/2010/main" val="399021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59AA-4E93-DFF6-60B9-0EA4A911F7DB}"/>
              </a:ext>
            </a:extLst>
          </p:cNvPr>
          <p:cNvSpPr>
            <a:spLocks noGrp="1"/>
          </p:cNvSpPr>
          <p:nvPr>
            <p:ph type="title"/>
          </p:nvPr>
        </p:nvSpPr>
        <p:spPr/>
        <p:txBody>
          <a:bodyPr>
            <a:normAutofit/>
          </a:bodyPr>
          <a:lstStyle/>
          <a:p>
            <a:pPr algn="l"/>
            <a:r>
              <a:rPr lang="en-US" u="sng" dirty="0">
                <a:solidFill>
                  <a:srgbClr val="FF0000"/>
                </a:solidFill>
              </a:rPr>
              <a:t>PSEUDO CODE</a:t>
            </a:r>
            <a:endParaRPr lang="en-IN" u="sng" dirty="0">
              <a:solidFill>
                <a:srgbClr val="FF0000"/>
              </a:solidFill>
            </a:endParaRPr>
          </a:p>
        </p:txBody>
      </p:sp>
      <p:sp>
        <p:nvSpPr>
          <p:cNvPr id="3" name="Content Placeholder 2">
            <a:extLst>
              <a:ext uri="{FF2B5EF4-FFF2-40B4-BE49-F238E27FC236}">
                <a16:creationId xmlns:a16="http://schemas.microsoft.com/office/drawing/2014/main" id="{A592597D-4506-0DF9-6629-174788F7BE5A}"/>
              </a:ext>
            </a:extLst>
          </p:cNvPr>
          <p:cNvSpPr>
            <a:spLocks noGrp="1"/>
          </p:cNvSpPr>
          <p:nvPr>
            <p:ph idx="1"/>
          </p:nvPr>
        </p:nvSpPr>
        <p:spPr>
          <a:xfrm>
            <a:off x="457200" y="1600200"/>
            <a:ext cx="8229600" cy="5611483"/>
          </a:xfrm>
        </p:spPr>
        <p:txBody>
          <a:bodyPr>
            <a:normAutofit fontScale="32500" lnSpcReduction="20000"/>
          </a:bodyPr>
          <a:lstStyle/>
          <a:p>
            <a:pPr marL="0" indent="0">
              <a:buNone/>
            </a:pPr>
            <a:r>
              <a:rPr lang="en-US" sz="6200" dirty="0"/>
              <a:t>START</a:t>
            </a:r>
          </a:p>
          <a:p>
            <a:pPr marL="0" indent="0">
              <a:buNone/>
            </a:pPr>
            <a:endParaRPr lang="en-US" sz="6200" dirty="0"/>
          </a:p>
          <a:p>
            <a:pPr marL="0" indent="0">
              <a:buNone/>
            </a:pPr>
            <a:r>
              <a:rPr lang="en-US" sz="6200" dirty="0"/>
              <a:t>Initialize pins for ultrasonic sensor, LEDs, buzzer, motor, and LCD</a:t>
            </a:r>
          </a:p>
          <a:p>
            <a:pPr marL="0" indent="0">
              <a:buNone/>
            </a:pPr>
            <a:r>
              <a:rPr lang="en-US" sz="6200" dirty="0"/>
              <a:t>Set initial pump status to OFF</a:t>
            </a:r>
          </a:p>
          <a:p>
            <a:pPr marL="0" indent="0">
              <a:buNone/>
            </a:pPr>
            <a:endParaRPr lang="en-US" sz="6200" dirty="0"/>
          </a:p>
          <a:p>
            <a:pPr marL="0" indent="0">
              <a:buNone/>
            </a:pPr>
            <a:r>
              <a:rPr lang="en-US" sz="6200" dirty="0"/>
              <a:t>LOOP forever:</a:t>
            </a:r>
          </a:p>
          <a:p>
            <a:pPr marL="0" indent="0">
              <a:buNone/>
            </a:pPr>
            <a:r>
              <a:rPr lang="en-US" sz="6200" dirty="0"/>
              <a:t>    Measure distance from ultrasonic sensor</a:t>
            </a:r>
          </a:p>
          <a:p>
            <a:pPr marL="0" indent="0">
              <a:buNone/>
            </a:pPr>
            <a:endParaRPr lang="en-US" sz="6200" dirty="0"/>
          </a:p>
          <a:p>
            <a:pPr marL="0" indent="0">
              <a:buNone/>
            </a:pPr>
            <a:r>
              <a:rPr lang="en-US" sz="6200" dirty="0"/>
              <a:t>    Display distance on LCD</a:t>
            </a:r>
          </a:p>
          <a:p>
            <a:pPr marL="0" indent="0">
              <a:buNone/>
            </a:pPr>
            <a:endParaRPr lang="en-US" sz="6200" dirty="0"/>
          </a:p>
          <a:p>
            <a:pPr marL="0" indent="0">
              <a:buNone/>
            </a:pPr>
            <a:r>
              <a:rPr lang="en-US" sz="6200" dirty="0"/>
              <a:t>    IF distance &gt; 10 cm:</a:t>
            </a:r>
          </a:p>
          <a:p>
            <a:pPr marL="0" indent="0">
              <a:buNone/>
            </a:pPr>
            <a:r>
              <a:rPr lang="en-US" sz="6200" dirty="0"/>
              <a:t>        Turn ON Empty LED</a:t>
            </a:r>
          </a:p>
          <a:p>
            <a:pPr marL="0" indent="0">
              <a:buNone/>
            </a:pPr>
            <a:r>
              <a:rPr lang="en-US" sz="6200" dirty="0"/>
              <a:t>        Turn OFF Medium LED</a:t>
            </a:r>
          </a:p>
          <a:p>
            <a:pPr marL="0" indent="0">
              <a:buNone/>
            </a:pPr>
            <a:r>
              <a:rPr lang="en-US" sz="6200" dirty="0"/>
              <a:t>        Turn OFF Full LED</a:t>
            </a:r>
          </a:p>
          <a:p>
            <a:pPr marL="0" indent="0">
              <a:buNone/>
            </a:pPr>
            <a:r>
              <a:rPr lang="en-US" sz="6200" dirty="0"/>
              <a:t>        Turn OFF buzzer</a:t>
            </a:r>
          </a:p>
          <a:p>
            <a:pPr marL="0" indent="0">
              <a:buNone/>
            </a:pPr>
            <a:r>
              <a:rPr lang="en-US" sz="6200" dirty="0"/>
              <a:t>        Turn ON pump</a:t>
            </a:r>
          </a:p>
          <a:p>
            <a:endParaRPr lang="en-US" dirty="0"/>
          </a:p>
          <a:p>
            <a:r>
              <a:rPr lang="en-US" dirty="0"/>
              <a:t> </a:t>
            </a:r>
            <a:endParaRPr lang="en-IN" dirty="0"/>
          </a:p>
        </p:txBody>
      </p:sp>
    </p:spTree>
    <p:extLst>
      <p:ext uri="{BB962C8B-B14F-4D97-AF65-F5344CB8AC3E}">
        <p14:creationId xmlns:p14="http://schemas.microsoft.com/office/powerpoint/2010/main" val="28275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CC511-EDDE-2C33-1EA2-98CA7F6B261F}"/>
              </a:ext>
            </a:extLst>
          </p:cNvPr>
          <p:cNvSpPr txBox="1"/>
          <p:nvPr/>
        </p:nvSpPr>
        <p:spPr>
          <a:xfrm>
            <a:off x="299049" y="80513"/>
            <a:ext cx="6558951" cy="4524315"/>
          </a:xfrm>
          <a:prstGeom prst="rect">
            <a:avLst/>
          </a:prstGeom>
          <a:noFill/>
        </p:spPr>
        <p:txBody>
          <a:bodyPr wrap="square">
            <a:spAutoFit/>
          </a:bodyPr>
          <a:lstStyle/>
          <a:p>
            <a:r>
              <a:rPr lang="en-US" dirty="0"/>
              <a:t> ELSE IF distance &gt; 3 cm AND distance &lt;= 10 cm:</a:t>
            </a:r>
          </a:p>
          <a:p>
            <a:r>
              <a:rPr lang="en-US" dirty="0"/>
              <a:t>        Turn OFF Empty LED</a:t>
            </a:r>
          </a:p>
          <a:p>
            <a:r>
              <a:rPr lang="en-US" dirty="0"/>
              <a:t>        Turn ON Medium LED</a:t>
            </a:r>
          </a:p>
          <a:p>
            <a:r>
              <a:rPr lang="en-US" dirty="0"/>
              <a:t>        Turn OFF Full LED</a:t>
            </a:r>
          </a:p>
          <a:p>
            <a:r>
              <a:rPr lang="en-US" dirty="0"/>
              <a:t>        Turn OFF buzzer</a:t>
            </a:r>
          </a:p>
          <a:p>
            <a:r>
              <a:rPr lang="en-US" dirty="0"/>
              <a:t>        Keep pump ON (if already running)</a:t>
            </a:r>
          </a:p>
          <a:p>
            <a:endParaRPr lang="en-US" dirty="0"/>
          </a:p>
          <a:p>
            <a:r>
              <a:rPr lang="en-US" dirty="0"/>
              <a:t>    ELSE IF distance &lt;= 2 cm:</a:t>
            </a:r>
          </a:p>
          <a:p>
            <a:r>
              <a:rPr lang="en-US" dirty="0"/>
              <a:t>        Turn OFF Empty LED</a:t>
            </a:r>
          </a:p>
          <a:p>
            <a:r>
              <a:rPr lang="en-US" dirty="0"/>
              <a:t>        Turn OFF Medium LED</a:t>
            </a:r>
          </a:p>
          <a:p>
            <a:r>
              <a:rPr lang="en-US" dirty="0"/>
              <a:t>        Turn ON Full LED</a:t>
            </a:r>
          </a:p>
          <a:p>
            <a:r>
              <a:rPr lang="en-US" dirty="0"/>
              <a:t>        Turn ON buzzer</a:t>
            </a:r>
          </a:p>
          <a:p>
            <a:r>
              <a:rPr lang="en-US" dirty="0"/>
              <a:t>        Turn OFF pump</a:t>
            </a:r>
          </a:p>
          <a:p>
            <a:endParaRPr lang="en-US" dirty="0"/>
          </a:p>
          <a:p>
            <a:r>
              <a:rPr lang="en-US" dirty="0"/>
              <a:t>    WAIT 1 second</a:t>
            </a:r>
          </a:p>
          <a:p>
            <a:r>
              <a:rPr lang="en-US" dirty="0"/>
              <a:t>END LOOP</a:t>
            </a:r>
            <a:endParaRPr lang="en-IN" dirty="0"/>
          </a:p>
        </p:txBody>
      </p:sp>
    </p:spTree>
    <p:extLst>
      <p:ext uri="{BB962C8B-B14F-4D97-AF65-F5344CB8AC3E}">
        <p14:creationId xmlns:p14="http://schemas.microsoft.com/office/powerpoint/2010/main" val="426549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B67F1-40A7-0A15-B8C5-A2F587BA5E70}"/>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A7C371-FD5C-35A5-EAEA-7C8A76F1FEB6}"/>
              </a:ext>
            </a:extLst>
          </p:cNvPr>
          <p:cNvSpPr txBox="1">
            <a:spLocks noGrp="1"/>
          </p:cNvSpPr>
          <p:nvPr>
            <p:ph idx="1"/>
          </p:nvPr>
        </p:nvSpPr>
        <p:spPr>
          <a:xfrm>
            <a:off x="368300" y="941072"/>
            <a:ext cx="1249680" cy="1680460"/>
          </a:xfrm>
          <a:prstGeom prst="rect">
            <a:avLst/>
          </a:prstGeom>
          <a:noFill/>
        </p:spPr>
        <p:txBody>
          <a:bodyPr wrap="square">
            <a:spAutoFit/>
          </a:bodyPr>
          <a:lstStyle/>
          <a:p>
            <a:pPr marL="0" indent="0">
              <a:buNone/>
            </a:pPr>
            <a:endParaRPr lang="en-IN" sz="2400" dirty="0">
              <a:solidFill>
                <a:schemeClr val="accent1"/>
              </a:solidFill>
            </a:endParaRPr>
          </a:p>
          <a:p>
            <a:pPr marL="0" indent="0">
              <a:buNone/>
            </a:pPr>
            <a:r>
              <a:rPr lang="en-IN" sz="2400" dirty="0">
                <a:solidFill>
                  <a:schemeClr val="accent1"/>
                </a:solidFill>
              </a:rPr>
              <a:t>Result</a:t>
            </a: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61F9CED9-77D6-EC1D-139D-AE1115BD3B1C}"/>
              </a:ext>
            </a:extLst>
          </p:cNvPr>
          <p:cNvSpPr>
            <a:spLocks noChangeArrowheads="1"/>
          </p:cNvSpPr>
          <p:nvPr/>
        </p:nvSpPr>
        <p:spPr bwMode="auto">
          <a:xfrm>
            <a:off x="368300" y="2136339"/>
            <a:ext cx="84073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Water Level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ultrasonic sensor reliably measured water levels, ensuring precise pump activation.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Water Filling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relay-controlled pump successfully maintained desired water levels without overflows.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Control Success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Blynk app allowed seamless manual operation of the system.</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Flow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flow sensor accurately tracked water flow to prevent leaks or wastage. </a:t>
            </a:r>
          </a:p>
        </p:txBody>
      </p:sp>
      <p:sp>
        <p:nvSpPr>
          <p:cNvPr id="6" name="Title 1">
            <a:extLst>
              <a:ext uri="{FF2B5EF4-FFF2-40B4-BE49-F238E27FC236}">
                <a16:creationId xmlns:a16="http://schemas.microsoft.com/office/drawing/2014/main" id="{ABF1AE5B-BAA0-CE14-5AF8-197B05962100}"/>
              </a:ext>
            </a:extLst>
          </p:cNvPr>
          <p:cNvSpPr>
            <a:spLocks noGrp="1"/>
          </p:cNvSpPr>
          <p:nvPr>
            <p:ph type="title"/>
          </p:nvPr>
        </p:nvSpPr>
        <p:spPr>
          <a:xfrm>
            <a:off x="368300" y="369572"/>
            <a:ext cx="8229600" cy="1143000"/>
          </a:xfrm>
        </p:spPr>
        <p:txBody>
          <a:bodyPr/>
          <a:lstStyle/>
          <a:p>
            <a:pPr algn="l">
              <a:defRPr u="sng">
                <a:solidFill>
                  <a:srgbClr val="FF0000"/>
                </a:solidFill>
              </a:defRPr>
            </a:pPr>
            <a:r>
              <a:rPr lang="en-IN" dirty="0"/>
              <a:t>Result and Discussion</a:t>
            </a:r>
            <a:endParaRPr dirty="0"/>
          </a:p>
        </p:txBody>
      </p:sp>
    </p:spTree>
    <p:extLst>
      <p:ext uri="{BB962C8B-B14F-4D97-AF65-F5344CB8AC3E}">
        <p14:creationId xmlns:p14="http://schemas.microsoft.com/office/powerpoint/2010/main" val="251637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031F-84B3-F167-99F4-D1E28E9BEE1E}"/>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8D6649-AB35-E6DA-4089-28D5208CF45E}"/>
              </a:ext>
            </a:extLst>
          </p:cNvPr>
          <p:cNvSpPr txBox="1">
            <a:spLocks noGrp="1"/>
          </p:cNvSpPr>
          <p:nvPr>
            <p:ph idx="1"/>
          </p:nvPr>
        </p:nvSpPr>
        <p:spPr>
          <a:xfrm>
            <a:off x="558801" y="607696"/>
            <a:ext cx="1981200" cy="1680460"/>
          </a:xfrm>
          <a:prstGeom prst="rect">
            <a:avLst/>
          </a:prstGeom>
          <a:noFill/>
        </p:spPr>
        <p:txBody>
          <a:bodyPr wrap="square">
            <a:spAutoFit/>
          </a:bodyPr>
          <a:lstStyle/>
          <a:p>
            <a:pPr marL="0" indent="0">
              <a:buNone/>
            </a:pPr>
            <a:endParaRPr lang="en-IN" sz="2400" dirty="0">
              <a:solidFill>
                <a:schemeClr val="accent1"/>
              </a:solidFill>
            </a:endParaRPr>
          </a:p>
          <a:p>
            <a:pPr marL="0" indent="0">
              <a:buNone/>
            </a:pPr>
            <a:r>
              <a:rPr lang="en-IN" sz="2400" dirty="0">
                <a:solidFill>
                  <a:schemeClr val="accent1"/>
                </a:solidFill>
              </a:rPr>
              <a:t>Discussion</a:t>
            </a: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1AFCCF6-A243-8E3F-543E-FEC9A07D38D7}"/>
              </a:ext>
            </a:extLst>
          </p:cNvPr>
          <p:cNvSpPr>
            <a:spLocks noChangeArrowheads="1"/>
          </p:cNvSpPr>
          <p:nvPr/>
        </p:nvSpPr>
        <p:spPr bwMode="auto">
          <a:xfrm>
            <a:off x="558801" y="1748806"/>
            <a:ext cx="7772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Reliability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integration of sensors and IoT platforms ensured consistent and error-free performance.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Blynk app provided an intuitive interface for remote and manual control, enhancing user experience.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Insights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Thing Speak enabled long-term monitoring and analysis of water usage trends, aiding in resource optimization.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Ultrasonic sensors may show inaccuracies in turbulent water conditions or if obstacles are present.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Adding a secondary alert system (e.g., SMS or email) and advanced analytics could enhance functionality further. </a:t>
            </a:r>
          </a:p>
        </p:txBody>
      </p:sp>
    </p:spTree>
    <p:extLst>
      <p:ext uri="{BB962C8B-B14F-4D97-AF65-F5344CB8AC3E}">
        <p14:creationId xmlns:p14="http://schemas.microsoft.com/office/powerpoint/2010/main" val="404344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7ABD6-1858-F19A-A482-07FF2A968E94}"/>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2750AE-0D0D-6DC0-B947-7FBB7FDD2A26}"/>
              </a:ext>
            </a:extLst>
          </p:cNvPr>
          <p:cNvSpPr txBox="1">
            <a:spLocks noGrp="1"/>
          </p:cNvSpPr>
          <p:nvPr>
            <p:ph idx="1"/>
          </p:nvPr>
        </p:nvSpPr>
        <p:spPr>
          <a:xfrm>
            <a:off x="152400" y="912496"/>
            <a:ext cx="1249680" cy="1237262"/>
          </a:xfrm>
          <a:prstGeom prst="rect">
            <a:avLst/>
          </a:prstGeom>
          <a:noFill/>
        </p:spPr>
        <p:txBody>
          <a:bodyPr wrap="square">
            <a:spAutoFit/>
          </a:bodyPr>
          <a:lstStyle/>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3465049-3504-78EE-C778-4ABBEB25D68F}"/>
              </a:ext>
            </a:extLst>
          </p:cNvPr>
          <p:cNvSpPr>
            <a:spLocks noGrp="1"/>
          </p:cNvSpPr>
          <p:nvPr>
            <p:ph type="title"/>
          </p:nvPr>
        </p:nvSpPr>
        <p:spPr>
          <a:xfrm>
            <a:off x="510632" y="302032"/>
            <a:ext cx="8229600" cy="1143000"/>
          </a:xfrm>
        </p:spPr>
        <p:txBody>
          <a:bodyPr/>
          <a:lstStyle/>
          <a:p>
            <a:pPr algn="l">
              <a:defRPr u="sng">
                <a:solidFill>
                  <a:srgbClr val="FF0000"/>
                </a:solidFill>
              </a:defRPr>
            </a:pPr>
            <a:r>
              <a:rPr lang="en-IN" dirty="0"/>
              <a:t>Advantages</a:t>
            </a:r>
            <a:endParaRPr dirty="0"/>
          </a:p>
        </p:txBody>
      </p:sp>
      <p:sp>
        <p:nvSpPr>
          <p:cNvPr id="3" name="Rectangle 1">
            <a:extLst>
              <a:ext uri="{FF2B5EF4-FFF2-40B4-BE49-F238E27FC236}">
                <a16:creationId xmlns:a16="http://schemas.microsoft.com/office/drawing/2014/main" id="{1C284B82-124E-09CA-1B42-C3BF6866F978}"/>
              </a:ext>
            </a:extLst>
          </p:cNvPr>
          <p:cNvSpPr>
            <a:spLocks noChangeArrowheads="1"/>
          </p:cNvSpPr>
          <p:nvPr/>
        </p:nvSpPr>
        <p:spPr bwMode="auto">
          <a:xfrm>
            <a:off x="510632" y="1860530"/>
            <a:ext cx="812273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Household Water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maintains water levels in overhead or underground tanks.</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Prevents water wastage due to overflows and ensures timely refilling.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Agriculture and Irrigation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Monitors and controls water flow for irrigation systems.</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Optimizes water usage to support sustainable farming practices.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Industrial Water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water levels in industrial processes like cooling systems and boilers.</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consistent water supply for operations.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Utilities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water distribution systems to monitor reservoir levels.</a:t>
            </a:r>
          </a:p>
          <a:p>
            <a:pPr marL="742950" lvl="1" indent="-28575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efficient water management for municipalities.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78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DF244-3D4B-3DDE-DFD0-A4A6BD3AF624}"/>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927EEF-7E2C-9622-4963-5C72FEE0C6A6}"/>
              </a:ext>
            </a:extLst>
          </p:cNvPr>
          <p:cNvSpPr txBox="1">
            <a:spLocks noGrp="1"/>
          </p:cNvSpPr>
          <p:nvPr>
            <p:ph idx="1"/>
          </p:nvPr>
        </p:nvSpPr>
        <p:spPr>
          <a:xfrm>
            <a:off x="152400" y="912496"/>
            <a:ext cx="1249680" cy="1237262"/>
          </a:xfrm>
          <a:prstGeom prst="rect">
            <a:avLst/>
          </a:prstGeom>
          <a:noFill/>
        </p:spPr>
        <p:txBody>
          <a:bodyPr wrap="square">
            <a:spAutoFit/>
          </a:bodyPr>
          <a:lstStyle/>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1E5F56A6-AB68-3585-D7EE-DC033E09C925}"/>
              </a:ext>
            </a:extLst>
          </p:cNvPr>
          <p:cNvSpPr>
            <a:spLocks noGrp="1"/>
          </p:cNvSpPr>
          <p:nvPr>
            <p:ph type="title"/>
          </p:nvPr>
        </p:nvSpPr>
        <p:spPr>
          <a:xfrm>
            <a:off x="627040" y="549912"/>
            <a:ext cx="8229600" cy="1143000"/>
          </a:xfrm>
        </p:spPr>
        <p:txBody>
          <a:bodyPr/>
          <a:lstStyle/>
          <a:p>
            <a:pPr algn="l">
              <a:defRPr u="sng">
                <a:solidFill>
                  <a:srgbClr val="FF0000"/>
                </a:solidFill>
              </a:defRPr>
            </a:pPr>
            <a:r>
              <a:rPr lang="en-IN" dirty="0"/>
              <a:t>Applications</a:t>
            </a:r>
            <a:endParaRPr dirty="0"/>
          </a:p>
        </p:txBody>
      </p:sp>
      <p:sp>
        <p:nvSpPr>
          <p:cNvPr id="4" name="Rectangle 1">
            <a:extLst>
              <a:ext uri="{FF2B5EF4-FFF2-40B4-BE49-F238E27FC236}">
                <a16:creationId xmlns:a16="http://schemas.microsoft.com/office/drawing/2014/main" id="{7A93C817-4395-AD9D-D5C0-A4A4698D6D52}"/>
              </a:ext>
            </a:extLst>
          </p:cNvPr>
          <p:cNvSpPr>
            <a:spLocks noChangeArrowheads="1"/>
          </p:cNvSpPr>
          <p:nvPr/>
        </p:nvSpPr>
        <p:spPr bwMode="auto">
          <a:xfrm>
            <a:off x="627040" y="2055496"/>
            <a:ext cx="7754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Household Water Tanks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water level monitoring and prevents tank overflows.</a:t>
            </a:r>
          </a:p>
          <a:p>
            <a:pPr marL="285750" indent="-285750" algn="just" defTabSz="91440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water supply for irrigation, reducing water wastage.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Industrial Usage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water availability for industrial cooling or processes.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Utilities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Monitors and controls water levels in reservoirs or water supply systems.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Homes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into smart home systems for efficient water management.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44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99D72-3160-CA9C-96CE-CABE2E4F8D39}"/>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BFA39C-145F-ECD4-831D-E3AE662677DB}"/>
              </a:ext>
            </a:extLst>
          </p:cNvPr>
          <p:cNvSpPr txBox="1">
            <a:spLocks noGrp="1"/>
          </p:cNvSpPr>
          <p:nvPr>
            <p:ph idx="1"/>
          </p:nvPr>
        </p:nvSpPr>
        <p:spPr>
          <a:xfrm>
            <a:off x="152400" y="912496"/>
            <a:ext cx="1249680" cy="1237262"/>
          </a:xfrm>
          <a:prstGeom prst="rect">
            <a:avLst/>
          </a:prstGeom>
          <a:noFill/>
        </p:spPr>
        <p:txBody>
          <a:bodyPr wrap="square">
            <a:spAutoFit/>
          </a:bodyPr>
          <a:lstStyle/>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8C7C5C3-5F8F-8470-4248-621F61030424}"/>
              </a:ext>
            </a:extLst>
          </p:cNvPr>
          <p:cNvSpPr>
            <a:spLocks noGrp="1"/>
          </p:cNvSpPr>
          <p:nvPr>
            <p:ph type="title"/>
          </p:nvPr>
        </p:nvSpPr>
        <p:spPr>
          <a:xfrm>
            <a:off x="706120" y="340996"/>
            <a:ext cx="8229600" cy="1143000"/>
          </a:xfrm>
        </p:spPr>
        <p:txBody>
          <a:bodyPr/>
          <a:lstStyle/>
          <a:p>
            <a:pPr algn="l">
              <a:defRPr u="sng">
                <a:solidFill>
                  <a:srgbClr val="FF0000"/>
                </a:solidFill>
              </a:defRPr>
            </a:pPr>
            <a:r>
              <a:rPr lang="en-IN" dirty="0"/>
              <a:t>Limitations</a:t>
            </a:r>
            <a:endParaRPr dirty="0"/>
          </a:p>
        </p:txBody>
      </p:sp>
      <p:sp>
        <p:nvSpPr>
          <p:cNvPr id="3" name="Rectangle 1">
            <a:extLst>
              <a:ext uri="{FF2B5EF4-FFF2-40B4-BE49-F238E27FC236}">
                <a16:creationId xmlns:a16="http://schemas.microsoft.com/office/drawing/2014/main" id="{2590D482-40DD-BC89-D6DE-707236E6EDBE}"/>
              </a:ext>
            </a:extLst>
          </p:cNvPr>
          <p:cNvSpPr>
            <a:spLocks noChangeArrowheads="1"/>
          </p:cNvSpPr>
          <p:nvPr/>
        </p:nvSpPr>
        <p:spPr bwMode="auto">
          <a:xfrm>
            <a:off x="706120" y="1997839"/>
            <a:ext cx="76758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Dependency on Internet Connectivity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relies on a stable internet connection for IoT functionality, which may not be available in remote areas.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Sensor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Ultrasonic sensors can be affected by turbulence, obstacles, or environmental factors, leading to inaccurate readings.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Dependency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requires continuous power for sensors, Wi-Fi modules, and pumps, which may cause issues during power outages.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Maintenance Requirements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Components like the flow sensor and submersible pump may need regular cleaning and maintenance for optimal performance.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18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1417D-E209-22CF-98EE-EBEC6EBBCD0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E5EFFD1-9D2E-E5E2-5400-316ECF23AA6D}"/>
              </a:ext>
            </a:extLst>
          </p:cNvPr>
          <p:cNvSpPr txBox="1"/>
          <p:nvPr/>
        </p:nvSpPr>
        <p:spPr>
          <a:xfrm>
            <a:off x="473456" y="721180"/>
            <a:ext cx="944489" cy="461665"/>
          </a:xfrm>
          <a:prstGeom prst="rect">
            <a:avLst/>
          </a:prstGeom>
          <a:noFill/>
        </p:spPr>
        <p:txBody>
          <a:bodyPr wrap="none" rtlCol="0">
            <a:spAutoFit/>
          </a:bodyPr>
          <a:lstStyle/>
          <a:p>
            <a:r>
              <a:rPr lang="en-IN" sz="2400" dirty="0">
                <a:solidFill>
                  <a:schemeClr val="accent1"/>
                </a:solidFill>
                <a:latin typeface="+mj-lt"/>
                <a:cs typeface="Times New Roman" panose="02020603050405020304" pitchFamily="18" charset="0"/>
              </a:rPr>
              <a:t>Vision</a:t>
            </a:r>
          </a:p>
        </p:txBody>
      </p:sp>
      <p:sp>
        <p:nvSpPr>
          <p:cNvPr id="12" name="TextBox 11">
            <a:extLst>
              <a:ext uri="{FF2B5EF4-FFF2-40B4-BE49-F238E27FC236}">
                <a16:creationId xmlns:a16="http://schemas.microsoft.com/office/drawing/2014/main" id="{342F1046-730E-C4B7-25A7-821EE25A2844}"/>
              </a:ext>
            </a:extLst>
          </p:cNvPr>
          <p:cNvSpPr txBox="1"/>
          <p:nvPr/>
        </p:nvSpPr>
        <p:spPr>
          <a:xfrm>
            <a:off x="473456" y="2146635"/>
            <a:ext cx="1152880" cy="461665"/>
          </a:xfrm>
          <a:prstGeom prst="rect">
            <a:avLst/>
          </a:prstGeom>
          <a:noFill/>
        </p:spPr>
        <p:txBody>
          <a:bodyPr wrap="none" rtlCol="0">
            <a:spAutoFit/>
          </a:bodyPr>
          <a:lstStyle/>
          <a:p>
            <a:r>
              <a:rPr lang="en-IN" sz="2400" dirty="0">
                <a:solidFill>
                  <a:schemeClr val="accent1"/>
                </a:solidFill>
                <a:latin typeface="+mj-lt"/>
                <a:cs typeface="Times New Roman" panose="02020603050405020304" pitchFamily="18" charset="0"/>
              </a:rPr>
              <a:t>Mission</a:t>
            </a:r>
          </a:p>
        </p:txBody>
      </p:sp>
      <p:sp>
        <p:nvSpPr>
          <p:cNvPr id="14" name="TextBox 13">
            <a:extLst>
              <a:ext uri="{FF2B5EF4-FFF2-40B4-BE49-F238E27FC236}">
                <a16:creationId xmlns:a16="http://schemas.microsoft.com/office/drawing/2014/main" id="{1A91E7C1-1A5B-836B-B4D9-26916AD6EE43}"/>
              </a:ext>
            </a:extLst>
          </p:cNvPr>
          <p:cNvSpPr txBox="1"/>
          <p:nvPr/>
        </p:nvSpPr>
        <p:spPr>
          <a:xfrm>
            <a:off x="473456" y="1182845"/>
            <a:ext cx="771144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be in the forefront in providing quality technical education and research in Electronics &amp; Communication Engineering to produce skilled professionals to cater to the challenges of the society.</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461F09E-682F-282C-1A39-7027A9E57FAF}"/>
              </a:ext>
            </a:extLst>
          </p:cNvPr>
          <p:cNvSpPr txBox="1"/>
          <p:nvPr/>
        </p:nvSpPr>
        <p:spPr>
          <a:xfrm>
            <a:off x="473456" y="2812833"/>
            <a:ext cx="7711440"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M1. To facilitate the students with profound technical knowledge through effective teaching learning process for a successful career. challenges in the program. conducive environment. </a:t>
            </a:r>
          </a:p>
          <a:p>
            <a:pPr algn="just"/>
            <a:r>
              <a:rPr lang="en-US" dirty="0">
                <a:latin typeface="Times New Roman" panose="02020603050405020304" pitchFamily="18" charset="0"/>
                <a:cs typeface="Times New Roman" panose="02020603050405020304" pitchFamily="18" charset="0"/>
              </a:rPr>
              <a:t>M2. To impart quality education to strengthen students to meet the industry standards and face confidently the </a:t>
            </a:r>
          </a:p>
          <a:p>
            <a:pPr algn="just"/>
            <a:r>
              <a:rPr lang="en-US" dirty="0">
                <a:latin typeface="Times New Roman" panose="02020603050405020304" pitchFamily="18" charset="0"/>
                <a:cs typeface="Times New Roman" panose="02020603050405020304" pitchFamily="18" charset="0"/>
              </a:rPr>
              <a:t>M3. To develop the essence of innovation and research among students and faculty by providing infrastructure and a </a:t>
            </a:r>
          </a:p>
          <a:p>
            <a:pPr algn="just"/>
            <a:r>
              <a:rPr lang="en-US" dirty="0">
                <a:latin typeface="Times New Roman" panose="02020603050405020304" pitchFamily="18" charset="0"/>
                <a:cs typeface="Times New Roman" panose="02020603050405020304" pitchFamily="18" charset="0"/>
              </a:rPr>
              <a:t>M4. To inculcate the student community with ethical values, communication skills, leadership qualities, entrepreneurial skills and lifelong learning to meet the societal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8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BB56C-C473-914E-28A0-2DDD43DE3537}"/>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93E0B1-3150-48E5-8CB6-1BC805EA565C}"/>
              </a:ext>
            </a:extLst>
          </p:cNvPr>
          <p:cNvSpPr txBox="1">
            <a:spLocks noGrp="1"/>
          </p:cNvSpPr>
          <p:nvPr>
            <p:ph idx="1"/>
          </p:nvPr>
        </p:nvSpPr>
        <p:spPr>
          <a:xfrm>
            <a:off x="152400" y="912496"/>
            <a:ext cx="1249680" cy="1237262"/>
          </a:xfrm>
          <a:prstGeom prst="rect">
            <a:avLst/>
          </a:prstGeom>
          <a:noFill/>
        </p:spPr>
        <p:txBody>
          <a:bodyPr wrap="square">
            <a:spAutoFit/>
          </a:bodyPr>
          <a:lstStyle/>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A4601BB-F281-1838-AABA-D8CF92D8C506}"/>
              </a:ext>
            </a:extLst>
          </p:cNvPr>
          <p:cNvSpPr>
            <a:spLocks noGrp="1"/>
          </p:cNvSpPr>
          <p:nvPr>
            <p:ph type="title"/>
          </p:nvPr>
        </p:nvSpPr>
        <p:spPr>
          <a:xfrm>
            <a:off x="436880" y="221204"/>
            <a:ext cx="8229600" cy="1143000"/>
          </a:xfrm>
        </p:spPr>
        <p:txBody>
          <a:bodyPr/>
          <a:lstStyle/>
          <a:p>
            <a:pPr algn="l">
              <a:defRPr u="sng">
                <a:solidFill>
                  <a:srgbClr val="FF0000"/>
                </a:solidFill>
              </a:defRPr>
            </a:pPr>
            <a:r>
              <a:rPr lang="en-IN" dirty="0"/>
              <a:t>Conclusion</a:t>
            </a:r>
            <a:endParaRPr dirty="0"/>
          </a:p>
        </p:txBody>
      </p:sp>
      <p:sp>
        <p:nvSpPr>
          <p:cNvPr id="5" name="TextBox 4">
            <a:extLst>
              <a:ext uri="{FF2B5EF4-FFF2-40B4-BE49-F238E27FC236}">
                <a16:creationId xmlns:a16="http://schemas.microsoft.com/office/drawing/2014/main" id="{20773287-8F58-8757-1B57-D5EEA6CB9233}"/>
              </a:ext>
            </a:extLst>
          </p:cNvPr>
          <p:cNvSpPr txBox="1"/>
          <p:nvPr/>
        </p:nvSpPr>
        <p:spPr>
          <a:xfrm>
            <a:off x="477520" y="1364204"/>
            <a:ext cx="8229600" cy="3139321"/>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IoT-based water filling machine demonstrates an efficient, automated solution for water management. By integrating sensors, a relay-controlled pump, and IoT platforms like Blynk and Thing Speak, the system ensures accurate water level detection, real-time monitoring, and user-friendly control. This innovation minimizes water wastage, reduces manual intervention, and enhances operational reliability in various applications, including households, agriculture, and industries. Despite challenges like dependency on power and internet connectivity, the system's benefits in promoting sustainable water usage and remote access make it a valuable addition to modern water management practices. Future enhancements can focus on improving sensor accuracy and incorporating additional alert mechanisms for better reliability</a:t>
            </a:r>
          </a:p>
        </p:txBody>
      </p:sp>
    </p:spTree>
    <p:extLst>
      <p:ext uri="{BB962C8B-B14F-4D97-AF65-F5344CB8AC3E}">
        <p14:creationId xmlns:p14="http://schemas.microsoft.com/office/powerpoint/2010/main" val="217566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6A703-05A9-3666-391F-92327EF41639}"/>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9BBFB1-32AC-2BE1-5778-37589383C74B}"/>
              </a:ext>
            </a:extLst>
          </p:cNvPr>
          <p:cNvSpPr txBox="1">
            <a:spLocks noGrp="1"/>
          </p:cNvSpPr>
          <p:nvPr>
            <p:ph idx="1"/>
          </p:nvPr>
        </p:nvSpPr>
        <p:spPr>
          <a:xfrm>
            <a:off x="152400" y="912496"/>
            <a:ext cx="1249680" cy="1237262"/>
          </a:xfrm>
          <a:prstGeom prst="rect">
            <a:avLst/>
          </a:prstGeom>
          <a:noFill/>
        </p:spPr>
        <p:txBody>
          <a:bodyPr wrap="square">
            <a:spAutoFit/>
          </a:bodyPr>
          <a:lstStyle/>
          <a:p>
            <a:pPr marL="0" indent="0">
              <a:buNone/>
            </a:pPr>
            <a:endParaRPr lang="en-IN" sz="2400" dirty="0">
              <a:solidFill>
                <a:schemeClr val="accent1"/>
              </a:solidFill>
            </a:endParaRPr>
          </a:p>
          <a:p>
            <a:pPr marL="0" indent="0">
              <a:buNone/>
            </a:pPr>
            <a:endParaRPr lang="en-IN" sz="2400" dirty="0">
              <a:solidFill>
                <a:schemeClr val="accent1"/>
              </a:solidFill>
            </a:endParaRP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p:txBody>
      </p:sp>
      <p:pic>
        <p:nvPicPr>
          <p:cNvPr id="28674" name="Picture 2" descr="Free Google Thank You Slide &amp; PowerPoint Templates">
            <a:extLst>
              <a:ext uri="{FF2B5EF4-FFF2-40B4-BE49-F238E27FC236}">
                <a16:creationId xmlns:a16="http://schemas.microsoft.com/office/drawing/2014/main" id="{57648FBF-DC69-1001-DBBC-BC5C0C6F3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 y="802004"/>
            <a:ext cx="743712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37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21403-BC89-A112-6C0F-BCBF77584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5CC3D-63B7-EDC7-4605-2CCA8660E886}"/>
              </a:ext>
            </a:extLst>
          </p:cNvPr>
          <p:cNvSpPr>
            <a:spLocks noGrp="1"/>
          </p:cNvSpPr>
          <p:nvPr>
            <p:ph type="ctrTitle"/>
          </p:nvPr>
        </p:nvSpPr>
        <p:spPr/>
        <p:txBody>
          <a:bodyPr/>
          <a:lstStyle/>
          <a:p>
            <a:r>
              <a:rPr lang="en-US" b="1" dirty="0">
                <a:solidFill>
                  <a:schemeClr val="accent1"/>
                </a:solidFill>
              </a:rPr>
              <a:t>WATER LEVEL MONITORING SYSTEM</a:t>
            </a:r>
            <a:endParaRPr b="1" dirty="0">
              <a:solidFill>
                <a:schemeClr val="accent1"/>
              </a:solidFill>
            </a:endParaRPr>
          </a:p>
        </p:txBody>
      </p:sp>
      <p:sp>
        <p:nvSpPr>
          <p:cNvPr id="3" name="Subtitle 2">
            <a:extLst>
              <a:ext uri="{FF2B5EF4-FFF2-40B4-BE49-F238E27FC236}">
                <a16:creationId xmlns:a16="http://schemas.microsoft.com/office/drawing/2014/main" id="{465A8EF8-4E3C-322A-E0D8-6ED84BC9B6DC}"/>
              </a:ext>
            </a:extLst>
          </p:cNvPr>
          <p:cNvSpPr>
            <a:spLocks noGrp="1"/>
          </p:cNvSpPr>
          <p:nvPr>
            <p:ph type="subTitle" idx="1"/>
          </p:nvPr>
        </p:nvSpPr>
        <p:spPr/>
        <p:txBody>
          <a:bodyPr/>
          <a:lstStyle/>
          <a:p>
            <a:r>
              <a:rPr lang="en-US" dirty="0"/>
              <a:t>Solution For </a:t>
            </a:r>
            <a:r>
              <a:rPr dirty="0"/>
              <a:t>Efficient Water Management</a:t>
            </a:r>
          </a:p>
        </p:txBody>
      </p:sp>
    </p:spTree>
    <p:extLst>
      <p:ext uri="{BB962C8B-B14F-4D97-AF65-F5344CB8AC3E}">
        <p14:creationId xmlns:p14="http://schemas.microsoft.com/office/powerpoint/2010/main" val="332825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63034BD-8634-0526-7EA0-04FFF14726BC}"/>
              </a:ext>
            </a:extLst>
          </p:cNvPr>
          <p:cNvSpPr txBox="1">
            <a:spLocks/>
          </p:cNvSpPr>
          <p:nvPr/>
        </p:nvSpPr>
        <p:spPr>
          <a:xfrm>
            <a:off x="457200" y="355805"/>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u="sng">
                <a:solidFill>
                  <a:srgbClr val="FF0000"/>
                </a:solidFill>
              </a:defRPr>
            </a:pPr>
            <a:endParaRPr lang="en-IN" u="sng" dirty="0">
              <a:solidFill>
                <a:srgbClr val="FF0000"/>
              </a:solidFill>
            </a:endParaRPr>
          </a:p>
          <a:p>
            <a:pPr algn="l">
              <a:defRPr u="sng">
                <a:solidFill>
                  <a:srgbClr val="FF0000"/>
                </a:solidFill>
              </a:defRPr>
            </a:pPr>
            <a:r>
              <a:rPr lang="en-IN" u="sng" dirty="0">
                <a:solidFill>
                  <a:srgbClr val="FF0000"/>
                </a:solidFill>
              </a:rPr>
              <a:t>Abstract</a:t>
            </a:r>
          </a:p>
        </p:txBody>
      </p:sp>
      <p:sp>
        <p:nvSpPr>
          <p:cNvPr id="10" name="TextBox 9">
            <a:extLst>
              <a:ext uri="{FF2B5EF4-FFF2-40B4-BE49-F238E27FC236}">
                <a16:creationId xmlns:a16="http://schemas.microsoft.com/office/drawing/2014/main" id="{3A4DB351-64B6-73E1-1603-FE3A9FF8A0DA}"/>
              </a:ext>
            </a:extLst>
          </p:cNvPr>
          <p:cNvSpPr txBox="1"/>
          <p:nvPr/>
        </p:nvSpPr>
        <p:spPr>
          <a:xfrm>
            <a:off x="457200" y="1761203"/>
            <a:ext cx="4866640"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This project introduces an IoT-based water filling machine designed to automate water dispensing with precision and efficiency. The system integrates an Arduino Uno microcontroller with sensors, a relay module, and a user interface. It employs an ultrasonic sensor to monitor water levels, a flow sensor for accurate measurement, and a 4x4 keypad for user-defined input. Real-time data is transmitted to Thing Speak for remote monitoring and analytics. The machine ensures minimal water wastage, providing a sustainable solution for controlled water usage. This innovation demonstrates the potential of IoT in achieving efficient resource management.</a:t>
            </a:r>
            <a:endParaRPr lang="en-IN" dirty="0">
              <a:latin typeface="Times New Roman" panose="02020603050405020304" pitchFamily="18" charset="0"/>
              <a:cs typeface="Times New Roman" panose="02020603050405020304" pitchFamily="18" charset="0"/>
            </a:endParaRPr>
          </a:p>
        </p:txBody>
      </p:sp>
      <p:sp>
        <p:nvSpPr>
          <p:cNvPr id="11" name="AutoShape 4" descr="The HC-SR04 sensor used to measure the water level. | Download Scientific  Diagram">
            <a:extLst>
              <a:ext uri="{FF2B5EF4-FFF2-40B4-BE49-F238E27FC236}">
                <a16:creationId xmlns:a16="http://schemas.microsoft.com/office/drawing/2014/main" id="{602F8F96-3513-B4C3-2075-9555F58822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3C81990-27F2-D8B5-62A7-1D200DD2A922}"/>
              </a:ext>
            </a:extLst>
          </p:cNvPr>
          <p:cNvPicPr>
            <a:picLocks noChangeAspect="1"/>
          </p:cNvPicPr>
          <p:nvPr/>
        </p:nvPicPr>
        <p:blipFill>
          <a:blip r:embed="rId2"/>
          <a:stretch>
            <a:fillRect/>
          </a:stretch>
        </p:blipFill>
        <p:spPr>
          <a:xfrm>
            <a:off x="5537200" y="1761203"/>
            <a:ext cx="3384988" cy="3841516"/>
          </a:xfrm>
          <a:prstGeom prst="rect">
            <a:avLst/>
          </a:prstGeom>
        </p:spPr>
      </p:pic>
      <p:sp>
        <p:nvSpPr>
          <p:cNvPr id="15" name="AutoShape 8" descr="The HC-SR04 sensor used to measure the water level. | Download Scientific  Diagram">
            <a:extLst>
              <a:ext uri="{FF2B5EF4-FFF2-40B4-BE49-F238E27FC236}">
                <a16:creationId xmlns:a16="http://schemas.microsoft.com/office/drawing/2014/main" id="{0D2272FC-8469-E42D-B8E3-2CFBA2AF97D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l">
              <a:defRPr u="sng">
                <a:solidFill>
                  <a:srgbClr val="FF0000"/>
                </a:solidFill>
              </a:defRPr>
            </a:pPr>
            <a:r>
              <a:rPr lang="en-IN" dirty="0">
                <a:solidFill>
                  <a:srgbClr val="FF0000"/>
                </a:solidFill>
              </a:rPr>
              <a:t>Introduction</a:t>
            </a:r>
            <a:endParaRPr dirty="0">
              <a:solidFill>
                <a:srgbClr val="FF0000"/>
              </a:solidFill>
            </a:endParaRPr>
          </a:p>
        </p:txBody>
      </p:sp>
      <p:sp>
        <p:nvSpPr>
          <p:cNvPr id="3" name="Content Placeholder 2"/>
          <p:cNvSpPr>
            <a:spLocks noGrp="1"/>
          </p:cNvSpPr>
          <p:nvPr>
            <p:ph idx="1"/>
          </p:nvPr>
        </p:nvSpPr>
        <p:spPr>
          <a:xfrm>
            <a:off x="457200" y="1792224"/>
            <a:ext cx="5001768" cy="45259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Water management is essential in various fields like agriculture, industrial processes, and household water systems. Traditional water filling systems are often manual, requiring human intervention. This project explores automating the water filling process using an IoT-based system. The system utilizes various sensors and actuators to automatically control the filling process and provides real-time monitoring and control via IoT platforms like Thing Speak and Blynk.</a:t>
            </a:r>
            <a:endParaRPr sz="2000" dirty="0">
              <a:latin typeface="Times New Roman" panose="02020603050405020304" pitchFamily="18" charset="0"/>
              <a:cs typeface="Times New Roman" panose="02020603050405020304" pitchFamily="18" charset="0"/>
            </a:endParaRPr>
          </a:p>
        </p:txBody>
      </p:sp>
      <p:pic>
        <p:nvPicPr>
          <p:cNvPr id="1026" name="Picture 2" descr="DIY Water Filling Machine using Flow Sensor &amp; Arduino">
            <a:extLst>
              <a:ext uri="{FF2B5EF4-FFF2-40B4-BE49-F238E27FC236}">
                <a16:creationId xmlns:a16="http://schemas.microsoft.com/office/drawing/2014/main" id="{4041BC82-B8B2-FBC0-69A4-30D80D0F0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980" y="1792224"/>
            <a:ext cx="2925275" cy="2647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748"/>
            <a:ext cx="8229600" cy="1143000"/>
          </a:xfrm>
        </p:spPr>
        <p:txBody>
          <a:bodyPr/>
          <a:lstStyle/>
          <a:p>
            <a:pPr algn="l">
              <a:defRPr u="sng">
                <a:solidFill>
                  <a:srgbClr val="FF0000"/>
                </a:solidFill>
              </a:defRPr>
            </a:pPr>
            <a:r>
              <a:rPr lang="en-IN" dirty="0"/>
              <a:t>Objectives</a:t>
            </a:r>
            <a:endParaRPr dirty="0"/>
          </a:p>
        </p:txBody>
      </p:sp>
      <p:sp>
        <p:nvSpPr>
          <p:cNvPr id="4" name="Rectangle 1">
            <a:extLst>
              <a:ext uri="{FF2B5EF4-FFF2-40B4-BE49-F238E27FC236}">
                <a16:creationId xmlns:a16="http://schemas.microsoft.com/office/drawing/2014/main" id="{4B32DCC5-573D-57A6-8C57-AE02BA875369}"/>
              </a:ext>
            </a:extLst>
          </p:cNvPr>
          <p:cNvSpPr>
            <a:spLocks noGrp="1" noChangeArrowheads="1"/>
          </p:cNvSpPr>
          <p:nvPr>
            <p:ph idx="1"/>
          </p:nvPr>
        </p:nvSpPr>
        <p:spPr bwMode="auto">
          <a:xfrm>
            <a:off x="457200" y="1656340"/>
            <a:ext cx="841248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an automated water filling system using Arduino Uno.</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monitor the water level and control the water filling process automatically.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integrate sensors like the ultrasonic sensor for real-time feedback.</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utilize a submersible pump, </a:t>
            </a:r>
            <a:r>
              <a:rPr lang="en-US" altLang="en-US" sz="2000" dirty="0">
                <a:latin typeface="Times New Roman" panose="02020603050405020304" pitchFamily="18" charset="0"/>
                <a:cs typeface="Times New Roman" panose="02020603050405020304" pitchFamily="18" charset="0"/>
              </a:rPr>
              <a:t>motor driver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other components for effective water control</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grpSp>
        <p:nvGrpSpPr>
          <p:cNvPr id="4" name="Group 3">
            <a:extLst>
              <a:ext uri="{FF2B5EF4-FFF2-40B4-BE49-F238E27FC236}">
                <a16:creationId xmlns:a16="http://schemas.microsoft.com/office/drawing/2014/main" id="{50E045DF-C16A-57FA-6046-F547D8ACEC0A}"/>
              </a:ext>
            </a:extLst>
          </p:cNvPr>
          <p:cNvGrpSpPr/>
          <p:nvPr/>
        </p:nvGrpSpPr>
        <p:grpSpPr>
          <a:xfrm>
            <a:off x="2865989" y="1488052"/>
            <a:ext cx="4534242" cy="4528306"/>
            <a:chOff x="3512794" y="565996"/>
            <a:chExt cx="4504328" cy="4528306"/>
          </a:xfrm>
        </p:grpSpPr>
        <p:sp>
          <p:nvSpPr>
            <p:cNvPr id="5" name="Rectangle 4">
              <a:extLst>
                <a:ext uri="{FF2B5EF4-FFF2-40B4-BE49-F238E27FC236}">
                  <a16:creationId xmlns:a16="http://schemas.microsoft.com/office/drawing/2014/main" id="{E752233E-8D4E-3F39-5D86-6CD3F55C5FC4}"/>
                </a:ext>
              </a:extLst>
            </p:cNvPr>
            <p:cNvSpPr/>
            <p:nvPr/>
          </p:nvSpPr>
          <p:spPr>
            <a:xfrm>
              <a:off x="3512794" y="798347"/>
              <a:ext cx="1569504" cy="42959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Arduino Uno</a:t>
              </a:r>
            </a:p>
          </p:txBody>
        </p:sp>
        <p:sp>
          <p:nvSpPr>
            <p:cNvPr id="12" name="Rectangle 11">
              <a:extLst>
                <a:ext uri="{FF2B5EF4-FFF2-40B4-BE49-F238E27FC236}">
                  <a16:creationId xmlns:a16="http://schemas.microsoft.com/office/drawing/2014/main" id="{96EF1A1D-9670-768F-A215-9AF0559BC111}"/>
                </a:ext>
              </a:extLst>
            </p:cNvPr>
            <p:cNvSpPr/>
            <p:nvPr/>
          </p:nvSpPr>
          <p:spPr>
            <a:xfrm>
              <a:off x="5975429" y="1667719"/>
              <a:ext cx="1347538"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LCD Display</a:t>
              </a:r>
            </a:p>
            <a:p>
              <a:pPr algn="ct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(16*2).</a:t>
              </a:r>
            </a:p>
          </p:txBody>
        </p:sp>
        <p:sp>
          <p:nvSpPr>
            <p:cNvPr id="13" name="Rectangle 12">
              <a:extLst>
                <a:ext uri="{FF2B5EF4-FFF2-40B4-BE49-F238E27FC236}">
                  <a16:creationId xmlns:a16="http://schemas.microsoft.com/office/drawing/2014/main" id="{3AB213F9-B50D-B057-7DEA-759E63E663CA}"/>
                </a:ext>
              </a:extLst>
            </p:cNvPr>
            <p:cNvSpPr/>
            <p:nvPr/>
          </p:nvSpPr>
          <p:spPr>
            <a:xfrm>
              <a:off x="5975429" y="4011626"/>
              <a:ext cx="1347539"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Buzzer</a:t>
              </a:r>
            </a:p>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(d10)</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13A5A357-0514-BAEA-DC54-F3B64D92F2EA}"/>
                </a:ext>
              </a:extLst>
            </p:cNvPr>
            <p:cNvSpPr/>
            <p:nvPr/>
          </p:nvSpPr>
          <p:spPr>
            <a:xfrm>
              <a:off x="5975429" y="565996"/>
              <a:ext cx="1347538"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Motor Driver</a:t>
              </a:r>
              <a:b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(d8,d9)</a:t>
              </a:r>
            </a:p>
            <a:p>
              <a:pPr algn="ct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Arrow: Right 15">
              <a:extLst>
                <a:ext uri="{FF2B5EF4-FFF2-40B4-BE49-F238E27FC236}">
                  <a16:creationId xmlns:a16="http://schemas.microsoft.com/office/drawing/2014/main" id="{6DA3BF7B-AA10-36A4-6E8B-3C9B36144A13}"/>
                </a:ext>
              </a:extLst>
            </p:cNvPr>
            <p:cNvSpPr/>
            <p:nvPr/>
          </p:nvSpPr>
          <p:spPr>
            <a:xfrm>
              <a:off x="5231771" y="948764"/>
              <a:ext cx="617252" cy="2663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2CD35983-DE11-B4E2-8F42-7D2A2BB144CE}"/>
                </a:ext>
              </a:extLst>
            </p:cNvPr>
            <p:cNvSpPr/>
            <p:nvPr/>
          </p:nvSpPr>
          <p:spPr>
            <a:xfrm>
              <a:off x="5231771" y="2007109"/>
              <a:ext cx="617252" cy="2663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323603A5-5602-93FF-C992-12A84E47E653}"/>
                </a:ext>
              </a:extLst>
            </p:cNvPr>
            <p:cNvSpPr/>
            <p:nvPr/>
          </p:nvSpPr>
          <p:spPr>
            <a:xfrm>
              <a:off x="7554352" y="966469"/>
              <a:ext cx="462770" cy="2663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grpSp>
      <p:sp>
        <p:nvSpPr>
          <p:cNvPr id="23" name="Rectangle 22">
            <a:extLst>
              <a:ext uri="{FF2B5EF4-FFF2-40B4-BE49-F238E27FC236}">
                <a16:creationId xmlns:a16="http://schemas.microsoft.com/office/drawing/2014/main" id="{50FA4017-9DF6-27BF-69E1-2540E950AE57}"/>
              </a:ext>
            </a:extLst>
          </p:cNvPr>
          <p:cNvSpPr/>
          <p:nvPr/>
        </p:nvSpPr>
        <p:spPr>
          <a:xfrm>
            <a:off x="768986" y="2524293"/>
            <a:ext cx="1325186" cy="27494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Ultrasonic Sensor</a:t>
            </a:r>
          </a:p>
          <a:p>
            <a:pPr algn="ct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(Water Level)</a:t>
            </a:r>
          </a:p>
        </p:txBody>
      </p:sp>
      <p:sp>
        <p:nvSpPr>
          <p:cNvPr id="24" name="Arrow: Right 23">
            <a:extLst>
              <a:ext uri="{FF2B5EF4-FFF2-40B4-BE49-F238E27FC236}">
                <a16:creationId xmlns:a16="http://schemas.microsoft.com/office/drawing/2014/main" id="{2C6C2150-DE80-DB28-950F-26113A6B1D86}"/>
              </a:ext>
            </a:extLst>
          </p:cNvPr>
          <p:cNvSpPr/>
          <p:nvPr/>
        </p:nvSpPr>
        <p:spPr>
          <a:xfrm>
            <a:off x="2094172" y="3575872"/>
            <a:ext cx="743847" cy="371993"/>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67DCEE5-1686-CFB7-9F39-0164C8D600C1}"/>
              </a:ext>
            </a:extLst>
          </p:cNvPr>
          <p:cNvSpPr/>
          <p:nvPr/>
        </p:nvSpPr>
        <p:spPr>
          <a:xfrm>
            <a:off x="5344980" y="3761728"/>
            <a:ext cx="1356487"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LED</a:t>
            </a:r>
          </a:p>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(d3,d4,d5)</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4DE9CA6E-C122-9BF2-BF3B-F9479B33484D}"/>
              </a:ext>
            </a:extLst>
          </p:cNvPr>
          <p:cNvSpPr/>
          <p:nvPr/>
        </p:nvSpPr>
        <p:spPr>
          <a:xfrm>
            <a:off x="7600529" y="1488052"/>
            <a:ext cx="1138477"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PUMP</a:t>
            </a:r>
          </a:p>
          <a:p>
            <a:pPr algn="ct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MOTOR</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Arrow: Right 28">
            <a:extLst>
              <a:ext uri="{FF2B5EF4-FFF2-40B4-BE49-F238E27FC236}">
                <a16:creationId xmlns:a16="http://schemas.microsoft.com/office/drawing/2014/main" id="{CF4338C6-1238-7CA7-A7A3-87D37826622E}"/>
              </a:ext>
            </a:extLst>
          </p:cNvPr>
          <p:cNvSpPr/>
          <p:nvPr/>
        </p:nvSpPr>
        <p:spPr>
          <a:xfrm>
            <a:off x="4613635" y="3899882"/>
            <a:ext cx="621351" cy="2663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sp>
        <p:nvSpPr>
          <p:cNvPr id="30" name="Arrow: Right 29">
            <a:extLst>
              <a:ext uri="{FF2B5EF4-FFF2-40B4-BE49-F238E27FC236}">
                <a16:creationId xmlns:a16="http://schemas.microsoft.com/office/drawing/2014/main" id="{946AB496-B7B8-CBD9-1303-02B15F822D3B}"/>
              </a:ext>
            </a:extLst>
          </p:cNvPr>
          <p:cNvSpPr/>
          <p:nvPr/>
        </p:nvSpPr>
        <p:spPr>
          <a:xfrm>
            <a:off x="4613635" y="5198935"/>
            <a:ext cx="621351" cy="2663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IN">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28B4099-750E-CDA8-D244-7FAD3155526B}"/>
              </a:ext>
            </a:extLst>
          </p:cNvPr>
          <p:cNvSpPr>
            <a:spLocks noGrp="1"/>
          </p:cNvSpPr>
          <p:nvPr>
            <p:ph type="title"/>
          </p:nvPr>
        </p:nvSpPr>
        <p:spPr>
          <a:xfrm>
            <a:off x="457200" y="274638"/>
            <a:ext cx="8229600" cy="1143000"/>
          </a:xfrm>
        </p:spPr>
        <p:txBody>
          <a:bodyPr/>
          <a:lstStyle/>
          <a:p>
            <a:pPr algn="l">
              <a:defRPr u="sng">
                <a:solidFill>
                  <a:srgbClr val="FF0000"/>
                </a:solidFill>
              </a:defRPr>
            </a:pPr>
            <a:r>
              <a:rPr lang="en-IN" dirty="0">
                <a:solidFill>
                  <a:srgbClr val="FF0000"/>
                </a:solidFill>
              </a:rPr>
              <a:t>Methodology</a:t>
            </a:r>
            <a:endParaRPr dirty="0">
              <a:solidFill>
                <a:srgbClr val="FF0000"/>
              </a:solidFill>
            </a:endParaRPr>
          </a:p>
        </p:txBody>
      </p:sp>
      <p:sp>
        <p:nvSpPr>
          <p:cNvPr id="3" name="TextBox 2">
            <a:extLst>
              <a:ext uri="{FF2B5EF4-FFF2-40B4-BE49-F238E27FC236}">
                <a16:creationId xmlns:a16="http://schemas.microsoft.com/office/drawing/2014/main" id="{0DD8ACD0-5CAD-9FAC-C226-1EA8FE99B1A5}"/>
              </a:ext>
            </a:extLst>
          </p:cNvPr>
          <p:cNvSpPr txBox="1"/>
          <p:nvPr/>
        </p:nvSpPr>
        <p:spPr>
          <a:xfrm>
            <a:off x="677928" y="1381293"/>
            <a:ext cx="1967333" cy="461665"/>
          </a:xfrm>
          <a:prstGeom prst="rect">
            <a:avLst/>
          </a:prstGeom>
          <a:noFill/>
        </p:spPr>
        <p:txBody>
          <a:bodyPr wrap="none" rtlCol="0">
            <a:spAutoFit/>
          </a:bodyPr>
          <a:lstStyle/>
          <a:p>
            <a:r>
              <a:rPr lang="en-IN" sz="2400" dirty="0">
                <a:solidFill>
                  <a:schemeClr val="accent1"/>
                </a:solidFill>
                <a:latin typeface="+mj-lt"/>
                <a:cs typeface="Times New Roman" panose="02020603050405020304" pitchFamily="18" charset="0"/>
              </a:rPr>
              <a:t>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u="sng">
                <a:solidFill>
                  <a:srgbClr val="FF0000"/>
                </a:solidFill>
              </a:defRPr>
            </a:pPr>
            <a:r>
              <a:rPr lang="en-IN" dirty="0"/>
              <a:t>Hardware Components</a:t>
            </a:r>
            <a:endParaRPr dirty="0"/>
          </a:p>
        </p:txBody>
      </p:sp>
      <p:sp>
        <p:nvSpPr>
          <p:cNvPr id="5" name="Rectangle 3">
            <a:extLst>
              <a:ext uri="{FF2B5EF4-FFF2-40B4-BE49-F238E27FC236}">
                <a16:creationId xmlns:a16="http://schemas.microsoft.com/office/drawing/2014/main" id="{6B07713B-D8AB-39B8-FE9C-17F8DE6E6117}"/>
              </a:ext>
            </a:extLst>
          </p:cNvPr>
          <p:cNvSpPr>
            <a:spLocks noGrp="1" noChangeArrowheads="1"/>
          </p:cNvSpPr>
          <p:nvPr>
            <p:ph idx="1"/>
          </p:nvPr>
        </p:nvSpPr>
        <p:spPr bwMode="auto">
          <a:xfrm>
            <a:off x="676656" y="2241272"/>
            <a:ext cx="50657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Controller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the system’s sensors and actuators.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 Pins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Connects to sensors and devices (flow sensor, keypad, etc.).</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Arduino IDE and C/C++ for programming.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Powered through USB or an external adapter (9V-12V).</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with a wide range of sensors and modules. </a:t>
            </a:r>
          </a:p>
        </p:txBody>
      </p:sp>
      <p:sp>
        <p:nvSpPr>
          <p:cNvPr id="6" name="TextBox 5">
            <a:extLst>
              <a:ext uri="{FF2B5EF4-FFF2-40B4-BE49-F238E27FC236}">
                <a16:creationId xmlns:a16="http://schemas.microsoft.com/office/drawing/2014/main" id="{B988018F-73A8-0AA2-0A54-D180A3DA46C9}"/>
              </a:ext>
            </a:extLst>
          </p:cNvPr>
          <p:cNvSpPr txBox="1"/>
          <p:nvPr/>
        </p:nvSpPr>
        <p:spPr>
          <a:xfrm>
            <a:off x="676656" y="1584780"/>
            <a:ext cx="2235484" cy="461665"/>
          </a:xfrm>
          <a:prstGeom prst="rect">
            <a:avLst/>
          </a:prstGeom>
          <a:noFill/>
        </p:spPr>
        <p:txBody>
          <a:bodyPr wrap="none" rtlCol="0">
            <a:spAutoFit/>
          </a:bodyPr>
          <a:lstStyle/>
          <a:p>
            <a:pPr marL="457200" indent="-457200">
              <a:buFont typeface="+mj-lt"/>
              <a:buAutoNum type="arabicPeriod"/>
            </a:pPr>
            <a:r>
              <a:rPr lang="en-IN" sz="2400" dirty="0">
                <a:solidFill>
                  <a:schemeClr val="accent1"/>
                </a:solidFill>
              </a:rPr>
              <a:t>Arduino Uno</a:t>
            </a:r>
            <a:endParaRPr lang="en-IN" sz="2400" dirty="0">
              <a:solidFill>
                <a:schemeClr val="accent1"/>
              </a:solidFill>
              <a:latin typeface="+mj-lt"/>
              <a:cs typeface="Times New Roman" panose="02020603050405020304" pitchFamily="18" charset="0"/>
            </a:endParaRPr>
          </a:p>
        </p:txBody>
      </p:sp>
      <p:sp>
        <p:nvSpPr>
          <p:cNvPr id="7" name="AutoShape 5" descr="Arduino Uno R3 Board without USB">
            <a:extLst>
              <a:ext uri="{FF2B5EF4-FFF2-40B4-BE49-F238E27FC236}">
                <a16:creationId xmlns:a16="http://schemas.microsoft.com/office/drawing/2014/main" id="{F7A566AF-32E1-B52A-D064-33DA2321072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7" descr="Arduino Uno R3 Board without USB">
            <a:extLst>
              <a:ext uri="{FF2B5EF4-FFF2-40B4-BE49-F238E27FC236}">
                <a16:creationId xmlns:a16="http://schemas.microsoft.com/office/drawing/2014/main" id="{C200FE23-E699-1B05-CBCC-8B7755542FB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AA3BAAFC-0A14-C651-5961-46D5E2694E5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88801" y="1926336"/>
            <a:ext cx="2316741" cy="2862322"/>
          </a:xfrm>
          <a:prstGeom prst="rect">
            <a:avLst/>
          </a:prstGeom>
        </p:spPr>
      </p:pic>
      <p:sp>
        <p:nvSpPr>
          <p:cNvPr id="12" name="AutoShape 9" descr="Arduino Uno R3 Board without USB">
            <a:extLst>
              <a:ext uri="{FF2B5EF4-FFF2-40B4-BE49-F238E27FC236}">
                <a16:creationId xmlns:a16="http://schemas.microsoft.com/office/drawing/2014/main" id="{5C4BCC2E-6614-F4CC-DC71-9ADAEE2675BB}"/>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0445F-BA4F-0F88-9ACB-178BEFB0833D}"/>
            </a:ext>
          </a:extLst>
        </p:cNvPr>
        <p:cNvGrpSpPr/>
        <p:nvPr/>
      </p:nvGrpSpPr>
      <p:grpSpPr>
        <a:xfrm>
          <a:off x="0" y="0"/>
          <a:ext cx="0" cy="0"/>
          <a:chOff x="0" y="0"/>
          <a:chExt cx="0" cy="0"/>
        </a:xfrm>
      </p:grpSpPr>
      <p:sp>
        <p:nvSpPr>
          <p:cNvPr id="7" name="AutoShape 5" descr="Arduino Uno R3 Board without USB">
            <a:extLst>
              <a:ext uri="{FF2B5EF4-FFF2-40B4-BE49-F238E27FC236}">
                <a16:creationId xmlns:a16="http://schemas.microsoft.com/office/drawing/2014/main" id="{8EBD9102-3143-2ED5-4D84-41B046C0314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7" descr="Arduino Uno R3 Board without USB">
            <a:extLst>
              <a:ext uri="{FF2B5EF4-FFF2-40B4-BE49-F238E27FC236}">
                <a16:creationId xmlns:a16="http://schemas.microsoft.com/office/drawing/2014/main" id="{447FB66E-A419-42A7-A14E-4909689BCCA3}"/>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9" descr="Arduino Uno R3 Board without USB">
            <a:extLst>
              <a:ext uri="{FF2B5EF4-FFF2-40B4-BE49-F238E27FC236}">
                <a16:creationId xmlns:a16="http://schemas.microsoft.com/office/drawing/2014/main" id="{FC9C9526-A8D4-81FE-4B02-5F7B2740C9E3}"/>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DD833373-9407-E049-E45D-3674B808A2F5}"/>
              </a:ext>
            </a:extLst>
          </p:cNvPr>
          <p:cNvSpPr txBox="1"/>
          <p:nvPr/>
        </p:nvSpPr>
        <p:spPr>
          <a:xfrm>
            <a:off x="409956" y="334296"/>
            <a:ext cx="4572000" cy="461665"/>
          </a:xfrm>
          <a:prstGeom prst="rect">
            <a:avLst/>
          </a:prstGeom>
          <a:noFill/>
        </p:spPr>
        <p:txBody>
          <a:bodyPr wrap="square">
            <a:spAutoFit/>
          </a:bodyPr>
          <a:lstStyle/>
          <a:p>
            <a:r>
              <a:rPr lang="en-IN" sz="2400" dirty="0">
                <a:solidFill>
                  <a:schemeClr val="accent1"/>
                </a:solidFill>
              </a:rPr>
              <a:t>4. LCD I2C</a:t>
            </a:r>
          </a:p>
        </p:txBody>
      </p:sp>
      <p:pic>
        <p:nvPicPr>
          <p:cNvPr id="5124" name="Picture 4" descr="2x16 LCD with I2C Module – Voltaat">
            <a:extLst>
              <a:ext uri="{FF2B5EF4-FFF2-40B4-BE49-F238E27FC236}">
                <a16:creationId xmlns:a16="http://schemas.microsoft.com/office/drawing/2014/main" id="{2EDD045C-0646-28A4-1B08-12242B069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850" y="3581400"/>
            <a:ext cx="3586734" cy="299719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a:extLst>
              <a:ext uri="{FF2B5EF4-FFF2-40B4-BE49-F238E27FC236}">
                <a16:creationId xmlns:a16="http://schemas.microsoft.com/office/drawing/2014/main" id="{E8BCFF37-5788-552F-562C-A2EF987F6B53}"/>
              </a:ext>
            </a:extLst>
          </p:cNvPr>
          <p:cNvSpPr>
            <a:spLocks noChangeArrowheads="1"/>
          </p:cNvSpPr>
          <p:nvPr/>
        </p:nvSpPr>
        <p:spPr bwMode="auto">
          <a:xfrm>
            <a:off x="457200" y="666469"/>
            <a:ext cx="7988300" cy="277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I2C Communication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2-wire connection (SDA, SCL).</a:t>
            </a: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Compact Display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Usually 16x2 or 20x4 for basic data display.</a:t>
            </a: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Power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power-efficient than parallel LCDs.</a:t>
            </a: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Wiring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4 pins required for connection.</a:t>
            </a: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Feedback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real-time data (water level, flow, status). </a:t>
            </a:r>
          </a:p>
        </p:txBody>
      </p:sp>
    </p:spTree>
    <p:extLst>
      <p:ext uri="{BB962C8B-B14F-4D97-AF65-F5344CB8AC3E}">
        <p14:creationId xmlns:p14="http://schemas.microsoft.com/office/powerpoint/2010/main" val="226488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1614</Words>
  <Application>Microsoft Office PowerPoint</Application>
  <PresentationFormat>On-screen Show (4:3)</PresentationFormat>
  <Paragraphs>173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PowerPoint Presentation</vt:lpstr>
      <vt:lpstr>WATER LEVEL MONITORING SYSTEM</vt:lpstr>
      <vt:lpstr>PowerPoint Presentation</vt:lpstr>
      <vt:lpstr>Introduction</vt:lpstr>
      <vt:lpstr>Objectives</vt:lpstr>
      <vt:lpstr>Methodology</vt:lpstr>
      <vt:lpstr>Hardware Components</vt:lpstr>
      <vt:lpstr>PowerPoint Presentation</vt:lpstr>
      <vt:lpstr>PowerPoint Presentation</vt:lpstr>
      <vt:lpstr>Software Description</vt:lpstr>
      <vt:lpstr>Working</vt:lpstr>
      <vt:lpstr>PSEUDO CODE</vt:lpstr>
      <vt:lpstr>PowerPoint Presentation</vt:lpstr>
      <vt:lpstr>Result and Discussion</vt:lpstr>
      <vt:lpstr>PowerPoint Presentation</vt:lpstr>
      <vt:lpstr>Advantages</vt:lpstr>
      <vt:lpstr>Applications</vt:lpstr>
      <vt:lpstr>Limitations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Monitoring and Control System</dc:title>
  <dc:subject/>
  <dc:creator>Ashwath B S</dc:creator>
  <cp:keywords/>
  <dc:description>generated using python-pptx</dc:description>
  <cp:lastModifiedBy>Darshan Koppad</cp:lastModifiedBy>
  <cp:revision>7</cp:revision>
  <dcterms:created xsi:type="dcterms:W3CDTF">2013-01-27T09:14:16Z</dcterms:created>
  <dcterms:modified xsi:type="dcterms:W3CDTF">2025-08-08T05:27:03Z</dcterms:modified>
  <cp:category/>
</cp:coreProperties>
</file>