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2"/>
  </p:notesMasterIdLst>
  <p:handoutMasterIdLst>
    <p:handoutMasterId r:id="rId33"/>
  </p:handoutMasterIdLst>
  <p:sldIdLst>
    <p:sldId id="256" r:id="rId2"/>
    <p:sldId id="321" r:id="rId3"/>
    <p:sldId id="352" r:id="rId4"/>
    <p:sldId id="261" r:id="rId5"/>
    <p:sldId id="320" r:id="rId6"/>
    <p:sldId id="356" r:id="rId7"/>
    <p:sldId id="307" r:id="rId8"/>
    <p:sldId id="262" r:id="rId9"/>
    <p:sldId id="269" r:id="rId10"/>
    <p:sldId id="322" r:id="rId11"/>
    <p:sldId id="323" r:id="rId12"/>
    <p:sldId id="324" r:id="rId13"/>
    <p:sldId id="325" r:id="rId14"/>
    <p:sldId id="326" r:id="rId15"/>
    <p:sldId id="354" r:id="rId16"/>
    <p:sldId id="355" r:id="rId17"/>
    <p:sldId id="327" r:id="rId18"/>
    <p:sldId id="342" r:id="rId19"/>
    <p:sldId id="365" r:id="rId20"/>
    <p:sldId id="366" r:id="rId21"/>
    <p:sldId id="308" r:id="rId22"/>
    <p:sldId id="287" r:id="rId23"/>
    <p:sldId id="357" r:id="rId24"/>
    <p:sldId id="338" r:id="rId25"/>
    <p:sldId id="360" r:id="rId26"/>
    <p:sldId id="340" r:id="rId27"/>
    <p:sldId id="339" r:id="rId28"/>
    <p:sldId id="358" r:id="rId29"/>
    <p:sldId id="364" r:id="rId30"/>
    <p:sldId id="361" r:id="rId31"/>
  </p:sldIdLst>
  <p:sldSz cx="12192000" cy="6858000"/>
  <p:notesSz cx="7104063" cy="10234613"/>
  <p:embeddedFontLst>
    <p:embeddedFont>
      <p:font typeface="Open Sans" panose="020B0606030504020204" pitchFamily="34" charset="0"/>
      <p:regular r:id="rId34"/>
      <p:bold r:id="rId35"/>
      <p:italic r:id="rId36"/>
      <p:boldItalic r:id="rId37"/>
    </p:embeddedFont>
    <p:embeddedFont>
      <p:font typeface="Open Sans ExtraBold" panose="020B0906030804020204" pitchFamily="34" charset="0"/>
      <p:bold r:id="rId38"/>
    </p:embeddedFont>
  </p:embeddedFontLst>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1"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哒哒 熊猫" initials="哒哒" lastIdx="1" clrIdx="0"/>
  <p:cmAuthor id="2" name="kingsoft" initials="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626"/>
    <a:srgbClr val="8DC1E9"/>
    <a:srgbClr val="6C92B0"/>
    <a:srgbClr val="E8EDF2"/>
    <a:srgbClr val="4E7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60"/>
  </p:normalViewPr>
  <p:slideViewPr>
    <p:cSldViewPr snapToGrid="0" showGuides="1">
      <p:cViewPr varScale="1">
        <p:scale>
          <a:sx n="88" d="100"/>
          <a:sy n="88" d="100"/>
        </p:scale>
        <p:origin x="321" y="57"/>
      </p:cViewPr>
      <p:guideLst>
        <p:guide orient="horz" pos="229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ADA7217-21AD-423A-BA2A-7ED9E7738410}" type="doc">
      <dgm:prSet loTypeId="urn:microsoft.com/office/officeart/2005/8/layout/hierarchy3#1" loCatId="hierarchy" qsTypeId="urn:microsoft.com/office/officeart/2005/8/quickstyle/simple1#1" qsCatId="simple" csTypeId="urn:microsoft.com/office/officeart/2005/8/colors/accent1_2#1" csCatId="accent1" phldr="1"/>
      <dgm:spPr/>
      <dgm:t>
        <a:bodyPr/>
        <a:lstStyle/>
        <a:p>
          <a:endParaRPr lang="en-IN"/>
        </a:p>
      </dgm:t>
    </dgm:pt>
    <dgm:pt modelId="{A9275F00-4E8A-46C5-945E-D00C6DCFE5C8}" type="pres">
      <dgm:prSet presAssocID="{9ADA7217-21AD-423A-BA2A-7ED9E7738410}" presName="diagram" presStyleCnt="0">
        <dgm:presLayoutVars>
          <dgm:chPref val="1"/>
          <dgm:dir/>
          <dgm:animOne val="branch"/>
          <dgm:animLvl val="lvl"/>
          <dgm:resizeHandles/>
        </dgm:presLayoutVars>
      </dgm:prSet>
      <dgm:spPr/>
    </dgm:pt>
  </dgm:ptLst>
  <dgm:cxnLst>
    <dgm:cxn modelId="{F7AF10F6-A3AD-4772-80A6-08342751FDB2}" type="presOf" srcId="{9ADA7217-21AD-423A-BA2A-7ED9E7738410}" destId="{A9275F00-4E8A-46C5-945E-D00C6DCFE5C8}" srcOrd="0" destOrd="0" presId="urn:microsoft.com/office/officeart/2005/8/layout/hierarchy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DA7217-21AD-423A-BA2A-7ED9E7738410}" type="doc">
      <dgm:prSet loTypeId="urn:microsoft.com/office/officeart/2005/8/layout/hierarchy3#1" loCatId="hierarchy" qsTypeId="urn:microsoft.com/office/officeart/2005/8/quickstyle/simple1#1" qsCatId="simple" csTypeId="urn:microsoft.com/office/officeart/2005/8/colors/accent1_2#1" csCatId="accent1" phldr="1"/>
      <dgm:spPr/>
      <dgm:t>
        <a:bodyPr/>
        <a:lstStyle/>
        <a:p>
          <a:endParaRPr lang="en-IN"/>
        </a:p>
      </dgm:t>
    </dgm:pt>
    <dgm:pt modelId="{F3053573-5222-45CE-8EF0-1C4233B79624}">
      <dgm:prSet phldrT="[Text]" phldr="0" custT="0"/>
      <dgm:spPr/>
      <dgm:t>
        <a:bodyPr vert="horz" wrap="square"/>
        <a:lstStyle/>
        <a:p>
          <a:pPr>
            <a:lnSpc>
              <a:spcPct val="100000"/>
            </a:lnSpc>
            <a:spcBef>
              <a:spcPct val="0"/>
            </a:spcBef>
            <a:spcAft>
              <a:spcPct val="35000"/>
            </a:spcAft>
          </a:pPr>
          <a:r>
            <a:rPr lang="en-GB" altLang="en-US" b="1" dirty="0">
              <a:solidFill>
                <a:schemeClr val="bg1"/>
              </a:solidFill>
              <a:latin typeface="Times New Roman" panose="02020603050405020304" pitchFamily="18" charset="0"/>
              <a:ea typeface="Calibri" panose="020F0502020204030204"/>
              <a:cs typeface="Times New Roman" panose="02020603050405020304" pitchFamily="18" charset="0"/>
            </a:rPr>
            <a:t>Overview</a:t>
          </a:r>
          <a:r>
            <a:rPr lang="en-GB" altLang="en-US" dirty="0">
              <a:solidFill>
                <a:schemeClr val="bg1"/>
              </a:solidFill>
              <a:latin typeface="Times New Roman" panose="02020603050405020304" pitchFamily="18" charset="0"/>
              <a:ea typeface="Calibri" panose="020F0502020204030204"/>
              <a:cs typeface="Times New Roman" panose="02020603050405020304" pitchFamily="18" charset="0"/>
            </a:rPr>
            <a:t>:</a:t>
          </a:r>
        </a:p>
      </dgm:t>
    </dgm:pt>
    <dgm:pt modelId="{3B495ED5-FA64-4AF1-8931-57032022C92A}" type="parTrans" cxnId="{1158AEAA-066E-49A6-9688-D1299C26A050}">
      <dgm:prSet/>
      <dgm:spPr/>
      <dgm:t>
        <a:bodyPr/>
        <a:lstStyle/>
        <a:p>
          <a:endParaRPr lang="en-IN"/>
        </a:p>
      </dgm:t>
    </dgm:pt>
    <dgm:pt modelId="{409C46F4-1B13-4F02-8B77-61421EE3998C}" type="sibTrans" cxnId="{1158AEAA-066E-49A6-9688-D1299C26A050}">
      <dgm:prSet/>
      <dgm:spPr/>
      <dgm:t>
        <a:bodyPr/>
        <a:lstStyle/>
        <a:p>
          <a:endParaRPr lang="en-IN"/>
        </a:p>
      </dgm:t>
    </dgm:pt>
    <dgm:pt modelId="{58A8CA83-C528-4399-9FD1-97FDCBD1FA5A}">
      <dgm:prSet phldrT="[Text]" phldr="0" custT="1"/>
      <dgm:spPr/>
      <dgm:t>
        <a:bodyPr vert="horz" wrap="square"/>
        <a:lstStyle/>
        <a:p>
          <a:pPr algn="just">
            <a:lnSpc>
              <a:spcPct val="100000"/>
            </a:lnSpc>
            <a:spcBef>
              <a:spcPct val="0"/>
            </a:spcBef>
            <a:spcAft>
              <a:spcPct val="35000"/>
            </a:spcAft>
          </a:pPr>
          <a:endParaRPr lang="en-US" altLang="en-US" sz="14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4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4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4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l">
            <a:lnSpc>
              <a:spcPct val="100000"/>
            </a:lnSpc>
            <a:spcBef>
              <a:spcPct val="0"/>
            </a:spcBef>
            <a:spcAft>
              <a:spcPct val="35000"/>
            </a:spcAft>
          </a:pPr>
          <a:r>
            <a:rPr lang="en-US" altLang="en-US" sz="1800" dirty="0">
              <a:latin typeface="Times New Roman" panose="02020603050405020304" pitchFamily="18" charset="0"/>
              <a:cs typeface="Times New Roman" panose="02020603050405020304" pitchFamily="18" charset="0"/>
            </a:rPr>
            <a:t>The project aims to create an automated waste classification system using logic to categorize waste, eliminating the need for physical sensors or components and ensuring more efficient sorting.</a:t>
          </a: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1800" dirty="0">
            <a:latin typeface="Times New Roman" panose="02020603050405020304" pitchFamily="18" charset="0"/>
            <a:cs typeface="Times New Roman" panose="02020603050405020304" pitchFamily="18" charset="0"/>
          </a:endParaRPr>
        </a:p>
        <a:p>
          <a:pPr algn="just">
            <a:lnSpc>
              <a:spcPct val="100000"/>
            </a:lnSpc>
            <a:spcBef>
              <a:spcPct val="0"/>
            </a:spcBef>
            <a:spcAft>
              <a:spcPct val="35000"/>
            </a:spcAft>
          </a:pPr>
          <a:endParaRPr lang="en-US" altLang="en-US" sz="700" dirty="0"/>
        </a:p>
        <a:p>
          <a:pPr algn="just">
            <a:lnSpc>
              <a:spcPct val="100000"/>
            </a:lnSpc>
            <a:spcBef>
              <a:spcPct val="0"/>
            </a:spcBef>
            <a:spcAft>
              <a:spcPct val="35000"/>
            </a:spcAft>
          </a:pPr>
          <a:endParaRPr lang="en-US" altLang="en-US" sz="700" dirty="0"/>
        </a:p>
        <a:p>
          <a:pPr algn="just">
            <a:lnSpc>
              <a:spcPct val="100000"/>
            </a:lnSpc>
            <a:spcBef>
              <a:spcPct val="0"/>
            </a:spcBef>
            <a:spcAft>
              <a:spcPct val="35000"/>
            </a:spcAft>
          </a:pPr>
          <a:endParaRPr lang="en-US" altLang="en-US" sz="700" dirty="0"/>
        </a:p>
        <a:p>
          <a:pPr algn="just">
            <a:lnSpc>
              <a:spcPct val="100000"/>
            </a:lnSpc>
            <a:spcBef>
              <a:spcPct val="0"/>
            </a:spcBef>
            <a:spcAft>
              <a:spcPct val="35000"/>
            </a:spcAft>
          </a:pPr>
          <a:endParaRPr lang="en-US" altLang="en-US" sz="700" dirty="0"/>
        </a:p>
        <a:p>
          <a:pPr algn="just">
            <a:lnSpc>
              <a:spcPct val="100000"/>
            </a:lnSpc>
            <a:spcBef>
              <a:spcPct val="0"/>
            </a:spcBef>
            <a:spcAft>
              <a:spcPct val="35000"/>
            </a:spcAft>
          </a:pPr>
          <a:endParaRPr lang="en-US" altLang="en-US" sz="700" dirty="0"/>
        </a:p>
        <a:p>
          <a:pPr algn="just">
            <a:lnSpc>
              <a:spcPct val="100000"/>
            </a:lnSpc>
            <a:spcBef>
              <a:spcPct val="0"/>
            </a:spcBef>
            <a:spcAft>
              <a:spcPct val="35000"/>
            </a:spcAft>
          </a:pPr>
          <a:endParaRPr lang="en-US" altLang="en-US" sz="700" dirty="0"/>
        </a:p>
        <a:p>
          <a:pPr algn="just">
            <a:lnSpc>
              <a:spcPct val="100000"/>
            </a:lnSpc>
            <a:spcBef>
              <a:spcPct val="0"/>
            </a:spcBef>
            <a:spcAft>
              <a:spcPct val="35000"/>
            </a:spcAft>
          </a:pPr>
          <a:endParaRPr lang="en-US" altLang="en-US" sz="700" dirty="0"/>
        </a:p>
      </dgm:t>
    </dgm:pt>
    <dgm:pt modelId="{5296B082-DB47-475E-BCA2-A38CCF486762}" type="parTrans" cxnId="{6D7576F2-1F8B-497C-B054-C7286545CF62}">
      <dgm:prSet/>
      <dgm:spPr/>
      <dgm:t>
        <a:bodyPr/>
        <a:lstStyle/>
        <a:p>
          <a:endParaRPr lang="en-IN"/>
        </a:p>
      </dgm:t>
    </dgm:pt>
    <dgm:pt modelId="{1FAF764D-440C-490A-8716-E14CABDA64C8}" type="sibTrans" cxnId="{6D7576F2-1F8B-497C-B054-C7286545CF62}">
      <dgm:prSet/>
      <dgm:spPr/>
      <dgm:t>
        <a:bodyPr/>
        <a:lstStyle/>
        <a:p>
          <a:endParaRPr lang="en-IN"/>
        </a:p>
      </dgm:t>
    </dgm:pt>
    <dgm:pt modelId="{2F6FEAAE-5A25-4B8E-8F1B-B90C0D901800}">
      <dgm:prSet phldr="0" custT="1"/>
      <dgm:spPr/>
      <dgm:t>
        <a:bodyPr vert="horz" wrap="square"/>
        <a:lstStyle/>
        <a:p>
          <a:pPr algn="l">
            <a:lnSpc>
              <a:spcPct val="100000"/>
            </a:lnSpc>
            <a:spcBef>
              <a:spcPct val="0"/>
            </a:spcBef>
            <a:spcAft>
              <a:spcPct val="35000"/>
            </a:spcAft>
          </a:pPr>
          <a:r>
            <a:rPr lang="en-US" altLang="en-US" sz="1500" dirty="0">
              <a:solidFill>
                <a:srgbClr val="000000"/>
              </a:solidFill>
              <a:latin typeface="Times New Roman" panose="02020603050405020304" pitchFamily="18" charset="0"/>
              <a:ea typeface="Calibri" panose="020F0502020204030204"/>
              <a:cs typeface="Times New Roman" panose="02020603050405020304" pitchFamily="18" charset="0"/>
            </a:rPr>
            <a:t> </a:t>
          </a:r>
          <a:r>
            <a:rPr lang="en-US" altLang="en-US" sz="1800" dirty="0">
              <a:solidFill>
                <a:srgbClr val="000000"/>
              </a:solidFill>
              <a:latin typeface="Times New Roman" panose="02020603050405020304" pitchFamily="18" charset="0"/>
              <a:ea typeface="Calibri" panose="020F0502020204030204"/>
              <a:cs typeface="Times New Roman" panose="02020603050405020304" pitchFamily="18" charset="0"/>
            </a:rPr>
            <a:t>By incorporating IoT for real-time monitoring, the system enables management, promoting environmental sustainability and reducing errors in  waste sorting methods.</a:t>
          </a:r>
        </a:p>
      </dgm:t>
    </dgm:pt>
    <dgm:pt modelId="{16344D10-77C9-4FB8-AE64-3148BFC14DC7}" type="parTrans" cxnId="{98341E47-3A22-4E93-81E5-DF587F089004}">
      <dgm:prSet/>
      <dgm:spPr/>
      <dgm:t>
        <a:bodyPr/>
        <a:lstStyle/>
        <a:p>
          <a:endParaRPr lang="en-IN"/>
        </a:p>
      </dgm:t>
    </dgm:pt>
    <dgm:pt modelId="{D4A14B08-AB58-44FC-B1CE-45BDD6856192}" type="sibTrans" cxnId="{98341E47-3A22-4E93-81E5-DF587F089004}">
      <dgm:prSet/>
      <dgm:spPr/>
      <dgm:t>
        <a:bodyPr/>
        <a:lstStyle/>
        <a:p>
          <a:endParaRPr lang="en-IN"/>
        </a:p>
      </dgm:t>
    </dgm:pt>
    <dgm:pt modelId="{E5F5460C-A4E0-4DD6-A0F4-2EDA7B79A566}">
      <dgm:prSet phldrT="[Text]" phldr="0" custT="0"/>
      <dgm:spPr/>
      <dgm:t>
        <a:bodyPr vert="horz" wrap="square"/>
        <a:lstStyle/>
        <a:p>
          <a:pPr>
            <a:lnSpc>
              <a:spcPct val="100000"/>
            </a:lnSpc>
            <a:spcBef>
              <a:spcPct val="0"/>
            </a:spcBef>
            <a:spcAft>
              <a:spcPct val="35000"/>
            </a:spcAft>
          </a:pPr>
          <a:r>
            <a:rPr lang="en-GB" altLang="en-US" b="1" dirty="0">
              <a:solidFill>
                <a:schemeClr val="bg1"/>
              </a:solidFill>
              <a:latin typeface="Times New Roman" panose="02020603050405020304" pitchFamily="18" charset="0"/>
              <a:ea typeface="Calibri" panose="020F0502020204030204"/>
              <a:cs typeface="Times New Roman" panose="02020603050405020304" pitchFamily="18" charset="0"/>
            </a:rPr>
            <a:t>Motivation:</a:t>
          </a:r>
        </a:p>
      </dgm:t>
    </dgm:pt>
    <dgm:pt modelId="{96C4E475-C875-4E3C-97DE-4849E9B24319}" type="parTrans" cxnId="{943D3186-76FA-4E56-AD76-A8A14FCF8191}">
      <dgm:prSet/>
      <dgm:spPr/>
      <dgm:t>
        <a:bodyPr/>
        <a:lstStyle/>
        <a:p>
          <a:endParaRPr lang="en-IN"/>
        </a:p>
      </dgm:t>
    </dgm:pt>
    <dgm:pt modelId="{DE3F8423-7D25-4B3E-96C6-88A04D2A0884}" type="sibTrans" cxnId="{943D3186-76FA-4E56-AD76-A8A14FCF8191}">
      <dgm:prSet/>
      <dgm:spPr/>
      <dgm:t>
        <a:bodyPr/>
        <a:lstStyle/>
        <a:p>
          <a:endParaRPr lang="en-IN"/>
        </a:p>
      </dgm:t>
    </dgm:pt>
    <dgm:pt modelId="{58C531DD-F851-49D5-B6BB-9E17DD3EE62C}">
      <dgm:prSet phldr="0" custT="1"/>
      <dgm:spPr/>
      <dgm:t>
        <a:bodyPr vert="horz" wrap="square"/>
        <a:lstStyle/>
        <a:p>
          <a:pPr algn="just">
            <a:lnSpc>
              <a:spcPct val="100000"/>
            </a:lnSpc>
            <a:spcBef>
              <a:spcPct val="0"/>
            </a:spcBef>
            <a:spcAft>
              <a:spcPct val="35000"/>
            </a:spcAft>
          </a:pPr>
          <a:endParaRPr lang="en-US" altLang="en-US" sz="18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l">
            <a:lnSpc>
              <a:spcPct val="100000"/>
            </a:lnSpc>
            <a:spcBef>
              <a:spcPct val="0"/>
            </a:spcBef>
            <a:spcAft>
              <a:spcPct val="35000"/>
            </a:spcAft>
          </a:pPr>
          <a:r>
            <a:rPr lang="en-US" altLang="en-US" sz="1800" dirty="0">
              <a:solidFill>
                <a:srgbClr val="000000"/>
              </a:solidFill>
              <a:latin typeface="Times New Roman" panose="02020603050405020304" pitchFamily="18" charset="0"/>
              <a:ea typeface="Calibri" panose="020F0502020204030204"/>
              <a:cs typeface="Times New Roman" panose="02020603050405020304" pitchFamily="18" charset="0"/>
            </a:rPr>
            <a:t>Traditional methods are time-consuming, error-prone, and labor-intensive.</a:t>
          </a:r>
        </a:p>
        <a:p>
          <a:pPr algn="l">
            <a:lnSpc>
              <a:spcPct val="100000"/>
            </a:lnSpc>
            <a:spcBef>
              <a:spcPct val="0"/>
            </a:spcBef>
            <a:spcAft>
              <a:spcPct val="35000"/>
            </a:spcAft>
          </a:pPr>
          <a:r>
            <a:rPr lang="en-US" altLang="en-US" sz="1800" dirty="0">
              <a:solidFill>
                <a:srgbClr val="000000"/>
              </a:solidFill>
              <a:latin typeface="Times New Roman" panose="02020603050405020304" pitchFamily="18" charset="0"/>
              <a:ea typeface="Calibri" panose="020F0502020204030204"/>
              <a:cs typeface="Times New Roman" panose="02020603050405020304" pitchFamily="18" charset="0"/>
            </a:rPr>
            <a:t>Automation ensures accurate and consistent waste sorting.</a:t>
          </a:r>
        </a:p>
        <a:p>
          <a:pPr algn="just">
            <a:lnSpc>
              <a:spcPct val="100000"/>
            </a:lnSpc>
            <a:spcBef>
              <a:spcPct val="0"/>
            </a:spcBef>
            <a:spcAft>
              <a:spcPct val="35000"/>
            </a:spcAft>
          </a:pPr>
          <a:endParaRPr lang="en-US" altLang="en-US" sz="1800" dirty="0">
            <a:solidFill>
              <a:srgbClr val="000000"/>
            </a:solidFill>
            <a:latin typeface="Times New Roman" panose="02020603050405020304" pitchFamily="18" charset="0"/>
            <a:ea typeface="Calibri" panose="020F0502020204030204"/>
            <a:cs typeface="Times New Roman" panose="02020603050405020304" pitchFamily="18" charset="0"/>
          </a:endParaRPr>
        </a:p>
      </dgm:t>
    </dgm:pt>
    <dgm:pt modelId="{3D0ACE8D-C47D-4470-8BB5-AAFE5E6E711E}" type="parTrans" cxnId="{CDE7F17A-8C8D-437C-BFD7-66065D3E56FA}">
      <dgm:prSet/>
      <dgm:spPr/>
      <dgm:t>
        <a:bodyPr/>
        <a:lstStyle/>
        <a:p>
          <a:endParaRPr lang="en-IN"/>
        </a:p>
      </dgm:t>
    </dgm:pt>
    <dgm:pt modelId="{27E9B59A-07E4-4B90-BB3A-16E524D2A404}" type="sibTrans" cxnId="{CDE7F17A-8C8D-437C-BFD7-66065D3E56FA}">
      <dgm:prSet/>
      <dgm:spPr/>
      <dgm:t>
        <a:bodyPr/>
        <a:lstStyle/>
        <a:p>
          <a:endParaRPr lang="en-IN"/>
        </a:p>
      </dgm:t>
    </dgm:pt>
    <dgm:pt modelId="{C76DC9EB-F569-42C3-B917-F951F2FCDD05}">
      <dgm:prSet phldrT="[Text]" phldr="0" custT="1"/>
      <dgm:spPr/>
      <dgm:t>
        <a:bodyPr vert="horz" wrap="square"/>
        <a:lstStyle/>
        <a:p>
          <a:pPr algn="l">
            <a:lnSpc>
              <a:spcPct val="100000"/>
            </a:lnSpc>
            <a:spcBef>
              <a:spcPct val="0"/>
            </a:spcBef>
            <a:spcAft>
              <a:spcPct val="35000"/>
            </a:spcAft>
          </a:pPr>
          <a:r>
            <a:rPr lang="en-US" altLang="en-US" sz="1800" dirty="0">
              <a:latin typeface="Times New Roman" panose="02020603050405020304" pitchFamily="18" charset="0"/>
              <a:cs typeface="Times New Roman" panose="02020603050405020304" pitchFamily="18" charset="0"/>
            </a:rPr>
            <a:t>Promotes environmental sustainability and recycling efforts.</a:t>
          </a:r>
        </a:p>
        <a:p>
          <a:pPr algn="l">
            <a:lnSpc>
              <a:spcPct val="100000"/>
            </a:lnSpc>
            <a:spcBef>
              <a:spcPct val="0"/>
            </a:spcBef>
            <a:spcAft>
              <a:spcPct val="35000"/>
            </a:spcAft>
          </a:pPr>
          <a:r>
            <a:rPr lang="en-US" altLang="en-US" sz="1800" dirty="0">
              <a:latin typeface="Times New Roman" panose="02020603050405020304" pitchFamily="18" charset="0"/>
              <a:cs typeface="Times New Roman" panose="02020603050405020304" pitchFamily="18" charset="0"/>
            </a:rPr>
            <a:t>Contributes to cleaner cities and smarter waste management practices.</a:t>
          </a:r>
        </a:p>
      </dgm:t>
    </dgm:pt>
    <dgm:pt modelId="{EFF00294-F2C4-417B-A34F-0EE39ECDFD22}" type="parTrans" cxnId="{A18D05F7-2C13-437C-8CC7-FF7215DD65D5}">
      <dgm:prSet/>
      <dgm:spPr/>
      <dgm:t>
        <a:bodyPr/>
        <a:lstStyle/>
        <a:p>
          <a:endParaRPr lang="en-IN"/>
        </a:p>
      </dgm:t>
    </dgm:pt>
    <dgm:pt modelId="{409DC3EF-7052-4751-99E9-CDD5BA71C789}" type="sibTrans" cxnId="{A18D05F7-2C13-437C-8CC7-FF7215DD65D5}">
      <dgm:prSet/>
      <dgm:spPr/>
      <dgm:t>
        <a:bodyPr/>
        <a:lstStyle/>
        <a:p>
          <a:endParaRPr lang="en-IN"/>
        </a:p>
      </dgm:t>
    </dgm:pt>
    <dgm:pt modelId="{A9275F00-4E8A-46C5-945E-D00C6DCFE5C8}" type="pres">
      <dgm:prSet presAssocID="{9ADA7217-21AD-423A-BA2A-7ED9E7738410}" presName="diagram" presStyleCnt="0">
        <dgm:presLayoutVars>
          <dgm:chPref val="1"/>
          <dgm:dir/>
          <dgm:animOne val="branch"/>
          <dgm:animLvl val="lvl"/>
          <dgm:resizeHandles/>
        </dgm:presLayoutVars>
      </dgm:prSet>
      <dgm:spPr/>
    </dgm:pt>
    <dgm:pt modelId="{22B5CC46-C964-4E4E-8CFD-1E1E84C0834C}" type="pres">
      <dgm:prSet presAssocID="{F3053573-5222-45CE-8EF0-1C4233B79624}" presName="root" presStyleCnt="0"/>
      <dgm:spPr/>
    </dgm:pt>
    <dgm:pt modelId="{0C3B1650-3A71-466F-AEDA-0F3DC4151D4D}" type="pres">
      <dgm:prSet presAssocID="{F3053573-5222-45CE-8EF0-1C4233B79624}" presName="rootComposite" presStyleCnt="0"/>
      <dgm:spPr/>
    </dgm:pt>
    <dgm:pt modelId="{C4B2A0C0-C988-458E-A502-7EA66B35F606}" type="pres">
      <dgm:prSet presAssocID="{F3053573-5222-45CE-8EF0-1C4233B79624}" presName="rootText" presStyleLbl="node1" presStyleIdx="0" presStyleCnt="2" custScaleX="52368" custScaleY="25767"/>
      <dgm:spPr/>
    </dgm:pt>
    <dgm:pt modelId="{1ADD56D2-FD32-4B97-95C5-ADC633EFA039}" type="pres">
      <dgm:prSet presAssocID="{F3053573-5222-45CE-8EF0-1C4233B79624}" presName="rootConnector" presStyleLbl="node1" presStyleIdx="0" presStyleCnt="2"/>
      <dgm:spPr/>
    </dgm:pt>
    <dgm:pt modelId="{79028853-D88C-458E-A7B8-96BDB560A3D7}" type="pres">
      <dgm:prSet presAssocID="{F3053573-5222-45CE-8EF0-1C4233B79624}" presName="childShape" presStyleCnt="0"/>
      <dgm:spPr/>
    </dgm:pt>
    <dgm:pt modelId="{2B5B7441-025E-4A00-81FC-B11FDED12F23}" type="pres">
      <dgm:prSet presAssocID="{5296B082-DB47-475E-BCA2-A38CCF486762}" presName="Name13" presStyleLbl="parChTrans1D2" presStyleIdx="0" presStyleCnt="4"/>
      <dgm:spPr/>
    </dgm:pt>
    <dgm:pt modelId="{2CFD817B-9F57-446D-B452-76DD8A2C151A}" type="pres">
      <dgm:prSet presAssocID="{58A8CA83-C528-4399-9FD1-97FDCBD1FA5A}" presName="childText" presStyleLbl="bgAcc1" presStyleIdx="0" presStyleCnt="4" custScaleX="111916" custScaleY="139191">
        <dgm:presLayoutVars>
          <dgm:bulletEnabled val="1"/>
        </dgm:presLayoutVars>
      </dgm:prSet>
      <dgm:spPr/>
    </dgm:pt>
    <dgm:pt modelId="{7F1115AE-8290-4E7A-A985-09148C0BB471}" type="pres">
      <dgm:prSet presAssocID="{16344D10-77C9-4FB8-AE64-3148BFC14DC7}" presName="Name13" presStyleLbl="parChTrans1D2" presStyleIdx="1" presStyleCnt="4"/>
      <dgm:spPr/>
    </dgm:pt>
    <dgm:pt modelId="{A755CAA5-029F-4968-A29F-84921DAB3620}" type="pres">
      <dgm:prSet presAssocID="{2F6FEAAE-5A25-4B8E-8F1B-B90C0D901800}" presName="childText" presStyleLbl="bgAcc1" presStyleIdx="1" presStyleCnt="4" custScaleX="110130" custScaleY="118463">
        <dgm:presLayoutVars>
          <dgm:bulletEnabled val="1"/>
        </dgm:presLayoutVars>
      </dgm:prSet>
      <dgm:spPr/>
    </dgm:pt>
    <dgm:pt modelId="{6C6A121D-A783-4376-864C-35F3CC660131}" type="pres">
      <dgm:prSet presAssocID="{E5F5460C-A4E0-4DD6-A0F4-2EDA7B79A566}" presName="root" presStyleCnt="0"/>
      <dgm:spPr/>
    </dgm:pt>
    <dgm:pt modelId="{E81790F2-3A7F-48ED-8AD7-4A0CA35F00C1}" type="pres">
      <dgm:prSet presAssocID="{E5F5460C-A4E0-4DD6-A0F4-2EDA7B79A566}" presName="rootComposite" presStyleCnt="0"/>
      <dgm:spPr/>
    </dgm:pt>
    <dgm:pt modelId="{B648A0D1-448F-4AC6-9AC1-49636EB32693}" type="pres">
      <dgm:prSet presAssocID="{E5F5460C-A4E0-4DD6-A0F4-2EDA7B79A566}" presName="rootText" presStyleLbl="node1" presStyleIdx="1" presStyleCnt="2" custScaleX="66971" custScaleY="35463"/>
      <dgm:spPr/>
    </dgm:pt>
    <dgm:pt modelId="{3A776810-25C9-49C6-AE8B-2628B0083C69}" type="pres">
      <dgm:prSet presAssocID="{E5F5460C-A4E0-4DD6-A0F4-2EDA7B79A566}" presName="rootConnector" presStyleLbl="node1" presStyleIdx="1" presStyleCnt="2"/>
      <dgm:spPr/>
    </dgm:pt>
    <dgm:pt modelId="{95E54AD1-6B24-4487-87FA-2252F251242E}" type="pres">
      <dgm:prSet presAssocID="{E5F5460C-A4E0-4DD6-A0F4-2EDA7B79A566}" presName="childShape" presStyleCnt="0"/>
      <dgm:spPr/>
    </dgm:pt>
    <dgm:pt modelId="{11191433-89ED-437D-A78B-8111E70707D1}" type="pres">
      <dgm:prSet presAssocID="{3D0ACE8D-C47D-4470-8BB5-AAFE5E6E711E}" presName="Name13" presStyleLbl="parChTrans1D2" presStyleIdx="2" presStyleCnt="4"/>
      <dgm:spPr/>
    </dgm:pt>
    <dgm:pt modelId="{7A8BF345-3B3B-4EB6-A535-32A471FD950C}" type="pres">
      <dgm:prSet presAssocID="{58C531DD-F851-49D5-B6BB-9E17DD3EE62C}" presName="childText" presStyleLbl="bgAcc1" presStyleIdx="2" presStyleCnt="4" custScaleX="121564" custScaleY="125008">
        <dgm:presLayoutVars>
          <dgm:bulletEnabled val="1"/>
        </dgm:presLayoutVars>
      </dgm:prSet>
      <dgm:spPr/>
    </dgm:pt>
    <dgm:pt modelId="{865C465E-0150-4F67-97A7-C5423DCC072D}" type="pres">
      <dgm:prSet presAssocID="{EFF00294-F2C4-417B-A34F-0EE39ECDFD22}" presName="Name13" presStyleLbl="parChTrans1D2" presStyleIdx="3" presStyleCnt="4"/>
      <dgm:spPr/>
    </dgm:pt>
    <dgm:pt modelId="{5E3562C5-7EBD-414A-BE85-8683C8A64776}" type="pres">
      <dgm:prSet presAssocID="{C76DC9EB-F569-42C3-B917-F951F2FCDD05}" presName="childText" presStyleLbl="bgAcc1" presStyleIdx="3" presStyleCnt="4" custScaleX="122312" custScaleY="117909">
        <dgm:presLayoutVars>
          <dgm:bulletEnabled val="1"/>
        </dgm:presLayoutVars>
      </dgm:prSet>
      <dgm:spPr/>
    </dgm:pt>
  </dgm:ptLst>
  <dgm:cxnLst>
    <dgm:cxn modelId="{39D0B20A-257E-4AFE-B51A-0F74919C5D37}" type="presOf" srcId="{2F6FEAAE-5A25-4B8E-8F1B-B90C0D901800}" destId="{A755CAA5-029F-4968-A29F-84921DAB3620}" srcOrd="0" destOrd="0" presId="urn:microsoft.com/office/officeart/2005/8/layout/hierarchy3#1"/>
    <dgm:cxn modelId="{6320662A-7DA3-4949-A604-A0DEA1C79387}" type="presOf" srcId="{E5F5460C-A4E0-4DD6-A0F4-2EDA7B79A566}" destId="{B648A0D1-448F-4AC6-9AC1-49636EB32693}" srcOrd="1" destOrd="0" presId="urn:microsoft.com/office/officeart/2005/8/layout/hierarchy3#1"/>
    <dgm:cxn modelId="{D39F8B2F-AB8D-4140-94D9-3B435790B59D}" type="presOf" srcId="{F3053573-5222-45CE-8EF0-1C4233B79624}" destId="{0C3B1650-3A71-466F-AEDA-0F3DC4151D4D}" srcOrd="0" destOrd="0" presId="urn:microsoft.com/office/officeart/2005/8/layout/hierarchy3#1"/>
    <dgm:cxn modelId="{D016D538-D597-49B9-B7E0-CD5158E56C4E}" type="presOf" srcId="{F3053573-5222-45CE-8EF0-1C4233B79624}" destId="{1ADD56D2-FD32-4B97-95C5-ADC633EFA039}" srcOrd="2" destOrd="0" presId="urn:microsoft.com/office/officeart/2005/8/layout/hierarchy3#1"/>
    <dgm:cxn modelId="{98341E47-3A22-4E93-81E5-DF587F089004}" srcId="{F3053573-5222-45CE-8EF0-1C4233B79624}" destId="{2F6FEAAE-5A25-4B8E-8F1B-B90C0D901800}" srcOrd="1" destOrd="0" parTransId="{16344D10-77C9-4FB8-AE64-3148BFC14DC7}" sibTransId="{D4A14B08-AB58-44FC-B1CE-45BDD6856192}"/>
    <dgm:cxn modelId="{3C4D4C6C-4D4C-4715-B191-3721B6E64B0E}" type="presOf" srcId="{E5F5460C-A4E0-4DD6-A0F4-2EDA7B79A566}" destId="{E81790F2-3A7F-48ED-8AD7-4A0CA35F00C1}" srcOrd="0" destOrd="0" presId="urn:microsoft.com/office/officeart/2005/8/layout/hierarchy3#1"/>
    <dgm:cxn modelId="{1669CE51-4D99-403E-BE99-DAF615DD3AC5}" type="presOf" srcId="{5296B082-DB47-475E-BCA2-A38CCF486762}" destId="{2B5B7441-025E-4A00-81FC-B11FDED12F23}" srcOrd="0" destOrd="0" presId="urn:microsoft.com/office/officeart/2005/8/layout/hierarchy3#1"/>
    <dgm:cxn modelId="{52500859-541F-46A8-AE4B-952B1780C4C6}" type="presOf" srcId="{58A8CA83-C528-4399-9FD1-97FDCBD1FA5A}" destId="{2CFD817B-9F57-446D-B452-76DD8A2C151A}" srcOrd="0" destOrd="0" presId="urn:microsoft.com/office/officeart/2005/8/layout/hierarchy3#1"/>
    <dgm:cxn modelId="{CDE7F17A-8C8D-437C-BFD7-66065D3E56FA}" srcId="{E5F5460C-A4E0-4DD6-A0F4-2EDA7B79A566}" destId="{58C531DD-F851-49D5-B6BB-9E17DD3EE62C}" srcOrd="0" destOrd="0" parTransId="{3D0ACE8D-C47D-4470-8BB5-AAFE5E6E711E}" sibTransId="{27E9B59A-07E4-4B90-BB3A-16E524D2A404}"/>
    <dgm:cxn modelId="{943D3186-76FA-4E56-AD76-A8A14FCF8191}" srcId="{9ADA7217-21AD-423A-BA2A-7ED9E7738410}" destId="{E5F5460C-A4E0-4DD6-A0F4-2EDA7B79A566}" srcOrd="1" destOrd="0" parTransId="{96C4E475-C875-4E3C-97DE-4849E9B24319}" sibTransId="{DE3F8423-7D25-4B3E-96C6-88A04D2A0884}"/>
    <dgm:cxn modelId="{78EF5495-F821-4B94-8FA8-8A6BCB0AFBF9}" type="presOf" srcId="{E5F5460C-A4E0-4DD6-A0F4-2EDA7B79A566}" destId="{3A776810-25C9-49C6-AE8B-2628B0083C69}" srcOrd="2" destOrd="0" presId="urn:microsoft.com/office/officeart/2005/8/layout/hierarchy3#1"/>
    <dgm:cxn modelId="{6EC1B69E-C296-451C-9CB1-E3F3E8676066}" type="presOf" srcId="{3D0ACE8D-C47D-4470-8BB5-AAFE5E6E711E}" destId="{11191433-89ED-437D-A78B-8111E70707D1}" srcOrd="0" destOrd="0" presId="urn:microsoft.com/office/officeart/2005/8/layout/hierarchy3#1"/>
    <dgm:cxn modelId="{31FFEFA0-0F35-42D2-8C16-08DC676D5950}" type="presOf" srcId="{C76DC9EB-F569-42C3-B917-F951F2FCDD05}" destId="{5E3562C5-7EBD-414A-BE85-8683C8A64776}" srcOrd="0" destOrd="0" presId="urn:microsoft.com/office/officeart/2005/8/layout/hierarchy3#1"/>
    <dgm:cxn modelId="{CF66E0A2-6CC2-4022-9FD4-AA8808FB9DB9}" type="presOf" srcId="{EFF00294-F2C4-417B-A34F-0EE39ECDFD22}" destId="{865C465E-0150-4F67-97A7-C5423DCC072D}" srcOrd="0" destOrd="0" presId="urn:microsoft.com/office/officeart/2005/8/layout/hierarchy3#1"/>
    <dgm:cxn modelId="{8CC2A8A6-EC0E-45DE-8513-00EF631871D1}" type="presOf" srcId="{9ADA7217-21AD-423A-BA2A-7ED9E7738410}" destId="{A9275F00-4E8A-46C5-945E-D00C6DCFE5C8}" srcOrd="0" destOrd="0" presId="urn:microsoft.com/office/officeart/2005/8/layout/hierarchy3#1"/>
    <dgm:cxn modelId="{1158AEAA-066E-49A6-9688-D1299C26A050}" srcId="{9ADA7217-21AD-423A-BA2A-7ED9E7738410}" destId="{F3053573-5222-45CE-8EF0-1C4233B79624}" srcOrd="0" destOrd="0" parTransId="{3B495ED5-FA64-4AF1-8931-57032022C92A}" sibTransId="{409C46F4-1B13-4F02-8B77-61421EE3998C}"/>
    <dgm:cxn modelId="{81E97AAE-A412-44FC-96BC-82AD95C5AA78}" type="presOf" srcId="{16344D10-77C9-4FB8-AE64-3148BFC14DC7}" destId="{7F1115AE-8290-4E7A-A985-09148C0BB471}" srcOrd="0" destOrd="0" presId="urn:microsoft.com/office/officeart/2005/8/layout/hierarchy3#1"/>
    <dgm:cxn modelId="{EE22D3B1-844E-4D7B-8001-99DF17D35439}" type="presOf" srcId="{58C531DD-F851-49D5-B6BB-9E17DD3EE62C}" destId="{7A8BF345-3B3B-4EB6-A535-32A471FD950C}" srcOrd="0" destOrd="0" presId="urn:microsoft.com/office/officeart/2005/8/layout/hierarchy3#1"/>
    <dgm:cxn modelId="{1D0898BB-5B11-4E38-B2AB-8B2A54512236}" type="presOf" srcId="{F3053573-5222-45CE-8EF0-1C4233B79624}" destId="{C4B2A0C0-C988-458E-A502-7EA66B35F606}" srcOrd="1" destOrd="0" presId="urn:microsoft.com/office/officeart/2005/8/layout/hierarchy3#1"/>
    <dgm:cxn modelId="{6D7576F2-1F8B-497C-B054-C7286545CF62}" srcId="{F3053573-5222-45CE-8EF0-1C4233B79624}" destId="{58A8CA83-C528-4399-9FD1-97FDCBD1FA5A}" srcOrd="0" destOrd="0" parTransId="{5296B082-DB47-475E-BCA2-A38CCF486762}" sibTransId="{1FAF764D-440C-490A-8716-E14CABDA64C8}"/>
    <dgm:cxn modelId="{A18D05F7-2C13-437C-8CC7-FF7215DD65D5}" srcId="{E5F5460C-A4E0-4DD6-A0F4-2EDA7B79A566}" destId="{C76DC9EB-F569-42C3-B917-F951F2FCDD05}" srcOrd="1" destOrd="0" parTransId="{EFF00294-F2C4-417B-A34F-0EE39ECDFD22}" sibTransId="{409DC3EF-7052-4751-99E9-CDD5BA71C789}"/>
    <dgm:cxn modelId="{2ECBC05E-B557-4C7C-A3EA-32904F6384D5}" type="presParOf" srcId="{A9275F00-4E8A-46C5-945E-D00C6DCFE5C8}" destId="{22B5CC46-C964-4E4E-8CFD-1E1E84C0834C}" srcOrd="0" destOrd="0" presId="urn:microsoft.com/office/officeart/2005/8/layout/hierarchy3#1"/>
    <dgm:cxn modelId="{46E64490-48E7-45C2-BBB9-1DF30F8CD18F}" type="presParOf" srcId="{22B5CC46-C964-4E4E-8CFD-1E1E84C0834C}" destId="{0C3B1650-3A71-466F-AEDA-0F3DC4151D4D}" srcOrd="0" destOrd="0" presId="urn:microsoft.com/office/officeart/2005/8/layout/hierarchy3#1"/>
    <dgm:cxn modelId="{8848FC95-8C52-4AB3-A2FC-B3B4A0C12CCB}" type="presParOf" srcId="{0C3B1650-3A71-466F-AEDA-0F3DC4151D4D}" destId="{C4B2A0C0-C988-458E-A502-7EA66B35F606}" srcOrd="0" destOrd="0" presId="urn:microsoft.com/office/officeart/2005/8/layout/hierarchy3#1"/>
    <dgm:cxn modelId="{5A6D3DAB-4954-4EB8-8965-3F22462CCF98}" type="presParOf" srcId="{0C3B1650-3A71-466F-AEDA-0F3DC4151D4D}" destId="{1ADD56D2-FD32-4B97-95C5-ADC633EFA039}" srcOrd="1" destOrd="0" presId="urn:microsoft.com/office/officeart/2005/8/layout/hierarchy3#1"/>
    <dgm:cxn modelId="{0DDC0431-D049-4B7A-A2D4-B2EC1A1FDE05}" type="presParOf" srcId="{22B5CC46-C964-4E4E-8CFD-1E1E84C0834C}" destId="{79028853-D88C-458E-A7B8-96BDB560A3D7}" srcOrd="1" destOrd="0" presId="urn:microsoft.com/office/officeart/2005/8/layout/hierarchy3#1"/>
    <dgm:cxn modelId="{86C273A0-7EDC-46DA-94EA-FB57563C8D75}" type="presParOf" srcId="{79028853-D88C-458E-A7B8-96BDB560A3D7}" destId="{2B5B7441-025E-4A00-81FC-B11FDED12F23}" srcOrd="0" destOrd="0" presId="urn:microsoft.com/office/officeart/2005/8/layout/hierarchy3#1"/>
    <dgm:cxn modelId="{D135EF9F-7991-432A-8597-8638232313AD}" type="presParOf" srcId="{79028853-D88C-458E-A7B8-96BDB560A3D7}" destId="{2CFD817B-9F57-446D-B452-76DD8A2C151A}" srcOrd="1" destOrd="0" presId="urn:microsoft.com/office/officeart/2005/8/layout/hierarchy3#1"/>
    <dgm:cxn modelId="{55BBE8FD-94E1-43A7-AFF1-1893B3DCB97D}" type="presParOf" srcId="{79028853-D88C-458E-A7B8-96BDB560A3D7}" destId="{7F1115AE-8290-4E7A-A985-09148C0BB471}" srcOrd="2" destOrd="0" presId="urn:microsoft.com/office/officeart/2005/8/layout/hierarchy3#1"/>
    <dgm:cxn modelId="{16E05930-F49F-4B73-9103-B81760E6D0EE}" type="presParOf" srcId="{79028853-D88C-458E-A7B8-96BDB560A3D7}" destId="{A755CAA5-029F-4968-A29F-84921DAB3620}" srcOrd="3" destOrd="0" presId="urn:microsoft.com/office/officeart/2005/8/layout/hierarchy3#1"/>
    <dgm:cxn modelId="{70167EC3-BAA2-46B1-8E47-1F15EE1B4E03}" type="presParOf" srcId="{A9275F00-4E8A-46C5-945E-D00C6DCFE5C8}" destId="{6C6A121D-A783-4376-864C-35F3CC660131}" srcOrd="1" destOrd="0" presId="urn:microsoft.com/office/officeart/2005/8/layout/hierarchy3#1"/>
    <dgm:cxn modelId="{16A4E93F-7C07-4B89-9FF8-C6ECDDF7305A}" type="presParOf" srcId="{6C6A121D-A783-4376-864C-35F3CC660131}" destId="{E81790F2-3A7F-48ED-8AD7-4A0CA35F00C1}" srcOrd="0" destOrd="0" presId="urn:microsoft.com/office/officeart/2005/8/layout/hierarchy3#1"/>
    <dgm:cxn modelId="{3C68A60B-2C66-4152-8498-9A3E3393F883}" type="presParOf" srcId="{E81790F2-3A7F-48ED-8AD7-4A0CA35F00C1}" destId="{B648A0D1-448F-4AC6-9AC1-49636EB32693}" srcOrd="0" destOrd="0" presId="urn:microsoft.com/office/officeart/2005/8/layout/hierarchy3#1"/>
    <dgm:cxn modelId="{BD902230-B152-48E0-A3F0-FA3EA254BD09}" type="presParOf" srcId="{E81790F2-3A7F-48ED-8AD7-4A0CA35F00C1}" destId="{3A776810-25C9-49C6-AE8B-2628B0083C69}" srcOrd="1" destOrd="0" presId="urn:microsoft.com/office/officeart/2005/8/layout/hierarchy3#1"/>
    <dgm:cxn modelId="{2315133B-2212-4596-8773-48D41D79A709}" type="presParOf" srcId="{6C6A121D-A783-4376-864C-35F3CC660131}" destId="{95E54AD1-6B24-4487-87FA-2252F251242E}" srcOrd="1" destOrd="0" presId="urn:microsoft.com/office/officeart/2005/8/layout/hierarchy3#1"/>
    <dgm:cxn modelId="{400481A0-7077-4728-AB48-05452D91B0F2}" type="presParOf" srcId="{95E54AD1-6B24-4487-87FA-2252F251242E}" destId="{11191433-89ED-437D-A78B-8111E70707D1}" srcOrd="0" destOrd="0" presId="urn:microsoft.com/office/officeart/2005/8/layout/hierarchy3#1"/>
    <dgm:cxn modelId="{3A15A391-2BFB-4E5B-855A-80F38F26E4DD}" type="presParOf" srcId="{95E54AD1-6B24-4487-87FA-2252F251242E}" destId="{7A8BF345-3B3B-4EB6-A535-32A471FD950C}" srcOrd="1" destOrd="0" presId="urn:microsoft.com/office/officeart/2005/8/layout/hierarchy3#1"/>
    <dgm:cxn modelId="{69A54134-3FCD-4C40-AB91-5041663D24CA}" type="presParOf" srcId="{95E54AD1-6B24-4487-87FA-2252F251242E}" destId="{865C465E-0150-4F67-97A7-C5423DCC072D}" srcOrd="2" destOrd="0" presId="urn:microsoft.com/office/officeart/2005/8/layout/hierarchy3#1"/>
    <dgm:cxn modelId="{0E771111-5825-441E-9271-271BD03B79FA}" type="presParOf" srcId="{95E54AD1-6B24-4487-87FA-2252F251242E}" destId="{5E3562C5-7EBD-414A-BE85-8683C8A64776}" srcOrd="3" destOrd="0" presId="urn:microsoft.com/office/officeart/2005/8/layout/hierarchy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2A0C0-C988-458E-A502-7EA66B35F606}">
      <dsp:nvSpPr>
        <dsp:cNvPr id="0" name=""/>
        <dsp:cNvSpPr/>
      </dsp:nvSpPr>
      <dsp:spPr>
        <a:xfrm>
          <a:off x="347155" y="2267"/>
          <a:ext cx="1665782" cy="409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100000"/>
            </a:lnSpc>
            <a:spcBef>
              <a:spcPct val="0"/>
            </a:spcBef>
            <a:spcAft>
              <a:spcPct val="35000"/>
            </a:spcAft>
            <a:buNone/>
          </a:pPr>
          <a:r>
            <a:rPr lang="en-GB" altLang="en-US" sz="2200" b="1" kern="1200" dirty="0">
              <a:solidFill>
                <a:schemeClr val="bg1"/>
              </a:solidFill>
              <a:latin typeface="Times New Roman" panose="02020603050405020304" pitchFamily="18" charset="0"/>
              <a:ea typeface="Calibri" panose="020F0502020204030204"/>
              <a:cs typeface="Times New Roman" panose="02020603050405020304" pitchFamily="18" charset="0"/>
            </a:rPr>
            <a:t>Overview</a:t>
          </a:r>
          <a:r>
            <a:rPr lang="en-GB" altLang="en-US" sz="2200" kern="1200" dirty="0">
              <a:solidFill>
                <a:schemeClr val="bg1"/>
              </a:solidFill>
              <a:latin typeface="Times New Roman" panose="02020603050405020304" pitchFamily="18" charset="0"/>
              <a:ea typeface="Calibri" panose="020F0502020204030204"/>
              <a:cs typeface="Times New Roman" panose="02020603050405020304" pitchFamily="18" charset="0"/>
            </a:rPr>
            <a:t>:</a:t>
          </a:r>
        </a:p>
      </dsp:txBody>
      <dsp:txXfrm>
        <a:off x="359158" y="14270"/>
        <a:ext cx="1641776" cy="385807"/>
      </dsp:txXfrm>
    </dsp:sp>
    <dsp:sp modelId="{2B5B7441-025E-4A00-81FC-B11FDED12F23}">
      <dsp:nvSpPr>
        <dsp:cNvPr id="0" name=""/>
        <dsp:cNvSpPr/>
      </dsp:nvSpPr>
      <dsp:spPr>
        <a:xfrm>
          <a:off x="513733" y="412081"/>
          <a:ext cx="166578" cy="1504502"/>
        </a:xfrm>
        <a:custGeom>
          <a:avLst/>
          <a:gdLst/>
          <a:ahLst/>
          <a:cxnLst/>
          <a:rect l="0" t="0" r="0" b="0"/>
          <a:pathLst>
            <a:path>
              <a:moveTo>
                <a:pt x="0" y="0"/>
              </a:moveTo>
              <a:lnTo>
                <a:pt x="0" y="1504502"/>
              </a:lnTo>
              <a:lnTo>
                <a:pt x="166578" y="15045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FD817B-9F57-446D-B452-76DD8A2C151A}">
      <dsp:nvSpPr>
        <dsp:cNvPr id="0" name=""/>
        <dsp:cNvSpPr/>
      </dsp:nvSpPr>
      <dsp:spPr>
        <a:xfrm>
          <a:off x="680312" y="809695"/>
          <a:ext cx="2847963" cy="22137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just" defTabSz="622300">
            <a:lnSpc>
              <a:spcPct val="100000"/>
            </a:lnSpc>
            <a:spcBef>
              <a:spcPct val="0"/>
            </a:spcBef>
            <a:spcAft>
              <a:spcPct val="35000"/>
            </a:spcAft>
            <a:buNone/>
          </a:pPr>
          <a:endParaRPr lang="en-US" altLang="en-US" sz="14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4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4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4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The project aims to create an automated waste classification system using logic to categorize waste, eliminating the need for physical sensors or components and ensuring more efficient sorting.</a:t>
          </a: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1800" kern="1200" dirty="0">
            <a:latin typeface="Times New Roman" panose="02020603050405020304" pitchFamily="18" charset="0"/>
            <a:cs typeface="Times New Roman" panose="02020603050405020304" pitchFamily="18" charset="0"/>
          </a:endParaRPr>
        </a:p>
        <a:p>
          <a:pPr marL="0" lvl="0" indent="0" algn="just" defTabSz="622300">
            <a:lnSpc>
              <a:spcPct val="100000"/>
            </a:lnSpc>
            <a:spcBef>
              <a:spcPct val="0"/>
            </a:spcBef>
            <a:spcAft>
              <a:spcPct val="35000"/>
            </a:spcAft>
            <a:buNone/>
          </a:pPr>
          <a:endParaRPr lang="en-US" altLang="en-US" sz="700" kern="1200" dirty="0"/>
        </a:p>
        <a:p>
          <a:pPr marL="0" lvl="0" indent="0" algn="just" defTabSz="622300">
            <a:lnSpc>
              <a:spcPct val="100000"/>
            </a:lnSpc>
            <a:spcBef>
              <a:spcPct val="0"/>
            </a:spcBef>
            <a:spcAft>
              <a:spcPct val="35000"/>
            </a:spcAft>
            <a:buNone/>
          </a:pPr>
          <a:endParaRPr lang="en-US" altLang="en-US" sz="700" kern="1200" dirty="0"/>
        </a:p>
        <a:p>
          <a:pPr marL="0" lvl="0" indent="0" algn="just" defTabSz="622300">
            <a:lnSpc>
              <a:spcPct val="100000"/>
            </a:lnSpc>
            <a:spcBef>
              <a:spcPct val="0"/>
            </a:spcBef>
            <a:spcAft>
              <a:spcPct val="35000"/>
            </a:spcAft>
            <a:buNone/>
          </a:pPr>
          <a:endParaRPr lang="en-US" altLang="en-US" sz="700" kern="1200" dirty="0"/>
        </a:p>
        <a:p>
          <a:pPr marL="0" lvl="0" indent="0" algn="just" defTabSz="622300">
            <a:lnSpc>
              <a:spcPct val="100000"/>
            </a:lnSpc>
            <a:spcBef>
              <a:spcPct val="0"/>
            </a:spcBef>
            <a:spcAft>
              <a:spcPct val="35000"/>
            </a:spcAft>
            <a:buNone/>
          </a:pPr>
          <a:endParaRPr lang="en-US" altLang="en-US" sz="700" kern="1200" dirty="0"/>
        </a:p>
        <a:p>
          <a:pPr marL="0" lvl="0" indent="0" algn="just" defTabSz="622300">
            <a:lnSpc>
              <a:spcPct val="100000"/>
            </a:lnSpc>
            <a:spcBef>
              <a:spcPct val="0"/>
            </a:spcBef>
            <a:spcAft>
              <a:spcPct val="35000"/>
            </a:spcAft>
            <a:buNone/>
          </a:pPr>
          <a:endParaRPr lang="en-US" altLang="en-US" sz="700" kern="1200" dirty="0"/>
        </a:p>
        <a:p>
          <a:pPr marL="0" lvl="0" indent="0" algn="just" defTabSz="622300">
            <a:lnSpc>
              <a:spcPct val="100000"/>
            </a:lnSpc>
            <a:spcBef>
              <a:spcPct val="0"/>
            </a:spcBef>
            <a:spcAft>
              <a:spcPct val="35000"/>
            </a:spcAft>
            <a:buNone/>
          </a:pPr>
          <a:endParaRPr lang="en-US" altLang="en-US" sz="700" kern="1200" dirty="0"/>
        </a:p>
        <a:p>
          <a:pPr marL="0" lvl="0" indent="0" algn="just" defTabSz="622300">
            <a:lnSpc>
              <a:spcPct val="100000"/>
            </a:lnSpc>
            <a:spcBef>
              <a:spcPct val="0"/>
            </a:spcBef>
            <a:spcAft>
              <a:spcPct val="35000"/>
            </a:spcAft>
            <a:buNone/>
          </a:pPr>
          <a:endParaRPr lang="en-US" altLang="en-US" sz="700" kern="1200" dirty="0"/>
        </a:p>
      </dsp:txBody>
      <dsp:txXfrm>
        <a:off x="745151" y="874534"/>
        <a:ext cx="2718285" cy="2084096"/>
      </dsp:txXfrm>
    </dsp:sp>
    <dsp:sp modelId="{7F1115AE-8290-4E7A-A985-09148C0BB471}">
      <dsp:nvSpPr>
        <dsp:cNvPr id="0" name=""/>
        <dsp:cNvSpPr/>
      </dsp:nvSpPr>
      <dsp:spPr>
        <a:xfrm>
          <a:off x="513733" y="412081"/>
          <a:ext cx="166578" cy="3951056"/>
        </a:xfrm>
        <a:custGeom>
          <a:avLst/>
          <a:gdLst/>
          <a:ahLst/>
          <a:cxnLst/>
          <a:rect l="0" t="0" r="0" b="0"/>
          <a:pathLst>
            <a:path>
              <a:moveTo>
                <a:pt x="0" y="0"/>
              </a:moveTo>
              <a:lnTo>
                <a:pt x="0" y="3951056"/>
              </a:lnTo>
              <a:lnTo>
                <a:pt x="166578" y="39510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55CAA5-029F-4968-A29F-84921DAB3620}">
      <dsp:nvSpPr>
        <dsp:cNvPr id="0" name=""/>
        <dsp:cNvSpPr/>
      </dsp:nvSpPr>
      <dsp:spPr>
        <a:xfrm>
          <a:off x="680312" y="3421085"/>
          <a:ext cx="2802514" cy="18841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100000"/>
            </a:lnSpc>
            <a:spcBef>
              <a:spcPct val="0"/>
            </a:spcBef>
            <a:spcAft>
              <a:spcPct val="35000"/>
            </a:spcAft>
            <a:buNone/>
          </a:pPr>
          <a:r>
            <a:rPr lang="en-US" altLang="en-US" sz="1500" kern="1200" dirty="0">
              <a:solidFill>
                <a:srgbClr val="000000"/>
              </a:solidFill>
              <a:latin typeface="Times New Roman" panose="02020603050405020304" pitchFamily="18" charset="0"/>
              <a:ea typeface="Calibri" panose="020F0502020204030204"/>
              <a:cs typeface="Times New Roman" panose="02020603050405020304" pitchFamily="18" charset="0"/>
            </a:rPr>
            <a:t> </a:t>
          </a:r>
          <a:r>
            <a:rPr lang="en-US" altLang="en-US" sz="1800" kern="1200" dirty="0">
              <a:solidFill>
                <a:srgbClr val="000000"/>
              </a:solidFill>
              <a:latin typeface="Times New Roman" panose="02020603050405020304" pitchFamily="18" charset="0"/>
              <a:ea typeface="Calibri" panose="020F0502020204030204"/>
              <a:cs typeface="Times New Roman" panose="02020603050405020304" pitchFamily="18" charset="0"/>
            </a:rPr>
            <a:t>By incorporating IoT for real-time monitoring, the system enables management, promoting environmental sustainability and reducing errors in  waste sorting methods.</a:t>
          </a:r>
        </a:p>
      </dsp:txBody>
      <dsp:txXfrm>
        <a:off x="735496" y="3476269"/>
        <a:ext cx="2692146" cy="1773736"/>
      </dsp:txXfrm>
    </dsp:sp>
    <dsp:sp modelId="{B648A0D1-448F-4AC6-9AC1-49636EB32693}">
      <dsp:nvSpPr>
        <dsp:cNvPr id="0" name=""/>
        <dsp:cNvSpPr/>
      </dsp:nvSpPr>
      <dsp:spPr>
        <a:xfrm>
          <a:off x="3897446" y="2267"/>
          <a:ext cx="2130291" cy="5640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100000"/>
            </a:lnSpc>
            <a:spcBef>
              <a:spcPct val="0"/>
            </a:spcBef>
            <a:spcAft>
              <a:spcPct val="35000"/>
            </a:spcAft>
            <a:buNone/>
          </a:pPr>
          <a:r>
            <a:rPr lang="en-GB" altLang="en-US" sz="2200" b="1" kern="1200" dirty="0">
              <a:solidFill>
                <a:schemeClr val="bg1"/>
              </a:solidFill>
              <a:latin typeface="Times New Roman" panose="02020603050405020304" pitchFamily="18" charset="0"/>
              <a:ea typeface="Calibri" panose="020F0502020204030204"/>
              <a:cs typeface="Times New Roman" panose="02020603050405020304" pitchFamily="18" charset="0"/>
            </a:rPr>
            <a:t>Motivation:</a:t>
          </a:r>
        </a:p>
      </dsp:txBody>
      <dsp:txXfrm>
        <a:off x="3913966" y="18787"/>
        <a:ext cx="2097251" cy="530984"/>
      </dsp:txXfrm>
    </dsp:sp>
    <dsp:sp modelId="{11191433-89ED-437D-A78B-8111E70707D1}">
      <dsp:nvSpPr>
        <dsp:cNvPr id="0" name=""/>
        <dsp:cNvSpPr/>
      </dsp:nvSpPr>
      <dsp:spPr>
        <a:xfrm>
          <a:off x="4110475" y="566292"/>
          <a:ext cx="213029" cy="1391714"/>
        </a:xfrm>
        <a:custGeom>
          <a:avLst/>
          <a:gdLst/>
          <a:ahLst/>
          <a:cxnLst/>
          <a:rect l="0" t="0" r="0" b="0"/>
          <a:pathLst>
            <a:path>
              <a:moveTo>
                <a:pt x="0" y="0"/>
              </a:moveTo>
              <a:lnTo>
                <a:pt x="0" y="1391714"/>
              </a:lnTo>
              <a:lnTo>
                <a:pt x="213029" y="13917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8BF345-3B3B-4EB6-A535-32A471FD950C}">
      <dsp:nvSpPr>
        <dsp:cNvPr id="0" name=""/>
        <dsp:cNvSpPr/>
      </dsp:nvSpPr>
      <dsp:spPr>
        <a:xfrm>
          <a:off x="4323505" y="963906"/>
          <a:ext cx="3093479" cy="1988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a:lnSpc>
              <a:spcPct val="100000"/>
            </a:lnSpc>
            <a:spcBef>
              <a:spcPct val="0"/>
            </a:spcBef>
            <a:spcAft>
              <a:spcPct val="35000"/>
            </a:spcAft>
            <a:buNone/>
          </a:pPr>
          <a:endParaRPr lang="en-US" altLang="en-US" sz="1800" kern="12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0" lvl="0" indent="0" algn="l" defTabSz="800100">
            <a:lnSpc>
              <a:spcPct val="100000"/>
            </a:lnSpc>
            <a:spcBef>
              <a:spcPct val="0"/>
            </a:spcBef>
            <a:spcAft>
              <a:spcPct val="35000"/>
            </a:spcAft>
            <a:buNone/>
          </a:pPr>
          <a:r>
            <a:rPr lang="en-US" altLang="en-US" sz="1800" kern="1200" dirty="0">
              <a:solidFill>
                <a:srgbClr val="000000"/>
              </a:solidFill>
              <a:latin typeface="Times New Roman" panose="02020603050405020304" pitchFamily="18" charset="0"/>
              <a:ea typeface="Calibri" panose="020F0502020204030204"/>
              <a:cs typeface="Times New Roman" panose="02020603050405020304" pitchFamily="18" charset="0"/>
            </a:rPr>
            <a:t>Traditional methods are time-consuming, error-prone, and labor-intensive.</a:t>
          </a:r>
        </a:p>
        <a:p>
          <a:pPr marL="0" lvl="0" indent="0" algn="l" defTabSz="800100">
            <a:lnSpc>
              <a:spcPct val="100000"/>
            </a:lnSpc>
            <a:spcBef>
              <a:spcPct val="0"/>
            </a:spcBef>
            <a:spcAft>
              <a:spcPct val="35000"/>
            </a:spcAft>
            <a:buNone/>
          </a:pPr>
          <a:r>
            <a:rPr lang="en-US" altLang="en-US" sz="1800" kern="1200" dirty="0">
              <a:solidFill>
                <a:srgbClr val="000000"/>
              </a:solidFill>
              <a:latin typeface="Times New Roman" panose="02020603050405020304" pitchFamily="18" charset="0"/>
              <a:ea typeface="Calibri" panose="020F0502020204030204"/>
              <a:cs typeface="Times New Roman" panose="02020603050405020304" pitchFamily="18" charset="0"/>
            </a:rPr>
            <a:t>Automation ensures accurate and consistent waste sorting.</a:t>
          </a:r>
        </a:p>
        <a:p>
          <a:pPr marL="0" lvl="0" indent="0" algn="just" defTabSz="800100">
            <a:lnSpc>
              <a:spcPct val="100000"/>
            </a:lnSpc>
            <a:spcBef>
              <a:spcPct val="0"/>
            </a:spcBef>
            <a:spcAft>
              <a:spcPct val="35000"/>
            </a:spcAft>
            <a:buNone/>
          </a:pPr>
          <a:endParaRPr lang="en-US" altLang="en-US" sz="1800" kern="1200" dirty="0">
            <a:solidFill>
              <a:srgbClr val="000000"/>
            </a:solidFill>
            <a:latin typeface="Times New Roman" panose="02020603050405020304" pitchFamily="18" charset="0"/>
            <a:ea typeface="Calibri" panose="020F0502020204030204"/>
            <a:cs typeface="Times New Roman" panose="02020603050405020304" pitchFamily="18" charset="0"/>
          </a:endParaRPr>
        </a:p>
      </dsp:txBody>
      <dsp:txXfrm>
        <a:off x="4381737" y="1022138"/>
        <a:ext cx="2977015" cy="1871736"/>
      </dsp:txXfrm>
    </dsp:sp>
    <dsp:sp modelId="{865C465E-0150-4F67-97A7-C5423DCC072D}">
      <dsp:nvSpPr>
        <dsp:cNvPr id="0" name=""/>
        <dsp:cNvSpPr/>
      </dsp:nvSpPr>
      <dsp:spPr>
        <a:xfrm>
          <a:off x="4110475" y="566292"/>
          <a:ext cx="213029" cy="3721076"/>
        </a:xfrm>
        <a:custGeom>
          <a:avLst/>
          <a:gdLst/>
          <a:ahLst/>
          <a:cxnLst/>
          <a:rect l="0" t="0" r="0" b="0"/>
          <a:pathLst>
            <a:path>
              <a:moveTo>
                <a:pt x="0" y="0"/>
              </a:moveTo>
              <a:lnTo>
                <a:pt x="0" y="3721076"/>
              </a:lnTo>
              <a:lnTo>
                <a:pt x="213029" y="37210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3562C5-7EBD-414A-BE85-8683C8A64776}">
      <dsp:nvSpPr>
        <dsp:cNvPr id="0" name=""/>
        <dsp:cNvSpPr/>
      </dsp:nvSpPr>
      <dsp:spPr>
        <a:xfrm>
          <a:off x="4323505" y="3349721"/>
          <a:ext cx="3112514" cy="1875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10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Promotes environmental sustainability and recycling efforts.</a:t>
          </a:r>
        </a:p>
        <a:p>
          <a:pPr marL="0" lvl="0" indent="0" algn="l" defTabSz="800100">
            <a:lnSpc>
              <a:spcPct val="10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Contributes to cleaner cities and smarter waste management practices.</a:t>
          </a:r>
        </a:p>
      </dsp:txBody>
      <dsp:txXfrm>
        <a:off x="4378430" y="3404646"/>
        <a:ext cx="3002664" cy="17654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t>2025/9/4</a:t>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t>‹#›</a:t>
            </a:fld>
            <a:endParaRPr lang="zh-CN" altLang="en-US">
              <a:latin typeface="Open Sans" panose="020B0606030504020204" charset="0"/>
              <a:ea typeface="Open Sans" panose="020B0606030504020204" charset="0"/>
              <a:cs typeface="Open Sans" panose="020B060603050402020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D2A48B96-639E-45A3-A0BA-2464DFDB1FAA}" type="datetimeFigureOut">
              <a:rPr lang="zh-CN" altLang="en-US" smtClean="0"/>
              <a:t>2025/9/4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82F288E0-7875-42C4-84C8-98DBBD3BF4D2}" type="datetimeFigureOut">
              <a:rPr lang="zh-CN" altLang="en-US" smtClean="0"/>
              <a:t>2025/9/4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charset="0"/>
                <a:ea typeface="Open Sans" panose="020B0606030504020204" charset="0"/>
                <a:cs typeface="Open Sans" panose="020B060603050402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charset="0"/>
          <a:ea typeface="Open Sans" panose="020B0606030504020204" charset="0"/>
          <a:cs typeface="Open Sans" panose="020B060603050402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charset="0"/>
          <a:ea typeface="Open Sans" panose="020B0606030504020204" charset="0"/>
          <a:cs typeface="Open Sans" panose="020B060603050402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charset="0"/>
          <a:ea typeface="Open Sans" panose="020B0606030504020204" charset="0"/>
          <a:cs typeface="Open Sans" panose="020B0606030504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charset="0"/>
          <a:ea typeface="Open Sans" panose="020B0606030504020204" charset="0"/>
          <a:cs typeface="Open Sans" panose="020B0606030504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17413"/>
            <a:ext cx="12192000" cy="6857365"/>
          </a:xfrm>
          <a:prstGeom prst="rect">
            <a:avLst/>
          </a:prstGeom>
        </p:spPr>
      </p:pic>
      <p:sp>
        <p:nvSpPr>
          <p:cNvPr id="42" name="矩形 41"/>
          <p:cNvSpPr/>
          <p:nvPr/>
        </p:nvSpPr>
        <p:spPr>
          <a:xfrm rot="16200000">
            <a:off x="10249535" y="768985"/>
            <a:ext cx="1125220" cy="1158240"/>
          </a:xfrm>
          <a:prstGeom prst="rect">
            <a:avLst/>
          </a:prstGeom>
          <a:solidFill>
            <a:srgbClr val="4E7DA4">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accent1"/>
              </a:solidFill>
              <a:cs typeface="Open Sans" panose="020B0606030504020204" charset="0"/>
              <a:sym typeface="+mn-ea"/>
            </a:endParaRPr>
          </a:p>
        </p:txBody>
      </p:sp>
      <p:pic>
        <p:nvPicPr>
          <p:cNvPr id="10" name="Image 2"/>
          <p:cNvPicPr/>
          <p:nvPr/>
        </p:nvPicPr>
        <p:blipFill>
          <a:blip r:embed="rId3" cstate="print"/>
          <a:stretch>
            <a:fillRect/>
          </a:stretch>
        </p:blipFill>
        <p:spPr>
          <a:xfrm>
            <a:off x="993503" y="688766"/>
            <a:ext cx="1440000" cy="1278255"/>
          </a:xfrm>
          <a:prstGeom prst="rect">
            <a:avLst/>
          </a:prstGeom>
        </p:spPr>
      </p:pic>
      <p:pic>
        <p:nvPicPr>
          <p:cNvPr id="4" name="Picture 3"/>
          <p:cNvPicPr>
            <a:picLocks noChangeAspect="1"/>
          </p:cNvPicPr>
          <p:nvPr/>
        </p:nvPicPr>
        <p:blipFill>
          <a:blip r:embed="rId4" cstate="print">
            <a:extLst>
              <a:ext uri="{BEBA8EAE-BF5A-486C-A8C5-ECC9F3942E4B}">
                <a14:imgProps xmlns:a14="http://schemas.microsoft.com/office/drawing/2010/main">
                  <a14:imgLayer r:embed="rId5">
                    <a14:imgEffect>
                      <a14:backgroundRemoval t="4000" b="100000" l="5143" r="96000">
                        <a14:foregroundMark x1="24000" y1="24286" x2="24000" y2="44857"/>
                        <a14:foregroundMark x1="45143" y1="22857" x2="44571" y2="47714"/>
                        <a14:foregroundMark x1="24571" y1="60571" x2="60857" y2="66286"/>
                        <a14:foregroundMark x1="50857" y1="24286" x2="58857" y2="26286"/>
                        <a14:foregroundMark x1="38286" y1="68857" x2="79429" y2="67714"/>
                        <a14:foregroundMark x1="76571" y1="14286" x2="66857" y2="7429"/>
                        <a14:foregroundMark x1="63429" y1="6000" x2="62000" y2="7143"/>
                        <a14:foregroundMark x1="62000" y1="5143" x2="58286" y2="8857"/>
                        <a14:foregroundMark x1="58571" y1="9429" x2="79429" y2="17714"/>
                        <a14:foregroundMark x1="78857" y1="16571" x2="73714" y2="12000"/>
                        <a14:foregroundMark x1="38571" y1="6857" x2="23429" y2="17143"/>
                      </a14:backgroundRemoval>
                    </a14:imgEffect>
                  </a14:imgLayer>
                </a14:imgProps>
              </a:ext>
              <a:ext uri="{28A0092B-C50C-407E-A947-70E740481C1C}">
                <a14:useLocalDpi xmlns:a14="http://schemas.microsoft.com/office/drawing/2010/main" val="0"/>
              </a:ext>
            </a:extLst>
          </a:blip>
          <a:stretch>
            <a:fillRect/>
          </a:stretch>
        </p:blipFill>
        <p:spPr>
          <a:xfrm>
            <a:off x="9753598" y="548675"/>
            <a:ext cx="1440000" cy="1440000"/>
          </a:xfrm>
          <a:prstGeom prst="rect">
            <a:avLst/>
          </a:prstGeom>
        </p:spPr>
      </p:pic>
      <p:sp>
        <p:nvSpPr>
          <p:cNvPr id="3" name="TextBox 1"/>
          <p:cNvSpPr txBox="1"/>
          <p:nvPr/>
        </p:nvSpPr>
        <p:spPr>
          <a:xfrm>
            <a:off x="1360715" y="266065"/>
            <a:ext cx="9648240" cy="215443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lvl="6"/>
            <a:r>
              <a:rPr lang="en-US" sz="1400" b="1"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Bapuji</a:t>
            </a:r>
            <a:r>
              <a:rPr lang="en-US" sz="1400" dirty="0">
                <a:latin typeface="Times New Roman" panose="02020603050405020304" pitchFamily="18" charset="0"/>
                <a:cs typeface="Times New Roman" panose="02020603050405020304" pitchFamily="18" charset="0"/>
              </a:rPr>
              <a:t> Educational Association (R)</a:t>
            </a:r>
            <a:endParaRPr lang="en-IN" sz="1400" dirty="0">
              <a:latin typeface="Times New Roman" panose="02020603050405020304" pitchFamily="18" charset="0"/>
              <a:cs typeface="Times New Roman" panose="02020603050405020304" pitchFamily="18" charset="0"/>
            </a:endParaRPr>
          </a:p>
          <a:p>
            <a:pPr algn="ctr"/>
            <a:r>
              <a:rPr lang="en-US" sz="2000" b="1" dirty="0" err="1">
                <a:latin typeface="Times New Roman" panose="02020603050405020304" pitchFamily="18" charset="0"/>
                <a:cs typeface="Times New Roman" panose="02020603050405020304" pitchFamily="18" charset="0"/>
              </a:rPr>
              <a:t>Bapuji</a:t>
            </a:r>
            <a:r>
              <a:rPr lang="en-US" sz="2000" b="1" dirty="0">
                <a:latin typeface="Times New Roman" panose="02020603050405020304" pitchFamily="18" charset="0"/>
                <a:cs typeface="Times New Roman" panose="02020603050405020304" pitchFamily="18" charset="0"/>
              </a:rPr>
              <a:t> Institute of Engineering and Technology, Davangere</a:t>
            </a:r>
          </a:p>
          <a:p>
            <a:pPr algn="ctr"/>
            <a:r>
              <a:rPr lang="en-US" sz="2000" b="1" dirty="0">
                <a:latin typeface="Times New Roman" panose="02020603050405020304" pitchFamily="18" charset="0"/>
                <a:cs typeface="Times New Roman" panose="02020603050405020304" pitchFamily="18" charset="0"/>
              </a:rPr>
              <a:t> </a:t>
            </a:r>
          </a:p>
          <a:p>
            <a:pPr algn="ctr"/>
            <a:r>
              <a:rPr lang="en-US" sz="2000" b="1" dirty="0">
                <a:latin typeface="Times New Roman" panose="02020603050405020304" pitchFamily="18" charset="0"/>
                <a:cs typeface="Times New Roman" panose="02020603050405020304" pitchFamily="18" charset="0"/>
              </a:rPr>
              <a:t>Department of Electronics &amp; Communication Engineering</a:t>
            </a:r>
            <a:endParaRPr lang="en-IN"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2024-2025</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343321" y="2147456"/>
            <a:ext cx="5474335" cy="1476375"/>
          </a:xfrm>
          <a:prstGeom prst="rect">
            <a:avLst/>
          </a:prstGeom>
          <a:noFill/>
        </p:spPr>
        <p:txBody>
          <a:bodyPr wrap="none" rtlCol="0">
            <a:spAutoFit/>
          </a:bodyPr>
          <a:lstStyle/>
          <a:p>
            <a:pPr algn="ctr"/>
            <a:r>
              <a:rPr lang="en-US" altLang="en-US" b="1" dirty="0">
                <a:latin typeface="Times New Roman" panose="02020603050405020304" pitchFamily="18" charset="0"/>
                <a:cs typeface="Times New Roman" panose="02020603050405020304" pitchFamily="18" charset="0"/>
              </a:rPr>
              <a:t>Mini Project Presentation On</a:t>
            </a:r>
          </a:p>
          <a:p>
            <a:pPr algn="ctr"/>
            <a:endParaRPr lang="en-US" altLang="en-US" b="1" dirty="0">
              <a:latin typeface="Times New Roman" panose="02020603050405020304" pitchFamily="18" charset="0"/>
              <a:cs typeface="Times New Roman" panose="02020603050405020304" pitchFamily="18" charset="0"/>
            </a:endParaRPr>
          </a:p>
          <a:p>
            <a:pPr algn="ctr"/>
            <a:r>
              <a:rPr lang="en-US" altLang="en-US" b="1" dirty="0">
                <a:latin typeface="Times New Roman" panose="02020603050405020304" pitchFamily="18" charset="0"/>
                <a:cs typeface="Times New Roman" panose="02020603050405020304" pitchFamily="18" charset="0"/>
              </a:rPr>
              <a:t>WASTE CLASSIFICATION USING ARDUINO UNO</a:t>
            </a:r>
          </a:p>
          <a:p>
            <a:pPr algn="ctr"/>
            <a:endParaRPr lang="en-US" altLang="en-US" b="1" dirty="0">
              <a:latin typeface="Times New Roman" panose="02020603050405020304" pitchFamily="18" charset="0"/>
              <a:cs typeface="Times New Roman" panose="02020603050405020304" pitchFamily="18" charset="0"/>
            </a:endParaRPr>
          </a:p>
          <a:p>
            <a:pPr algn="ctr"/>
            <a:r>
              <a:rPr lang="en-US" altLang="en-US" b="1" dirty="0">
                <a:latin typeface="Times New Roman" panose="02020603050405020304" pitchFamily="18" charset="0"/>
                <a:cs typeface="Times New Roman" panose="02020603050405020304" pitchFamily="18" charset="0"/>
              </a:rPr>
              <a:t>     MINI PROJECT ASSOCIATES</a:t>
            </a:r>
          </a:p>
        </p:txBody>
      </p:sp>
      <p:sp>
        <p:nvSpPr>
          <p:cNvPr id="12" name="TextBox 11"/>
          <p:cNvSpPr txBox="1"/>
          <p:nvPr/>
        </p:nvSpPr>
        <p:spPr>
          <a:xfrm>
            <a:off x="3861459" y="3623802"/>
            <a:ext cx="4469130" cy="1476375"/>
          </a:xfrm>
          <a:prstGeom prst="rect">
            <a:avLst/>
          </a:prstGeom>
          <a:noFill/>
        </p:spPr>
        <p:txBody>
          <a:bodyPr wrap="none" rtlCol="0">
            <a:spAutoFit/>
          </a:bodyPr>
          <a:lstStyle/>
          <a:p>
            <a:pPr algn="ctr"/>
            <a:r>
              <a:rPr lang="en-US" altLang="en-GB" b="1" dirty="0">
                <a:latin typeface="Times New Roman" panose="02020603050405020304" pitchFamily="18" charset="0"/>
                <a:cs typeface="Times New Roman" panose="02020603050405020304" pitchFamily="18" charset="0"/>
              </a:rPr>
              <a:t>        DARSHAN N S</a:t>
            </a:r>
            <a:r>
              <a:rPr lang="en-GB" alt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US" alt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4BD22EC0</a:t>
            </a:r>
            <a:r>
              <a:rPr lang="en-US" altLang="en-IN" b="1" dirty="0">
                <a:latin typeface="Times New Roman" panose="02020603050405020304" pitchFamily="18" charset="0"/>
                <a:cs typeface="Times New Roman" panose="02020603050405020304" pitchFamily="18" charset="0"/>
              </a:rPr>
              <a:t>26</a:t>
            </a:r>
            <a:endParaRPr lang="en-IN" b="1" dirty="0">
              <a:latin typeface="Times New Roman" panose="02020603050405020304" pitchFamily="18" charset="0"/>
              <a:cs typeface="Times New Roman" panose="02020603050405020304" pitchFamily="18" charset="0"/>
            </a:endParaRPr>
          </a:p>
          <a:p>
            <a:pPr algn="ctr"/>
            <a:r>
              <a:rPr lang="en-US" altLang="en-IN" b="1" dirty="0">
                <a:latin typeface="Times New Roman" panose="02020603050405020304" pitchFamily="18" charset="0"/>
                <a:cs typeface="Times New Roman" panose="02020603050405020304" pitchFamily="18" charset="0"/>
              </a:rPr>
              <a:t>        DARSHAN S K</a:t>
            </a:r>
            <a:r>
              <a:rPr lang="en-IN" b="1" dirty="0">
                <a:latin typeface="Times New Roman" panose="02020603050405020304" pitchFamily="18" charset="0"/>
                <a:cs typeface="Times New Roman" panose="02020603050405020304" pitchFamily="18" charset="0"/>
              </a:rPr>
              <a:t>		4BD22EC0</a:t>
            </a:r>
            <a:r>
              <a:rPr lang="en-US" altLang="en-IN" b="1" dirty="0">
                <a:latin typeface="Times New Roman" panose="02020603050405020304" pitchFamily="18" charset="0"/>
                <a:cs typeface="Times New Roman" panose="02020603050405020304" pitchFamily="18" charset="0"/>
              </a:rPr>
              <a:t>28</a:t>
            </a:r>
            <a:endParaRPr lang="en-IN" b="1" dirty="0">
              <a:latin typeface="Times New Roman" panose="02020603050405020304" pitchFamily="18" charset="0"/>
              <a:cs typeface="Times New Roman" panose="02020603050405020304" pitchFamily="18" charset="0"/>
            </a:endParaRPr>
          </a:p>
          <a:p>
            <a:pPr algn="ctr"/>
            <a:r>
              <a:rPr lang="en-US" altLang="en-IN" b="1" dirty="0">
                <a:latin typeface="Times New Roman" panose="02020603050405020304" pitchFamily="18" charset="0"/>
                <a:cs typeface="Times New Roman" panose="02020603050405020304" pitchFamily="18" charset="0"/>
              </a:rPr>
              <a:t>        GAGANA K B</a:t>
            </a:r>
            <a:r>
              <a:rPr lang="en-IN" b="1" dirty="0">
                <a:latin typeface="Times New Roman" panose="02020603050405020304" pitchFamily="18" charset="0"/>
                <a:cs typeface="Times New Roman" panose="02020603050405020304" pitchFamily="18" charset="0"/>
              </a:rPr>
              <a:t>		4BD22EC0</a:t>
            </a:r>
            <a:r>
              <a:rPr lang="en-US" altLang="en-IN" b="1" dirty="0">
                <a:latin typeface="Times New Roman" panose="02020603050405020304" pitchFamily="18" charset="0"/>
                <a:cs typeface="Times New Roman" panose="02020603050405020304" pitchFamily="18" charset="0"/>
              </a:rPr>
              <a:t>30</a:t>
            </a:r>
            <a:endParaRPr lang="en-IN" b="1" dirty="0">
              <a:latin typeface="Times New Roman" panose="02020603050405020304" pitchFamily="18" charset="0"/>
              <a:cs typeface="Times New Roman" panose="02020603050405020304" pitchFamily="18" charset="0"/>
            </a:endParaRPr>
          </a:p>
          <a:p>
            <a:pPr algn="ctr"/>
            <a:r>
              <a:rPr lang="en-US" altLang="en-IN" b="1" dirty="0">
                <a:latin typeface="Times New Roman" panose="02020603050405020304" pitchFamily="18" charset="0"/>
                <a:cs typeface="Times New Roman" panose="02020603050405020304" pitchFamily="18" charset="0"/>
              </a:rPr>
              <a:t>        GANESH TM</a:t>
            </a:r>
            <a:r>
              <a:rPr lang="en-IN" b="1" dirty="0">
                <a:latin typeface="Times New Roman" panose="02020603050405020304" pitchFamily="18" charset="0"/>
                <a:cs typeface="Times New Roman" panose="02020603050405020304" pitchFamily="18" charset="0"/>
              </a:rPr>
              <a:t>		4BD22EC0</a:t>
            </a:r>
            <a:r>
              <a:rPr lang="en-US" altLang="en-IN" b="1" dirty="0">
                <a:latin typeface="Times New Roman" panose="02020603050405020304" pitchFamily="18" charset="0"/>
                <a:cs typeface="Times New Roman" panose="02020603050405020304" pitchFamily="18" charset="0"/>
              </a:rPr>
              <a:t>32</a:t>
            </a: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p:txBody>
      </p:sp>
      <p:sp>
        <p:nvSpPr>
          <p:cNvPr id="6" name="TextBox 2"/>
          <p:cNvSpPr txBox="1"/>
          <p:nvPr/>
        </p:nvSpPr>
        <p:spPr>
          <a:xfrm>
            <a:off x="-391160" y="5335905"/>
            <a:ext cx="4688205" cy="1901825"/>
          </a:xfrm>
          <a:prstGeom prst="rect">
            <a:avLst/>
          </a:prstGeom>
          <a:noFill/>
        </p:spPr>
        <p:txBody>
          <a:bodyPr wrap="square" rtlCol="0">
            <a:spAutoFit/>
          </a:bodyPr>
          <a:lstStyle/>
          <a:p>
            <a:pPr lvl="1" algn="ctr"/>
            <a:endParaRPr lang="en-IN" b="1" dirty="0">
              <a:latin typeface="Times New Roman" panose="02020603050405020304" pitchFamily="18" charset="0"/>
              <a:cs typeface="Times New Roman" panose="02020603050405020304" pitchFamily="18" charset="0"/>
            </a:endParaRPr>
          </a:p>
          <a:p>
            <a:pPr algn="ctr"/>
            <a:r>
              <a:rPr lang="en-GB" altLang="en-IN" b="1" dirty="0">
                <a:latin typeface="Times New Roman" panose="02020603050405020304" pitchFamily="18" charset="0"/>
                <a:cs typeface="Times New Roman" panose="02020603050405020304" pitchFamily="18" charset="0"/>
              </a:rPr>
              <a:t>          </a:t>
            </a:r>
            <a:r>
              <a:rPr lang="en-US" altLang="en-GB" b="1" dirty="0">
                <a:latin typeface="Times New Roman" panose="02020603050405020304" pitchFamily="18" charset="0"/>
                <a:cs typeface="Times New Roman" panose="02020603050405020304" pitchFamily="18" charset="0"/>
              </a:rPr>
              <a:t>Bhagya Shantha Kumar</a:t>
            </a:r>
            <a:r>
              <a:rPr lang="en-GB" altLang="en-IN" b="1" dirty="0">
                <a:latin typeface="Times New Roman" panose="02020603050405020304" pitchFamily="18" charset="0"/>
                <a:cs typeface="Times New Roman" panose="02020603050405020304" pitchFamily="18" charset="0"/>
              </a:rPr>
              <a:t> </a:t>
            </a:r>
          </a:p>
          <a:p>
            <a:pPr algn="ctr"/>
            <a:r>
              <a:rPr lang="en-GB" altLang="en-IN" b="1" baseline="-25000" dirty="0">
                <a:latin typeface="Times New Roman" panose="02020603050405020304" pitchFamily="18" charset="0"/>
                <a:cs typeface="Times New Roman" panose="02020603050405020304" pitchFamily="18" charset="0"/>
              </a:rPr>
              <a:t>                                            </a:t>
            </a:r>
            <a:r>
              <a:rPr lang="en-GB" altLang="en-IN" baseline="-25000" dirty="0">
                <a:latin typeface="Times New Roman" panose="02020603050405020304" pitchFamily="18" charset="0"/>
                <a:cs typeface="Times New Roman" panose="02020603050405020304" pitchFamily="18" charset="0"/>
              </a:rPr>
              <a:t> </a:t>
            </a:r>
            <a:r>
              <a:rPr lang="en-GB" altLang="en-IN" baseline="-25000" dirty="0" err="1">
                <a:latin typeface="Times New Roman" panose="02020603050405020304" pitchFamily="18" charset="0"/>
                <a:cs typeface="Times New Roman" panose="02020603050405020304" pitchFamily="18" charset="0"/>
              </a:rPr>
              <a:t>M</a:t>
            </a:r>
            <a:r>
              <a:rPr lang="en-US" altLang="en-GB" baseline="-25000" dirty="0" err="1">
                <a:latin typeface="Times New Roman" panose="02020603050405020304" pitchFamily="18" charset="0"/>
                <a:cs typeface="Times New Roman" panose="02020603050405020304" pitchFamily="18" charset="0"/>
              </a:rPr>
              <a:t>.Tech</a:t>
            </a:r>
            <a:endParaRPr lang="en-IN" dirty="0">
              <a:latin typeface="Times New Roman" panose="02020603050405020304" pitchFamily="18" charset="0"/>
              <a:cs typeface="Times New Roman" panose="02020603050405020304" pitchFamily="18" charset="0"/>
            </a:endParaRPr>
          </a:p>
          <a:p>
            <a:pPr algn="ctr"/>
            <a:r>
              <a:rPr lang="en-GB" altLang="en-IN" b="1" dirty="0">
                <a:latin typeface="Times New Roman" panose="02020603050405020304" pitchFamily="18" charset="0"/>
                <a:cs typeface="Times New Roman" panose="02020603050405020304" pitchFamily="18" charset="0"/>
              </a:rPr>
              <a:t>      Project guide</a:t>
            </a: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7" name="TextBox 2"/>
          <p:cNvSpPr txBox="1"/>
          <p:nvPr/>
        </p:nvSpPr>
        <p:spPr>
          <a:xfrm>
            <a:off x="6724081" y="5424611"/>
            <a:ext cx="5468164" cy="1723549"/>
          </a:xfrm>
          <a:prstGeom prst="rect">
            <a:avLst/>
          </a:prstGeom>
          <a:noFill/>
        </p:spPr>
        <p:txBody>
          <a:bodyPr wrap="none" rtlCol="0">
            <a:spAutoFit/>
          </a:bodyPr>
          <a:lstStyle/>
          <a:p>
            <a:pPr lvl="1" algn="ctr"/>
            <a:r>
              <a:rPr lang="en-GB" altLang="en-IN" b="1" dirty="0">
                <a:latin typeface="Times New Roman" panose="02020603050405020304" pitchFamily="18" charset="0"/>
                <a:cs typeface="Times New Roman" panose="02020603050405020304" pitchFamily="18" charset="0"/>
              </a:rPr>
              <a:t>Dr G S Sunitha</a:t>
            </a:r>
          </a:p>
          <a:p>
            <a:pPr algn="ctr"/>
            <a:r>
              <a:rPr lang="en-GB" altLang="en-IN" baseline="-25000" dirty="0">
                <a:latin typeface="Times New Roman" panose="02020603050405020304" pitchFamily="18" charset="0"/>
                <a:cs typeface="Times New Roman" panose="02020603050405020304" pitchFamily="18" charset="0"/>
              </a:rPr>
              <a:t>                                                                    M.TECH(DEAC).,</a:t>
            </a:r>
            <a:r>
              <a:rPr lang="en-GB" altLang="en-IN" baseline="-25000" dirty="0" err="1">
                <a:latin typeface="Times New Roman" panose="02020603050405020304" pitchFamily="18" charset="0"/>
                <a:cs typeface="Times New Roman" panose="02020603050405020304" pitchFamily="18" charset="0"/>
              </a:rPr>
              <a:t>Ph.D,MISTE,FIETE,FIE</a:t>
            </a:r>
            <a:endParaRPr lang="en-IN" dirty="0">
              <a:latin typeface="Times New Roman" panose="02020603050405020304" pitchFamily="18" charset="0"/>
              <a:cs typeface="Times New Roman" panose="02020603050405020304" pitchFamily="18" charset="0"/>
            </a:endParaRPr>
          </a:p>
          <a:p>
            <a:pPr algn="ctr"/>
            <a:r>
              <a:rPr lang="en-GB" altLang="en-IN" b="1" dirty="0">
                <a:latin typeface="Times New Roman" panose="02020603050405020304" pitchFamily="18" charset="0"/>
                <a:cs typeface="Times New Roman" panose="02020603050405020304" pitchFamily="18" charset="0"/>
              </a:rPr>
              <a:t>      Program coordinator</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0"/>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426085" y="2720975"/>
            <a:ext cx="11426190" cy="3469640"/>
          </a:xfrm>
          <a:prstGeom prst="rect">
            <a:avLst/>
          </a:prstGeom>
        </p:spPr>
        <p:txBody>
          <a:bodyPr wrap="square" anchor="ctr" anchorCtr="0">
            <a:noAutofit/>
          </a:bodyPr>
          <a:lstStyle/>
          <a:p>
            <a:pPr algn="just" fontAlgn="ctr">
              <a:lnSpc>
                <a:spcPct val="150000"/>
              </a:lnSpc>
            </a:pPr>
            <a:r>
              <a:rPr lang="en-US" altLang="en-US" b="1" dirty="0">
                <a:effectLst/>
                <a:latin typeface="Times New Roman" panose="02020603050405020304" pitchFamily="18" charset="0"/>
                <a:ea typeface="Open Sans ExtraBold" panose="020B0906030804020204" charset="0"/>
                <a:cs typeface="Times New Roman" panose="02020603050405020304" pitchFamily="18" charset="0"/>
                <a:sym typeface="+mn-ea"/>
              </a:rPr>
              <a:t>ARDUINO UNO:</a:t>
            </a:r>
          </a:p>
          <a:p>
            <a:pPr algn="just" fontAlgn="ctr">
              <a:lnSpc>
                <a:spcPct val="150000"/>
              </a:lnSpc>
            </a:pPr>
            <a:r>
              <a:rPr lang="en-US" altLang="en-US" dirty="0">
                <a:ln/>
                <a:solidFill>
                  <a:schemeClr val="tx1"/>
                </a:solidFill>
                <a:effectLst/>
                <a:latin typeface="Times New Roman" panose="02020603050405020304" pitchFamily="18" charset="0"/>
                <a:ea typeface="Open Sans ExtraBold" panose="020B0906030804020204" charset="0"/>
                <a:cs typeface="Times New Roman" panose="02020603050405020304" pitchFamily="18" charset="0"/>
                <a:sym typeface="+mn-ea"/>
              </a:rPr>
              <a:t>The Arduino Uno acts as a microcontroller that processes inputs from sensors and controls outputs like motors, displays, and other devices.</a:t>
            </a:r>
            <a:endParaRPr lang="en-US" altLang="en-US"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Open Sans ExtraBold" panose="020B0906030804020204" charset="0"/>
              <a:cs typeface="Times New Roman" panose="02020603050405020304" pitchFamily="18" charset="0"/>
              <a:sym typeface="+mn-ea"/>
            </a:endParaRPr>
          </a:p>
          <a:p>
            <a:pPr algn="just" fontAlgn="ctr">
              <a:lnSpc>
                <a:spcPct val="150000"/>
              </a:lnSpc>
            </a:pPr>
            <a:endParaRPr lang="en-US" altLang="en-US"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Open Sans ExtraBold" panose="020B0906030804020204" charset="0"/>
              <a:cs typeface="Times New Roman" panose="02020603050405020304" pitchFamily="18" charset="0"/>
              <a:sym typeface="+mn-ea"/>
            </a:endParaRPr>
          </a:p>
          <a:p>
            <a:pPr algn="just" fontAlgn="ctr">
              <a:lnSpc>
                <a:spcPct val="150000"/>
              </a:lnSpc>
            </a:pPr>
            <a:r>
              <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SPECIFICATIONS:</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Microcontroller: ATmega328P.</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Operating Voltage: 5V.</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Input Voltage (recommended): 7-12V.</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Digital I/O Pins: 14 (6 of which are PWM-capable).</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Analog Input Pins: 6.</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USB connection: Type-B USB for programming and power supply.</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Communication: UART, SPI, I2C.</a:t>
            </a:r>
          </a:p>
          <a:p>
            <a:pPr marL="285750" indent="-285750" algn="just" fontAlgn="ctr">
              <a:lnSpc>
                <a:spcPct val="15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algn="just" fontAlgn="ctr"/>
            <a:endParaRPr lang="en-IN"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IN"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IN"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IN"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IN"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IN"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GB"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just" fontAlgn="ctr"/>
            <a:endParaRPr lang="en-GB" altLang="en-US" sz="1900" dirty="0">
              <a:solidFill>
                <a:srgbClr val="000000"/>
              </a:solidFill>
              <a:latin typeface="Times New Roman" panose="02020603050405020304" pitchFamily="18" charset="0"/>
              <a:ea typeface="Calibri" panose="020F0502020204030204"/>
              <a:cs typeface="Times New Roman" panose="02020603050405020304" pitchFamily="18" charset="0"/>
            </a:endParaRP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HARDWARE REQUIREMENTS:</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pic>
        <p:nvPicPr>
          <p:cNvPr id="4" name="Image 12"/>
          <p:cNvPicPr/>
          <p:nvPr/>
        </p:nvPicPr>
        <p:blipFill>
          <a:blip r:embed="rId3" cstate="print"/>
          <a:stretch>
            <a:fillRect/>
          </a:stretch>
        </p:blipFill>
        <p:spPr>
          <a:xfrm>
            <a:off x="7848600" y="2642870"/>
            <a:ext cx="4147185" cy="3901440"/>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0"/>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511810" y="359410"/>
            <a:ext cx="11435715" cy="5310505"/>
          </a:xfrm>
          <a:prstGeom prst="rect">
            <a:avLst/>
          </a:prstGeom>
        </p:spPr>
        <p:txBody>
          <a:bodyPr wrap="square" anchor="ctr" anchorCtr="0">
            <a:noAutofit/>
          </a:bodyPr>
          <a:lstStyle/>
          <a:p>
            <a:pPr algn="just" fontAlgn="ctr">
              <a:lnSpc>
                <a:spcPct val="150000"/>
              </a:lnSpc>
            </a:pPr>
            <a:r>
              <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rPr>
              <a:t>ESP8266 Wi-Fi MODULE:</a:t>
            </a:r>
          </a:p>
          <a:p>
            <a:pPr algn="just" fontAlgn="ctr">
              <a:lnSpc>
                <a:spcPct val="150000"/>
              </a:lnSpc>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It handles Wi-Fi connectivity, allowing remote monitoring and control of waste classification data through the Blynk cloud platform.</a:t>
            </a:r>
          </a:p>
          <a:p>
            <a:pPr algn="just" fontAlgn="ctr">
              <a:lnSpc>
                <a:spcPct val="150000"/>
              </a:lnSpc>
            </a:pPr>
            <a:endParaRPr lang="en-US" altLang="en-US" sz="19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just" fontAlgn="ctr">
              <a:lnSpc>
                <a:spcPct val="150000"/>
              </a:lnSpc>
            </a:pPr>
            <a:r>
              <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SPECIFICATIONS:</a:t>
            </a:r>
            <a:endPar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342900" indent="-34290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Wi-Fi Standard: 802.11 b/g/n.</a:t>
            </a:r>
          </a:p>
          <a:p>
            <a:pPr marL="342900" indent="-34290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Operating Voltage: 3.3V.</a:t>
            </a:r>
          </a:p>
          <a:p>
            <a:pPr marL="342900" indent="-34290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Serial Communication: UART, SPI, and I2C.</a:t>
            </a:r>
          </a:p>
          <a:p>
            <a:pPr marL="342900" indent="-34290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GPIO Pins: 17 configurable General Purpose I/O pins.</a:t>
            </a:r>
          </a:p>
          <a:p>
            <a:pPr marL="342900" indent="-34290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Range: Varies by environment (usually around 50-100 meters).</a:t>
            </a: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HARDWARE REQUIREMENTS:</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pic>
        <p:nvPicPr>
          <p:cNvPr id="34" name="Image 34"/>
          <p:cNvPicPr/>
          <p:nvPr/>
        </p:nvPicPr>
        <p:blipFill>
          <a:blip r:embed="rId3" cstate="print"/>
          <a:stretch>
            <a:fillRect/>
          </a:stretch>
        </p:blipFill>
        <p:spPr>
          <a:xfrm>
            <a:off x="7835265" y="1969770"/>
            <a:ext cx="4112260" cy="370014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0"/>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524510" y="1587500"/>
            <a:ext cx="10761345" cy="4471035"/>
          </a:xfrm>
          <a:prstGeom prst="rect">
            <a:avLst/>
          </a:prstGeom>
        </p:spPr>
        <p:txBody>
          <a:bodyPr wrap="square" anchor="ctr" anchorCtr="0">
            <a:noAutofit/>
          </a:bodyPr>
          <a:lstStyle/>
          <a:p>
            <a:pPr algn="just" fontAlgn="ctr">
              <a:lnSpc>
                <a:spcPct val="150000"/>
              </a:lnSpc>
            </a:pPr>
            <a:endParaRPr lang="en-US" altLang="en-US" b="1" dirty="0">
              <a:latin typeface="Times New Roman" panose="02020603050405020304" pitchFamily="18" charset="0"/>
              <a:cs typeface="Times New Roman" panose="02020603050405020304" pitchFamily="18" charset="0"/>
            </a:endParaRPr>
          </a:p>
          <a:p>
            <a:pPr algn="just" fontAlgn="ctr">
              <a:lnSpc>
                <a:spcPct val="150000"/>
              </a:lnSpc>
            </a:pPr>
            <a:r>
              <a:rPr lang="en-US" altLang="en-US" b="1" dirty="0">
                <a:latin typeface="Times New Roman" panose="02020603050405020304" pitchFamily="18" charset="0"/>
                <a:cs typeface="Times New Roman" panose="02020603050405020304" pitchFamily="18" charset="0"/>
              </a:rPr>
              <a:t>SOIL MOISTURE SENSOR:</a:t>
            </a:r>
          </a:p>
          <a:p>
            <a:pPr algn="just" fontAlgn="ctr">
              <a:lnSpc>
                <a:spcPct val="150000"/>
              </a:lnSpc>
            </a:pPr>
            <a:r>
              <a:rPr lang="en-US" altLang="en-US" dirty="0">
                <a:latin typeface="Times New Roman" panose="02020603050405020304" pitchFamily="18" charset="0"/>
                <a:cs typeface="Times New Roman" panose="02020603050405020304" pitchFamily="18" charset="0"/>
              </a:rPr>
              <a:t>The soil moisture sensor detects the level of moisture in waste to classify it as wet or dry.</a:t>
            </a:r>
          </a:p>
          <a:p>
            <a:pPr algn="just" fontAlgn="ctr">
              <a:lnSpc>
                <a:spcPct val="150000"/>
              </a:lnSpc>
            </a:pPr>
            <a:endParaRPr lang="en-US" altLang="en-US" dirty="0">
              <a:latin typeface="Times New Roman" panose="02020603050405020304" pitchFamily="18" charset="0"/>
              <a:cs typeface="Times New Roman" panose="02020603050405020304" pitchFamily="18" charset="0"/>
            </a:endParaRPr>
          </a:p>
          <a:p>
            <a:pPr algn="just" fontAlgn="ctr">
              <a:lnSpc>
                <a:spcPct val="100000"/>
              </a:lnSpc>
            </a:pPr>
            <a:r>
              <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rPr>
              <a:t>SPECIFICATIONS:</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Operating Voltage: 3.3V–5V DC.</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Output:Analog (A0): Proportional voltage to moisture level (0–3V).</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Digital (D0): High/Low based on threshold.</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Current Consumption: &lt;20mA.</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Dimensions: Probe ~60mm x 20mm, Control Board ~30mm x 20mm.</a:t>
            </a:r>
          </a:p>
          <a:p>
            <a:pPr indent="0" algn="just" fontAlgn="ctr">
              <a:lnSpc>
                <a:spcPct val="150000"/>
              </a:lnSpc>
              <a:buNone/>
            </a:pPr>
            <a:endPar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endParaRPr>
          </a:p>
          <a:p>
            <a:pPr indent="0" algn="just" fontAlgn="ctr">
              <a:lnSpc>
                <a:spcPct val="100000"/>
              </a:lnSpc>
              <a:buNone/>
            </a:pPr>
            <a:endPar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indent="0" algn="just" fontAlgn="ctr">
              <a:lnSpc>
                <a:spcPct val="100000"/>
              </a:lnSpc>
              <a:buNone/>
            </a:pPr>
            <a:endPar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indent="0" algn="just" fontAlgn="ctr">
              <a:lnSpc>
                <a:spcPct val="100000"/>
              </a:lnSpc>
              <a:buNone/>
            </a:pPr>
            <a:endPar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IN"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IN"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IN"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buFont typeface="Arial" panose="020B0604020202020204" pitchFamily="34" charset="0"/>
              <a:buChar char="•"/>
            </a:pPr>
            <a:endParaRPr lang="en-GB"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just" fontAlgn="ctr"/>
            <a:endParaRPr lang="en-GB" altLang="en-US" sz="1900" dirty="0">
              <a:solidFill>
                <a:srgbClr val="000000"/>
              </a:solidFill>
              <a:latin typeface="Times New Roman" panose="02020603050405020304" pitchFamily="18" charset="0"/>
              <a:ea typeface="Calibri" panose="020F0502020204030204"/>
              <a:cs typeface="Times New Roman" panose="02020603050405020304" pitchFamily="18" charset="0"/>
            </a:endParaRPr>
          </a:p>
        </p:txBody>
      </p:sp>
      <p:grpSp>
        <p:nvGrpSpPr>
          <p:cNvPr id="2" name="组合 3"/>
          <p:cNvGrpSpPr/>
          <p:nvPr/>
        </p:nvGrpSpPr>
        <p:grpSpPr>
          <a:xfrm>
            <a:off x="426085" y="297815"/>
            <a:ext cx="10163810" cy="953135"/>
            <a:chOff x="671" y="810"/>
            <a:chExt cx="16006" cy="1501"/>
          </a:xfrm>
        </p:grpSpPr>
        <p:sp>
          <p:nvSpPr>
            <p:cNvPr id="106" name="矩形 105"/>
            <p:cNvSpPr/>
            <p:nvPr/>
          </p:nvSpPr>
          <p:spPr>
            <a:xfrm>
              <a:off x="982" y="810"/>
              <a:ext cx="15695" cy="1501"/>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HARDWARE REQUIREMENTS:</a:t>
              </a:r>
            </a:p>
            <a:p>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pic>
        <p:nvPicPr>
          <p:cNvPr id="4" name="Picture 3"/>
          <p:cNvPicPr/>
          <p:nvPr/>
        </p:nvPicPr>
        <p:blipFill>
          <a:blip r:embed="rId3"/>
          <a:stretch>
            <a:fillRect/>
          </a:stretch>
        </p:blipFill>
        <p:spPr>
          <a:xfrm>
            <a:off x="8077200" y="1913255"/>
            <a:ext cx="3810000" cy="322961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0"/>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524510" y="819786"/>
            <a:ext cx="10761345" cy="4737100"/>
          </a:xfrm>
          <a:prstGeom prst="rect">
            <a:avLst/>
          </a:prstGeom>
        </p:spPr>
        <p:txBody>
          <a:bodyPr wrap="square" anchor="ctr" anchorCtr="0">
            <a:noAutofit/>
          </a:bodyPr>
          <a:lstStyle/>
          <a:p>
            <a:pPr algn="just" fontAlgn="ctr">
              <a:lnSpc>
                <a:spcPct val="150000"/>
              </a:lnSpc>
            </a:pPr>
            <a:r>
              <a:rPr lang="en-US" altLang="en-US" b="1" dirty="0">
                <a:latin typeface="Times New Roman" panose="02020603050405020304" pitchFamily="18" charset="0"/>
                <a:cs typeface="Times New Roman" panose="02020603050405020304" pitchFamily="18" charset="0"/>
              </a:rPr>
              <a:t>I2C LCD: </a:t>
            </a:r>
          </a:p>
          <a:p>
            <a:pPr algn="just" fontAlgn="ctr">
              <a:lnSpc>
                <a:spcPct val="150000"/>
              </a:lnSpc>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The I2C LCD display shows waste classification results and system status using the I2C protocol for efficient data transfer.</a:t>
            </a:r>
          </a:p>
          <a:p>
            <a:pPr algn="just" fontAlgn="ctr">
              <a:lnSpc>
                <a:spcPct val="150000"/>
              </a:lnSpc>
            </a:pPr>
            <a:endPar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just" fontAlgn="ctr">
              <a:lnSpc>
                <a:spcPct val="150000"/>
              </a:lnSpc>
            </a:pPr>
            <a:r>
              <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rPr>
              <a:t>SPECIFICATIONS:</a:t>
            </a:r>
          </a:p>
          <a:p>
            <a:pPr marL="285750" indent="-285750" algn="just" fontAlgn="ct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Size: 16x2 or 20x4 characters (16 or 20 columns and 2 or 4 rows).</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Voltage: 5V or 3.3V.</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Interface: I2C communication (uses only 2 data lines: SDA for data and SCL for clock).</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Display: LCD (Liquid Crystal Display) with backlight.</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Current consumption: Typically 20-40mA (depending on the display size and backlight).</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Resolution: 5x8 dot matrix per character.</a:t>
            </a:r>
            <a:endParaRPr lang="en-US" altLang="en-US" sz="16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342900" indent="-342900" algn="just" fontAlgn="ctr">
              <a:buFont typeface="Arial" panose="020B0604020202020204" pitchFamily="34" charset="0"/>
              <a:buChar char="•"/>
            </a:pPr>
            <a:endParaRPr lang="en-GB" altLang="en-US" sz="1900" dirty="0">
              <a:solidFill>
                <a:srgbClr val="000000"/>
              </a:solidFill>
              <a:latin typeface="Times New Roman" panose="02020603050405020304" pitchFamily="18" charset="0"/>
              <a:ea typeface="Calibri" panose="020F0502020204030204"/>
              <a:cs typeface="Times New Roman" panose="02020603050405020304" pitchFamily="18" charset="0"/>
            </a:endParaRP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HARDWARE REQUIREMENTS:</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pic>
        <p:nvPicPr>
          <p:cNvPr id="4" name="Picture 3" descr="WhatsApp Image 2024-12-22 at 12.21.56 AM"/>
          <p:cNvPicPr>
            <a:picLocks noChangeAspect="1"/>
          </p:cNvPicPr>
          <p:nvPr/>
        </p:nvPicPr>
        <p:blipFill>
          <a:blip r:embed="rId3"/>
          <a:stretch>
            <a:fillRect/>
          </a:stretch>
        </p:blipFill>
        <p:spPr>
          <a:xfrm>
            <a:off x="9033510" y="2433320"/>
            <a:ext cx="2989580" cy="2713990"/>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0"/>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524510" y="654686"/>
            <a:ext cx="10761345" cy="4737100"/>
          </a:xfrm>
          <a:prstGeom prst="rect">
            <a:avLst/>
          </a:prstGeom>
        </p:spPr>
        <p:txBody>
          <a:bodyPr wrap="square" anchor="ctr" anchorCtr="0">
            <a:noAutofit/>
          </a:bodyPr>
          <a:lstStyle/>
          <a:p>
            <a:pPr algn="just" fontAlgn="ctr">
              <a:lnSpc>
                <a:spcPct val="150000"/>
              </a:lnSpc>
            </a:pPr>
            <a:r>
              <a:rPr lang="en-US" altLang="en-IN" b="1" dirty="0">
                <a:latin typeface="Times New Roman" panose="02020603050405020304" pitchFamily="18" charset="0"/>
                <a:cs typeface="Times New Roman" panose="02020603050405020304" pitchFamily="18" charset="0"/>
              </a:rPr>
              <a:t>ULTRASONIC SENSOR</a:t>
            </a:r>
            <a:r>
              <a:rPr lang="en-IN" b="1" dirty="0">
                <a:latin typeface="Times New Roman" panose="02020603050405020304" pitchFamily="18" charset="0"/>
                <a:cs typeface="Times New Roman" panose="02020603050405020304" pitchFamily="18" charset="0"/>
              </a:rPr>
              <a:t>:</a:t>
            </a:r>
          </a:p>
          <a:p>
            <a:pPr algn="just" fontAlgn="ctr">
              <a:lnSpc>
                <a:spcPct val="150000"/>
              </a:lnSpc>
            </a:pPr>
            <a:r>
              <a:rPr lang="en-US" altLang="en-US" dirty="0">
                <a:latin typeface="Times New Roman" panose="02020603050405020304" pitchFamily="18" charset="0"/>
                <a:cs typeface="Times New Roman" panose="02020603050405020304" pitchFamily="18" charset="0"/>
              </a:rPr>
              <a:t>The ultrasonic sensor measures the distance to an object by emitting sound waves and timing how long it takes for the waves to return.</a:t>
            </a:r>
            <a:r>
              <a:rPr lang="en-US" dirty="0">
                <a:latin typeface="Times New Roman" panose="02020603050405020304" pitchFamily="18" charset="0"/>
                <a:cs typeface="Times New Roman" panose="02020603050405020304" pitchFamily="18" charset="0"/>
              </a:rPr>
              <a:t> </a:t>
            </a:r>
          </a:p>
          <a:p>
            <a:pPr algn="just" fontAlgn="ctr">
              <a:lnSpc>
                <a:spcPct val="150000"/>
              </a:lnSpc>
            </a:pPr>
            <a:r>
              <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rPr>
              <a:t>SPECIFICATIONS:</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Operating Voltage: 5V.</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Measuring Range: 2 cm to 400 cm.</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Interface: Digital (uses two pins: Trigger and Echo).</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Trigger Pulse Width: 10 µs.</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Echo Pulse Width: Proportional to the distance measured.</a:t>
            </a:r>
          </a:p>
          <a:p>
            <a:pPr algn="just" fontAlgn="ctr">
              <a:lnSpc>
                <a:spcPct val="150000"/>
              </a:lnSpc>
            </a:pPr>
            <a:endParaRPr lang="en-GB" altLang="en-US" dirty="0">
              <a:solidFill>
                <a:srgbClr val="000000"/>
              </a:solidFill>
              <a:latin typeface="Times New Roman" panose="02020603050405020304" pitchFamily="18" charset="0"/>
              <a:ea typeface="Calibri" panose="020F0502020204030204"/>
              <a:cs typeface="Times New Roman" panose="02020603050405020304" pitchFamily="18" charset="0"/>
            </a:endParaRP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HARDWARE REQUIREMENTS:</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pic>
        <p:nvPicPr>
          <p:cNvPr id="33" name="Image 33"/>
          <p:cNvPicPr/>
          <p:nvPr/>
        </p:nvPicPr>
        <p:blipFill>
          <a:blip r:embed="rId3" cstate="print"/>
          <a:stretch>
            <a:fillRect/>
          </a:stretch>
        </p:blipFill>
        <p:spPr>
          <a:xfrm>
            <a:off x="7929245" y="1952625"/>
            <a:ext cx="3356610" cy="2953385"/>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0"/>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524510" y="654686"/>
            <a:ext cx="10761345" cy="4737100"/>
          </a:xfrm>
          <a:prstGeom prst="rect">
            <a:avLst/>
          </a:prstGeom>
        </p:spPr>
        <p:txBody>
          <a:bodyPr wrap="square" anchor="ctr" anchorCtr="0">
            <a:noAutofit/>
          </a:bodyPr>
          <a:lstStyle/>
          <a:p>
            <a:pPr algn="just" fontAlgn="ctr">
              <a:lnSpc>
                <a:spcPct val="150000"/>
              </a:lnSpc>
            </a:pPr>
            <a:r>
              <a:rPr lang="en-US" altLang="en-IN" b="1" dirty="0">
                <a:latin typeface="Times New Roman" panose="02020603050405020304" pitchFamily="18" charset="0"/>
                <a:cs typeface="Times New Roman" panose="02020603050405020304" pitchFamily="18" charset="0"/>
              </a:rPr>
              <a:t>SERVO MOTOR</a:t>
            </a:r>
            <a:r>
              <a:rPr lang="en-IN" b="1" dirty="0">
                <a:latin typeface="Times New Roman" panose="02020603050405020304" pitchFamily="18" charset="0"/>
                <a:cs typeface="Times New Roman" panose="02020603050405020304" pitchFamily="18" charset="0"/>
              </a:rPr>
              <a:t>:</a:t>
            </a:r>
          </a:p>
          <a:p>
            <a:pPr algn="just" fontAlgn="ctr">
              <a:lnSpc>
                <a:spcPct val="150000"/>
              </a:lnSpc>
            </a:pPr>
            <a:r>
              <a:rPr lang="en-US" altLang="en-US" dirty="0">
                <a:latin typeface="Times New Roman" panose="02020603050405020304" pitchFamily="18" charset="0"/>
                <a:cs typeface="Times New Roman" panose="02020603050405020304" pitchFamily="18" charset="0"/>
              </a:rPr>
              <a:t>The servo motor precisely controls the rotation of an object within a specified angle, based on PWM signals.</a:t>
            </a:r>
          </a:p>
          <a:p>
            <a:pPr algn="just" fontAlgn="ctr">
              <a:lnSpc>
                <a:spcPct val="150000"/>
              </a:lnSpc>
            </a:pPr>
            <a:r>
              <a:rPr lang="en-US" dirty="0">
                <a:latin typeface="Times New Roman" panose="02020603050405020304" pitchFamily="18" charset="0"/>
                <a:cs typeface="Times New Roman" panose="02020603050405020304" pitchFamily="18" charset="0"/>
              </a:rPr>
              <a:t> </a:t>
            </a:r>
          </a:p>
          <a:p>
            <a:pPr algn="just" fontAlgn="ctr">
              <a:lnSpc>
                <a:spcPct val="150000"/>
              </a:lnSpc>
            </a:pPr>
            <a:r>
              <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rPr>
              <a:t>SPECIFICATIONS:</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Rotation Angle: Typically 0</a:t>
            </a:r>
            <a:r>
              <a:rPr lang="" altLang="en-US" dirty="0">
                <a:solidFill>
                  <a:srgbClr val="000000"/>
                </a:solidFill>
                <a:latin typeface="Times New Roman" panose="02020603050405020304" pitchFamily="18" charset="0"/>
                <a:ea typeface="Calibri" panose="020F0502020204030204"/>
                <a:cs typeface="Times New Roman" panose="02020603050405020304" pitchFamily="18" charset="0"/>
              </a:rPr>
              <a:t>°</a:t>
            </a: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 to 180</a:t>
            </a:r>
            <a:r>
              <a:rPr lang="" altLang="en-US" dirty="0">
                <a:solidFill>
                  <a:srgbClr val="000000"/>
                </a:solidFill>
                <a:latin typeface="Times New Roman" panose="02020603050405020304" pitchFamily="18" charset="0"/>
                <a:ea typeface="Calibri" panose="020F0502020204030204"/>
                <a:cs typeface="Times New Roman" panose="02020603050405020304" pitchFamily="18" charset="0"/>
              </a:rPr>
              <a:t>°</a:t>
            </a: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 (for standard servo motors).</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Speed: 0.12s/60</a:t>
            </a:r>
            <a:r>
              <a:rPr lang="" altLang="en-US" dirty="0">
                <a:solidFill>
                  <a:srgbClr val="000000"/>
                </a:solidFill>
                <a:latin typeface="Times New Roman" panose="02020603050405020304" pitchFamily="18" charset="0"/>
                <a:ea typeface="Calibri" panose="020F0502020204030204"/>
                <a:cs typeface="Times New Roman" panose="02020603050405020304" pitchFamily="18" charset="0"/>
              </a:rPr>
              <a:t>°</a:t>
            </a:r>
            <a:r>
              <a:rPr lang="en-US" dirty="0">
                <a:solidFill>
                  <a:srgbClr val="000000"/>
                </a:solidFill>
                <a:latin typeface="Times New Roman" panose="02020603050405020304" pitchFamily="18" charset="0"/>
                <a:ea typeface="Calibri" panose="020F0502020204030204"/>
                <a:cs typeface="Times New Roman" panose="02020603050405020304" pitchFamily="18" charset="0"/>
              </a:rPr>
              <a:t>.</a:t>
            </a:r>
            <a:endPar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endParaRP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Operating Voltage: 4.8V to 6.0V (varies with the model).</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Control Signal: Pulse-width modulation (PWM).</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Weight: Around 9-15 grams.</a:t>
            </a: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HARDWARE REQUIREMENTS:</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pic>
        <p:nvPicPr>
          <p:cNvPr id="4" name="Picture 3" descr="WhatsApp Image 2024-12-22 at 12.38.09 AM"/>
          <p:cNvPicPr>
            <a:picLocks noChangeAspect="1"/>
          </p:cNvPicPr>
          <p:nvPr/>
        </p:nvPicPr>
        <p:blipFill>
          <a:blip r:embed="rId3"/>
          <a:stretch>
            <a:fillRect/>
          </a:stretch>
        </p:blipFill>
        <p:spPr>
          <a:xfrm>
            <a:off x="8074025" y="2094865"/>
            <a:ext cx="3894455" cy="3620135"/>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8890"/>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524510" y="654686"/>
            <a:ext cx="10761345" cy="4737100"/>
          </a:xfrm>
          <a:prstGeom prst="rect">
            <a:avLst/>
          </a:prstGeom>
        </p:spPr>
        <p:txBody>
          <a:bodyPr wrap="square" anchor="ctr" anchorCtr="0">
            <a:noAutofit/>
          </a:bodyPr>
          <a:lstStyle/>
          <a:p>
            <a:pPr algn="just" fontAlgn="ctr">
              <a:lnSpc>
                <a:spcPct val="150000"/>
              </a:lnSpc>
            </a:pPr>
            <a:r>
              <a:rPr lang="en-US" altLang="en-IN" b="1" dirty="0">
                <a:latin typeface="Times New Roman" panose="02020603050405020304" pitchFamily="18" charset="0"/>
                <a:cs typeface="Times New Roman" panose="02020603050405020304" pitchFamily="18" charset="0"/>
              </a:rPr>
              <a:t>INDUCTIVE PROXIMITY SENSOR</a:t>
            </a:r>
            <a:r>
              <a:rPr lang="en-IN" b="1" dirty="0">
                <a:latin typeface="Times New Roman" panose="02020603050405020304" pitchFamily="18" charset="0"/>
                <a:cs typeface="Times New Roman" panose="02020603050405020304" pitchFamily="18" charset="0"/>
              </a:rPr>
              <a:t>:</a:t>
            </a:r>
          </a:p>
          <a:p>
            <a:pPr algn="just" fontAlgn="ctr">
              <a:lnSpc>
                <a:spcPct val="150000"/>
              </a:lnSpc>
            </a:pPr>
            <a:r>
              <a:rPr lang="en-US" altLang="en-US" dirty="0">
                <a:latin typeface="Times New Roman" panose="02020603050405020304" pitchFamily="18" charset="0"/>
                <a:cs typeface="Times New Roman" panose="02020603050405020304" pitchFamily="18" charset="0"/>
              </a:rPr>
              <a:t>The inductive proximity sensor detects the presence of metallic objects by sensing changes in the electromagnetic field when the object comes near.</a:t>
            </a:r>
          </a:p>
          <a:p>
            <a:pPr algn="just" fontAlgn="ctr">
              <a:lnSpc>
                <a:spcPct val="150000"/>
              </a:lnSpc>
            </a:pPr>
            <a:r>
              <a:rPr lang="en-US" dirty="0">
                <a:latin typeface="Times New Roman" panose="02020603050405020304" pitchFamily="18" charset="0"/>
                <a:cs typeface="Times New Roman" panose="02020603050405020304" pitchFamily="18" charset="0"/>
              </a:rPr>
              <a:t> </a:t>
            </a:r>
          </a:p>
          <a:p>
            <a:pPr algn="just" fontAlgn="ctr">
              <a:lnSpc>
                <a:spcPct val="150000"/>
              </a:lnSpc>
            </a:pPr>
            <a:r>
              <a:rPr lang="en-US" altLang="en-US" b="1" dirty="0">
                <a:solidFill>
                  <a:srgbClr val="000000"/>
                </a:solidFill>
                <a:latin typeface="Times New Roman" panose="02020603050405020304" pitchFamily="18" charset="0"/>
                <a:ea typeface="Calibri" panose="020F0502020204030204"/>
                <a:cs typeface="Times New Roman" panose="02020603050405020304" pitchFamily="18" charset="0"/>
              </a:rPr>
              <a:t>SPECIFICATIONS:</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Operating Voltage: 10V to 30V DC (varies by model).</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Output Type: Digital.</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Sensing Range: Typically 2 mm to 10 mm.</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Frequency: 1 kHz to 5 kHz. </a:t>
            </a:r>
          </a:p>
          <a:p>
            <a:pPr marL="285750" indent="-285750" algn="just" fontAlgn="ctr">
              <a:lnSpc>
                <a:spcPct val="150000"/>
              </a:lnSpc>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Response Time: Typically 1 ms to 2 ms.</a:t>
            </a: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HARDWARE REQUIREMENTS:</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pic>
        <p:nvPicPr>
          <p:cNvPr id="5" name="Picture 4" descr="WhatsApp Image 2024-12-22 at 12.42.58 AM"/>
          <p:cNvPicPr>
            <a:picLocks noChangeAspect="1"/>
          </p:cNvPicPr>
          <p:nvPr/>
        </p:nvPicPr>
        <p:blipFill>
          <a:blip r:embed="rId3"/>
          <a:stretch>
            <a:fillRect/>
          </a:stretch>
        </p:blipFill>
        <p:spPr>
          <a:xfrm>
            <a:off x="7550150" y="1870075"/>
            <a:ext cx="3611880" cy="3611880"/>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635"/>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524510" y="1178561"/>
            <a:ext cx="10761345" cy="4737100"/>
          </a:xfrm>
          <a:prstGeom prst="rect">
            <a:avLst/>
          </a:prstGeom>
        </p:spPr>
        <p:txBody>
          <a:bodyPr wrap="square" anchor="ctr" anchorCtr="0">
            <a:noAutofit/>
          </a:bodyPr>
          <a:lstStyle/>
          <a:p>
            <a:pPr algn="just" fontAlgn="ctr">
              <a:lnSpc>
                <a:spcPct val="150000"/>
              </a:lnSpc>
            </a:pPr>
            <a:r>
              <a:rPr lang="en-US" b="1" dirty="0">
                <a:latin typeface="Times New Roman" panose="02020603050405020304" pitchFamily="18" charset="0"/>
                <a:cs typeface="Times New Roman" panose="02020603050405020304" pitchFamily="18" charset="0"/>
              </a:rPr>
              <a:t>Breadboard and Jumper Wires :</a:t>
            </a:r>
          </a:p>
          <a:p>
            <a:pPr marL="285750" indent="-285750" algn="just" fontAlgn="ct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for prototyping and testing circuits before final soldering. </a:t>
            </a:r>
          </a:p>
          <a:p>
            <a:pPr algn="just" fontAlgn="ctr">
              <a:lnSpc>
                <a:spcPct val="150000"/>
              </a:lnSpc>
            </a:pPr>
            <a:r>
              <a:rPr lang="en-US" b="1" dirty="0">
                <a:latin typeface="Times New Roman" panose="02020603050405020304" pitchFamily="18" charset="0"/>
                <a:cs typeface="Times New Roman" panose="02020603050405020304" pitchFamily="18" charset="0"/>
              </a:rPr>
              <a:t>Specifications: </a:t>
            </a:r>
          </a:p>
          <a:p>
            <a:pPr marL="285750" indent="-285750" algn="just" fontAlgn="ct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Breadboard Size: Medium (e.g., 830 tie-points). </a:t>
            </a:r>
          </a:p>
          <a:p>
            <a:pPr marL="285750" indent="-285750" algn="just" fontAlgn="ct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Jumper Wires: Male-to-male, female-to-female, and male-to-female. </a:t>
            </a:r>
          </a:p>
          <a:p>
            <a:pPr algn="just" fontAlgn="ctr">
              <a:lnSpc>
                <a:spcPct val="150000"/>
              </a:lnSpc>
            </a:pPr>
            <a:r>
              <a:rPr lang="en-US" b="1" dirty="0">
                <a:latin typeface="Times New Roman" panose="02020603050405020304" pitchFamily="18" charset="0"/>
                <a:cs typeface="Times New Roman" panose="02020603050405020304" pitchFamily="18" charset="0"/>
              </a:rPr>
              <a:t>Key Features: </a:t>
            </a:r>
          </a:p>
          <a:p>
            <a:pPr marL="285750" indent="-285750" algn="just" fontAlgn="ct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Facilitate quick and easy circuit assembly. </a:t>
            </a:r>
          </a:p>
          <a:p>
            <a:pPr marL="285750" indent="-285750" algn="just" fontAlgn="ct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Reusable for multiple projects.</a:t>
            </a:r>
          </a:p>
          <a:p>
            <a:pPr marL="285750" indent="-285750" algn="just" fontAlgn="ctr">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fontAlgn="ctr">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fontAlgn="ctr">
              <a:lnSpc>
                <a:spcPct val="150000"/>
              </a:lnSpc>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algn="just" fontAlgn="ctr">
              <a:lnSpc>
                <a:spcPct val="150000"/>
              </a:lnSpc>
            </a:pPr>
            <a:r>
              <a:rPr lang="en-US" sz="1600">
                <a:latin typeface="Times New Roman" panose="02020603050405020304" pitchFamily="18" charset="0"/>
                <a:cs typeface="Times New Roman" panose="02020603050405020304" pitchFamily="18" charset="0"/>
              </a:rPr>
              <a:t> </a:t>
            </a:r>
            <a:endParaRPr lang="en-GB"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just" fontAlgn="ctr"/>
            <a:endParaRPr lang="en-GB" altLang="en-US" sz="1900" dirty="0">
              <a:solidFill>
                <a:srgbClr val="000000"/>
              </a:solidFill>
              <a:latin typeface="Times New Roman" panose="02020603050405020304" pitchFamily="18" charset="0"/>
              <a:ea typeface="Calibri" panose="020F0502020204030204"/>
              <a:cs typeface="Times New Roman" panose="02020603050405020304" pitchFamily="18" charset="0"/>
            </a:endParaRP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HARDWARE REQUIREMENTS:</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pic>
        <p:nvPicPr>
          <p:cNvPr id="36" name="Image 36"/>
          <p:cNvPicPr/>
          <p:nvPr/>
        </p:nvPicPr>
        <p:blipFill>
          <a:blip r:embed="rId3" cstate="print"/>
          <a:stretch>
            <a:fillRect/>
          </a:stretch>
        </p:blipFill>
        <p:spPr>
          <a:xfrm>
            <a:off x="8183563" y="819468"/>
            <a:ext cx="2959735" cy="2480945"/>
          </a:xfrm>
          <a:prstGeom prst="rect">
            <a:avLst/>
          </a:prstGeom>
        </p:spPr>
      </p:pic>
      <p:pic>
        <p:nvPicPr>
          <p:cNvPr id="37" name="Image 37"/>
          <p:cNvPicPr/>
          <p:nvPr/>
        </p:nvPicPr>
        <p:blipFill>
          <a:blip r:embed="rId4" cstate="print"/>
          <a:stretch>
            <a:fillRect/>
          </a:stretch>
        </p:blipFill>
        <p:spPr>
          <a:xfrm>
            <a:off x="8183880" y="3785235"/>
            <a:ext cx="2959735" cy="2293620"/>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635"/>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425767" y="1161783"/>
            <a:ext cx="10761345" cy="4737100"/>
          </a:xfrm>
          <a:prstGeom prst="rect">
            <a:avLst/>
          </a:prstGeom>
        </p:spPr>
        <p:txBody>
          <a:bodyPr wrap="square" anchor="ctr" anchorCtr="0">
            <a:noAutofit/>
          </a:bodyPr>
          <a:lstStyle/>
          <a:p>
            <a:pPr algn="just" fontAlgn="ctr">
              <a:lnSpc>
                <a:spcPct val="150000"/>
              </a:lnSpc>
            </a:pPr>
            <a:r>
              <a:rPr lang="en-US" b="1" dirty="0">
                <a:latin typeface="Times New Roman" panose="02020603050405020304" pitchFamily="18" charset="0"/>
                <a:cs typeface="Times New Roman" panose="02020603050405020304" pitchFamily="18" charset="0"/>
              </a:rPr>
              <a:t>Arduino IDE :</a:t>
            </a:r>
          </a:p>
          <a:p>
            <a:pPr marL="285750" indent="-285750" algn="just" fontAlgn="ct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Arduino IDE (Integrated Development Environment) is a software application used to write, compile, and upload code to Arduino microcontrollers. It is a user-friendly interface that simplifies the process of programming and prototyping electronic devices. The IDE is open-source and available for free download on the Arduino website. </a:t>
            </a:r>
          </a:p>
          <a:p>
            <a:pPr marL="285750" indent="-285750" algn="just" fontAlgn="ctr">
              <a:lnSpc>
                <a:spcPct val="150000"/>
              </a:lnSpc>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Blynk</a:t>
            </a:r>
            <a:r>
              <a:rPr 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marL="285750" indent="-285750" algn="just" fontAlgn="ctr">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sym typeface="+mn-ea"/>
              </a:rPr>
              <a:t>Blynk </a:t>
            </a:r>
            <a:r>
              <a:rPr lang="en-US" altLang="en-US" dirty="0">
                <a:latin typeface="Times New Roman" panose="02020603050405020304" pitchFamily="18" charset="0"/>
                <a:cs typeface="Times New Roman" panose="02020603050405020304" pitchFamily="18" charset="0"/>
              </a:rPr>
              <a:t>is a platform designed for building IoT (Internet of Things) applications that allows users to control and monitor hardware remotely. It is widely used in DIY projects, smart home systems, and industrial IoT applications due to its ease of use, versatility, and compatibility with various microcontrollers and IoT devices.</a:t>
            </a:r>
          </a:p>
          <a:p>
            <a:pPr marL="285750" indent="-285750" algn="just" fontAlgn="ctr">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fontAlgn="ctr">
              <a:lnSpc>
                <a:spcPct val="150000"/>
              </a:lnSpc>
            </a:pPr>
            <a:r>
              <a:rPr lang="en-US" sz="1600" dirty="0">
                <a:latin typeface="Times New Roman" panose="02020603050405020304" pitchFamily="18" charset="0"/>
                <a:cs typeface="Times New Roman" panose="02020603050405020304" pitchFamily="18" charset="0"/>
              </a:rPr>
              <a:t> </a:t>
            </a:r>
            <a:endParaRPr lang="en-GB" altLang="en-US" sz="1600" b="1"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just" fontAlgn="ctr"/>
            <a:endParaRPr lang="en-GB" altLang="en-US" sz="1900" dirty="0">
              <a:solidFill>
                <a:srgbClr val="000000"/>
              </a:solidFill>
              <a:latin typeface="Times New Roman" panose="02020603050405020304" pitchFamily="18" charset="0"/>
              <a:ea typeface="Calibri" panose="020F0502020204030204"/>
              <a:cs typeface="Times New Roman" panose="02020603050405020304" pitchFamily="18" charset="0"/>
            </a:endParaRP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SOFTWARE REQUIREMENTS:</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pic>
        <p:nvPicPr>
          <p:cNvPr id="6" name="Picture 5" descr="WhatsApp Image 2024-12-22 at 1.05.46 AM"/>
          <p:cNvPicPr>
            <a:picLocks noChangeAspect="1"/>
          </p:cNvPicPr>
          <p:nvPr/>
        </p:nvPicPr>
        <p:blipFill>
          <a:blip r:embed="rId3"/>
          <a:srcRect r="21815" b="27189"/>
          <a:stretch>
            <a:fillRect/>
          </a:stretch>
        </p:blipFill>
        <p:spPr>
          <a:xfrm>
            <a:off x="2721610" y="4897755"/>
            <a:ext cx="6817360" cy="1903095"/>
          </a:xfrm>
          <a:prstGeom prst="rect">
            <a:avLst/>
          </a:prstGeo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9525"/>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US" altLang="en-GB" sz="2800" b="1" dirty="0">
                  <a:latin typeface="Times New Roman" panose="02020603050405020304" pitchFamily="18" charset="0"/>
                  <a:ea typeface="Open Sans ExtraBold" panose="020B0906030804020204" charset="0"/>
                  <a:cs typeface="Times New Roman" panose="02020603050405020304" pitchFamily="18" charset="0"/>
                  <a:sym typeface="+mn-lt"/>
                </a:rPr>
                <a:t>WORKING</a:t>
              </a:r>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sp>
        <p:nvSpPr>
          <p:cNvPr id="8" name="Text Box 7"/>
          <p:cNvSpPr txBox="1"/>
          <p:nvPr/>
        </p:nvSpPr>
        <p:spPr>
          <a:xfrm>
            <a:off x="623570" y="819785"/>
            <a:ext cx="11176000" cy="5561965"/>
          </a:xfrm>
          <a:prstGeom prst="rect">
            <a:avLst/>
          </a:prstGeom>
        </p:spPr>
        <p:txBody>
          <a:bodyPr wrap="square">
            <a:noAutofit/>
          </a:bodyPr>
          <a:lstStyle/>
          <a:p>
            <a:pPr marL="610870" indent="-344170" algn="l" defTabSz="266700">
              <a:spcBef>
                <a:spcPct val="0"/>
              </a:spcBef>
              <a:spcAft>
                <a:spcPct val="0"/>
              </a:spcAft>
            </a:pPr>
            <a:r>
              <a:rPr lang="en-US" altLang="zh-CN" b="1" i="0">
                <a:latin typeface="Times New Roman" panose="02020603050405020304"/>
                <a:ea typeface="Times New Roman" panose="02020603050405020304"/>
              </a:rPr>
              <a:t>1. </a:t>
            </a:r>
            <a:r>
              <a:rPr lang="en-US" altLang="zh-CN" b="1">
                <a:latin typeface="Times New Roman" panose="02020603050405020304"/>
                <a:ea typeface="Times New Roman" panose="02020603050405020304"/>
              </a:rPr>
              <a:t>Waste Detection:</a:t>
            </a:r>
          </a:p>
          <a:p>
            <a:pPr marL="0" indent="0" algn="l" defTabSz="266700">
              <a:spcBef>
                <a:spcPts val="100"/>
              </a:spcBef>
              <a:spcAft>
                <a:spcPct val="0"/>
              </a:spcAft>
            </a:pPr>
            <a:r>
              <a:rPr lang="en-US" altLang="zh-CN" b="1">
                <a:latin typeface="Times New Roman" panose="02020603050405020304"/>
                <a:ea typeface="Times New Roman" panose="02020603050405020304"/>
              </a:rPr>
              <a:t> </a:t>
            </a:r>
          </a:p>
          <a:p>
            <a:pPr marL="610870" indent="-344805" algn="l" defTabSz="266700">
              <a:lnSpc>
                <a:spcPct val="105000"/>
              </a:lnSpc>
              <a:spcBef>
                <a:spcPct val="0"/>
              </a:spcBef>
              <a:spcAft>
                <a:spcPct val="0"/>
              </a:spcAft>
            </a:pPr>
            <a:r>
              <a:rPr lang="en-US" altLang="zh-CN" b="0" i="0">
                <a:latin typeface="Arial MT"/>
                <a:ea typeface="Arial MT"/>
              </a:rPr>
              <a:t>• </a:t>
            </a:r>
            <a:r>
              <a:rPr lang="en-US" altLang="zh-CN" b="1">
                <a:latin typeface="Times New Roman" panose="02020603050405020304"/>
                <a:ea typeface="Times New Roman" panose="02020603050405020304"/>
              </a:rPr>
              <a:t>Soil Moisture Sensor: </a:t>
            </a:r>
            <a:r>
              <a:rPr lang="en-US" altLang="zh-CN">
                <a:latin typeface="Times New Roman" panose="02020603050405020304"/>
                <a:ea typeface="Times New Roman" panose="02020603050405020304"/>
              </a:rPr>
              <a:t>Measures the moisture content of the waste. If moisture is detected, it classifies the waste as wet; otherwise, it is dry.</a:t>
            </a:r>
          </a:p>
          <a:p>
            <a:pPr marL="610870" indent="-344170" algn="l" defTabSz="266700">
              <a:lnSpc>
                <a:spcPts val="1875"/>
              </a:lnSpc>
              <a:spcBef>
                <a:spcPct val="0"/>
              </a:spcBef>
              <a:spcAft>
                <a:spcPct val="0"/>
              </a:spcAft>
            </a:pPr>
            <a:r>
              <a:rPr lang="en-US" altLang="zh-CN" b="0" i="0">
                <a:latin typeface="Arial MT"/>
                <a:ea typeface="Arial MT"/>
              </a:rPr>
              <a:t>• </a:t>
            </a:r>
            <a:r>
              <a:rPr lang="en-US" altLang="zh-CN" b="1">
                <a:latin typeface="Times New Roman" panose="02020603050405020304"/>
                <a:ea typeface="Times New Roman" panose="02020603050405020304"/>
              </a:rPr>
              <a:t>Proximity (Metal) Sensor: </a:t>
            </a:r>
            <a:r>
              <a:rPr lang="en-US" altLang="zh-CN">
                <a:latin typeface="Times New Roman" panose="02020603050405020304"/>
                <a:ea typeface="Times New Roman" panose="02020603050405020304"/>
              </a:rPr>
              <a:t>Detects the presence of metal objects in the waste. This sensor works as a</a:t>
            </a:r>
          </a:p>
          <a:p>
            <a:pPr marL="610870" indent="0" algn="l" defTabSz="266700">
              <a:spcBef>
                <a:spcPct val="0"/>
              </a:spcBef>
              <a:spcAft>
                <a:spcPct val="0"/>
              </a:spcAft>
            </a:pPr>
            <a:r>
              <a:rPr lang="en-US" altLang="zh-CN">
                <a:latin typeface="Times New Roman" panose="02020603050405020304"/>
                <a:ea typeface="Times New Roman" panose="02020603050405020304"/>
              </a:rPr>
              <a:t>proximity sensor, activating when it detects nearby metal objects, classifying them as metal waste.</a:t>
            </a:r>
          </a:p>
          <a:p>
            <a:pPr marL="610870" indent="-344805" algn="l" defTabSz="266700">
              <a:lnSpc>
                <a:spcPct val="105000"/>
              </a:lnSpc>
              <a:spcBef>
                <a:spcPct val="0"/>
              </a:spcBef>
              <a:spcAft>
                <a:spcPct val="0"/>
              </a:spcAft>
            </a:pPr>
            <a:r>
              <a:rPr lang="en-US" altLang="zh-CN" b="0" i="0">
                <a:latin typeface="Arial MT"/>
                <a:ea typeface="Arial MT"/>
              </a:rPr>
              <a:t>• </a:t>
            </a:r>
            <a:r>
              <a:rPr lang="en-US" altLang="zh-CN" b="1">
                <a:latin typeface="Times New Roman" panose="02020603050405020304"/>
                <a:ea typeface="Times New Roman" panose="02020603050405020304"/>
              </a:rPr>
              <a:t>Ultrasonic Sensor: </a:t>
            </a:r>
            <a:r>
              <a:rPr lang="en-US" altLang="zh-CN">
                <a:latin typeface="Times New Roman" panose="02020603050405020304"/>
                <a:ea typeface="Times New Roman" panose="02020603050405020304"/>
              </a:rPr>
              <a:t>Measures the volume of waste and detects its presence, ensuring waste is properly processed.</a:t>
            </a:r>
          </a:p>
          <a:p>
            <a:pPr marL="0" indent="0" algn="l" defTabSz="266700">
              <a:spcBef>
                <a:spcPct val="0"/>
              </a:spcBef>
              <a:spcAft>
                <a:spcPct val="0"/>
              </a:spcAft>
            </a:pPr>
            <a:r>
              <a:rPr lang="en-US" altLang="zh-CN">
                <a:latin typeface="Times New Roman" panose="02020603050405020304"/>
                <a:ea typeface="Times New Roman" panose="02020603050405020304"/>
              </a:rPr>
              <a:t> </a:t>
            </a:r>
          </a:p>
          <a:p>
            <a:pPr marL="474980" indent="-208280" algn="l" defTabSz="266700">
              <a:spcBef>
                <a:spcPct val="0"/>
              </a:spcBef>
              <a:spcAft>
                <a:spcPct val="0"/>
              </a:spcAft>
            </a:pPr>
            <a:r>
              <a:rPr lang="en-US" altLang="zh-CN" b="1" i="0">
                <a:latin typeface="Times New Roman" panose="02020603050405020304"/>
                <a:ea typeface="Times New Roman" panose="02020603050405020304"/>
              </a:rPr>
              <a:t>2. </a:t>
            </a:r>
            <a:r>
              <a:rPr lang="en-US" altLang="zh-CN" b="1">
                <a:latin typeface="Times New Roman" panose="02020603050405020304"/>
                <a:ea typeface="Times New Roman" panose="02020603050405020304"/>
              </a:rPr>
              <a:t>Data Processing (Arduino Uno):</a:t>
            </a:r>
          </a:p>
          <a:p>
            <a:pPr marL="0" indent="0" algn="l" defTabSz="266700">
              <a:spcBef>
                <a:spcPts val="100"/>
              </a:spcBef>
              <a:spcAft>
                <a:spcPct val="0"/>
              </a:spcAft>
            </a:pPr>
            <a:r>
              <a:rPr lang="en-US" altLang="zh-CN" b="1">
                <a:latin typeface="Times New Roman" panose="02020603050405020304"/>
                <a:ea typeface="Times New Roman" panose="02020603050405020304"/>
              </a:rPr>
              <a:t> </a:t>
            </a:r>
          </a:p>
          <a:p>
            <a:pPr marL="552450" indent="-285750" algn="l" defTabSz="266700">
              <a:lnSpc>
                <a:spcPct val="103000"/>
              </a:lnSpc>
              <a:spcBef>
                <a:spcPct val="0"/>
              </a:spcBef>
              <a:spcAft>
                <a:spcPct val="0"/>
              </a:spcAft>
              <a:buFont typeface="Arial" panose="020B0604020202020204" pitchFamily="34" charset="0"/>
              <a:buChar char="•"/>
            </a:pPr>
            <a:r>
              <a:rPr lang="en-US" altLang="zh-CN">
                <a:latin typeface="Times New Roman" panose="02020603050405020304"/>
                <a:ea typeface="Times New Roman" panose="02020603050405020304"/>
              </a:rPr>
              <a:t>The Arduino Uno receives data from all the sensors and determines the waste type based on predefined thresholds. The processing logic identifies whether the waste is wet, dry, or metal, and sends the appropriate signal to the servo motor.</a:t>
            </a:r>
          </a:p>
          <a:p>
            <a:pPr marL="0" indent="0" algn="l" defTabSz="266700">
              <a:spcBef>
                <a:spcPts val="100"/>
              </a:spcBef>
              <a:spcAft>
                <a:spcPct val="0"/>
              </a:spcAft>
            </a:pPr>
            <a:r>
              <a:rPr lang="en-US" altLang="zh-CN">
                <a:latin typeface="Times New Roman" panose="02020603050405020304"/>
                <a:ea typeface="Times New Roman" panose="02020603050405020304"/>
              </a:rPr>
              <a:t> </a:t>
            </a:r>
          </a:p>
          <a:p>
            <a:pPr marL="474980" indent="-208280" algn="l" defTabSz="266700">
              <a:spcBef>
                <a:spcPct val="0"/>
              </a:spcBef>
              <a:spcAft>
                <a:spcPct val="0"/>
              </a:spcAft>
            </a:pPr>
            <a:r>
              <a:rPr lang="en-US" altLang="zh-CN" b="1" i="0">
                <a:latin typeface="Times New Roman" panose="02020603050405020304"/>
                <a:ea typeface="Times New Roman" panose="02020603050405020304"/>
              </a:rPr>
              <a:t>3. </a:t>
            </a:r>
            <a:r>
              <a:rPr lang="en-US" altLang="zh-CN" b="1">
                <a:latin typeface="Times New Roman" panose="02020603050405020304"/>
                <a:ea typeface="Times New Roman" panose="02020603050405020304"/>
              </a:rPr>
              <a:t>Sorting Mechanism (Servo Motor):</a:t>
            </a:r>
          </a:p>
          <a:p>
            <a:pPr marL="0" indent="0" algn="l" defTabSz="266700">
              <a:spcBef>
                <a:spcPts val="100"/>
              </a:spcBef>
              <a:spcAft>
                <a:spcPct val="0"/>
              </a:spcAft>
            </a:pPr>
            <a:r>
              <a:rPr lang="en-US" altLang="zh-CN" b="1">
                <a:latin typeface="Times New Roman" panose="02020603050405020304"/>
                <a:ea typeface="Times New Roman" panose="02020603050405020304"/>
              </a:rPr>
              <a:t> </a:t>
            </a:r>
          </a:p>
          <a:p>
            <a:pPr marL="266700" indent="0" algn="l" defTabSz="266700">
              <a:spcBef>
                <a:spcPct val="0"/>
              </a:spcBef>
              <a:spcAft>
                <a:spcPct val="0"/>
              </a:spcAft>
            </a:pPr>
            <a:r>
              <a:rPr lang="en-US" altLang="zh-CN">
                <a:latin typeface="Times New Roman" panose="02020603050405020304"/>
                <a:ea typeface="Times New Roman" panose="02020603050405020304"/>
              </a:rPr>
              <a:t>The servo motor rotates to a specific angle to position the correct bin (dry, wet, or metal) based on waste type:</a:t>
            </a:r>
          </a:p>
          <a:p>
            <a:pPr marL="0" indent="0" algn="l" defTabSz="266700">
              <a:spcBef>
                <a:spcPts val="100"/>
              </a:spcBef>
              <a:spcAft>
                <a:spcPct val="0"/>
              </a:spcAft>
            </a:pPr>
            <a:r>
              <a:rPr lang="en-US" altLang="zh-CN">
                <a:latin typeface="Times New Roman" panose="02020603050405020304"/>
                <a:ea typeface="Times New Roman" panose="02020603050405020304"/>
              </a:rPr>
              <a:t> </a:t>
            </a:r>
          </a:p>
          <a:p>
            <a:pPr marL="391160" indent="-124460" algn="l" defTabSz="266700">
              <a:spcBef>
                <a:spcPct val="0"/>
              </a:spcBef>
              <a:spcAft>
                <a:spcPct val="0"/>
              </a:spcAft>
            </a:pPr>
            <a:r>
              <a:rPr lang="en-US" altLang="zh-CN" b="0" i="0">
                <a:latin typeface="Arial MT"/>
                <a:ea typeface="Arial MT"/>
              </a:rPr>
              <a:t>• </a:t>
            </a:r>
            <a:r>
              <a:rPr lang="en-US" altLang="zh-CN">
                <a:latin typeface="Times New Roman" panose="02020603050405020304"/>
                <a:ea typeface="Times New Roman" panose="02020603050405020304"/>
              </a:rPr>
              <a:t>Dry Waste: Servo rotates to 0 degrees to place the dry waste bin.</a:t>
            </a:r>
          </a:p>
          <a:p>
            <a:pPr marL="391160" indent="-124460" algn="l" defTabSz="266700">
              <a:spcBef>
                <a:spcPct val="0"/>
              </a:spcBef>
              <a:spcAft>
                <a:spcPct val="0"/>
              </a:spcAft>
            </a:pPr>
            <a:r>
              <a:rPr lang="en-US" altLang="zh-CN" b="0" i="0">
                <a:latin typeface="Arial MT"/>
                <a:ea typeface="Arial MT"/>
              </a:rPr>
              <a:t>• </a:t>
            </a:r>
            <a:r>
              <a:rPr lang="en-US" altLang="zh-CN">
                <a:latin typeface="Times New Roman" panose="02020603050405020304"/>
                <a:ea typeface="Times New Roman" panose="02020603050405020304"/>
              </a:rPr>
              <a:t>Wet Waste: Servo rotates to 90 degrees for the wet waste bin.</a:t>
            </a:r>
          </a:p>
          <a:p>
            <a:pPr marL="391160" indent="-124460" algn="l" defTabSz="266700">
              <a:spcBef>
                <a:spcPct val="0"/>
              </a:spcBef>
              <a:spcAft>
                <a:spcPct val="0"/>
              </a:spcAft>
            </a:pPr>
            <a:r>
              <a:rPr lang="en-US" altLang="zh-CN" b="0" i="0">
                <a:latin typeface="Arial MT"/>
                <a:ea typeface="Arial MT"/>
              </a:rPr>
              <a:t>• </a:t>
            </a:r>
            <a:r>
              <a:rPr lang="en-US" altLang="zh-CN">
                <a:latin typeface="Times New Roman" panose="02020603050405020304"/>
                <a:ea typeface="Times New Roman" panose="02020603050405020304"/>
              </a:rPr>
              <a:t>Metal Waste: Servo rotates to 180 degrees to position the metal waste bi</a:t>
            </a:r>
            <a:r>
              <a:rPr lang="en-US" altLang="zh-CN" sz="1600">
                <a:latin typeface="Times New Roman" panose="02020603050405020304"/>
                <a:ea typeface="Times New Roman" panose="02020603050405020304"/>
              </a:rPr>
              <a:t>n.</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44" descr="简约封面背景"/>
          <p:cNvPicPr>
            <a:picLocks noChangeAspect="1"/>
          </p:cNvPicPr>
          <p:nvPr/>
        </p:nvPicPr>
        <p:blipFill>
          <a:blip r:embed="rId2"/>
          <a:stretch>
            <a:fillRect/>
          </a:stretch>
        </p:blipFill>
        <p:spPr>
          <a:xfrm>
            <a:off x="0" y="635"/>
            <a:ext cx="12192000" cy="6857365"/>
          </a:xfrm>
          <a:prstGeom prst="rect">
            <a:avLst/>
          </a:prstGeom>
        </p:spPr>
      </p:pic>
      <p:sp>
        <p:nvSpPr>
          <p:cNvPr id="13" name="TextBox 12"/>
          <p:cNvSpPr txBox="1"/>
          <p:nvPr/>
        </p:nvSpPr>
        <p:spPr>
          <a:xfrm>
            <a:off x="85059" y="478466"/>
            <a:ext cx="11950997" cy="5801588"/>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Vision of Department</a:t>
            </a:r>
            <a:endParaRPr lang="en-IN" sz="20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“To be in the fore front of providing quality technical education and research in Electronics &amp; Communication Engineering to produce skilled professionals to cater to the challenges of the society.”</a:t>
            </a:r>
          </a:p>
          <a:p>
            <a:pPr algn="just">
              <a:lnSpc>
                <a:spcPct val="150000"/>
              </a:lnSpc>
            </a:pPr>
            <a:endParaRPr lang="en-IN"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Mission of Department</a:t>
            </a:r>
            <a:endParaRPr lang="en-IN" sz="2000"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M1. </a:t>
            </a:r>
            <a:r>
              <a:rPr lang="en-US" dirty="0">
                <a:latin typeface="Times New Roman" panose="02020603050405020304" pitchFamily="18" charset="0"/>
                <a:cs typeface="Times New Roman" panose="02020603050405020304" pitchFamily="18" charset="0"/>
              </a:rPr>
              <a:t>To facilitate the students with profound technical knowledge through effective teaching learning process for a successful career.</a:t>
            </a:r>
            <a:endParaRPr lang="en-IN"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M2. </a:t>
            </a:r>
            <a:r>
              <a:rPr lang="en-US" dirty="0">
                <a:latin typeface="Times New Roman" panose="02020603050405020304" pitchFamily="18" charset="0"/>
                <a:cs typeface="Times New Roman" panose="02020603050405020304" pitchFamily="18" charset="0"/>
              </a:rPr>
              <a:t>To impart quality education to strengthen students to meet the industry standards and face confidently the challenges in the programme.</a:t>
            </a:r>
            <a:endParaRPr lang="en-IN"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M3. </a:t>
            </a:r>
            <a:r>
              <a:rPr lang="en-US" dirty="0">
                <a:latin typeface="Times New Roman" panose="02020603050405020304" pitchFamily="18" charset="0"/>
                <a:cs typeface="Times New Roman" panose="02020603050405020304" pitchFamily="18" charset="0"/>
              </a:rPr>
              <a:t>To develop the essence of innovation and research among students and faculty by providing infrastructure and a conducive environment.</a:t>
            </a:r>
            <a:endParaRPr lang="en-IN"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M4</a:t>
            </a:r>
            <a:r>
              <a:rPr lang="en-US" dirty="0">
                <a:latin typeface="Times New Roman" panose="02020603050405020304" pitchFamily="18" charset="0"/>
                <a:cs typeface="Times New Roman" panose="02020603050405020304" pitchFamily="18" charset="0"/>
              </a:rPr>
              <a:t>.To inculcate the student community with ethical values, communication skills, leadership qualities, entrepreneurial skills, and lifelong learning to meet the societal needs</a:t>
            </a:r>
            <a:endParaRPr lang="en-IN"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635"/>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US" altLang="en-GB" sz="2800" b="1" dirty="0">
                  <a:latin typeface="Times New Roman" panose="02020603050405020304" pitchFamily="18" charset="0"/>
                  <a:ea typeface="Open Sans ExtraBold" panose="020B0906030804020204" charset="0"/>
                  <a:cs typeface="Times New Roman" panose="02020603050405020304" pitchFamily="18" charset="0"/>
                  <a:sym typeface="+mn-lt"/>
                </a:rPr>
                <a:t>WORKING</a:t>
              </a:r>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a:t>
              </a:r>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sp>
        <p:nvSpPr>
          <p:cNvPr id="8" name="Text Box 7"/>
          <p:cNvSpPr txBox="1"/>
          <p:nvPr/>
        </p:nvSpPr>
        <p:spPr>
          <a:xfrm>
            <a:off x="623570" y="819785"/>
            <a:ext cx="11176000" cy="5561965"/>
          </a:xfrm>
          <a:prstGeom prst="rect">
            <a:avLst/>
          </a:prstGeom>
        </p:spPr>
        <p:txBody>
          <a:bodyPr wrap="square">
            <a:noAutofit/>
          </a:bodyPr>
          <a:lstStyle/>
          <a:p>
            <a:pPr marL="610870" indent="-344170" algn="l" defTabSz="266700">
              <a:spcBef>
                <a:spcPct val="0"/>
              </a:spcBef>
              <a:spcAft>
                <a:spcPct val="0"/>
              </a:spcAft>
            </a:pPr>
            <a:r>
              <a:rPr lang="en-US" altLang="zh-CN" b="1" i="0">
                <a:latin typeface="Times New Roman" panose="02020603050405020304"/>
                <a:ea typeface="Times New Roman" panose="02020603050405020304"/>
              </a:rPr>
              <a:t> </a:t>
            </a:r>
            <a:r>
              <a:rPr lang="en-US" altLang="en-US" b="1">
                <a:latin typeface="Times New Roman" panose="02020603050405020304"/>
                <a:ea typeface="Times New Roman" panose="02020603050405020304"/>
              </a:rPr>
              <a:t>4.Real-time Monitoring (I2C LCD &amp; Blynk IoT):</a:t>
            </a:r>
          </a:p>
          <a:p>
            <a:pPr marL="610870" indent="-344170" algn="l" defTabSz="266700">
              <a:spcBef>
                <a:spcPct val="0"/>
              </a:spcBef>
              <a:spcAft>
                <a:spcPct val="0"/>
              </a:spcAft>
            </a:pPr>
            <a:endParaRPr lang="en-US" altLang="en-US" b="1">
              <a:latin typeface="Times New Roman" panose="02020603050405020304"/>
              <a:ea typeface="Times New Roman" panose="02020603050405020304"/>
            </a:endParaRPr>
          </a:p>
          <a:p>
            <a:pPr marL="610870" indent="-344170" algn="l" defTabSz="266700">
              <a:spcBef>
                <a:spcPct val="0"/>
              </a:spcBef>
              <a:spcAft>
                <a:spcPct val="0"/>
              </a:spcAft>
            </a:pPr>
            <a:r>
              <a:rPr lang="en-US" altLang="en-US">
                <a:latin typeface="Times New Roman" panose="02020603050405020304"/>
                <a:ea typeface="Times New Roman" panose="02020603050405020304"/>
              </a:rPr>
              <a:t>•I2C LCD: Displays the current waste type being processed (dry, wet, or metal).</a:t>
            </a:r>
          </a:p>
          <a:p>
            <a:pPr marL="610870" indent="-344170" algn="l" defTabSz="266700">
              <a:spcBef>
                <a:spcPct val="0"/>
              </a:spcBef>
              <a:spcAft>
                <a:spcPct val="0"/>
              </a:spcAft>
            </a:pPr>
            <a:endParaRPr lang="en-US" altLang="en-US">
              <a:latin typeface="Times New Roman" panose="02020603050405020304"/>
              <a:ea typeface="Times New Roman" panose="02020603050405020304"/>
            </a:endParaRPr>
          </a:p>
          <a:p>
            <a:pPr marL="610870" indent="-344170" algn="l" defTabSz="266700">
              <a:spcBef>
                <a:spcPct val="0"/>
              </a:spcBef>
              <a:spcAft>
                <a:spcPct val="0"/>
              </a:spcAft>
            </a:pPr>
            <a:r>
              <a:rPr lang="en-US" altLang="en-US">
                <a:latin typeface="Times New Roman" panose="02020603050405020304"/>
                <a:ea typeface="Times New Roman" panose="02020603050405020304"/>
              </a:rPr>
              <a:t>•Blynk IoT Platform: Provides remote monitoring, allowing users to track and control the system from a</a:t>
            </a:r>
          </a:p>
          <a:p>
            <a:pPr marL="610870" indent="-344170" algn="l" defTabSz="266700">
              <a:spcBef>
                <a:spcPct val="0"/>
              </a:spcBef>
              <a:spcAft>
                <a:spcPct val="0"/>
              </a:spcAft>
            </a:pPr>
            <a:r>
              <a:rPr lang="en-US" altLang="en-US">
                <a:latin typeface="Times New Roman" panose="02020603050405020304"/>
                <a:ea typeface="Times New Roman" panose="02020603050405020304"/>
              </a:rPr>
              <a:t> smartphone or computer.</a:t>
            </a:r>
          </a:p>
          <a:p>
            <a:pPr marL="610870" indent="-344170" algn="l" defTabSz="266700">
              <a:spcBef>
                <a:spcPct val="0"/>
              </a:spcBef>
              <a:spcAft>
                <a:spcPct val="0"/>
              </a:spcAft>
            </a:pPr>
            <a:endParaRPr lang="en-US" altLang="en-US">
              <a:latin typeface="Times New Roman" panose="02020603050405020304"/>
              <a:ea typeface="Times New Roman" panose="02020603050405020304"/>
            </a:endParaRPr>
          </a:p>
          <a:p>
            <a:pPr marL="610870" indent="-344170" algn="l" defTabSz="266700">
              <a:spcBef>
                <a:spcPct val="0"/>
              </a:spcBef>
              <a:spcAft>
                <a:spcPct val="0"/>
              </a:spcAft>
            </a:pPr>
            <a:r>
              <a:rPr lang="en-US" altLang="en-US" b="1">
                <a:latin typeface="Times New Roman" panose="02020603050405020304"/>
                <a:ea typeface="Times New Roman" panose="02020603050405020304"/>
              </a:rPr>
              <a:t>5.Operation Flow:</a:t>
            </a:r>
            <a:endParaRPr lang="en-US" altLang="en-US">
              <a:latin typeface="Times New Roman" panose="02020603050405020304"/>
              <a:ea typeface="Times New Roman" panose="02020603050405020304"/>
            </a:endParaRPr>
          </a:p>
          <a:p>
            <a:pPr marL="610870" indent="-344170" algn="l" defTabSz="266700">
              <a:spcBef>
                <a:spcPct val="0"/>
              </a:spcBef>
              <a:spcAft>
                <a:spcPct val="0"/>
              </a:spcAft>
            </a:pPr>
            <a:endParaRPr lang="en-US" altLang="en-US">
              <a:latin typeface="Times New Roman" panose="02020603050405020304"/>
              <a:ea typeface="Times New Roman" panose="02020603050405020304"/>
            </a:endParaRPr>
          </a:p>
          <a:p>
            <a:pPr marL="610870" indent="-344170" algn="l" defTabSz="266700">
              <a:lnSpc>
                <a:spcPct val="150000"/>
              </a:lnSpc>
              <a:spcBef>
                <a:spcPct val="0"/>
              </a:spcBef>
              <a:spcAft>
                <a:spcPct val="0"/>
              </a:spcAft>
            </a:pPr>
            <a:r>
              <a:rPr lang="en-US" altLang="en-US">
                <a:latin typeface="Times New Roman" panose="02020603050405020304"/>
                <a:ea typeface="Times New Roman" panose="02020603050405020304"/>
              </a:rPr>
              <a:t>•Waste is placed in the sorting area.</a:t>
            </a:r>
          </a:p>
          <a:p>
            <a:pPr marL="610870" indent="-344170" algn="l" defTabSz="266700">
              <a:lnSpc>
                <a:spcPct val="150000"/>
              </a:lnSpc>
              <a:spcBef>
                <a:spcPct val="0"/>
              </a:spcBef>
              <a:spcAft>
                <a:spcPct val="0"/>
              </a:spcAft>
            </a:pPr>
            <a:r>
              <a:rPr lang="en-US" altLang="en-US">
                <a:latin typeface="Times New Roman" panose="02020603050405020304"/>
                <a:ea typeface="Times New Roman" panose="02020603050405020304"/>
              </a:rPr>
              <a:t>•The sensors detect the type of waste.</a:t>
            </a:r>
          </a:p>
          <a:p>
            <a:pPr marL="610870" indent="-344170" algn="l" defTabSz="266700">
              <a:lnSpc>
                <a:spcPct val="150000"/>
              </a:lnSpc>
              <a:spcBef>
                <a:spcPct val="0"/>
              </a:spcBef>
              <a:spcAft>
                <a:spcPct val="0"/>
              </a:spcAft>
            </a:pPr>
            <a:r>
              <a:rPr lang="en-US" altLang="en-US">
                <a:latin typeface="Times New Roman" panose="02020603050405020304"/>
                <a:ea typeface="Times New Roman" panose="02020603050405020304"/>
              </a:rPr>
              <a:t>•The Arduino processes the sensor data and controls the servo motor to rotate to the correct bin.</a:t>
            </a:r>
          </a:p>
          <a:p>
            <a:pPr marL="610870" indent="-344170" algn="l" defTabSz="266700">
              <a:lnSpc>
                <a:spcPct val="150000"/>
              </a:lnSpc>
              <a:spcBef>
                <a:spcPct val="0"/>
              </a:spcBef>
              <a:spcAft>
                <a:spcPct val="0"/>
              </a:spcAft>
            </a:pPr>
            <a:r>
              <a:rPr lang="en-US" altLang="en-US">
                <a:latin typeface="Times New Roman" panose="02020603050405020304"/>
                <a:ea typeface="Times New Roman" panose="02020603050405020304"/>
              </a:rPr>
              <a:t>•The waste is sorted automatically, with updates sent to the LCD and the Blynk platform.</a:t>
            </a: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rot="16200000">
            <a:off x="5704205" y="-5701030"/>
            <a:ext cx="784860" cy="12190095"/>
          </a:xfrm>
          <a:prstGeom prst="rect">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nvGrpSpPr>
          <p:cNvPr id="4" name="组合 3"/>
          <p:cNvGrpSpPr/>
          <p:nvPr/>
        </p:nvGrpSpPr>
        <p:grpSpPr>
          <a:xfrm>
            <a:off x="426085" y="514350"/>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FLOW CHART </a:t>
              </a:r>
              <a:r>
                <a:rPr lang="en-GB" altLang="zh-CN" sz="2800" b="1" dirty="0">
                  <a:solidFill>
                    <a:schemeClr val="tx1"/>
                  </a:solidFill>
                  <a:latin typeface="Open Sans ExtraBold" panose="020B0906030804020204" charset="0"/>
                  <a:ea typeface="Open Sans ExtraBold" panose="020B0906030804020204" charset="0"/>
                  <a:cs typeface="+mn-ea"/>
                  <a:sym typeface="+mn-lt"/>
                </a:rPr>
                <a:t> </a:t>
              </a: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12" name="Text Placeholder 14"/>
          <p:cNvSpPr/>
          <p:nvPr/>
        </p:nvSpPr>
        <p:spPr>
          <a:xfrm>
            <a:off x="1954530" y="1567815"/>
            <a:ext cx="3491865" cy="398780"/>
          </a:xfrm>
          <a:prstGeom prst="rect">
            <a:avLst/>
          </a:prstGeom>
          <a:noFill/>
        </p:spPr>
        <p:style>
          <a:lnRef idx="0">
            <a:scrgbClr r="0" g="0" b="0"/>
          </a:lnRef>
          <a:fillRef idx="0">
            <a:scrgbClr r="0" g="0" b="0"/>
          </a:fillRef>
          <a:effectRef idx="0">
            <a:scrgbClr r="0" g="0" b="0"/>
          </a:effectRef>
          <a:fontRef idx="major"/>
        </p:style>
        <p:txBody>
          <a:bodyPr vertOverflow="overflow" horzOverflow="overflow" vert="horz" wrap="square" lIns="91440" tIns="45720" rIns="91440" bIns="45720" numCol="1" spcCol="0" rtlCol="0" fromWordArt="0" anchor="ctr" anchorCtr="0" forceAA="0" compatLnSpc="1">
            <a:spAutoFit/>
          </a:bodyPr>
          <a:lstStyle>
            <a:lvl1pPr>
              <a:lnSpc>
                <a:spcPct val="90000"/>
              </a:lnSpc>
              <a:defRPr sz="4000">
                <a:solidFill>
                  <a:srgbClr val="3484C9"/>
                </a:solidFill>
              </a:defRPr>
            </a:lvl1pPr>
          </a:lstStyle>
          <a:p>
            <a:pPr lvl="0" algn="r">
              <a:lnSpc>
                <a:spcPct val="100000"/>
              </a:lnSpc>
            </a:pPr>
            <a:r>
              <a:rPr lang="zh-CN" altLang="en-US" sz="2000" b="1" kern="0" dirty="0">
                <a:solidFill>
                  <a:schemeClr val="tx1"/>
                </a:solidFill>
                <a:latin typeface="Open Sans ExtraBold" panose="020B0906030804020204" charset="0"/>
                <a:ea typeface="Open Sans ExtraBold" panose="020B0906030804020204" charset="0"/>
                <a:cs typeface="Open Sans ExtraBold" panose="020B0906030804020204" charset="0"/>
                <a:sym typeface="Open Sans" panose="020B0606030504020204" charset="0"/>
              </a:rPr>
              <a:t> </a:t>
            </a:r>
          </a:p>
        </p:txBody>
      </p:sp>
      <p:sp>
        <p:nvSpPr>
          <p:cNvPr id="9" name="Rectangles 8"/>
          <p:cNvSpPr/>
          <p:nvPr/>
        </p:nvSpPr>
        <p:spPr>
          <a:xfrm>
            <a:off x="7721600" y="3117850"/>
            <a:ext cx="1202055" cy="24257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13" name="Picture 12" descr="WhatsApp Image 2024-12-21 at 11.18.35 PM"/>
          <p:cNvPicPr>
            <a:picLocks noChangeAspect="1"/>
          </p:cNvPicPr>
          <p:nvPr/>
        </p:nvPicPr>
        <p:blipFill>
          <a:blip r:embed="rId4"/>
          <a:stretch>
            <a:fillRect/>
          </a:stretch>
        </p:blipFill>
        <p:spPr>
          <a:xfrm>
            <a:off x="3310255" y="979805"/>
            <a:ext cx="6106795" cy="5601970"/>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26085" y="514350"/>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CIRCUIT</a:t>
              </a:r>
              <a:r>
                <a:rPr lang="en-US" altLang="en-GB" sz="2800" b="1" dirty="0">
                  <a:latin typeface="Times New Roman" panose="02020603050405020304" pitchFamily="18" charset="0"/>
                  <a:ea typeface="Open Sans ExtraBold" panose="020B0906030804020204" charset="0"/>
                  <a:cs typeface="Times New Roman" panose="02020603050405020304" pitchFamily="18" charset="0"/>
                  <a:sym typeface="+mn-lt"/>
                </a:rPr>
                <a:t> AND </a:t>
              </a:r>
              <a:r>
                <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SIMULATION</a:t>
              </a:r>
              <a:r>
                <a:rPr lang="en-GB" altLang="zh-CN" sz="2800" b="1" dirty="0">
                  <a:solidFill>
                    <a:schemeClr val="tx1"/>
                  </a:solidFill>
                  <a:latin typeface="Open Sans ExtraBold" panose="020B0906030804020204" charset="0"/>
                  <a:ea typeface="Open Sans ExtraBold" panose="020B0906030804020204" charset="0"/>
                  <a:cs typeface="+mn-ea"/>
                  <a:sym typeface="+mn-lt"/>
                </a:rPr>
                <a:t> </a:t>
              </a: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12" name="Text Placeholder 14"/>
          <p:cNvSpPr/>
          <p:nvPr/>
        </p:nvSpPr>
        <p:spPr>
          <a:xfrm>
            <a:off x="1954530" y="1567815"/>
            <a:ext cx="3491865" cy="398780"/>
          </a:xfrm>
          <a:prstGeom prst="rect">
            <a:avLst/>
          </a:prstGeom>
          <a:noFill/>
        </p:spPr>
        <p:style>
          <a:lnRef idx="0">
            <a:scrgbClr r="0" g="0" b="0"/>
          </a:lnRef>
          <a:fillRef idx="0">
            <a:scrgbClr r="0" g="0" b="0"/>
          </a:fillRef>
          <a:effectRef idx="0">
            <a:scrgbClr r="0" g="0" b="0"/>
          </a:effectRef>
          <a:fontRef idx="major"/>
        </p:style>
        <p:txBody>
          <a:bodyPr vertOverflow="overflow" horzOverflow="overflow" vert="horz" wrap="square" lIns="91440" tIns="45720" rIns="91440" bIns="45720" numCol="1" spcCol="0" rtlCol="0" fromWordArt="0" anchor="ctr" anchorCtr="0" forceAA="0" compatLnSpc="1">
            <a:spAutoFit/>
          </a:bodyPr>
          <a:lstStyle>
            <a:lvl1pPr>
              <a:lnSpc>
                <a:spcPct val="90000"/>
              </a:lnSpc>
              <a:defRPr sz="4000">
                <a:solidFill>
                  <a:srgbClr val="3484C9"/>
                </a:solidFill>
              </a:defRPr>
            </a:lvl1pPr>
          </a:lstStyle>
          <a:p>
            <a:pPr lvl="0" algn="r">
              <a:lnSpc>
                <a:spcPct val="100000"/>
              </a:lnSpc>
            </a:pPr>
            <a:r>
              <a:rPr lang="zh-CN" altLang="en-US" sz="2000" b="1" kern="0" dirty="0">
                <a:solidFill>
                  <a:schemeClr val="tx1"/>
                </a:solidFill>
                <a:latin typeface="Open Sans ExtraBold" panose="020B0906030804020204" charset="0"/>
                <a:ea typeface="Open Sans ExtraBold" panose="020B0906030804020204" charset="0"/>
                <a:cs typeface="Open Sans ExtraBold" panose="020B0906030804020204" charset="0"/>
                <a:sym typeface="Open Sans" panose="020B0606030504020204" charset="0"/>
              </a:rPr>
              <a:t> </a:t>
            </a:r>
          </a:p>
        </p:txBody>
      </p:sp>
      <p:pic>
        <p:nvPicPr>
          <p:cNvPr id="10" name="Picture 9" descr="WhatsApp Image 2024-12-21 at 1.36.45 PM"/>
          <p:cNvPicPr>
            <a:picLocks noChangeAspect="1"/>
          </p:cNvPicPr>
          <p:nvPr/>
        </p:nvPicPr>
        <p:blipFill>
          <a:blip r:embed="rId4"/>
          <a:stretch>
            <a:fillRect/>
          </a:stretch>
        </p:blipFill>
        <p:spPr>
          <a:xfrm>
            <a:off x="2125980" y="1036320"/>
            <a:ext cx="7806690" cy="5621655"/>
          </a:xfrm>
          <a:prstGeom prst="rect">
            <a:avLst/>
          </a:prstGeom>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26085" y="514350"/>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latin typeface="Times New Roman" panose="02020603050405020304" pitchFamily="18" charset="0"/>
                  <a:ea typeface="Open Sans ExtraBold" panose="020B0906030804020204" charset="0"/>
                  <a:cs typeface="Times New Roman" panose="02020603050405020304" pitchFamily="18" charset="0"/>
                  <a:sym typeface="+mn-lt"/>
                </a:rPr>
                <a:t>RESULT AND DISCUSSIONS</a:t>
              </a:r>
              <a:r>
                <a:rPr lang="en-GB" altLang="zh-CN" sz="2800" b="1" dirty="0">
                  <a:solidFill>
                    <a:schemeClr val="tx1"/>
                  </a:solidFill>
                  <a:latin typeface="Open Sans ExtraBold" panose="020B0906030804020204" charset="0"/>
                  <a:ea typeface="Open Sans ExtraBold" panose="020B0906030804020204" charset="0"/>
                  <a:cs typeface="+mn-ea"/>
                  <a:sym typeface="+mn-lt"/>
                </a:rPr>
                <a:t> </a:t>
              </a: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12" name="Text Placeholder 14"/>
          <p:cNvSpPr/>
          <p:nvPr/>
        </p:nvSpPr>
        <p:spPr>
          <a:xfrm>
            <a:off x="623570" y="1161733"/>
            <a:ext cx="10614660" cy="2999740"/>
          </a:xfrm>
          <a:prstGeom prst="rect">
            <a:avLst/>
          </a:prstGeom>
          <a:noFill/>
        </p:spPr>
        <p:style>
          <a:lnRef idx="0">
            <a:scrgbClr r="0" g="0" b="0"/>
          </a:lnRef>
          <a:fillRef idx="0">
            <a:scrgbClr r="0" g="0" b="0"/>
          </a:fillRef>
          <a:effectRef idx="0">
            <a:scrgbClr r="0" g="0" b="0"/>
          </a:effectRef>
          <a:fontRef idx="major"/>
        </p:style>
        <p:txBody>
          <a:bodyPr vertOverflow="overflow" horzOverflow="overflow" vert="horz" wrap="square" lIns="91440" tIns="45720" rIns="91440" bIns="45720" numCol="1" spcCol="0" rtlCol="0" fromWordArt="0" anchor="ctr" anchorCtr="0" forceAA="0" compatLnSpc="1">
            <a:spAutoFit/>
          </a:bodyPr>
          <a:lstStyle>
            <a:lvl1pPr>
              <a:lnSpc>
                <a:spcPct val="90000"/>
              </a:lnSpc>
              <a:defRPr sz="4000">
                <a:solidFill>
                  <a:srgbClr val="3484C9"/>
                </a:solidFill>
              </a:defRPr>
            </a:lvl1pPr>
          </a:lstStyle>
          <a:p>
            <a:pPr marL="285750" indent="-285750" algn="just">
              <a:lnSpc>
                <a:spcPct val="150000"/>
              </a:lnSpc>
              <a:buFont typeface="Arial" panose="020B0604020202020204" pitchFamily="34" charset="0"/>
              <a:buChar char="•"/>
            </a:pPr>
            <a:r>
              <a:rPr lang="en-US" altLang="en-US" sz="1800" dirty="0">
                <a:solidFill>
                  <a:srgbClr val="242626"/>
                </a:solidFill>
                <a:latin typeface="Times New Roman" panose="02020603050405020304" pitchFamily="18" charset="0"/>
                <a:cs typeface="Times New Roman" panose="02020603050405020304" pitchFamily="18" charset="0"/>
                <a:sym typeface="+mn-ea"/>
              </a:rPr>
              <a:t>This project involves waste classification using a soil moisture sensor to detect wet or dry waste, a metal sensor to identify metal waste, and an ultrasonic sensor to detect the presence of waste. </a:t>
            </a:r>
            <a:endParaRPr lang="en-US" altLang="en-US" sz="1800" dirty="0">
              <a:solidFill>
                <a:srgbClr val="242626"/>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sz="1800" dirty="0">
                <a:solidFill>
                  <a:srgbClr val="242626"/>
                </a:solidFill>
                <a:latin typeface="Times New Roman" panose="02020603050405020304" pitchFamily="18" charset="0"/>
                <a:cs typeface="Times New Roman" panose="02020603050405020304" pitchFamily="18" charset="0"/>
                <a:sym typeface="+mn-ea"/>
              </a:rPr>
              <a:t>The waste is then sorted into respective bins using a servo motor. </a:t>
            </a:r>
            <a:endParaRPr lang="en-US" altLang="en-US" sz="1800" dirty="0">
              <a:solidFill>
                <a:srgbClr val="242626"/>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sz="1800" dirty="0">
                <a:solidFill>
                  <a:srgbClr val="242626"/>
                </a:solidFill>
                <a:latin typeface="Times New Roman" panose="02020603050405020304" pitchFamily="18" charset="0"/>
                <a:cs typeface="Times New Roman" panose="02020603050405020304" pitchFamily="18" charset="0"/>
                <a:sym typeface="+mn-ea"/>
              </a:rPr>
              <a:t>The results are displayed on an I2C LCD, and the waste classification data is monitored and controlled through a cloud platform via Blynk, utilizing the ESP8266 as the main controller. </a:t>
            </a:r>
            <a:endParaRPr lang="en-US" altLang="en-US" sz="1800" dirty="0">
              <a:solidFill>
                <a:srgbClr val="242626"/>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sz="1800" dirty="0">
                <a:solidFill>
                  <a:srgbClr val="242626"/>
                </a:solidFill>
                <a:latin typeface="Times New Roman" panose="02020603050405020304" pitchFamily="18" charset="0"/>
                <a:cs typeface="Times New Roman" panose="02020603050405020304" pitchFamily="18" charset="0"/>
                <a:sym typeface="+mn-ea"/>
              </a:rPr>
              <a:t>This setup provides real-time tracking and management of waste classification, ensuring efficient sorting and monitoring remotely.</a:t>
            </a:r>
            <a:endParaRPr lang="zh-CN" altLang="en-US" sz="1800" b="1" kern="0" dirty="0">
              <a:solidFill>
                <a:schemeClr val="tx1"/>
              </a:solidFill>
              <a:latin typeface="Open Sans ExtraBold" panose="020B0906030804020204" charset="0"/>
              <a:ea typeface="Open Sans ExtraBold" panose="020B0906030804020204" charset="0"/>
              <a:cs typeface="Open Sans ExtraBold" panose="020B0906030804020204" charset="0"/>
              <a:sym typeface="Open Sans" panose="020B0606030504020204" charset="0"/>
            </a:endParaRPr>
          </a:p>
        </p:txBody>
      </p:sp>
      <p:pic>
        <p:nvPicPr>
          <p:cNvPr id="11" name="Picture 10" descr="WhatsApp Image 2024-12-22 at 12.58.55 AM"/>
          <p:cNvPicPr>
            <a:picLocks noChangeAspect="1"/>
          </p:cNvPicPr>
          <p:nvPr/>
        </p:nvPicPr>
        <p:blipFill>
          <a:blip r:embed="rId4"/>
          <a:stretch>
            <a:fillRect/>
          </a:stretch>
        </p:blipFill>
        <p:spPr>
          <a:xfrm>
            <a:off x="3848735" y="3704590"/>
            <a:ext cx="4495165" cy="3021330"/>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26085" y="514350"/>
            <a:ext cx="10163810" cy="1814830"/>
            <a:chOff x="671" y="810"/>
            <a:chExt cx="16006" cy="2858"/>
          </a:xfrm>
        </p:grpSpPr>
        <p:sp>
          <p:nvSpPr>
            <p:cNvPr id="106" name="矩形 105"/>
            <p:cNvSpPr/>
            <p:nvPr/>
          </p:nvSpPr>
          <p:spPr>
            <a:xfrm>
              <a:off x="982" y="810"/>
              <a:ext cx="15695" cy="2858"/>
            </a:xfrm>
            <a:prstGeom prst="rect">
              <a:avLst/>
            </a:prstGeom>
          </p:spPr>
          <p:txBody>
            <a:bodyPr wrap="square">
              <a:spAutoFit/>
            </a:bodyPr>
            <a:lstStyle/>
            <a:p>
              <a:r>
                <a:rPr lang="en-GB" altLang="zh-CN" sz="2800" b="1" dirty="0">
                  <a:solidFill>
                    <a:schemeClr val="tx1"/>
                  </a:solidFill>
                  <a:latin typeface="Open Sans ExtraBold" panose="020B0906030804020204" charset="0"/>
                  <a:ea typeface="Open Sans ExtraBold" panose="020B0906030804020204" charset="0"/>
                  <a:cs typeface="+mn-ea"/>
                  <a:sym typeface="+mn-lt"/>
                </a:rPr>
                <a:t> </a:t>
              </a:r>
              <a:r>
                <a:rPr lang="en-US" altLang="en-US" sz="2800" b="1">
                  <a:latin typeface="Times New Roman" panose="02020603050405020304" pitchFamily="18" charset="0"/>
                  <a:cs typeface="Times New Roman" panose="02020603050405020304" pitchFamily="18" charset="0"/>
                </a:rPr>
                <a:t>APPLICATIONS</a:t>
              </a:r>
            </a:p>
            <a:p>
              <a:endParaRPr lang="en-US" altLang="en-US" sz="2800" b="1">
                <a:latin typeface="Times New Roman" panose="02020603050405020304" pitchFamily="18" charset="0"/>
                <a:cs typeface="Times New Roman" panose="02020603050405020304" pitchFamily="18" charset="0"/>
              </a:endParaRPr>
            </a:p>
            <a:p>
              <a:endParaRPr lang="en-US" altLang="en-US" sz="2800" b="1">
                <a:latin typeface="Times New Roman" panose="02020603050405020304" pitchFamily="18" charset="0"/>
                <a:cs typeface="Times New Roman" panose="02020603050405020304" pitchFamily="18" charset="0"/>
              </a:endParaRPr>
            </a:p>
            <a:p>
              <a:endParaRPr lang="en-GB" altLang="zh-CN" sz="2800" b="1" dirty="0">
                <a:solidFill>
                  <a:schemeClr val="tx1"/>
                </a:solidFill>
                <a:latin typeface="Open Sans ExtraBold" panose="020B0906030804020204" charset="0"/>
                <a:ea typeface="Open Sans ExtraBold" panose="020B0906030804020204" charset="0"/>
                <a:cs typeface="+mn-ea"/>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12" name="Text Placeholder 14"/>
          <p:cNvSpPr/>
          <p:nvPr/>
        </p:nvSpPr>
        <p:spPr>
          <a:xfrm>
            <a:off x="1954530" y="1567815"/>
            <a:ext cx="3491865" cy="398780"/>
          </a:xfrm>
          <a:prstGeom prst="rect">
            <a:avLst/>
          </a:prstGeom>
          <a:noFill/>
        </p:spPr>
        <p:style>
          <a:lnRef idx="0">
            <a:scrgbClr r="0" g="0" b="0"/>
          </a:lnRef>
          <a:fillRef idx="0">
            <a:scrgbClr r="0" g="0" b="0"/>
          </a:fillRef>
          <a:effectRef idx="0">
            <a:scrgbClr r="0" g="0" b="0"/>
          </a:effectRef>
          <a:fontRef idx="major"/>
        </p:style>
        <p:txBody>
          <a:bodyPr vertOverflow="overflow" horzOverflow="overflow" vert="horz" wrap="square" lIns="91440" tIns="45720" rIns="91440" bIns="45720" numCol="1" spcCol="0" rtlCol="0" fromWordArt="0" anchor="ctr" anchorCtr="0" forceAA="0" compatLnSpc="1">
            <a:spAutoFit/>
          </a:bodyPr>
          <a:lstStyle>
            <a:lvl1pPr>
              <a:lnSpc>
                <a:spcPct val="90000"/>
              </a:lnSpc>
              <a:defRPr sz="4000">
                <a:solidFill>
                  <a:srgbClr val="3484C9"/>
                </a:solidFill>
              </a:defRPr>
            </a:lvl1pPr>
          </a:lstStyle>
          <a:p>
            <a:pPr lvl="0" algn="r">
              <a:lnSpc>
                <a:spcPct val="100000"/>
              </a:lnSpc>
            </a:pPr>
            <a:r>
              <a:rPr lang="zh-CN" altLang="en-US" sz="2000" b="1" kern="0" dirty="0">
                <a:solidFill>
                  <a:schemeClr val="tx1"/>
                </a:solidFill>
                <a:latin typeface="Open Sans ExtraBold" panose="020B0906030804020204" charset="0"/>
                <a:ea typeface="Open Sans ExtraBold" panose="020B0906030804020204" charset="0"/>
                <a:cs typeface="Open Sans ExtraBold" panose="020B0906030804020204" charset="0"/>
                <a:sym typeface="Open Sans" panose="020B0606030504020204" charset="0"/>
              </a:rPr>
              <a:t> </a:t>
            </a:r>
          </a:p>
        </p:txBody>
      </p:sp>
      <p:sp>
        <p:nvSpPr>
          <p:cNvPr id="2" name="Text Box 1"/>
          <p:cNvSpPr txBox="1"/>
          <p:nvPr/>
        </p:nvSpPr>
        <p:spPr>
          <a:xfrm>
            <a:off x="623570" y="1163320"/>
            <a:ext cx="11816080" cy="1870075"/>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Smart Home Waste Management.</a:t>
            </a:r>
          </a:p>
          <a:p>
            <a:pPr marL="285750" indent="-285750" algn="just">
              <a:lnSpc>
                <a:spcPct val="15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Municipal Waste Management.</a:t>
            </a:r>
          </a:p>
          <a:p>
            <a:pPr marL="285750" indent="-285750" algn="just">
              <a:lnSpc>
                <a:spcPct val="15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Smart Cities.</a:t>
            </a:r>
          </a:p>
          <a:p>
            <a:pPr marL="285750" indent="-285750" algn="just">
              <a:lnSpc>
                <a:spcPct val="15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Retail Stores and Supermarkets.</a:t>
            </a:r>
          </a:p>
          <a:p>
            <a:pPr marL="285750" indent="-285750" algn="just">
              <a:lnSpc>
                <a:spcPct val="15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Event Waste Management.</a:t>
            </a:r>
          </a:p>
        </p:txBody>
      </p:sp>
      <p:sp>
        <p:nvSpPr>
          <p:cNvPr id="5" name="矩形 105"/>
          <p:cNvSpPr/>
          <p:nvPr/>
        </p:nvSpPr>
        <p:spPr>
          <a:xfrm>
            <a:off x="623570" y="2839720"/>
            <a:ext cx="9966325" cy="953135"/>
          </a:xfrm>
          <a:prstGeom prst="rect">
            <a:avLst/>
          </a:prstGeom>
        </p:spPr>
        <p:txBody>
          <a:bodyPr wrap="square">
            <a:spAutoFit/>
          </a:bodyPr>
          <a:lstStyle/>
          <a:p>
            <a:endParaRPr lang="en-US" altLang="en-US" sz="2800" b="1">
              <a:latin typeface="Times New Roman" panose="02020603050405020304" pitchFamily="18" charset="0"/>
              <a:cs typeface="Times New Roman" panose="02020603050405020304" pitchFamily="18" charset="0"/>
            </a:endParaRPr>
          </a:p>
          <a:p>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10" name="Text Box 9"/>
          <p:cNvSpPr txBox="1"/>
          <p:nvPr/>
        </p:nvSpPr>
        <p:spPr>
          <a:xfrm>
            <a:off x="623570" y="3563620"/>
            <a:ext cx="10165080" cy="2540635"/>
          </a:xfrm>
          <a:prstGeom prst="rect">
            <a:avLst/>
          </a:prstGeom>
          <a:noFill/>
        </p:spPr>
        <p:txBody>
          <a:bodyPr wrap="square" rtlCol="0">
            <a:noAutofit/>
          </a:bodyPr>
          <a:lstStyle/>
          <a:p>
            <a:pPr indent="0" algn="just">
              <a:lnSpc>
                <a:spcPct val="100000"/>
              </a:lnSpc>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26085" y="514350"/>
            <a:ext cx="10163810" cy="1383665"/>
            <a:chOff x="671" y="810"/>
            <a:chExt cx="16006" cy="2179"/>
          </a:xfrm>
        </p:grpSpPr>
        <p:sp>
          <p:nvSpPr>
            <p:cNvPr id="106" name="矩形 105"/>
            <p:cNvSpPr/>
            <p:nvPr/>
          </p:nvSpPr>
          <p:spPr>
            <a:xfrm>
              <a:off x="982" y="810"/>
              <a:ext cx="15695" cy="2179"/>
            </a:xfrm>
            <a:prstGeom prst="rect">
              <a:avLst/>
            </a:prstGeom>
          </p:spPr>
          <p:txBody>
            <a:bodyPr wrap="square">
              <a:spAutoFit/>
            </a:bodyPr>
            <a:lstStyle/>
            <a:p>
              <a:r>
                <a:rPr lang="en-GB" altLang="zh-CN" sz="2800" b="1" dirty="0">
                  <a:solidFill>
                    <a:schemeClr val="tx1"/>
                  </a:solidFill>
                  <a:latin typeface="Open Sans ExtraBold" panose="020B0906030804020204" charset="0"/>
                  <a:ea typeface="Open Sans ExtraBold" panose="020B0906030804020204" charset="0"/>
                  <a:cs typeface="+mn-ea"/>
                  <a:sym typeface="+mn-lt"/>
                </a:rPr>
                <a:t> </a:t>
              </a:r>
              <a:r>
                <a:rPr lang="en-US" altLang="en-US" sz="2800" b="1">
                  <a:latin typeface="Times New Roman" panose="02020603050405020304" pitchFamily="18" charset="0"/>
                  <a:cs typeface="Times New Roman" panose="02020603050405020304" pitchFamily="18" charset="0"/>
                </a:rPr>
                <a:t>ADVANTAGES</a:t>
              </a:r>
            </a:p>
            <a:p>
              <a:endParaRPr lang="en-US" altLang="en-US" sz="2800" b="1">
                <a:latin typeface="Times New Roman" panose="02020603050405020304" pitchFamily="18" charset="0"/>
                <a:cs typeface="Times New Roman" panose="02020603050405020304" pitchFamily="18" charset="0"/>
              </a:endParaRPr>
            </a:p>
            <a:p>
              <a:endParaRPr lang="en-GB" altLang="zh-CN" sz="2800" b="1" dirty="0">
                <a:solidFill>
                  <a:schemeClr val="tx1"/>
                </a:solidFill>
                <a:latin typeface="Open Sans ExtraBold" panose="020B0906030804020204" charset="0"/>
                <a:ea typeface="Open Sans ExtraBold" panose="020B0906030804020204" charset="0"/>
                <a:cs typeface="+mn-ea"/>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12" name="Text Placeholder 14"/>
          <p:cNvSpPr/>
          <p:nvPr/>
        </p:nvSpPr>
        <p:spPr>
          <a:xfrm>
            <a:off x="1954530" y="1567815"/>
            <a:ext cx="3491865" cy="398780"/>
          </a:xfrm>
          <a:prstGeom prst="rect">
            <a:avLst/>
          </a:prstGeom>
          <a:noFill/>
        </p:spPr>
        <p:style>
          <a:lnRef idx="0">
            <a:scrgbClr r="0" g="0" b="0"/>
          </a:lnRef>
          <a:fillRef idx="0">
            <a:scrgbClr r="0" g="0" b="0"/>
          </a:fillRef>
          <a:effectRef idx="0">
            <a:scrgbClr r="0" g="0" b="0"/>
          </a:effectRef>
          <a:fontRef idx="major"/>
        </p:style>
        <p:txBody>
          <a:bodyPr vertOverflow="overflow" horzOverflow="overflow" vert="horz" wrap="square" lIns="91440" tIns="45720" rIns="91440" bIns="45720" numCol="1" spcCol="0" rtlCol="0" fromWordArt="0" anchor="ctr" anchorCtr="0" forceAA="0" compatLnSpc="1">
            <a:spAutoFit/>
          </a:bodyPr>
          <a:lstStyle>
            <a:lvl1pPr>
              <a:lnSpc>
                <a:spcPct val="90000"/>
              </a:lnSpc>
              <a:defRPr sz="4000">
                <a:solidFill>
                  <a:srgbClr val="3484C9"/>
                </a:solidFill>
              </a:defRPr>
            </a:lvl1pPr>
          </a:lstStyle>
          <a:p>
            <a:pPr lvl="0" algn="r">
              <a:lnSpc>
                <a:spcPct val="100000"/>
              </a:lnSpc>
            </a:pPr>
            <a:r>
              <a:rPr lang="zh-CN" altLang="en-US" sz="2000" b="1" kern="0" dirty="0">
                <a:solidFill>
                  <a:schemeClr val="tx1"/>
                </a:solidFill>
                <a:latin typeface="Open Sans ExtraBold" panose="020B0906030804020204" charset="0"/>
                <a:ea typeface="Open Sans ExtraBold" panose="020B0906030804020204" charset="0"/>
                <a:cs typeface="Open Sans ExtraBold" panose="020B0906030804020204" charset="0"/>
                <a:sym typeface="Open Sans" panose="020B0606030504020204" charset="0"/>
              </a:rPr>
              <a:t> </a:t>
            </a:r>
          </a:p>
        </p:txBody>
      </p:sp>
      <p:sp>
        <p:nvSpPr>
          <p:cNvPr id="2" name="Text Box 1"/>
          <p:cNvSpPr txBox="1"/>
          <p:nvPr/>
        </p:nvSpPr>
        <p:spPr>
          <a:xfrm>
            <a:off x="623570" y="1163320"/>
            <a:ext cx="11816080" cy="1870075"/>
          </a:xfrm>
          <a:prstGeom prst="rect">
            <a:avLst/>
          </a:prstGeom>
          <a:noFill/>
        </p:spPr>
        <p:txBody>
          <a:bodyPr wrap="square" rtlCol="0">
            <a:noAutofit/>
          </a:bodyPr>
          <a:lstStyle/>
          <a:p>
            <a:pPr marL="285750" indent="-285750" algn="just">
              <a:lnSpc>
                <a:spcPct val="10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Automated Waste Sorting.</a:t>
            </a:r>
          </a:p>
          <a:p>
            <a:pPr marL="285750" indent="-285750" algn="just">
              <a:lnSpc>
                <a:spcPct val="10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Labor and Cost Reduction.</a:t>
            </a:r>
          </a:p>
          <a:p>
            <a:pPr marL="285750" indent="-285750" algn="just">
              <a:lnSpc>
                <a:spcPct val="10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Efficient Waste Management.</a:t>
            </a:r>
          </a:p>
          <a:p>
            <a:pPr marL="285750" indent="-285750" algn="just">
              <a:lnSpc>
                <a:spcPct val="10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Real-Time Monitoring.</a:t>
            </a:r>
          </a:p>
          <a:p>
            <a:pPr marL="285750" indent="-285750" algn="just">
              <a:lnSpc>
                <a:spcPct val="100000"/>
              </a:lnSpc>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Environmental Impact.</a:t>
            </a:r>
          </a:p>
        </p:txBody>
      </p:sp>
      <p:sp>
        <p:nvSpPr>
          <p:cNvPr id="5" name="矩形 105"/>
          <p:cNvSpPr/>
          <p:nvPr/>
        </p:nvSpPr>
        <p:spPr>
          <a:xfrm>
            <a:off x="623570" y="2839720"/>
            <a:ext cx="9966325" cy="953135"/>
          </a:xfrm>
          <a:prstGeom prst="rect">
            <a:avLst/>
          </a:prstGeom>
        </p:spPr>
        <p:txBody>
          <a:bodyPr wrap="square">
            <a:spAutoFit/>
          </a:bodyPr>
          <a:lstStyle/>
          <a:p>
            <a:r>
              <a:rPr lang="en-GB" altLang="zh-CN" sz="2800" b="1" dirty="0">
                <a:solidFill>
                  <a:schemeClr val="tx1"/>
                </a:solidFill>
                <a:latin typeface="Open Sans ExtraBold" panose="020B0906030804020204" charset="0"/>
                <a:ea typeface="Open Sans ExtraBold" panose="020B0906030804020204" charset="0"/>
                <a:cs typeface="+mn-ea"/>
                <a:sym typeface="+mn-lt"/>
              </a:rPr>
              <a:t> </a:t>
            </a:r>
            <a:r>
              <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LIMITATIONS</a:t>
            </a:r>
            <a:endParaRPr lang="en-US" altLang="en-US" sz="2800" b="1">
              <a:latin typeface="Times New Roman" panose="02020603050405020304" pitchFamily="18" charset="0"/>
              <a:cs typeface="Times New Roman" panose="02020603050405020304" pitchFamily="18" charset="0"/>
            </a:endParaRPr>
          </a:p>
          <a:p>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9" name="矩形 2"/>
          <p:cNvSpPr/>
          <p:nvPr/>
        </p:nvSpPr>
        <p:spPr>
          <a:xfrm rot="16200000">
            <a:off x="428625" y="3030220"/>
            <a:ext cx="191770" cy="197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10" name="Text Box 9"/>
          <p:cNvSpPr txBox="1"/>
          <p:nvPr/>
        </p:nvSpPr>
        <p:spPr>
          <a:xfrm>
            <a:off x="623570" y="3563620"/>
            <a:ext cx="10165080" cy="2540635"/>
          </a:xfrm>
          <a:prstGeom prst="rect">
            <a:avLst/>
          </a:prstGeom>
          <a:noFill/>
        </p:spPr>
        <p:txBody>
          <a:bodyPr wrap="square" rtlCol="0">
            <a:noAutofit/>
          </a:bodyPr>
          <a:lstStyle/>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Limited Waste Type Classification:</a:t>
            </a:r>
            <a:r>
              <a:rPr lang="en-US" altLang="en-US">
                <a:latin typeface="Times New Roman" panose="02020603050405020304" pitchFamily="18" charset="0"/>
                <a:cs typeface="Times New Roman" panose="02020603050405020304" pitchFamily="18" charset="0"/>
              </a:rPr>
              <a:t> The current system can only classify waste into three categories</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dry, wet, and metal. It lacks the ability to classify other types of waste, such as plastics, glass, or e-waste.</a:t>
            </a:r>
          </a:p>
          <a:p>
            <a:pPr marL="285750" indent="-285750" algn="just">
              <a:lnSpc>
                <a:spcPct val="100000"/>
              </a:lnSpc>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Sensor Accuracy:</a:t>
            </a:r>
            <a:r>
              <a:rPr lang="en-US" altLang="en-US">
                <a:latin typeface="Times New Roman" panose="02020603050405020304" pitchFamily="18" charset="0"/>
                <a:cs typeface="Times New Roman" panose="02020603050405020304" pitchFamily="18" charset="0"/>
              </a:rPr>
              <a:t> Sensor sensitivity might lead to incorrect classification due to varying waste properties or environmental conditions.</a:t>
            </a:r>
          </a:p>
          <a:p>
            <a:pPr marL="285750" indent="-285750" algn="just">
              <a:lnSpc>
                <a:spcPct val="100000"/>
              </a:lnSpc>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Environmental Impact: </a:t>
            </a:r>
            <a:r>
              <a:rPr lang="en-US" altLang="en-US">
                <a:latin typeface="Times New Roman" panose="02020603050405020304" pitchFamily="18" charset="0"/>
                <a:cs typeface="Times New Roman" panose="02020603050405020304" pitchFamily="18" charset="0"/>
              </a:rPr>
              <a:t>External factors like temperature and humidity can affect sensor readings,</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reducing system reliability.</a:t>
            </a:r>
          </a:p>
          <a:p>
            <a:pPr indent="0" algn="just">
              <a:lnSpc>
                <a:spcPct val="150000"/>
              </a:lnSpc>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26085" y="514350"/>
            <a:ext cx="10163810" cy="953135"/>
            <a:chOff x="671" y="810"/>
            <a:chExt cx="16006" cy="1501"/>
          </a:xfrm>
        </p:grpSpPr>
        <p:sp>
          <p:nvSpPr>
            <p:cNvPr id="106" name="矩形 105"/>
            <p:cNvSpPr/>
            <p:nvPr/>
          </p:nvSpPr>
          <p:spPr>
            <a:xfrm>
              <a:off x="982" y="810"/>
              <a:ext cx="15695" cy="1501"/>
            </a:xfrm>
            <a:prstGeom prst="rect">
              <a:avLst/>
            </a:prstGeom>
          </p:spPr>
          <p:txBody>
            <a:bodyPr wrap="square">
              <a:spAutoFit/>
            </a:bodyPr>
            <a:lstStyle/>
            <a:p>
              <a:r>
                <a:rPr lang="en-GB" altLang="zh-CN" sz="2800" b="1" dirty="0">
                  <a:solidFill>
                    <a:schemeClr val="tx1"/>
                  </a:solidFill>
                  <a:latin typeface="Open Sans ExtraBold" panose="020B0906030804020204" charset="0"/>
                  <a:ea typeface="Open Sans ExtraBold" panose="020B0906030804020204" charset="0"/>
                  <a:cs typeface="+mn-ea"/>
                  <a:sym typeface="+mn-lt"/>
                </a:rPr>
                <a:t> </a:t>
              </a:r>
              <a:r>
                <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CONCLUSION</a:t>
              </a:r>
              <a:endParaRPr lang="en-US" altLang="en-US" sz="2800" b="1">
                <a:latin typeface="Times New Roman" panose="02020603050405020304" pitchFamily="18" charset="0"/>
                <a:cs typeface="Times New Roman" panose="02020603050405020304" pitchFamily="18" charset="0"/>
              </a:endParaRPr>
            </a:p>
            <a:p>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12" name="Text Placeholder 14"/>
          <p:cNvSpPr/>
          <p:nvPr/>
        </p:nvSpPr>
        <p:spPr>
          <a:xfrm>
            <a:off x="1954530" y="1567815"/>
            <a:ext cx="3491865" cy="398780"/>
          </a:xfrm>
          <a:prstGeom prst="rect">
            <a:avLst/>
          </a:prstGeom>
          <a:noFill/>
        </p:spPr>
        <p:style>
          <a:lnRef idx="0">
            <a:scrgbClr r="0" g="0" b="0"/>
          </a:lnRef>
          <a:fillRef idx="0">
            <a:scrgbClr r="0" g="0" b="0"/>
          </a:fillRef>
          <a:effectRef idx="0">
            <a:scrgbClr r="0" g="0" b="0"/>
          </a:effectRef>
          <a:fontRef idx="major"/>
        </p:style>
        <p:txBody>
          <a:bodyPr vertOverflow="overflow" horzOverflow="overflow" vert="horz" wrap="square" lIns="91440" tIns="45720" rIns="91440" bIns="45720" numCol="1" spcCol="0" rtlCol="0" fromWordArt="0" anchor="ctr" anchorCtr="0" forceAA="0" compatLnSpc="1">
            <a:spAutoFit/>
          </a:bodyPr>
          <a:lstStyle>
            <a:lvl1pPr>
              <a:lnSpc>
                <a:spcPct val="90000"/>
              </a:lnSpc>
              <a:defRPr sz="4000">
                <a:solidFill>
                  <a:srgbClr val="3484C9"/>
                </a:solidFill>
              </a:defRPr>
            </a:lvl1pPr>
          </a:lstStyle>
          <a:p>
            <a:pPr lvl="0" algn="r">
              <a:lnSpc>
                <a:spcPct val="100000"/>
              </a:lnSpc>
            </a:pPr>
            <a:r>
              <a:rPr lang="zh-CN" altLang="en-US" sz="2000" b="1" kern="0" dirty="0">
                <a:solidFill>
                  <a:schemeClr val="tx1"/>
                </a:solidFill>
                <a:latin typeface="Open Sans ExtraBold" panose="020B0906030804020204" charset="0"/>
                <a:ea typeface="Open Sans ExtraBold" panose="020B0906030804020204" charset="0"/>
                <a:cs typeface="Open Sans ExtraBold" panose="020B0906030804020204" charset="0"/>
                <a:sym typeface="Open Sans" panose="020B0606030504020204" charset="0"/>
              </a:rPr>
              <a:t> </a:t>
            </a:r>
          </a:p>
        </p:txBody>
      </p:sp>
      <p:sp>
        <p:nvSpPr>
          <p:cNvPr id="2" name="Text Box 1"/>
          <p:cNvSpPr txBox="1"/>
          <p:nvPr/>
        </p:nvSpPr>
        <p:spPr>
          <a:xfrm>
            <a:off x="623570" y="1567815"/>
            <a:ext cx="11020425" cy="4638675"/>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This project successfully demonstrates an automated waste classification system designed to categorize waste into dry, wet, and metal types. By integrating multiple sensors and utilizing a microcontroller, the system classifies and sorts waste effectively, ensuring accurate disposal. The results are displayed for real-time monitoring, and the system can be remotely accessed via an IoT platform for convenient tracking and management.</a:t>
            </a:r>
          </a:p>
          <a:p>
            <a:pPr marL="285750" indent="-285750" algn="just">
              <a:lnSpc>
                <a:spcPct val="15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project shows how automation and smart technologies can be leveraged to address waste management challenges, providing an efficient and sustainable solution for sorting waste in an environmentally friendly manner. This system can be further developed and implemented in various settings, contributing to more organized and effective waste disposal processes.</a:t>
            </a:r>
          </a:p>
          <a:p>
            <a:pPr marL="285750" indent="-285750" algn="just">
              <a:lnSpc>
                <a:spcPct val="15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sp>
        <p:nvSpPr>
          <p:cNvPr id="5" name="矩形 105"/>
          <p:cNvSpPr/>
          <p:nvPr/>
        </p:nvSpPr>
        <p:spPr>
          <a:xfrm>
            <a:off x="623570" y="2839720"/>
            <a:ext cx="9966325" cy="953135"/>
          </a:xfrm>
          <a:prstGeom prst="rect">
            <a:avLst/>
          </a:prstGeom>
        </p:spPr>
        <p:txBody>
          <a:bodyPr wrap="square">
            <a:spAutoFit/>
          </a:bodyPr>
          <a:lstStyle/>
          <a:p>
            <a:endParaRPr lang="en-US" altLang="en-US" sz="2800" b="1">
              <a:latin typeface="Times New Roman" panose="02020603050405020304" pitchFamily="18" charset="0"/>
              <a:cs typeface="Times New Roman" panose="02020603050405020304" pitchFamily="18" charset="0"/>
            </a:endParaRPr>
          </a:p>
          <a:p>
            <a:endPar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26085" y="514350"/>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FUTURE SCOPE </a:t>
              </a: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12" name="Text Placeholder 14"/>
          <p:cNvSpPr/>
          <p:nvPr/>
        </p:nvSpPr>
        <p:spPr>
          <a:xfrm>
            <a:off x="1954530" y="1567815"/>
            <a:ext cx="3491865" cy="398780"/>
          </a:xfrm>
          <a:prstGeom prst="rect">
            <a:avLst/>
          </a:prstGeom>
          <a:noFill/>
        </p:spPr>
        <p:style>
          <a:lnRef idx="0">
            <a:scrgbClr r="0" g="0" b="0"/>
          </a:lnRef>
          <a:fillRef idx="0">
            <a:scrgbClr r="0" g="0" b="0"/>
          </a:fillRef>
          <a:effectRef idx="0">
            <a:scrgbClr r="0" g="0" b="0"/>
          </a:effectRef>
          <a:fontRef idx="major"/>
        </p:style>
        <p:txBody>
          <a:bodyPr vertOverflow="overflow" horzOverflow="overflow" vert="horz" wrap="square" lIns="91440" tIns="45720" rIns="91440" bIns="45720" numCol="1" spcCol="0" rtlCol="0" fromWordArt="0" anchor="ctr" anchorCtr="0" forceAA="0" compatLnSpc="1">
            <a:spAutoFit/>
          </a:bodyPr>
          <a:lstStyle>
            <a:lvl1pPr>
              <a:lnSpc>
                <a:spcPct val="90000"/>
              </a:lnSpc>
              <a:defRPr sz="4000">
                <a:solidFill>
                  <a:srgbClr val="3484C9"/>
                </a:solidFill>
              </a:defRPr>
            </a:lvl1pPr>
          </a:lstStyle>
          <a:p>
            <a:pPr lvl="0" algn="r">
              <a:lnSpc>
                <a:spcPct val="100000"/>
              </a:lnSpc>
            </a:pPr>
            <a:r>
              <a:rPr lang="zh-CN" altLang="en-US" sz="2000" b="1" kern="0" dirty="0">
                <a:solidFill>
                  <a:schemeClr val="tx1"/>
                </a:solidFill>
                <a:latin typeface="Open Sans ExtraBold" panose="020B0906030804020204" charset="0"/>
                <a:ea typeface="Open Sans ExtraBold" panose="020B0906030804020204" charset="0"/>
                <a:cs typeface="Open Sans ExtraBold" panose="020B0906030804020204" charset="0"/>
                <a:sym typeface="Open Sans" panose="020B0606030504020204" charset="0"/>
              </a:rPr>
              <a:t> </a:t>
            </a:r>
          </a:p>
        </p:txBody>
      </p:sp>
      <p:sp>
        <p:nvSpPr>
          <p:cNvPr id="2" name="Text Box 1"/>
          <p:cNvSpPr txBox="1"/>
          <p:nvPr/>
        </p:nvSpPr>
        <p:spPr>
          <a:xfrm>
            <a:off x="623570" y="1268730"/>
            <a:ext cx="10832465" cy="4580255"/>
          </a:xfrm>
          <a:prstGeom prst="rect">
            <a:avLst/>
          </a:prstGeom>
          <a:noFill/>
        </p:spPr>
        <p:txBody>
          <a:bodyPr wrap="square" rtlCol="0">
            <a:noAutofit/>
          </a:bodyPr>
          <a:lstStyle/>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Integration with Smart City Systems:</a:t>
            </a:r>
            <a:r>
              <a:rPr lang="en-US" altLang="en-US">
                <a:latin typeface="Times New Roman" panose="02020603050405020304" pitchFamily="18" charset="0"/>
                <a:cs typeface="Times New Roman" panose="02020603050405020304" pitchFamily="18" charset="0"/>
              </a:rPr>
              <a:t> Extend the project to work with city-level waste management systems, allowing real-time monitoring of waste levels, smart scheduling for collection, and optimizing waste disposal routes.</a:t>
            </a:r>
          </a:p>
          <a:p>
            <a:pPr marL="285750" indent="-285750" algn="just">
              <a:lnSpc>
                <a:spcPct val="100000"/>
              </a:lnSpc>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Automated Waste Sorting Enhancement:</a:t>
            </a:r>
            <a:r>
              <a:rPr lang="en-US" altLang="en-US">
                <a:latin typeface="Times New Roman" panose="02020603050405020304" pitchFamily="18" charset="0"/>
                <a:cs typeface="Times New Roman" panose="02020603050405020304" pitchFamily="18" charset="0"/>
              </a:rPr>
              <a:t> Implement additional sorting methods using advanced sensors, like infrared or near-infrared spectroscopy, to classify materials based on their composition, such as plastics, glass, or organic waste.</a:t>
            </a:r>
          </a:p>
          <a:p>
            <a:pPr indent="0" algn="just">
              <a:lnSpc>
                <a:spcPct val="100000"/>
              </a:lnSpc>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Mobile Application Integration:</a:t>
            </a:r>
            <a:r>
              <a:rPr lang="en-US" altLang="en-US">
                <a:latin typeface="Times New Roman" panose="02020603050405020304" pitchFamily="18" charset="0"/>
                <a:cs typeface="Times New Roman" panose="02020603050405020304" pitchFamily="18" charset="0"/>
              </a:rPr>
              <a:t> Develop a mobile app that allows users to track waste classification results in real-time, receive notifications, and provide feedback, promoting user engagement and better waste management practices in households or communities.</a:t>
            </a:r>
          </a:p>
          <a:p>
            <a:pPr marL="285750" indent="-285750" algn="just">
              <a:lnSpc>
                <a:spcPct val="100000"/>
              </a:lnSpc>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Real-Time Data Analytics and Reporting:</a:t>
            </a:r>
            <a:r>
              <a:rPr lang="en-US" altLang="en-US">
                <a:latin typeface="Times New Roman" panose="02020603050405020304" pitchFamily="18" charset="0"/>
                <a:cs typeface="Times New Roman" panose="02020603050405020304" pitchFamily="18" charset="0"/>
              </a:rPr>
              <a:t> Enhance the cloud platform (like Blynk) to provide more in-depth analytics on waste patterns, trends, and environmental impact, offering actionable insights to improve waste management processes.</a:t>
            </a: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26085" y="514350"/>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US" altLang="en-US"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REFERENCES</a:t>
              </a:r>
              <a:r>
                <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 </a:t>
              </a: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12" name="Text Placeholder 14"/>
          <p:cNvSpPr/>
          <p:nvPr/>
        </p:nvSpPr>
        <p:spPr>
          <a:xfrm>
            <a:off x="1954530" y="1567815"/>
            <a:ext cx="3491865" cy="398780"/>
          </a:xfrm>
          <a:prstGeom prst="rect">
            <a:avLst/>
          </a:prstGeom>
          <a:noFill/>
        </p:spPr>
        <p:style>
          <a:lnRef idx="0">
            <a:scrgbClr r="0" g="0" b="0"/>
          </a:lnRef>
          <a:fillRef idx="0">
            <a:scrgbClr r="0" g="0" b="0"/>
          </a:fillRef>
          <a:effectRef idx="0">
            <a:scrgbClr r="0" g="0" b="0"/>
          </a:effectRef>
          <a:fontRef idx="major"/>
        </p:style>
        <p:txBody>
          <a:bodyPr vertOverflow="overflow" horzOverflow="overflow" vert="horz" wrap="square" lIns="91440" tIns="45720" rIns="91440" bIns="45720" numCol="1" spcCol="0" rtlCol="0" fromWordArt="0" anchor="ctr" anchorCtr="0" forceAA="0" compatLnSpc="1">
            <a:spAutoFit/>
          </a:bodyPr>
          <a:lstStyle>
            <a:lvl1pPr>
              <a:lnSpc>
                <a:spcPct val="90000"/>
              </a:lnSpc>
              <a:defRPr sz="4000">
                <a:solidFill>
                  <a:srgbClr val="3484C9"/>
                </a:solidFill>
              </a:defRPr>
            </a:lvl1pPr>
          </a:lstStyle>
          <a:p>
            <a:pPr lvl="0" algn="r">
              <a:lnSpc>
                <a:spcPct val="100000"/>
              </a:lnSpc>
            </a:pPr>
            <a:r>
              <a:rPr lang="zh-CN" altLang="en-US" sz="2000" b="1" kern="0" dirty="0">
                <a:solidFill>
                  <a:schemeClr val="tx1"/>
                </a:solidFill>
                <a:latin typeface="Open Sans ExtraBold" panose="020B0906030804020204" charset="0"/>
                <a:ea typeface="Open Sans ExtraBold" panose="020B0906030804020204" charset="0"/>
                <a:cs typeface="Open Sans ExtraBold" panose="020B0906030804020204" charset="0"/>
                <a:sym typeface="Open Sans" panose="020B0606030504020204" charset="0"/>
              </a:rPr>
              <a:t> </a:t>
            </a:r>
          </a:p>
        </p:txBody>
      </p:sp>
      <p:sp>
        <p:nvSpPr>
          <p:cNvPr id="2" name="Text Box 1"/>
          <p:cNvSpPr txBox="1"/>
          <p:nvPr/>
        </p:nvSpPr>
        <p:spPr>
          <a:xfrm>
            <a:off x="623570" y="1268730"/>
            <a:ext cx="10832465" cy="4580255"/>
          </a:xfrm>
          <a:prstGeom prst="rect">
            <a:avLst/>
          </a:prstGeom>
          <a:noFill/>
        </p:spPr>
        <p:txBody>
          <a:bodyPr wrap="square" rtlCol="0">
            <a:noAutofit/>
          </a:bodyPr>
          <a:lstStyle/>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Gouda, M. M., &amp; El-Sayed, H. A. (2020).</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"Smart Waste Management System: A Survey of IoT-based Solutions and Future Directions." Waste</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Management &amp; Research, 38(2), 137-153. https://doi.org/10.1177/0734242X19892368</a:t>
            </a:r>
          </a:p>
          <a:p>
            <a:pPr marL="285750" indent="-285750" algn="just">
              <a:lnSpc>
                <a:spcPct val="100000"/>
              </a:lnSpc>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Venkataramanan, V., &amp; Pradeep, M. (2020).</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"IoT-Based Smart Waste Management System: A Review." Journal of Environmental Science and </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Technology,13(3), 1-13. https://doi.org/10.1007/s11869-020-00832-4</a:t>
            </a:r>
          </a:p>
          <a:p>
            <a:pPr marL="285750" indent="-285750" algn="just">
              <a:lnSpc>
                <a:spcPct val="100000"/>
              </a:lnSpc>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Mohanraj, K., &amp; Kumaravel, A. (2020).</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"Automated Waste Management Using IoT and Arduino." Journal of Environmental Engineering &amp;</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Technology, 9(1), 45-56. https://doi.org/10.14456/jeet.2020.21</a:t>
            </a:r>
          </a:p>
          <a:p>
            <a:pPr marL="285750" indent="-285750" algn="just">
              <a:lnSpc>
                <a:spcPct val="100000"/>
              </a:lnSpc>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Ghimire, S., &amp; Baral, S. (2020).</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"A Smart Waste Management System Using Arduino and IoT." Journal of Engineering and Applied</a:t>
            </a:r>
          </a:p>
          <a:p>
            <a:pPr indent="0" algn="just">
              <a:lnSpc>
                <a:spcPct val="10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Sciences, 15(1), 45-55. https://www.jeasjournal.com/article/21</a:t>
            </a:r>
          </a:p>
          <a:p>
            <a:pPr marL="285750" indent="-285750" algn="just">
              <a:lnSpc>
                <a:spcPct val="100000"/>
              </a:lnSpc>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44" descr="简约封面背景"/>
          <p:cNvPicPr>
            <a:picLocks noChangeAspect="1"/>
          </p:cNvPicPr>
          <p:nvPr/>
        </p:nvPicPr>
        <p:blipFill>
          <a:blip r:embed="rId2"/>
          <a:stretch>
            <a:fillRect/>
          </a:stretch>
        </p:blipFill>
        <p:spPr>
          <a:xfrm>
            <a:off x="0" y="635"/>
            <a:ext cx="12192000" cy="6857365"/>
          </a:xfrm>
          <a:prstGeom prst="rect">
            <a:avLst/>
          </a:prstGeom>
        </p:spPr>
      </p:pic>
      <p:sp>
        <p:nvSpPr>
          <p:cNvPr id="13" name="TextBox 12"/>
          <p:cNvSpPr txBox="1"/>
          <p:nvPr/>
        </p:nvSpPr>
        <p:spPr>
          <a:xfrm>
            <a:off x="0" y="478155"/>
            <a:ext cx="11950700" cy="5428615"/>
          </a:xfrm>
          <a:prstGeom prst="rect">
            <a:avLst/>
          </a:prstGeom>
          <a:noFill/>
        </p:spPr>
        <p:txBody>
          <a:bodyPr wrap="square">
            <a:noAutofit/>
          </a:bodyPr>
          <a:lstStyle/>
          <a:p>
            <a:pPr algn="l"/>
            <a:r>
              <a:rPr lang="en-US" altLang="en-US" sz="2000" b="1" dirty="0">
                <a:latin typeface="Times New Roman" panose="02020603050405020304" pitchFamily="18" charset="0"/>
                <a:cs typeface="Times New Roman" panose="02020603050405020304" pitchFamily="18" charset="0"/>
              </a:rPr>
              <a:t>COURSE OUTCOMES</a:t>
            </a:r>
          </a:p>
          <a:p>
            <a:pPr algn="l"/>
            <a:endParaRPr lang="en-US" altLang="en-US" sz="2000" b="1" dirty="0"/>
          </a:p>
          <a:p>
            <a:pPr algn="l">
              <a:lnSpc>
                <a:spcPct val="150000"/>
              </a:lnSpc>
            </a:pPr>
            <a:r>
              <a:rPr lang="en-US" altLang="en-US" dirty="0">
                <a:latin typeface="Times New Roman" panose="02020603050405020304" pitchFamily="18" charset="0"/>
                <a:cs typeface="Times New Roman" panose="02020603050405020304" pitchFamily="18" charset="0"/>
              </a:rPr>
              <a:t>On completion of this course, students are able to:</a:t>
            </a:r>
          </a:p>
          <a:p>
            <a:pPr algn="l">
              <a:lnSpc>
                <a:spcPct val="150000"/>
              </a:lnSpc>
            </a:pPr>
            <a:r>
              <a:rPr lang="en-US" altLang="en-US" dirty="0">
                <a:latin typeface="Times New Roman" panose="02020603050405020304" pitchFamily="18" charset="0"/>
                <a:cs typeface="Times New Roman" panose="02020603050405020304" pitchFamily="18" charset="0"/>
              </a:rPr>
              <a:t>1)Solve the identified problems.</a:t>
            </a:r>
          </a:p>
          <a:p>
            <a:pPr algn="l">
              <a:lnSpc>
                <a:spcPct val="150000"/>
              </a:lnSpc>
            </a:pPr>
            <a:r>
              <a:rPr lang="en-US" altLang="en-US" dirty="0">
                <a:latin typeface="Times New Roman" panose="02020603050405020304" pitchFamily="18" charset="0"/>
                <a:cs typeface="Times New Roman" panose="02020603050405020304" pitchFamily="18" charset="0"/>
              </a:rPr>
              <a:t>2)Analyze the available resources and their utilization.</a:t>
            </a:r>
          </a:p>
          <a:p>
            <a:pPr algn="l">
              <a:lnSpc>
                <a:spcPct val="150000"/>
              </a:lnSpc>
            </a:pPr>
            <a:r>
              <a:rPr lang="en-US" altLang="en-US" dirty="0">
                <a:latin typeface="Times New Roman" panose="02020603050405020304" pitchFamily="18" charset="0"/>
                <a:cs typeface="Times New Roman" panose="02020603050405020304" pitchFamily="18" charset="0"/>
              </a:rPr>
              <a:t>3)Present the work carried out and prepare the report.</a:t>
            </a:r>
          </a:p>
          <a:p>
            <a:pPr algn="l">
              <a:lnSpc>
                <a:spcPct val="150000"/>
              </a:lnSpc>
            </a:pPr>
            <a:r>
              <a:rPr lang="en-US" altLang="en-US" dirty="0">
                <a:latin typeface="Times New Roman" panose="02020603050405020304" pitchFamily="18" charset="0"/>
                <a:cs typeface="Times New Roman" panose="02020603050405020304" pitchFamily="18" charset="0"/>
              </a:rPr>
              <a:t>4)Work in a team to find the solutions for societal and technical problems.</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44" descr="简约封面背景"/>
          <p:cNvPicPr>
            <a:picLocks noChangeAspect="1"/>
          </p:cNvPicPr>
          <p:nvPr/>
        </p:nvPicPr>
        <p:blipFill>
          <a:blip r:embed="rId2"/>
          <a:stretch>
            <a:fillRect/>
          </a:stretch>
        </p:blipFill>
        <p:spPr>
          <a:xfrm>
            <a:off x="0" y="635"/>
            <a:ext cx="12192000" cy="6857365"/>
          </a:xfrm>
          <a:prstGeom prst="rect">
            <a:avLst/>
          </a:prstGeom>
        </p:spPr>
      </p:pic>
      <p:sp>
        <p:nvSpPr>
          <p:cNvPr id="13" name="TextBox 12"/>
          <p:cNvSpPr txBox="1"/>
          <p:nvPr/>
        </p:nvSpPr>
        <p:spPr>
          <a:xfrm>
            <a:off x="0" y="478155"/>
            <a:ext cx="11950700" cy="5428615"/>
          </a:xfrm>
          <a:prstGeom prst="rect">
            <a:avLst/>
          </a:prstGeom>
          <a:noFill/>
        </p:spPr>
        <p:txBody>
          <a:bodyPr wrap="square">
            <a:noAutofit/>
          </a:bodyPr>
          <a:lstStyle/>
          <a:p>
            <a:pPr algn="l"/>
            <a:r>
              <a:rPr lang="en-US" altLang="en-US" sz="2000" b="1" dirty="0">
                <a:latin typeface="Times New Roman" panose="02020603050405020304" pitchFamily="18" charset="0"/>
                <a:cs typeface="Times New Roman" panose="02020603050405020304" pitchFamily="18" charset="0"/>
              </a:rPr>
              <a:t>COURSE LEARNING OBJECTIVES</a:t>
            </a:r>
          </a:p>
          <a:p>
            <a:pPr algn="l"/>
            <a:endParaRPr lang="en-US" altLang="en-US" sz="2000" b="1" dirty="0"/>
          </a:p>
          <a:p>
            <a:pPr algn="l">
              <a:lnSpc>
                <a:spcPct val="150000"/>
              </a:lnSpc>
            </a:pPr>
            <a:r>
              <a:rPr lang="en-US" altLang="en-US" dirty="0">
                <a:latin typeface="Times New Roman" panose="02020603050405020304" pitchFamily="18" charset="0"/>
                <a:cs typeface="Times New Roman" panose="02020603050405020304" pitchFamily="18" charset="0"/>
              </a:rPr>
              <a:t>This course will enable us to:</a:t>
            </a:r>
          </a:p>
          <a:p>
            <a:pPr algn="l">
              <a:lnSpc>
                <a:spcPct val="150000"/>
              </a:lnSpc>
            </a:pPr>
            <a:r>
              <a:rPr lang="en-US" altLang="en-US" dirty="0">
                <a:latin typeface="Times New Roman" panose="02020603050405020304" pitchFamily="18" charset="0"/>
                <a:cs typeface="Times New Roman" panose="02020603050405020304" pitchFamily="18" charset="0"/>
              </a:rPr>
              <a:t>1)Understand and analyze an engineering problem.</a:t>
            </a:r>
          </a:p>
          <a:p>
            <a:pPr algn="l">
              <a:lnSpc>
                <a:spcPct val="150000"/>
              </a:lnSpc>
            </a:pPr>
            <a:r>
              <a:rPr lang="en-US" altLang="en-US" dirty="0">
                <a:latin typeface="Times New Roman" panose="02020603050405020304" pitchFamily="18" charset="0"/>
                <a:cs typeface="Times New Roman" panose="02020603050405020304" pitchFamily="18" charset="0"/>
              </a:rPr>
              <a:t>2)Acquire technical knowledge and collect the information.</a:t>
            </a:r>
          </a:p>
          <a:p>
            <a:pPr algn="l">
              <a:lnSpc>
                <a:spcPct val="150000"/>
              </a:lnSpc>
            </a:pPr>
            <a:r>
              <a:rPr lang="en-US" altLang="en-US" dirty="0">
                <a:latin typeface="Times New Roman" panose="02020603050405020304" pitchFamily="18" charset="0"/>
                <a:cs typeface="Times New Roman" panose="02020603050405020304" pitchFamily="18" charset="0"/>
              </a:rPr>
              <a:t>3)Enhance communication, technical presentation and report preparation skills.</a:t>
            </a:r>
          </a:p>
          <a:p>
            <a:pPr algn="l">
              <a:lnSpc>
                <a:spcPct val="150000"/>
              </a:lnSpc>
            </a:pPr>
            <a:r>
              <a:rPr lang="en-US" altLang="en-US" dirty="0">
                <a:latin typeface="Times New Roman" panose="02020603050405020304" pitchFamily="18" charset="0"/>
                <a:cs typeface="Times New Roman" panose="02020603050405020304" pitchFamily="18" charset="0"/>
              </a:rPr>
              <a:t>4)Provide an opportunity to exercise the creative and innovative ideas in group.</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0"/>
            <a:ext cx="12192000" cy="6857365"/>
          </a:xfrm>
          <a:prstGeom prst="rect">
            <a:avLst/>
          </a:prstGeom>
        </p:spPr>
      </p:pic>
      <p:sp>
        <p:nvSpPr>
          <p:cNvPr id="26" name="文本框 25"/>
          <p:cNvSpPr txBox="1"/>
          <p:nvPr/>
        </p:nvSpPr>
        <p:spPr>
          <a:xfrm>
            <a:off x="553085" y="1453880"/>
            <a:ext cx="6689090" cy="1938020"/>
          </a:xfrm>
          <a:prstGeom prst="rect">
            <a:avLst/>
          </a:prstGeom>
          <a:noFill/>
        </p:spPr>
        <p:txBody>
          <a:bodyPr wrap="square" rtlCol="0" anchor="ctr" anchorCtr="0">
            <a:spAutoFit/>
          </a:bodyPr>
          <a:lstStyle/>
          <a:p>
            <a:pPr fontAlgn="ctr">
              <a:lnSpc>
                <a:spcPct val="100000"/>
              </a:lnSpc>
            </a:pPr>
            <a:endParaRPr lang="en-US" altLang="zh-CN" sz="12000" b="1">
              <a:solidFill>
                <a:schemeClr val="accent1">
                  <a:alpha val="40000"/>
                </a:schemeClr>
              </a:solidFill>
              <a:latin typeface="Open Sans ExtraBold" panose="020B0906030804020204" charset="0"/>
              <a:ea typeface="Open Sans ExtraBold" panose="020B0906030804020204" charset="0"/>
              <a:cs typeface="Open Sans" panose="020B0606030504020204" charset="0"/>
            </a:endParaRPr>
          </a:p>
        </p:txBody>
      </p:sp>
      <p:pic>
        <p:nvPicPr>
          <p:cNvPr id="5" name="Picture 4"/>
          <p:cNvPicPr>
            <a:picLocks noChangeAspect="1"/>
          </p:cNvPicPr>
          <p:nvPr/>
        </p:nvPicPr>
        <p:blipFill>
          <a:blip r:embed="rId3"/>
          <a:stretch>
            <a:fillRect/>
          </a:stretch>
        </p:blipFill>
        <p:spPr>
          <a:xfrm>
            <a:off x="1399910" y="1109344"/>
            <a:ext cx="9069347" cy="1244600"/>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目录页背景"/>
          <p:cNvPicPr>
            <a:picLocks noChangeAspect="1"/>
          </p:cNvPicPr>
          <p:nvPr/>
        </p:nvPicPr>
        <p:blipFill>
          <a:blip r:embed="rId3"/>
          <a:stretch>
            <a:fillRect/>
          </a:stretch>
        </p:blipFill>
        <p:spPr>
          <a:xfrm>
            <a:off x="-174625" y="635"/>
            <a:ext cx="12366625" cy="6955790"/>
          </a:xfrm>
          <a:prstGeom prst="rect">
            <a:avLst/>
          </a:prstGeom>
        </p:spPr>
      </p:pic>
      <p:sp>
        <p:nvSpPr>
          <p:cNvPr id="6" name="文本框 5"/>
          <p:cNvSpPr txBox="1"/>
          <p:nvPr/>
        </p:nvSpPr>
        <p:spPr>
          <a:xfrm>
            <a:off x="3455670" y="99060"/>
            <a:ext cx="3711575" cy="829945"/>
          </a:xfrm>
          <a:prstGeom prst="rect">
            <a:avLst/>
          </a:prstGeom>
          <a:noFill/>
        </p:spPr>
        <p:txBody>
          <a:bodyPr wrap="square" rtlCol="0" anchor="ctr" anchorCtr="0">
            <a:spAutoFit/>
          </a:bodyPr>
          <a:lstStyle/>
          <a:p>
            <a:pPr algn="ctr" fontAlgn="ctr">
              <a:lnSpc>
                <a:spcPct val="150000"/>
              </a:lnSpc>
            </a:pPr>
            <a:r>
              <a:rPr lang="en-US" altLang="zh-CN" sz="3200"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Open Sans ExtraBold" panose="020B0906030804020204" charset="0"/>
                <a:cs typeface="Times New Roman" panose="02020603050405020304" pitchFamily="18" charset="0"/>
                <a:sym typeface="+mn-ea"/>
              </a:rPr>
              <a:t>CONTENTS</a:t>
            </a:r>
          </a:p>
        </p:txBody>
      </p:sp>
      <p:grpSp>
        <p:nvGrpSpPr>
          <p:cNvPr id="35" name="组合 34"/>
          <p:cNvGrpSpPr/>
          <p:nvPr/>
        </p:nvGrpSpPr>
        <p:grpSpPr>
          <a:xfrm>
            <a:off x="719455" y="925830"/>
            <a:ext cx="3684905" cy="1014730"/>
            <a:chOff x="9241" y="2765"/>
            <a:chExt cx="5803" cy="1598"/>
          </a:xfrm>
        </p:grpSpPr>
        <p:sp>
          <p:nvSpPr>
            <p:cNvPr id="5" name="文本框 4"/>
            <p:cNvSpPr txBox="1"/>
            <p:nvPr/>
          </p:nvSpPr>
          <p:spPr>
            <a:xfrm>
              <a:off x="9241" y="2765"/>
              <a:ext cx="1961" cy="1598"/>
            </a:xfrm>
            <a:prstGeom prst="rect">
              <a:avLst/>
            </a:prstGeom>
            <a:noFill/>
          </p:spPr>
          <p:txBody>
            <a:bodyPr wrap="square" rtlCol="0" anchor="ctr" anchorCtr="0">
              <a:spAutoFit/>
            </a:bodyPr>
            <a:lstStyle/>
            <a:p>
              <a:pPr fontAlgn="ctr">
                <a:lnSpc>
                  <a:spcPct val="150000"/>
                </a:lnSpc>
              </a:pPr>
              <a:r>
                <a:rPr lang="en-US" sz="4000" b="1">
                  <a:solidFill>
                    <a:schemeClr val="accent1"/>
                  </a:solidFill>
                  <a:latin typeface="Open Sans ExtraBold" panose="020B0906030804020204" charset="0"/>
                  <a:ea typeface="Open Sans ExtraBold" panose="020B0906030804020204" charset="0"/>
                  <a:cs typeface="Open Sans" panose="020B0606030504020204" charset="0"/>
                </a:rPr>
                <a:t>1</a:t>
              </a:r>
            </a:p>
          </p:txBody>
        </p:sp>
        <p:sp>
          <p:nvSpPr>
            <p:cNvPr id="9" name="文本框 8"/>
            <p:cNvSpPr txBox="1"/>
            <p:nvPr/>
          </p:nvSpPr>
          <p:spPr>
            <a:xfrm>
              <a:off x="10526" y="3130"/>
              <a:ext cx="4518" cy="1016"/>
            </a:xfrm>
            <a:prstGeom prst="rect">
              <a:avLst/>
            </a:prstGeom>
            <a:noFill/>
          </p:spPr>
          <p:txBody>
            <a:bodyPr wrap="square" rtlCol="0" anchor="ctr" anchorCtr="0">
              <a:spAutoFit/>
            </a:bodyPr>
            <a:lstStyle/>
            <a:p>
              <a:pPr fontAlgn="ctr">
                <a:lnSpc>
                  <a:spcPct val="150000"/>
                </a:lnSpc>
              </a:pPr>
              <a:r>
                <a:rPr lang="en-US" altLang="en-GB" sz="2400" b="1" cap="all">
                  <a:uFillTx/>
                  <a:latin typeface="Times New Roman" panose="02020603050405020304" pitchFamily="18" charset="0"/>
                  <a:ea typeface="Open Sans ExtraBold" panose="020B0906030804020204" charset="0"/>
                  <a:cs typeface="Times New Roman" panose="02020603050405020304" pitchFamily="18" charset="0"/>
                  <a:sym typeface="+mn-ea"/>
                </a:rPr>
                <a:t>ABSTRACT</a:t>
              </a:r>
              <a:r>
                <a:rPr lang="zh-CN" altLang="en-US" sz="2400" b="1" cap="all">
                  <a:uFillTx/>
                  <a:latin typeface="Times New Roman" panose="02020603050405020304" pitchFamily="18" charset="0"/>
                  <a:ea typeface="Open Sans ExtraBold" panose="020B0906030804020204" charset="0"/>
                  <a:cs typeface="Times New Roman" panose="02020603050405020304" pitchFamily="18" charset="0"/>
                  <a:sym typeface="+mn-ea"/>
                </a:rPr>
                <a:t> </a:t>
              </a:r>
              <a:endParaRPr lang="zh-CN" altLang="en-US" sz="2400" b="1">
                <a:solidFill>
                  <a:schemeClr val="tx1"/>
                </a:solidFill>
                <a:latin typeface="Times New Roman" panose="02020603050405020304" pitchFamily="18" charset="0"/>
                <a:ea typeface="Open Sans ExtraBold" panose="020B0906030804020204" charset="0"/>
                <a:cs typeface="Times New Roman" panose="02020603050405020304" pitchFamily="18" charset="0"/>
              </a:endParaRPr>
            </a:p>
          </p:txBody>
        </p:sp>
      </p:grpSp>
      <p:grpSp>
        <p:nvGrpSpPr>
          <p:cNvPr id="24" name="组合 23"/>
          <p:cNvGrpSpPr/>
          <p:nvPr/>
        </p:nvGrpSpPr>
        <p:grpSpPr>
          <a:xfrm>
            <a:off x="11643995" y="313055"/>
            <a:ext cx="288290" cy="159385"/>
            <a:chOff x="17448" y="1136"/>
            <a:chExt cx="454" cy="251"/>
          </a:xfrm>
        </p:grpSpPr>
        <p:sp>
          <p:nvSpPr>
            <p:cNvPr id="32" name="矩形 31"/>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33" name="矩形 32"/>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36" name="组合 35"/>
          <p:cNvGrpSpPr/>
          <p:nvPr/>
        </p:nvGrpSpPr>
        <p:grpSpPr>
          <a:xfrm>
            <a:off x="568960" y="1591310"/>
            <a:ext cx="4382135" cy="1014730"/>
            <a:chOff x="9172" y="2522"/>
            <a:chExt cx="6901" cy="1598"/>
          </a:xfrm>
        </p:grpSpPr>
        <p:sp>
          <p:nvSpPr>
            <p:cNvPr id="37" name="文本框 36"/>
            <p:cNvSpPr txBox="1"/>
            <p:nvPr/>
          </p:nvSpPr>
          <p:spPr>
            <a:xfrm>
              <a:off x="9172" y="2522"/>
              <a:ext cx="1961" cy="1598"/>
            </a:xfrm>
            <a:prstGeom prst="rect">
              <a:avLst/>
            </a:prstGeom>
            <a:noFill/>
          </p:spPr>
          <p:txBody>
            <a:bodyPr wrap="square" rtlCol="0" anchor="ctr" anchorCtr="0">
              <a:spAutoFit/>
            </a:bodyPr>
            <a:lstStyle/>
            <a:p>
              <a:pPr fontAlgn="ctr">
                <a:lnSpc>
                  <a:spcPct val="150000"/>
                </a:lnSpc>
              </a:pPr>
              <a:r>
                <a:rPr lang="en-US" sz="4000" b="1">
                  <a:solidFill>
                    <a:schemeClr val="accent1"/>
                  </a:solidFill>
                  <a:latin typeface="Open Sans ExtraBold" panose="020B0906030804020204" charset="0"/>
                  <a:ea typeface="Open Sans ExtraBold" panose="020B0906030804020204" charset="0"/>
                  <a:cs typeface="Open Sans" panose="020B0606030504020204" charset="0"/>
                </a:rPr>
                <a:t> 2</a:t>
              </a:r>
            </a:p>
          </p:txBody>
        </p:sp>
        <p:sp>
          <p:nvSpPr>
            <p:cNvPr id="40" name="文本框 39"/>
            <p:cNvSpPr txBox="1"/>
            <p:nvPr/>
          </p:nvSpPr>
          <p:spPr>
            <a:xfrm>
              <a:off x="10614" y="2892"/>
              <a:ext cx="5459" cy="1016"/>
            </a:xfrm>
            <a:prstGeom prst="rect">
              <a:avLst/>
            </a:prstGeom>
            <a:noFill/>
          </p:spPr>
          <p:txBody>
            <a:bodyPr wrap="square" rtlCol="0" anchor="ctr" anchorCtr="0">
              <a:spAutoFit/>
            </a:bodyPr>
            <a:lstStyle/>
            <a:p>
              <a:pPr fontAlgn="ctr">
                <a:lnSpc>
                  <a:spcPct val="150000"/>
                </a:lnSpc>
              </a:pPr>
              <a:r>
                <a:rPr lang="en-GB" altLang="zh-CN" sz="2400" b="1" cap="all">
                  <a:uFillTx/>
                  <a:latin typeface="Times New Roman" panose="02020603050405020304" pitchFamily="18" charset="0"/>
                  <a:ea typeface="Open Sans ExtraBold" panose="020B0906030804020204" charset="0"/>
                  <a:cs typeface="Times New Roman" panose="02020603050405020304" pitchFamily="18" charset="0"/>
                  <a:sym typeface="+mn-ea"/>
                </a:rPr>
                <a:t>INTRODUCTION</a:t>
              </a:r>
              <a:endParaRPr lang="zh-CN" altLang="en-US" sz="2400" b="1" cap="all" dirty="0">
                <a:solidFill>
                  <a:schemeClr val="tx1"/>
                </a:solidFill>
                <a:uFillTx/>
                <a:latin typeface="Times New Roman" panose="02020603050405020304" pitchFamily="18" charset="0"/>
                <a:ea typeface="Open Sans ExtraBold" panose="020B0906030804020204" charset="0"/>
                <a:cs typeface="Times New Roman" panose="02020603050405020304" pitchFamily="18" charset="0"/>
              </a:endParaRPr>
            </a:p>
          </p:txBody>
        </p:sp>
      </p:grpSp>
      <p:grpSp>
        <p:nvGrpSpPr>
          <p:cNvPr id="44" name="组合 43"/>
          <p:cNvGrpSpPr/>
          <p:nvPr/>
        </p:nvGrpSpPr>
        <p:grpSpPr>
          <a:xfrm>
            <a:off x="568960" y="2331720"/>
            <a:ext cx="4079875" cy="1014730"/>
            <a:chOff x="9172" y="580"/>
            <a:chExt cx="6425" cy="1598"/>
          </a:xfrm>
        </p:grpSpPr>
        <p:sp>
          <p:nvSpPr>
            <p:cNvPr id="45" name="文本框 44"/>
            <p:cNvSpPr txBox="1"/>
            <p:nvPr/>
          </p:nvSpPr>
          <p:spPr>
            <a:xfrm>
              <a:off x="9172" y="580"/>
              <a:ext cx="1961" cy="1598"/>
            </a:xfrm>
            <a:prstGeom prst="rect">
              <a:avLst/>
            </a:prstGeom>
            <a:noFill/>
          </p:spPr>
          <p:txBody>
            <a:bodyPr wrap="square" rtlCol="0" anchor="ctr" anchorCtr="0">
              <a:spAutoFit/>
            </a:bodyPr>
            <a:lstStyle/>
            <a:p>
              <a:pPr fontAlgn="ctr">
                <a:lnSpc>
                  <a:spcPct val="150000"/>
                </a:lnSpc>
              </a:pPr>
              <a:r>
                <a:rPr lang="en-US" sz="4000" b="1">
                  <a:solidFill>
                    <a:schemeClr val="accent1"/>
                  </a:solidFill>
                  <a:latin typeface="Open Sans ExtraBold" panose="020B0906030804020204" charset="0"/>
                  <a:ea typeface="Open Sans ExtraBold" panose="020B0906030804020204" charset="0"/>
                  <a:cs typeface="Open Sans" panose="020B0606030504020204" charset="0"/>
                </a:rPr>
                <a:t> 3</a:t>
              </a:r>
            </a:p>
          </p:txBody>
        </p:sp>
        <p:sp>
          <p:nvSpPr>
            <p:cNvPr id="51" name="文本框 50"/>
            <p:cNvSpPr txBox="1"/>
            <p:nvPr/>
          </p:nvSpPr>
          <p:spPr>
            <a:xfrm>
              <a:off x="10614" y="837"/>
              <a:ext cx="4983" cy="1016"/>
            </a:xfrm>
            <a:prstGeom prst="rect">
              <a:avLst/>
            </a:prstGeom>
            <a:noFill/>
          </p:spPr>
          <p:txBody>
            <a:bodyPr wrap="square" rtlCol="0" anchor="ctr" anchorCtr="0">
              <a:spAutoFit/>
            </a:bodyPr>
            <a:lstStyle/>
            <a:p>
              <a:pPr fontAlgn="ctr">
                <a:lnSpc>
                  <a:spcPct val="150000"/>
                </a:lnSpc>
              </a:pPr>
              <a:r>
                <a:rPr lang="en-GB" altLang="zh-CN" sz="2400" b="1" dirty="0">
                  <a:latin typeface="Times New Roman" panose="02020603050405020304" pitchFamily="18" charset="0"/>
                  <a:ea typeface="Open Sans ExtraBold" panose="020B0906030804020204" charset="0"/>
                  <a:cs typeface="Times New Roman" panose="02020603050405020304" pitchFamily="18" charset="0"/>
                </a:rPr>
                <a:t>OBJECTIVES</a:t>
              </a:r>
              <a:endParaRPr lang="en-GB" altLang="zh-CN"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endParaRPr>
            </a:p>
          </p:txBody>
        </p:sp>
      </p:grpSp>
      <p:grpSp>
        <p:nvGrpSpPr>
          <p:cNvPr id="53" name="组合 52"/>
          <p:cNvGrpSpPr/>
          <p:nvPr/>
        </p:nvGrpSpPr>
        <p:grpSpPr>
          <a:xfrm>
            <a:off x="568960" y="4069715"/>
            <a:ext cx="4047490" cy="1115695"/>
            <a:chOff x="8691" y="262"/>
            <a:chExt cx="6374" cy="1757"/>
          </a:xfrm>
        </p:grpSpPr>
        <p:sp>
          <p:nvSpPr>
            <p:cNvPr id="54" name="文本框 53"/>
            <p:cNvSpPr txBox="1"/>
            <p:nvPr/>
          </p:nvSpPr>
          <p:spPr>
            <a:xfrm>
              <a:off x="8691" y="262"/>
              <a:ext cx="1961" cy="1598"/>
            </a:xfrm>
            <a:prstGeom prst="rect">
              <a:avLst/>
            </a:prstGeom>
            <a:noFill/>
          </p:spPr>
          <p:txBody>
            <a:bodyPr wrap="square" rtlCol="0" anchor="ctr" anchorCtr="0">
              <a:spAutoFit/>
            </a:bodyPr>
            <a:lstStyle/>
            <a:p>
              <a:pPr fontAlgn="ctr">
                <a:lnSpc>
                  <a:spcPct val="150000"/>
                </a:lnSpc>
              </a:pPr>
              <a:r>
                <a:rPr lang="en-US" altLang="en-GB" sz="4000" b="1">
                  <a:solidFill>
                    <a:schemeClr val="accent1"/>
                  </a:solidFill>
                  <a:latin typeface="Open Sans ExtraBold" panose="020B0906030804020204" charset="0"/>
                  <a:ea typeface="Open Sans ExtraBold" panose="020B0906030804020204" charset="0"/>
                  <a:cs typeface="Open Sans" panose="020B0606030504020204" charset="0"/>
                </a:rPr>
                <a:t> </a:t>
              </a:r>
              <a:r>
                <a:rPr lang="en-GB" altLang="en-US" sz="4000" b="1">
                  <a:solidFill>
                    <a:schemeClr val="accent1"/>
                  </a:solidFill>
                  <a:latin typeface="Open Sans ExtraBold" panose="020B0906030804020204" charset="0"/>
                  <a:ea typeface="Open Sans ExtraBold" panose="020B0906030804020204" charset="0"/>
                  <a:cs typeface="Open Sans" panose="020B0606030504020204" charset="0"/>
                </a:rPr>
                <a:t>5</a:t>
              </a:r>
            </a:p>
          </p:txBody>
        </p:sp>
        <p:sp>
          <p:nvSpPr>
            <p:cNvPr id="57" name="文本框 56"/>
            <p:cNvSpPr txBox="1"/>
            <p:nvPr/>
          </p:nvSpPr>
          <p:spPr>
            <a:xfrm>
              <a:off x="10133" y="712"/>
              <a:ext cx="4932" cy="1307"/>
            </a:xfrm>
            <a:prstGeom prst="rect">
              <a:avLst/>
            </a:prstGeom>
            <a:noFill/>
          </p:spPr>
          <p:txBody>
            <a:bodyPr wrap="square" rtlCol="0" anchor="ctr" anchorCtr="0">
              <a:spAutoFit/>
            </a:bodyPr>
            <a:lstStyle/>
            <a:p>
              <a:pPr fontAlgn="ctr">
                <a:lnSpc>
                  <a:spcPct val="100000"/>
                </a:lnSpc>
              </a:pPr>
              <a:r>
                <a:rPr lang="en-GB" altLang="zh-CN" sz="2400" b="1" dirty="0">
                  <a:latin typeface="Times New Roman" panose="02020603050405020304" pitchFamily="18" charset="0"/>
                  <a:ea typeface="Open Sans ExtraBold" panose="020B0906030804020204" charset="0"/>
                  <a:cs typeface="Times New Roman" panose="02020603050405020304" pitchFamily="18" charset="0"/>
                </a:rPr>
                <a:t>HARDWARE DESCRIPTION</a:t>
              </a:r>
              <a:endParaRPr lang="en-GB" altLang="zh-CN"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endParaRPr>
            </a:p>
          </p:txBody>
        </p:sp>
      </p:grpSp>
      <p:grpSp>
        <p:nvGrpSpPr>
          <p:cNvPr id="16" name="组合 34"/>
          <p:cNvGrpSpPr/>
          <p:nvPr/>
        </p:nvGrpSpPr>
        <p:grpSpPr>
          <a:xfrm>
            <a:off x="719455" y="5144755"/>
            <a:ext cx="4176395" cy="1014760"/>
            <a:chOff x="9245" y="578"/>
            <a:chExt cx="6577" cy="2493"/>
          </a:xfrm>
        </p:grpSpPr>
        <p:sp>
          <p:nvSpPr>
            <p:cNvPr id="17" name="文本框 4"/>
            <p:cNvSpPr txBox="1"/>
            <p:nvPr/>
          </p:nvSpPr>
          <p:spPr>
            <a:xfrm>
              <a:off x="9245" y="578"/>
              <a:ext cx="1961" cy="2493"/>
            </a:xfrm>
            <a:prstGeom prst="rect">
              <a:avLst/>
            </a:prstGeom>
            <a:noFill/>
          </p:spPr>
          <p:txBody>
            <a:bodyPr wrap="square" rtlCol="0" anchor="ctr" anchorCtr="0">
              <a:spAutoFit/>
            </a:bodyPr>
            <a:lstStyle/>
            <a:p>
              <a:pPr fontAlgn="ctr">
                <a:lnSpc>
                  <a:spcPct val="150000"/>
                </a:lnSpc>
              </a:pPr>
              <a:r>
                <a:rPr lang="en-GB" altLang="en-US" sz="4000" b="1">
                  <a:solidFill>
                    <a:schemeClr val="accent1"/>
                  </a:solidFill>
                  <a:latin typeface="Open Sans ExtraBold" panose="020B0906030804020204" charset="0"/>
                  <a:ea typeface="Open Sans ExtraBold" panose="020B0906030804020204" charset="0"/>
                  <a:cs typeface="Open Sans" panose="020B0606030504020204" charset="0"/>
                </a:rPr>
                <a:t>6</a:t>
              </a:r>
            </a:p>
          </p:txBody>
        </p:sp>
        <p:sp>
          <p:nvSpPr>
            <p:cNvPr id="20" name="文本框 8"/>
            <p:cNvSpPr txBox="1"/>
            <p:nvPr/>
          </p:nvSpPr>
          <p:spPr>
            <a:xfrm>
              <a:off x="10450" y="992"/>
              <a:ext cx="5372" cy="2039"/>
            </a:xfrm>
            <a:prstGeom prst="rect">
              <a:avLst/>
            </a:prstGeom>
            <a:noFill/>
          </p:spPr>
          <p:txBody>
            <a:bodyPr wrap="square" rtlCol="0" anchor="ctr" anchorCtr="0">
              <a:spAutoFit/>
            </a:bodyPr>
            <a:lstStyle/>
            <a:p>
              <a:pPr fontAlgn="ctr">
                <a:lnSpc>
                  <a:spcPct val="100000"/>
                </a:lnSpc>
              </a:pPr>
              <a:r>
                <a:rPr lang="en-GB" altLang="zh-CN" sz="2400" b="1" dirty="0">
                  <a:latin typeface="Times New Roman" panose="02020603050405020304" pitchFamily="18" charset="0"/>
                  <a:ea typeface="Open Sans ExtraBold" panose="020B0906030804020204" charset="0"/>
                  <a:cs typeface="Times New Roman" panose="02020603050405020304" pitchFamily="18" charset="0"/>
                </a:rPr>
                <a:t>SOFTWARE DESCRIPTION</a:t>
              </a:r>
              <a:endParaRPr lang="en-GB" altLang="zh-CN"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endParaRPr>
            </a:p>
          </p:txBody>
        </p:sp>
      </p:grpSp>
      <p:grpSp>
        <p:nvGrpSpPr>
          <p:cNvPr id="22" name="组合 34"/>
          <p:cNvGrpSpPr/>
          <p:nvPr/>
        </p:nvGrpSpPr>
        <p:grpSpPr>
          <a:xfrm>
            <a:off x="6450330" y="811411"/>
            <a:ext cx="5741670" cy="1014626"/>
            <a:chOff x="8985" y="8868"/>
            <a:chExt cx="9042" cy="2286"/>
          </a:xfrm>
        </p:grpSpPr>
        <p:sp>
          <p:nvSpPr>
            <p:cNvPr id="23" name="文本框 4"/>
            <p:cNvSpPr txBox="1"/>
            <p:nvPr/>
          </p:nvSpPr>
          <p:spPr>
            <a:xfrm>
              <a:off x="8985" y="8868"/>
              <a:ext cx="921" cy="2286"/>
            </a:xfrm>
            <a:prstGeom prst="rect">
              <a:avLst/>
            </a:prstGeom>
            <a:noFill/>
          </p:spPr>
          <p:txBody>
            <a:bodyPr wrap="square" rtlCol="0" anchor="ctr" anchorCtr="0">
              <a:spAutoFit/>
            </a:bodyPr>
            <a:lstStyle/>
            <a:p>
              <a:pPr fontAlgn="ctr">
                <a:lnSpc>
                  <a:spcPct val="150000"/>
                </a:lnSpc>
              </a:pPr>
              <a:r>
                <a:rPr lang="en-US" altLang="en-GB" sz="4000" b="1">
                  <a:solidFill>
                    <a:schemeClr val="accent1"/>
                  </a:solidFill>
                  <a:latin typeface="Open Sans ExtraBold" panose="020B0906030804020204" charset="0"/>
                  <a:ea typeface="Open Sans ExtraBold" panose="020B0906030804020204" charset="0"/>
                  <a:cs typeface="Open Sans" panose="020B0606030504020204" charset="0"/>
                </a:rPr>
                <a:t>8</a:t>
              </a:r>
            </a:p>
          </p:txBody>
        </p:sp>
        <p:sp>
          <p:nvSpPr>
            <p:cNvPr id="27" name="文本框 8"/>
            <p:cNvSpPr txBox="1"/>
            <p:nvPr/>
          </p:nvSpPr>
          <p:spPr>
            <a:xfrm>
              <a:off x="9821" y="9355"/>
              <a:ext cx="8206" cy="1539"/>
            </a:xfrm>
            <a:prstGeom prst="rect">
              <a:avLst/>
            </a:prstGeom>
            <a:noFill/>
          </p:spPr>
          <p:txBody>
            <a:bodyPr wrap="square" rtlCol="0" anchor="ctr" anchorCtr="0">
              <a:noAutofit/>
            </a:bodyPr>
            <a:lstStyle/>
            <a:p>
              <a:pPr fontAlgn="ctr">
                <a:lnSpc>
                  <a:spcPct val="150000"/>
                </a:lnSpc>
              </a:pPr>
              <a:r>
                <a:rPr lang="zh-CN" altLang="en-US" sz="2400" b="1" cap="all" dirty="0">
                  <a:uFillTx/>
                  <a:latin typeface="Open Sans ExtraBold" panose="020B0906030804020204" charset="0"/>
                  <a:ea typeface="Open Sans ExtraBold" panose="020B0906030804020204" charset="0"/>
                  <a:cs typeface="Open Sans" panose="020B0606030504020204" charset="0"/>
                  <a:sym typeface="+mn-ea"/>
                </a:rPr>
                <a:t> </a:t>
              </a:r>
              <a:r>
                <a:rPr lang="en-US" altLang="zh-CN" sz="2400" b="1" cap="all" dirty="0">
                  <a:uFillTx/>
                  <a:latin typeface="Times New Roman" panose="02020603050405020304" pitchFamily="18" charset="0"/>
                  <a:ea typeface="Open Sans ExtraBold" panose="020B0906030804020204" charset="0"/>
                  <a:cs typeface="Times New Roman" panose="02020603050405020304" pitchFamily="18" charset="0"/>
                  <a:sym typeface="+mn-ea"/>
                </a:rPr>
                <a:t>Circuit and simulation</a:t>
              </a:r>
              <a:endParaRPr lang="zh-CN" altLang="en-US"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endParaRPr>
            </a:p>
          </p:txBody>
        </p:sp>
      </p:grpSp>
      <p:grpSp>
        <p:nvGrpSpPr>
          <p:cNvPr id="2" name="组合 34"/>
          <p:cNvGrpSpPr/>
          <p:nvPr/>
        </p:nvGrpSpPr>
        <p:grpSpPr>
          <a:xfrm>
            <a:off x="568960" y="3098213"/>
            <a:ext cx="6929805" cy="1266361"/>
            <a:chOff x="9136" y="-650"/>
            <a:chExt cx="5894" cy="3453"/>
          </a:xfrm>
        </p:grpSpPr>
        <p:sp>
          <p:nvSpPr>
            <p:cNvPr id="3" name="文本框 4"/>
            <p:cNvSpPr txBox="1"/>
            <p:nvPr/>
          </p:nvSpPr>
          <p:spPr>
            <a:xfrm>
              <a:off x="9136" y="-650"/>
              <a:ext cx="1961" cy="2767"/>
            </a:xfrm>
            <a:prstGeom prst="rect">
              <a:avLst/>
            </a:prstGeom>
            <a:noFill/>
          </p:spPr>
          <p:txBody>
            <a:bodyPr wrap="square" rtlCol="0" anchor="ctr" anchorCtr="0">
              <a:spAutoFit/>
            </a:bodyPr>
            <a:lstStyle/>
            <a:p>
              <a:pPr fontAlgn="ctr">
                <a:lnSpc>
                  <a:spcPct val="150000"/>
                </a:lnSpc>
              </a:pPr>
              <a:r>
                <a:rPr lang="en-US" altLang="en-GB" sz="4000" b="1">
                  <a:solidFill>
                    <a:schemeClr val="accent1"/>
                  </a:solidFill>
                  <a:latin typeface="Open Sans ExtraBold" panose="020B0906030804020204" charset="0"/>
                  <a:ea typeface="Open Sans ExtraBold" panose="020B0906030804020204" charset="0"/>
                  <a:cs typeface="Open Sans" panose="020B0606030504020204" charset="0"/>
                </a:rPr>
                <a:t> </a:t>
              </a:r>
              <a:r>
                <a:rPr lang="en-GB" altLang="en-US" sz="4000" b="1">
                  <a:solidFill>
                    <a:schemeClr val="accent1"/>
                  </a:solidFill>
                  <a:latin typeface="Open Sans ExtraBold" panose="020B0906030804020204" charset="0"/>
                  <a:ea typeface="Open Sans ExtraBold" panose="020B0906030804020204" charset="0"/>
                  <a:cs typeface="Open Sans" panose="020B0606030504020204" charset="0"/>
                </a:rPr>
                <a:t>4</a:t>
              </a:r>
            </a:p>
          </p:txBody>
        </p:sp>
        <p:sp>
          <p:nvSpPr>
            <p:cNvPr id="10" name="文本框 8"/>
            <p:cNvSpPr txBox="1"/>
            <p:nvPr/>
          </p:nvSpPr>
          <p:spPr>
            <a:xfrm>
              <a:off x="9915" y="-447"/>
              <a:ext cx="5115" cy="3250"/>
            </a:xfrm>
            <a:prstGeom prst="rect">
              <a:avLst/>
            </a:prstGeom>
            <a:noFill/>
          </p:spPr>
          <p:txBody>
            <a:bodyPr wrap="square" rtlCol="0" anchor="ctr" anchorCtr="0">
              <a:noAutofit/>
            </a:bodyPr>
            <a:lstStyle/>
            <a:p>
              <a:pPr fontAlgn="ctr">
                <a:lnSpc>
                  <a:spcPct val="100000"/>
                </a:lnSpc>
              </a:pPr>
              <a:r>
                <a:rPr lang="en-GB" altLang="zh-CN"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rPr>
                <a:t>BLOCK DIAGRAM</a:t>
              </a:r>
              <a:r>
                <a:rPr lang="en-US" altLang="en-GB"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rPr>
                <a:t> AND</a:t>
              </a:r>
            </a:p>
            <a:p>
              <a:pPr fontAlgn="ctr">
                <a:lnSpc>
                  <a:spcPct val="100000"/>
                </a:lnSpc>
              </a:pPr>
              <a:r>
                <a:rPr lang="en-GB" altLang="zh-CN"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rPr>
                <a:t>METHODOLOGY</a:t>
              </a:r>
            </a:p>
          </p:txBody>
        </p:sp>
      </p:grpSp>
      <p:grpSp>
        <p:nvGrpSpPr>
          <p:cNvPr id="11" name="组合 34"/>
          <p:cNvGrpSpPr/>
          <p:nvPr/>
        </p:nvGrpSpPr>
        <p:grpSpPr>
          <a:xfrm>
            <a:off x="6450191" y="1577427"/>
            <a:ext cx="5061089" cy="1014839"/>
            <a:chOff x="8781" y="6691"/>
            <a:chExt cx="7381" cy="3590"/>
          </a:xfrm>
        </p:grpSpPr>
        <p:sp>
          <p:nvSpPr>
            <p:cNvPr id="12" name="文本框 4"/>
            <p:cNvSpPr txBox="1"/>
            <p:nvPr/>
          </p:nvSpPr>
          <p:spPr>
            <a:xfrm>
              <a:off x="8781" y="6691"/>
              <a:ext cx="1961" cy="3590"/>
            </a:xfrm>
            <a:prstGeom prst="rect">
              <a:avLst/>
            </a:prstGeom>
            <a:noFill/>
          </p:spPr>
          <p:txBody>
            <a:bodyPr wrap="square" rtlCol="0" anchor="ctr" anchorCtr="0">
              <a:spAutoFit/>
            </a:bodyPr>
            <a:lstStyle/>
            <a:p>
              <a:pPr fontAlgn="ctr">
                <a:lnSpc>
                  <a:spcPct val="150000"/>
                </a:lnSpc>
              </a:pPr>
              <a:r>
                <a:rPr lang="en-US" altLang="en-GB" sz="4000" b="1">
                  <a:solidFill>
                    <a:schemeClr val="accent1"/>
                  </a:solidFill>
                  <a:latin typeface="Open Sans ExtraBold" panose="020B0906030804020204" charset="0"/>
                  <a:ea typeface="Open Sans ExtraBold" panose="020B0906030804020204" charset="0"/>
                  <a:cs typeface="Open Sans" panose="020B0606030504020204" charset="0"/>
                </a:rPr>
                <a:t>9</a:t>
              </a:r>
            </a:p>
          </p:txBody>
        </p:sp>
        <p:sp>
          <p:nvSpPr>
            <p:cNvPr id="13" name="文本框 8"/>
            <p:cNvSpPr txBox="1"/>
            <p:nvPr/>
          </p:nvSpPr>
          <p:spPr>
            <a:xfrm>
              <a:off x="9634" y="7956"/>
              <a:ext cx="6528" cy="1629"/>
            </a:xfrm>
            <a:prstGeom prst="rect">
              <a:avLst/>
            </a:prstGeom>
            <a:noFill/>
          </p:spPr>
          <p:txBody>
            <a:bodyPr wrap="square" rtlCol="0" anchor="ctr" anchorCtr="0">
              <a:spAutoFit/>
            </a:bodyPr>
            <a:lstStyle/>
            <a:p>
              <a:pPr fontAlgn="ctr">
                <a:lnSpc>
                  <a:spcPct val="100000"/>
                </a:lnSpc>
              </a:pPr>
              <a:r>
                <a:rPr lang="en-GB" altLang="en-US" sz="2400" b="1" cap="all">
                  <a:latin typeface="Times New Roman" panose="02020603050405020304" pitchFamily="18" charset="0"/>
                  <a:ea typeface="Open Sans ExtraBold" panose="020B0906030804020204" charset="0"/>
                  <a:cs typeface="Times New Roman" panose="02020603050405020304" pitchFamily="18" charset="0"/>
                  <a:sym typeface="+mn-ea"/>
                </a:rPr>
                <a:t>RESULT AN</a:t>
              </a:r>
              <a:r>
                <a:rPr lang="en-US" altLang="en-GB" sz="2400" b="1" cap="all">
                  <a:latin typeface="Times New Roman" panose="02020603050405020304" pitchFamily="18" charset="0"/>
                  <a:ea typeface="Open Sans ExtraBold" panose="020B0906030804020204" charset="0"/>
                  <a:cs typeface="Times New Roman" panose="02020603050405020304" pitchFamily="18" charset="0"/>
                  <a:sym typeface="+mn-ea"/>
                </a:rPr>
                <a:t>D </a:t>
              </a:r>
              <a:r>
                <a:rPr lang="en-GB" altLang="en-US" sz="2400" b="1" cap="all">
                  <a:latin typeface="Times New Roman" panose="02020603050405020304" pitchFamily="18" charset="0"/>
                  <a:ea typeface="Open Sans ExtraBold" panose="020B0906030804020204" charset="0"/>
                  <a:cs typeface="Times New Roman" panose="02020603050405020304" pitchFamily="18" charset="0"/>
                  <a:sym typeface="+mn-ea"/>
                </a:rPr>
                <a:t>DISCUSSIONS</a:t>
              </a:r>
              <a:endParaRPr lang="en-GB" altLang="en-US" sz="2400" b="1" cap="all" dirty="0">
                <a:solidFill>
                  <a:schemeClr val="tx1"/>
                </a:solidFill>
                <a:uFillTx/>
                <a:latin typeface="Times New Roman" panose="02020603050405020304" pitchFamily="18" charset="0"/>
                <a:ea typeface="Open Sans ExtraBold" panose="020B0906030804020204" charset="0"/>
                <a:cs typeface="Times New Roman" panose="02020603050405020304" pitchFamily="18" charset="0"/>
                <a:sym typeface="+mn-ea"/>
              </a:endParaRPr>
            </a:p>
          </p:txBody>
        </p:sp>
      </p:grpSp>
      <p:sp>
        <p:nvSpPr>
          <p:cNvPr id="14" name="文本框 4"/>
          <p:cNvSpPr txBox="1"/>
          <p:nvPr/>
        </p:nvSpPr>
        <p:spPr>
          <a:xfrm>
            <a:off x="6362700" y="3240405"/>
            <a:ext cx="1136015" cy="795655"/>
          </a:xfrm>
          <a:prstGeom prst="rect">
            <a:avLst/>
          </a:prstGeom>
          <a:noFill/>
        </p:spPr>
        <p:txBody>
          <a:bodyPr wrap="square" rtlCol="0" anchor="ctr" anchorCtr="0">
            <a:noAutofit/>
          </a:bodyPr>
          <a:lstStyle/>
          <a:p>
            <a:pPr fontAlgn="ctr">
              <a:lnSpc>
                <a:spcPct val="150000"/>
              </a:lnSpc>
            </a:pPr>
            <a:r>
              <a:rPr lang="en-US" altLang="en-GB" sz="4000" b="1">
                <a:solidFill>
                  <a:schemeClr val="accent1"/>
                </a:solidFill>
                <a:latin typeface="Open Sans ExtraBold" panose="020B0906030804020204" charset="0"/>
                <a:ea typeface="Open Sans ExtraBold" panose="020B0906030804020204" charset="0"/>
                <a:cs typeface="Open Sans" panose="020B0606030504020204" charset="0"/>
              </a:rPr>
              <a:t>11</a:t>
            </a:r>
          </a:p>
        </p:txBody>
      </p:sp>
      <p:sp>
        <p:nvSpPr>
          <p:cNvPr id="15" name="文本框 4"/>
          <p:cNvSpPr txBox="1"/>
          <p:nvPr/>
        </p:nvSpPr>
        <p:spPr>
          <a:xfrm>
            <a:off x="6362700" y="3967480"/>
            <a:ext cx="1245235" cy="1014730"/>
          </a:xfrm>
          <a:prstGeom prst="rect">
            <a:avLst/>
          </a:prstGeom>
          <a:noFill/>
        </p:spPr>
        <p:txBody>
          <a:bodyPr wrap="square" rtlCol="0" anchor="ctr" anchorCtr="0">
            <a:spAutoFit/>
          </a:bodyPr>
          <a:lstStyle/>
          <a:p>
            <a:pPr fontAlgn="ctr">
              <a:lnSpc>
                <a:spcPct val="150000"/>
              </a:lnSpc>
            </a:pPr>
            <a:r>
              <a:rPr lang="en-GB" altLang="en-US" sz="4000" b="1">
                <a:solidFill>
                  <a:schemeClr val="accent1"/>
                </a:solidFill>
                <a:latin typeface="Open Sans ExtraBold" panose="020B0906030804020204" charset="0"/>
                <a:ea typeface="Open Sans ExtraBold" panose="020B0906030804020204" charset="0"/>
                <a:cs typeface="Open Sans" panose="020B0606030504020204" charset="0"/>
              </a:rPr>
              <a:t>1</a:t>
            </a:r>
            <a:r>
              <a:rPr lang="en-US" altLang="en-GB" sz="4000" b="1">
                <a:solidFill>
                  <a:schemeClr val="accent1"/>
                </a:solidFill>
                <a:latin typeface="Open Sans ExtraBold" panose="020B0906030804020204" charset="0"/>
                <a:ea typeface="Open Sans ExtraBold" panose="020B0906030804020204" charset="0"/>
                <a:cs typeface="Open Sans" panose="020B0606030504020204" charset="0"/>
              </a:rPr>
              <a:t>2</a:t>
            </a:r>
          </a:p>
        </p:txBody>
      </p:sp>
      <p:sp>
        <p:nvSpPr>
          <p:cNvPr id="21" name="文本框 50"/>
          <p:cNvSpPr txBox="1"/>
          <p:nvPr/>
        </p:nvSpPr>
        <p:spPr>
          <a:xfrm>
            <a:off x="7167245" y="3312795"/>
            <a:ext cx="3164205" cy="925195"/>
          </a:xfrm>
          <a:prstGeom prst="rect">
            <a:avLst/>
          </a:prstGeom>
          <a:noFill/>
        </p:spPr>
        <p:txBody>
          <a:bodyPr wrap="square" rtlCol="0" anchor="ctr" anchorCtr="0">
            <a:noAutofit/>
          </a:bodyPr>
          <a:lstStyle/>
          <a:p>
            <a:pPr fontAlgn="ctr">
              <a:lnSpc>
                <a:spcPct val="100000"/>
              </a:lnSpc>
            </a:pPr>
            <a:r>
              <a:rPr lang="en-US" altLang="en-US"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rPr>
              <a:t>ADVANTAGES AND</a:t>
            </a:r>
          </a:p>
          <a:p>
            <a:pPr fontAlgn="ctr">
              <a:lnSpc>
                <a:spcPct val="100000"/>
              </a:lnSpc>
            </a:pPr>
            <a:r>
              <a:rPr lang="en-US" altLang="en-US"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rPr>
              <a:t>LIMITATIONS</a:t>
            </a:r>
          </a:p>
        </p:txBody>
      </p:sp>
      <p:sp>
        <p:nvSpPr>
          <p:cNvPr id="28" name="文本框 50"/>
          <p:cNvSpPr txBox="1"/>
          <p:nvPr/>
        </p:nvSpPr>
        <p:spPr>
          <a:xfrm>
            <a:off x="7246620" y="4520565"/>
            <a:ext cx="3164205" cy="652145"/>
          </a:xfrm>
          <a:prstGeom prst="rect">
            <a:avLst/>
          </a:prstGeom>
          <a:noFill/>
        </p:spPr>
        <p:txBody>
          <a:bodyPr wrap="square" rtlCol="0" anchor="ctr" anchorCtr="0">
            <a:noAutofit/>
          </a:bodyPr>
          <a:lstStyle/>
          <a:p>
            <a:pPr fontAlgn="ctr">
              <a:lnSpc>
                <a:spcPct val="150000"/>
              </a:lnSpc>
            </a:pPr>
            <a:r>
              <a:rPr lang="en-US" altLang="en-US" sz="2400" b="1" cap="all" dirty="0">
                <a:uFillTx/>
                <a:latin typeface="Times New Roman" panose="02020603050405020304" pitchFamily="18" charset="0"/>
                <a:ea typeface="Open Sans ExtraBold" panose="020B0906030804020204" charset="0"/>
                <a:cs typeface="Times New Roman" panose="02020603050405020304" pitchFamily="18" charset="0"/>
                <a:sym typeface="+mn-ea"/>
              </a:rPr>
              <a:t>CONCLUSION</a:t>
            </a:r>
            <a:endParaRPr lang="en-US" altLang="en-US" sz="2400" b="1" cap="all" dirty="0">
              <a:solidFill>
                <a:schemeClr val="tx1"/>
              </a:solidFill>
              <a:uFillTx/>
              <a:latin typeface="Times New Roman" panose="02020603050405020304" pitchFamily="18" charset="0"/>
              <a:ea typeface="Open Sans ExtraBold" panose="020B0906030804020204" charset="0"/>
              <a:cs typeface="Times New Roman" panose="02020603050405020304" pitchFamily="18" charset="0"/>
              <a:sym typeface="+mn-ea"/>
            </a:endParaRPr>
          </a:p>
          <a:p>
            <a:pPr fontAlgn="ctr">
              <a:lnSpc>
                <a:spcPct val="150000"/>
              </a:lnSpc>
            </a:pPr>
            <a:endParaRPr lang="en-GB" altLang="zh-CN"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endParaRPr>
          </a:p>
        </p:txBody>
      </p:sp>
      <p:grpSp>
        <p:nvGrpSpPr>
          <p:cNvPr id="29" name="组合 35"/>
          <p:cNvGrpSpPr/>
          <p:nvPr/>
        </p:nvGrpSpPr>
        <p:grpSpPr>
          <a:xfrm>
            <a:off x="6253480" y="4818380"/>
            <a:ext cx="4459605" cy="1198880"/>
            <a:chOff x="8999" y="1796"/>
            <a:chExt cx="7023" cy="1888"/>
          </a:xfrm>
        </p:grpSpPr>
        <p:sp>
          <p:nvSpPr>
            <p:cNvPr id="30" name="文本框 36"/>
            <p:cNvSpPr txBox="1"/>
            <p:nvPr/>
          </p:nvSpPr>
          <p:spPr>
            <a:xfrm>
              <a:off x="8999" y="1796"/>
              <a:ext cx="1961" cy="1598"/>
            </a:xfrm>
            <a:prstGeom prst="rect">
              <a:avLst/>
            </a:prstGeom>
            <a:noFill/>
          </p:spPr>
          <p:txBody>
            <a:bodyPr wrap="square" rtlCol="0" anchor="ctr" anchorCtr="0">
              <a:spAutoFit/>
            </a:bodyPr>
            <a:lstStyle/>
            <a:p>
              <a:pPr fontAlgn="ctr">
                <a:lnSpc>
                  <a:spcPct val="150000"/>
                </a:lnSpc>
              </a:pPr>
              <a:r>
                <a:rPr lang="en-US" sz="4000" b="1">
                  <a:solidFill>
                    <a:schemeClr val="accent1"/>
                  </a:solidFill>
                  <a:latin typeface="Open Sans ExtraBold" panose="020B0906030804020204" charset="0"/>
                  <a:ea typeface="Open Sans ExtraBold" panose="020B0906030804020204" charset="0"/>
                  <a:cs typeface="Open Sans" panose="020B0606030504020204" charset="0"/>
                </a:rPr>
                <a:t> 13</a:t>
              </a:r>
            </a:p>
          </p:txBody>
        </p:sp>
        <p:sp>
          <p:nvSpPr>
            <p:cNvPr id="31" name="文本框 39"/>
            <p:cNvSpPr txBox="1"/>
            <p:nvPr/>
          </p:nvSpPr>
          <p:spPr>
            <a:xfrm>
              <a:off x="10563" y="2600"/>
              <a:ext cx="5459" cy="1084"/>
            </a:xfrm>
            <a:prstGeom prst="rect">
              <a:avLst/>
            </a:prstGeom>
            <a:noFill/>
          </p:spPr>
          <p:txBody>
            <a:bodyPr wrap="square" rtlCol="0" anchor="ctr" anchorCtr="0">
              <a:noAutofit/>
            </a:bodyPr>
            <a:lstStyle/>
            <a:p>
              <a:pPr fontAlgn="ctr">
                <a:lnSpc>
                  <a:spcPct val="150000"/>
                </a:lnSpc>
              </a:pPr>
              <a:r>
                <a:rPr lang="en-GB" altLang="zh-CN" sz="2400" b="1" dirty="0">
                  <a:latin typeface="Times New Roman" panose="02020603050405020304" pitchFamily="18" charset="0"/>
                  <a:ea typeface="Open Sans ExtraBold" panose="020B0906030804020204" charset="0"/>
                  <a:cs typeface="Times New Roman" panose="02020603050405020304" pitchFamily="18" charset="0"/>
                  <a:sym typeface="+mn-ea"/>
                </a:rPr>
                <a:t>FUTURE SCOPE</a:t>
              </a:r>
              <a:endParaRPr lang="en-US" altLang="en-US" sz="2400" b="1" cap="all" dirty="0">
                <a:solidFill>
                  <a:schemeClr val="tx1"/>
                </a:solidFill>
                <a:uFillTx/>
                <a:latin typeface="Times New Roman" panose="02020603050405020304" pitchFamily="18" charset="0"/>
                <a:ea typeface="Open Sans ExtraBold" panose="020B0906030804020204" charset="0"/>
                <a:cs typeface="Times New Roman" panose="02020603050405020304" pitchFamily="18" charset="0"/>
                <a:sym typeface="+mn-ea"/>
              </a:endParaRPr>
            </a:p>
            <a:p>
              <a:pPr fontAlgn="ctr">
                <a:lnSpc>
                  <a:spcPct val="150000"/>
                </a:lnSpc>
              </a:pPr>
              <a:endParaRPr lang="en-US" altLang="en-US" sz="2400" b="1" cap="all" dirty="0">
                <a:solidFill>
                  <a:schemeClr val="tx1"/>
                </a:solidFill>
                <a:uFillTx/>
                <a:latin typeface="Times New Roman" panose="02020603050405020304" pitchFamily="18" charset="0"/>
                <a:ea typeface="Open Sans ExtraBold" panose="020B0906030804020204" charset="0"/>
                <a:cs typeface="Times New Roman" panose="02020603050405020304" pitchFamily="18" charset="0"/>
                <a:sym typeface="+mn-ea"/>
              </a:endParaRPr>
            </a:p>
          </p:txBody>
        </p:sp>
      </p:grpSp>
      <p:grpSp>
        <p:nvGrpSpPr>
          <p:cNvPr id="34" name="组合 35"/>
          <p:cNvGrpSpPr/>
          <p:nvPr/>
        </p:nvGrpSpPr>
        <p:grpSpPr>
          <a:xfrm>
            <a:off x="6253480" y="5882005"/>
            <a:ext cx="4459605" cy="1014730"/>
            <a:chOff x="8799" y="2226"/>
            <a:chExt cx="7023" cy="1598"/>
          </a:xfrm>
        </p:grpSpPr>
        <p:sp>
          <p:nvSpPr>
            <p:cNvPr id="38" name="文本框 36"/>
            <p:cNvSpPr txBox="1"/>
            <p:nvPr/>
          </p:nvSpPr>
          <p:spPr>
            <a:xfrm>
              <a:off x="8799" y="2226"/>
              <a:ext cx="1961" cy="1598"/>
            </a:xfrm>
            <a:prstGeom prst="rect">
              <a:avLst/>
            </a:prstGeom>
            <a:noFill/>
          </p:spPr>
          <p:txBody>
            <a:bodyPr wrap="square" rtlCol="0" anchor="ctr" anchorCtr="0">
              <a:spAutoFit/>
            </a:bodyPr>
            <a:lstStyle/>
            <a:p>
              <a:pPr fontAlgn="ctr">
                <a:lnSpc>
                  <a:spcPct val="150000"/>
                </a:lnSpc>
              </a:pPr>
              <a:r>
                <a:rPr lang="en-US" sz="4000" b="1">
                  <a:solidFill>
                    <a:schemeClr val="accent1"/>
                  </a:solidFill>
                  <a:latin typeface="Open Sans ExtraBold" panose="020B0906030804020204" charset="0"/>
                  <a:ea typeface="Open Sans ExtraBold" panose="020B0906030804020204" charset="0"/>
                  <a:cs typeface="Open Sans" panose="020B0606030504020204" charset="0"/>
                </a:rPr>
                <a:t> 14</a:t>
              </a:r>
            </a:p>
          </p:txBody>
        </p:sp>
        <p:sp>
          <p:nvSpPr>
            <p:cNvPr id="39" name="文本框 39"/>
            <p:cNvSpPr txBox="1"/>
            <p:nvPr/>
          </p:nvSpPr>
          <p:spPr>
            <a:xfrm>
              <a:off x="10363" y="2892"/>
              <a:ext cx="5459" cy="462"/>
            </a:xfrm>
            <a:prstGeom prst="rect">
              <a:avLst/>
            </a:prstGeom>
            <a:noFill/>
          </p:spPr>
          <p:txBody>
            <a:bodyPr wrap="square" rtlCol="0" anchor="ctr" anchorCtr="0">
              <a:noAutofit/>
            </a:bodyPr>
            <a:lstStyle/>
            <a:p>
              <a:pPr fontAlgn="ctr">
                <a:lnSpc>
                  <a:spcPct val="150000"/>
                </a:lnSpc>
              </a:pPr>
              <a:endParaRPr lang="en-US" altLang="en-US" sz="2400" b="1" cap="all" dirty="0">
                <a:solidFill>
                  <a:schemeClr val="tx1"/>
                </a:solidFill>
                <a:uFillTx/>
                <a:latin typeface="Times New Roman" panose="02020603050405020304" pitchFamily="18" charset="0"/>
                <a:ea typeface="Open Sans ExtraBold" panose="020B0906030804020204" charset="0"/>
                <a:cs typeface="Times New Roman" panose="02020603050405020304" pitchFamily="18" charset="0"/>
                <a:sym typeface="+mn-ea"/>
              </a:endParaRPr>
            </a:p>
            <a:p>
              <a:pPr fontAlgn="ctr">
                <a:lnSpc>
                  <a:spcPct val="150000"/>
                </a:lnSpc>
              </a:pPr>
              <a:r>
                <a:rPr lang="en-US" altLang="en-US" sz="2400" b="1" cap="all" dirty="0">
                  <a:uFillTx/>
                  <a:latin typeface="Times New Roman" panose="02020603050405020304" pitchFamily="18" charset="0"/>
                  <a:ea typeface="Open Sans ExtraBold" panose="020B0906030804020204" charset="0"/>
                  <a:cs typeface="Times New Roman" panose="02020603050405020304" pitchFamily="18" charset="0"/>
                  <a:sym typeface="+mn-ea"/>
                </a:rPr>
                <a:t>REFERENCES</a:t>
              </a:r>
              <a:endParaRPr lang="en-US" altLang="en-US" sz="2400" b="1" cap="all" dirty="0">
                <a:solidFill>
                  <a:schemeClr val="tx1"/>
                </a:solidFill>
                <a:uFillTx/>
                <a:latin typeface="Times New Roman" panose="02020603050405020304" pitchFamily="18" charset="0"/>
                <a:ea typeface="Open Sans ExtraBold" panose="020B0906030804020204" charset="0"/>
                <a:cs typeface="Times New Roman" panose="02020603050405020304" pitchFamily="18" charset="0"/>
                <a:sym typeface="+mn-ea"/>
              </a:endParaRPr>
            </a:p>
            <a:p>
              <a:pPr fontAlgn="ctr">
                <a:lnSpc>
                  <a:spcPct val="150000"/>
                </a:lnSpc>
              </a:pPr>
              <a:endParaRPr lang="en-US" altLang="en-US" sz="2400" b="1" cap="all" dirty="0">
                <a:solidFill>
                  <a:schemeClr val="tx1"/>
                </a:solidFill>
                <a:uFillTx/>
                <a:latin typeface="Times New Roman" panose="02020603050405020304" pitchFamily="18" charset="0"/>
                <a:ea typeface="Open Sans ExtraBold" panose="020B0906030804020204" charset="0"/>
                <a:cs typeface="Times New Roman" panose="02020603050405020304" pitchFamily="18" charset="0"/>
                <a:sym typeface="+mn-ea"/>
              </a:endParaRPr>
            </a:p>
          </p:txBody>
        </p:sp>
      </p:grpSp>
      <p:grpSp>
        <p:nvGrpSpPr>
          <p:cNvPr id="47" name="组合 34"/>
          <p:cNvGrpSpPr/>
          <p:nvPr/>
        </p:nvGrpSpPr>
        <p:grpSpPr>
          <a:xfrm>
            <a:off x="6362700" y="2331720"/>
            <a:ext cx="6015355" cy="1014730"/>
            <a:chOff x="8847" y="8932"/>
            <a:chExt cx="9473" cy="1598"/>
          </a:xfrm>
        </p:grpSpPr>
        <p:sp>
          <p:nvSpPr>
            <p:cNvPr id="48" name="文本框 4"/>
            <p:cNvSpPr txBox="1"/>
            <p:nvPr/>
          </p:nvSpPr>
          <p:spPr>
            <a:xfrm>
              <a:off x="8847" y="8932"/>
              <a:ext cx="1961" cy="1598"/>
            </a:xfrm>
            <a:prstGeom prst="rect">
              <a:avLst/>
            </a:prstGeom>
            <a:noFill/>
          </p:spPr>
          <p:txBody>
            <a:bodyPr wrap="square" rtlCol="0" anchor="ctr" anchorCtr="0">
              <a:spAutoFit/>
            </a:bodyPr>
            <a:lstStyle/>
            <a:p>
              <a:pPr fontAlgn="ctr">
                <a:lnSpc>
                  <a:spcPct val="150000"/>
                </a:lnSpc>
              </a:pPr>
              <a:r>
                <a:rPr lang="en-US" altLang="en-GB" sz="4000" b="1">
                  <a:solidFill>
                    <a:schemeClr val="accent1"/>
                  </a:solidFill>
                  <a:latin typeface="Open Sans ExtraBold" panose="020B0906030804020204" charset="0"/>
                  <a:ea typeface="Open Sans ExtraBold" panose="020B0906030804020204" charset="0"/>
                  <a:cs typeface="Open Sans" panose="020B0606030504020204" charset="0"/>
                </a:rPr>
                <a:t>10</a:t>
              </a:r>
            </a:p>
          </p:txBody>
        </p:sp>
        <p:sp>
          <p:nvSpPr>
            <p:cNvPr id="49" name="文本框 8"/>
            <p:cNvSpPr txBox="1"/>
            <p:nvPr/>
          </p:nvSpPr>
          <p:spPr>
            <a:xfrm>
              <a:off x="10114" y="9334"/>
              <a:ext cx="8206" cy="903"/>
            </a:xfrm>
            <a:prstGeom prst="rect">
              <a:avLst/>
            </a:prstGeom>
            <a:noFill/>
          </p:spPr>
          <p:txBody>
            <a:bodyPr wrap="square" rtlCol="0" anchor="ctr" anchorCtr="0">
              <a:noAutofit/>
            </a:bodyPr>
            <a:lstStyle/>
            <a:p>
              <a:pPr fontAlgn="ctr">
                <a:lnSpc>
                  <a:spcPct val="150000"/>
                </a:lnSpc>
              </a:pPr>
              <a:r>
                <a:rPr lang="zh-CN" altLang="en-US" sz="2400" b="1" cap="all" dirty="0">
                  <a:uFillTx/>
                  <a:latin typeface="Open Sans ExtraBold" panose="020B0906030804020204" charset="0"/>
                  <a:ea typeface="Open Sans ExtraBold" panose="020B0906030804020204" charset="0"/>
                  <a:cs typeface="Open Sans" panose="020B0606030504020204" charset="0"/>
                  <a:sym typeface="+mn-ea"/>
                </a:rPr>
                <a:t> </a:t>
              </a:r>
            </a:p>
            <a:p>
              <a:pPr fontAlgn="ctr">
                <a:lnSpc>
                  <a:spcPct val="150000"/>
                </a:lnSpc>
              </a:pPr>
              <a:r>
                <a:rPr lang="en-US" altLang="en-US"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rPr>
                <a:t>APPLICATIONS</a:t>
              </a:r>
            </a:p>
            <a:p>
              <a:pPr fontAlgn="ctr">
                <a:lnSpc>
                  <a:spcPct val="150000"/>
                </a:lnSpc>
              </a:pPr>
              <a:endParaRPr lang="en-US" altLang="en-US"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endParaRPr>
            </a:p>
          </p:txBody>
        </p:sp>
      </p:grpSp>
      <p:grpSp>
        <p:nvGrpSpPr>
          <p:cNvPr id="50" name="组合 34"/>
          <p:cNvGrpSpPr/>
          <p:nvPr/>
        </p:nvGrpSpPr>
        <p:grpSpPr>
          <a:xfrm>
            <a:off x="719455" y="5883505"/>
            <a:ext cx="4176395" cy="1014732"/>
            <a:chOff x="9245" y="363"/>
            <a:chExt cx="6577" cy="3348"/>
          </a:xfrm>
        </p:grpSpPr>
        <p:sp>
          <p:nvSpPr>
            <p:cNvPr id="52" name="文本框 4"/>
            <p:cNvSpPr txBox="1"/>
            <p:nvPr/>
          </p:nvSpPr>
          <p:spPr>
            <a:xfrm>
              <a:off x="9245" y="363"/>
              <a:ext cx="1961" cy="3348"/>
            </a:xfrm>
            <a:prstGeom prst="rect">
              <a:avLst/>
            </a:prstGeom>
            <a:noFill/>
          </p:spPr>
          <p:txBody>
            <a:bodyPr wrap="square" rtlCol="0" anchor="ctr" anchorCtr="0">
              <a:spAutoFit/>
            </a:bodyPr>
            <a:lstStyle/>
            <a:p>
              <a:pPr fontAlgn="ctr">
                <a:lnSpc>
                  <a:spcPct val="150000"/>
                </a:lnSpc>
              </a:pPr>
              <a:r>
                <a:rPr lang="en-US" altLang="en-GB" sz="4000" b="1">
                  <a:solidFill>
                    <a:schemeClr val="accent1"/>
                  </a:solidFill>
                  <a:latin typeface="Open Sans ExtraBold" panose="020B0906030804020204" charset="0"/>
                  <a:ea typeface="Open Sans ExtraBold" panose="020B0906030804020204" charset="0"/>
                  <a:cs typeface="Open Sans" panose="020B0606030504020204" charset="0"/>
                </a:rPr>
                <a:t>7</a:t>
              </a:r>
            </a:p>
          </p:txBody>
        </p:sp>
        <p:sp>
          <p:nvSpPr>
            <p:cNvPr id="55" name="文本框 8"/>
            <p:cNvSpPr txBox="1"/>
            <p:nvPr/>
          </p:nvSpPr>
          <p:spPr>
            <a:xfrm>
              <a:off x="10450" y="1455"/>
              <a:ext cx="5372" cy="1519"/>
            </a:xfrm>
            <a:prstGeom prst="rect">
              <a:avLst/>
            </a:prstGeom>
            <a:noFill/>
          </p:spPr>
          <p:txBody>
            <a:bodyPr wrap="square" rtlCol="0" anchor="ctr" anchorCtr="0">
              <a:spAutoFit/>
            </a:bodyPr>
            <a:lstStyle/>
            <a:p>
              <a:pPr fontAlgn="ctr">
                <a:lnSpc>
                  <a:spcPct val="100000"/>
                </a:lnSpc>
              </a:pPr>
              <a:r>
                <a:rPr lang="en-US" altLang="en-GB" sz="2400" b="1" dirty="0">
                  <a:latin typeface="Times New Roman" panose="02020603050405020304" pitchFamily="18" charset="0"/>
                  <a:ea typeface="Open Sans ExtraBold" panose="020B0906030804020204" charset="0"/>
                  <a:cs typeface="Times New Roman" panose="02020603050405020304" pitchFamily="18" charset="0"/>
                </a:rPr>
                <a:t>WORKING</a:t>
              </a:r>
              <a:endParaRPr lang="en-US" altLang="en-GB" sz="24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endParaRPr>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317" y="0"/>
            <a:ext cx="12192000" cy="6857365"/>
          </a:xfrm>
          <a:prstGeom prst="rect">
            <a:avLst/>
          </a:prstGeom>
        </p:spPr>
      </p:pic>
      <p:grpSp>
        <p:nvGrpSpPr>
          <p:cNvPr id="14" name="组合 3"/>
          <p:cNvGrpSpPr/>
          <p:nvPr/>
        </p:nvGrpSpPr>
        <p:grpSpPr>
          <a:xfrm>
            <a:off x="269875" y="420370"/>
            <a:ext cx="10163810" cy="676910"/>
            <a:chOff x="671" y="810"/>
            <a:chExt cx="16006" cy="1066"/>
          </a:xfrm>
        </p:grpSpPr>
        <p:sp>
          <p:nvSpPr>
            <p:cNvPr id="106" name="矩形 105"/>
            <p:cNvSpPr/>
            <p:nvPr/>
          </p:nvSpPr>
          <p:spPr>
            <a:xfrm>
              <a:off x="982" y="810"/>
              <a:ext cx="15695" cy="1066"/>
            </a:xfrm>
            <a:prstGeom prst="rect">
              <a:avLst/>
            </a:prstGeom>
          </p:spPr>
          <p:txBody>
            <a:bodyPr wrap="square">
              <a:noAutofit/>
            </a:bodyPr>
            <a:lstStyle/>
            <a:p>
              <a:r>
                <a:rPr lang="en-US" altLang="en-US"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ABSTRACT</a:t>
              </a:r>
            </a:p>
            <a:p>
              <a:endParaRPr lang="en-US" altLang="en-US"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endParaRPr>
            </a:p>
          </p:txBody>
        </p:sp>
        <p:sp>
          <p:nvSpPr>
            <p:cNvPr id="15"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aphicFrame>
        <p:nvGraphicFramePr>
          <p:cNvPr id="2" name="Diagram 1"/>
          <p:cNvGraphicFramePr/>
          <p:nvPr/>
        </p:nvGraphicFramePr>
        <p:xfrm>
          <a:off x="1761688" y="1261110"/>
          <a:ext cx="7783175" cy="5307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Box 2"/>
          <p:cNvSpPr txBox="1"/>
          <p:nvPr/>
        </p:nvSpPr>
        <p:spPr>
          <a:xfrm>
            <a:off x="-266700" y="1261110"/>
            <a:ext cx="11976100" cy="4449445"/>
          </a:xfrm>
          <a:prstGeom prst="rect">
            <a:avLst/>
          </a:prstGeom>
        </p:spPr>
        <p:txBody>
          <a:bodyPr wrap="square">
            <a:noAutofit/>
          </a:bodyPr>
          <a:lstStyle/>
          <a:p>
            <a:pPr marL="621665" indent="0" algn="just" defTabSz="266700">
              <a:lnSpc>
                <a:spcPct val="157000"/>
              </a:lnSpc>
              <a:spcBef>
                <a:spcPct val="0"/>
              </a:spcBef>
              <a:spcAft>
                <a:spcPct val="0"/>
              </a:spcAft>
            </a:pPr>
            <a:r>
              <a:rPr lang="en-US" altLang="zh-CN" sz="1600">
                <a:latin typeface="Times New Roman" panose="02020603050405020304"/>
                <a:ea typeface="Times New Roman" panose="02020603050405020304"/>
              </a:rPr>
              <a:t>This project proposes an automated waste classification system aimed at sorting waste into three categories: dry, wet, and metal, using software logic and data analysis. The system processes input data to classify the waste based on predefined thresholds without the need for physical components such as sensors or motors. The software logic implemented in the Arduino Uno interprets sensor readings to classify waste and decides the appropriate sorting mechanism. The system also integrates with the Blynk IoT platform to display real-time waste classification status remotely, allowing users to monitor and control the process from a distance. The project highlights the potential of automated waste sorting systems and IoT integration to enhance waste management efficiency, reduce manual intervention, and optimize sorting processes through real-time data analysis. Future improvements can include more sophisticated data analysis techniques to improve classification accuracy and scale the system for larger waste management tasks.</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317" y="0"/>
            <a:ext cx="12192000" cy="6857365"/>
          </a:xfrm>
          <a:prstGeom prst="rect">
            <a:avLst/>
          </a:prstGeom>
        </p:spPr>
      </p:pic>
      <p:grpSp>
        <p:nvGrpSpPr>
          <p:cNvPr id="14" name="组合 3"/>
          <p:cNvGrpSpPr/>
          <p:nvPr/>
        </p:nvGrpSpPr>
        <p:grpSpPr>
          <a:xfrm>
            <a:off x="269875" y="420370"/>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INTRODUCTION</a:t>
              </a:r>
            </a:p>
          </p:txBody>
        </p:sp>
        <p:sp>
          <p:nvSpPr>
            <p:cNvPr id="15"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aphicFrame>
        <p:nvGraphicFramePr>
          <p:cNvPr id="2" name="Diagram 1"/>
          <p:cNvGraphicFramePr/>
          <p:nvPr>
            <p:extLst>
              <p:ext uri="{D42A27DB-BD31-4B8C-83A1-F6EECF244321}">
                <p14:modId xmlns:p14="http://schemas.microsoft.com/office/powerpoint/2010/main" val="361569858"/>
              </p:ext>
            </p:extLst>
          </p:nvPr>
        </p:nvGraphicFramePr>
        <p:xfrm>
          <a:off x="1761688" y="1261110"/>
          <a:ext cx="7783175" cy="5307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descr="简约封面背景"/>
          <p:cNvPicPr>
            <a:picLocks noChangeAspect="1"/>
          </p:cNvPicPr>
          <p:nvPr/>
        </p:nvPicPr>
        <p:blipFill>
          <a:blip r:embed="rId2"/>
          <a:stretch>
            <a:fillRect/>
          </a:stretch>
        </p:blipFill>
        <p:spPr>
          <a:xfrm>
            <a:off x="0" y="0"/>
            <a:ext cx="12192000" cy="6857365"/>
          </a:xfrm>
          <a:prstGeom prst="rect">
            <a:avLst/>
          </a:prstGeom>
        </p:spPr>
      </p:pic>
      <p:sp>
        <p:nvSpPr>
          <p:cNvPr id="12" name="Text Box 11"/>
          <p:cNvSpPr txBox="1"/>
          <p:nvPr/>
        </p:nvSpPr>
        <p:spPr>
          <a:xfrm>
            <a:off x="187325" y="359093"/>
            <a:ext cx="5080000" cy="460375"/>
          </a:xfrm>
          <a:prstGeom prst="rect">
            <a:avLst/>
          </a:prstGeom>
        </p:spPr>
        <p:txBody>
          <a:bodyPr>
            <a:spAutoFit/>
          </a:bodyPr>
          <a:lstStyle/>
          <a:p>
            <a:r>
              <a:rPr lang="en-GB" altLang="en-US" sz="2400" b="1">
                <a:solidFill>
                  <a:srgbClr val="000000"/>
                </a:solidFill>
                <a:latin typeface="Times New Roman" panose="02020603050405020304" pitchFamily="18" charset="0"/>
                <a:ea typeface="Calibri" panose="020F0502020204030204"/>
                <a:cs typeface="Times New Roman" panose="02020603050405020304" pitchFamily="18" charset="0"/>
              </a:rPr>
              <a:t> </a:t>
            </a:r>
          </a:p>
        </p:txBody>
      </p:sp>
      <p:sp>
        <p:nvSpPr>
          <p:cNvPr id="13" name="Text Box 12"/>
          <p:cNvSpPr txBox="1"/>
          <p:nvPr/>
        </p:nvSpPr>
        <p:spPr>
          <a:xfrm>
            <a:off x="426085" y="911860"/>
            <a:ext cx="10761345" cy="2579370"/>
          </a:xfrm>
          <a:prstGeom prst="rect">
            <a:avLst/>
          </a:prstGeom>
        </p:spPr>
        <p:txBody>
          <a:bodyPr wrap="square" anchor="ctr" anchorCtr="0">
            <a:noAutofit/>
          </a:bodyPr>
          <a:lstStyle/>
          <a:p>
            <a:pPr marL="285750" indent="-285750" algn="just" fontAlgn="ctr">
              <a:lnSpc>
                <a:spcPct val="200000"/>
              </a:lnSpc>
              <a:buFont typeface="Wingdings" panose="05000000000000000000" charset="0"/>
              <a:buChar char="Ø"/>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To design and develop an automated waste classification system.</a:t>
            </a:r>
          </a:p>
          <a:p>
            <a:pPr marL="285750" indent="-285750" algn="just" fontAlgn="ctr">
              <a:lnSpc>
                <a:spcPct val="200000"/>
              </a:lnSpc>
              <a:buFont typeface="Wingdings" panose="05000000000000000000" charset="0"/>
              <a:buChar char="Ø"/>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To reduce human effort and error in waste sorting.</a:t>
            </a:r>
          </a:p>
          <a:p>
            <a:pPr marL="285750" indent="-285750" algn="just" fontAlgn="ctr">
              <a:lnSpc>
                <a:spcPct val="200000"/>
              </a:lnSpc>
              <a:buFont typeface="Wingdings" panose="05000000000000000000" charset="0"/>
              <a:buChar char="Ø"/>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To promote environmental sustainability by improving recycling practices.</a:t>
            </a:r>
          </a:p>
          <a:p>
            <a:pPr marL="285750" indent="-285750" algn="just" fontAlgn="ctr">
              <a:lnSpc>
                <a:spcPct val="200000"/>
              </a:lnSpc>
              <a:buFont typeface="Wingdings" panose="05000000000000000000" charset="0"/>
              <a:buChar char="Ø"/>
            </a:pPr>
            <a:r>
              <a:rPr lang="en-US" altLang="en-US" dirty="0">
                <a:solidFill>
                  <a:srgbClr val="000000"/>
                </a:solidFill>
                <a:latin typeface="Times New Roman" panose="02020603050405020304" pitchFamily="18" charset="0"/>
                <a:ea typeface="Calibri" panose="020F0502020204030204"/>
                <a:cs typeface="Times New Roman" panose="02020603050405020304" pitchFamily="18" charset="0"/>
              </a:rPr>
              <a:t>To provide an easy-to-use system that can be scaled for larger applications.</a:t>
            </a:r>
          </a:p>
        </p:txBody>
      </p:sp>
      <p:grpSp>
        <p:nvGrpSpPr>
          <p:cNvPr id="2" name="组合 3"/>
          <p:cNvGrpSpPr/>
          <p:nvPr/>
        </p:nvGrpSpPr>
        <p:grpSpPr>
          <a:xfrm>
            <a:off x="426085" y="297815"/>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OBJECTIVES</a:t>
              </a: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endParaRPr lang="zh-CN" altLang="en-US">
                <a:cs typeface="Open Sans" panose="020B0606030504020204" charset="0"/>
                <a:sym typeface="+mn-ea"/>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rot="16200000">
            <a:off x="5704205" y="-5701030"/>
            <a:ext cx="784860" cy="12190095"/>
          </a:xfrm>
          <a:prstGeom prst="rect">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nvGrpSpPr>
          <p:cNvPr id="4" name="组合 3"/>
          <p:cNvGrpSpPr/>
          <p:nvPr/>
        </p:nvGrpSpPr>
        <p:grpSpPr>
          <a:xfrm>
            <a:off x="426085" y="514350"/>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BLOCK DAIGRAM</a:t>
              </a: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10" name="Rectangles 9"/>
          <p:cNvSpPr/>
          <p:nvPr/>
        </p:nvSpPr>
        <p:spPr>
          <a:xfrm>
            <a:off x="5845810" y="3441700"/>
            <a:ext cx="972185" cy="67500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ea"/>
            </a:endParaRPr>
          </a:p>
        </p:txBody>
      </p:sp>
      <p:sp>
        <p:nvSpPr>
          <p:cNvPr id="11" name="Text Box 10"/>
          <p:cNvSpPr txBox="1"/>
          <p:nvPr/>
        </p:nvSpPr>
        <p:spPr>
          <a:xfrm>
            <a:off x="5845810" y="3578225"/>
            <a:ext cx="897255" cy="368300"/>
          </a:xfrm>
          <a:prstGeom prst="rect">
            <a:avLst/>
          </a:prstGeom>
          <a:noFill/>
        </p:spPr>
        <p:txBody>
          <a:bodyPr wrap="square" rtlCol="0">
            <a:spAutoFit/>
          </a:bodyPr>
          <a:lstStyle/>
          <a:p>
            <a:r>
              <a:rPr lang="en-GB" altLang="en-US"/>
              <a:t>ESP32</a:t>
            </a:r>
          </a:p>
        </p:txBody>
      </p:sp>
      <p:sp>
        <p:nvSpPr>
          <p:cNvPr id="5" name="Rectangle 4"/>
          <p:cNvSpPr/>
          <p:nvPr/>
        </p:nvSpPr>
        <p:spPr>
          <a:xfrm>
            <a:off x="3389152" y="1644242"/>
            <a:ext cx="352337" cy="578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389152" y="2827090"/>
            <a:ext cx="285226" cy="679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389152" y="4051883"/>
            <a:ext cx="352337" cy="6711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Image 9"/>
          <p:cNvPicPr/>
          <p:nvPr/>
        </p:nvPicPr>
        <p:blipFill>
          <a:blip r:embed="rId4" cstate="print"/>
          <a:stretch>
            <a:fillRect/>
          </a:stretch>
        </p:blipFill>
        <p:spPr>
          <a:xfrm>
            <a:off x="2112645" y="1181100"/>
            <a:ext cx="7605395" cy="5473700"/>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rot="16200000">
            <a:off x="5704205" y="-5701030"/>
            <a:ext cx="784860" cy="12190095"/>
          </a:xfrm>
          <a:prstGeom prst="rect">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nvGrpSpPr>
          <p:cNvPr id="4" name="组合 3"/>
          <p:cNvGrpSpPr/>
          <p:nvPr/>
        </p:nvGrpSpPr>
        <p:grpSpPr>
          <a:xfrm>
            <a:off x="426085" y="514350"/>
            <a:ext cx="10163810" cy="521970"/>
            <a:chOff x="671" y="810"/>
            <a:chExt cx="16006" cy="822"/>
          </a:xfrm>
        </p:grpSpPr>
        <p:sp>
          <p:nvSpPr>
            <p:cNvPr id="106" name="矩形 105"/>
            <p:cNvSpPr/>
            <p:nvPr/>
          </p:nvSpPr>
          <p:spPr>
            <a:xfrm>
              <a:off x="982" y="810"/>
              <a:ext cx="15695" cy="822"/>
            </a:xfrm>
            <a:prstGeom prst="rect">
              <a:avLst/>
            </a:prstGeom>
          </p:spPr>
          <p:txBody>
            <a:bodyPr wrap="square">
              <a:spAutoFit/>
            </a:bodyPr>
            <a:lstStyle/>
            <a:p>
              <a:r>
                <a:rPr lang="en-GB" altLang="zh-CN" sz="2800" b="1" dirty="0">
                  <a:solidFill>
                    <a:schemeClr val="tx1"/>
                  </a:solidFill>
                  <a:latin typeface="Times New Roman" panose="02020603050405020304" pitchFamily="18" charset="0"/>
                  <a:ea typeface="Open Sans ExtraBold" panose="020B0906030804020204" charset="0"/>
                  <a:cs typeface="Times New Roman" panose="02020603050405020304" pitchFamily="18" charset="0"/>
                  <a:sym typeface="+mn-lt"/>
                </a:rPr>
                <a:t>METHODOLOGY</a:t>
              </a:r>
            </a:p>
          </p:txBody>
        </p:sp>
        <p:sp>
          <p:nvSpPr>
            <p:cNvPr id="3" name="矩形 2"/>
            <p:cNvSpPr/>
            <p:nvPr/>
          </p:nvSpPr>
          <p:spPr>
            <a:xfrm rot="16200000">
              <a:off x="675" y="1065"/>
              <a:ext cx="302" cy="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grpSp>
        <p:nvGrpSpPr>
          <p:cNvPr id="6" name="组合 5"/>
          <p:cNvGrpSpPr/>
          <p:nvPr/>
        </p:nvGrpSpPr>
        <p:grpSpPr>
          <a:xfrm>
            <a:off x="11643995" y="313055"/>
            <a:ext cx="288290" cy="159385"/>
            <a:chOff x="17448" y="1136"/>
            <a:chExt cx="454" cy="251"/>
          </a:xfrm>
        </p:grpSpPr>
        <p:sp>
          <p:nvSpPr>
            <p:cNvPr id="7" name="矩形 6"/>
            <p:cNvSpPr/>
            <p:nvPr/>
          </p:nvSpPr>
          <p:spPr>
            <a:xfrm>
              <a:off x="17448" y="113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sp>
          <p:nvSpPr>
            <p:cNvPr id="8" name="矩形 7"/>
            <p:cNvSpPr/>
            <p:nvPr/>
          </p:nvSpPr>
          <p:spPr>
            <a:xfrm>
              <a:off x="17448" y="1296"/>
              <a:ext cx="454" cy="9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cs typeface="Open Sans" panose="020B0606030504020204" charset="0"/>
                <a:sym typeface="+mn-ea"/>
              </a:endParaRPr>
            </a:p>
          </p:txBody>
        </p:sp>
      </p:grpSp>
      <p:sp>
        <p:nvSpPr>
          <p:cNvPr id="9" name="Shape 1862"/>
          <p:cNvSpPr/>
          <p:nvPr/>
        </p:nvSpPr>
        <p:spPr>
          <a:xfrm>
            <a:off x="1242060" y="2030730"/>
            <a:ext cx="1565910" cy="1564640"/>
          </a:xfrm>
          <a:prstGeom prst="ellipse">
            <a:avLst/>
          </a:prstGeom>
          <a:solidFill>
            <a:schemeClr val="bg1"/>
          </a:solidFill>
          <a:ln w="25400" cap="flat">
            <a:solidFill>
              <a:schemeClr val="accent1"/>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a:ea typeface="Open Sans ExtraBold" panose="020B0906030804020204" charset="0"/>
              <a:cs typeface="Open Sans ExtraBold" panose="020B0906030804020204" charset="0"/>
            </a:endParaRPr>
          </a:p>
        </p:txBody>
      </p:sp>
      <p:sp>
        <p:nvSpPr>
          <p:cNvPr id="10" name="Shape 1870"/>
          <p:cNvSpPr/>
          <p:nvPr/>
        </p:nvSpPr>
        <p:spPr>
          <a:xfrm>
            <a:off x="1464945" y="2308860"/>
            <a:ext cx="1099185" cy="1007745"/>
          </a:xfrm>
          <a:prstGeom prst="ellipse">
            <a:avLst/>
          </a:prstGeom>
          <a:solidFill>
            <a:schemeClr val="accent1"/>
          </a:solidFill>
          <a:ln w="12700" cap="flat">
            <a:noFill/>
            <a:miter lim="400000"/>
          </a:ln>
          <a:effectLst/>
        </p:spPr>
        <p:txBody>
          <a:bodyPr wrap="square" lIns="50800" tIns="50800" rIns="50800" bIns="50800" numCol="1" anchor="ctr">
            <a:noAutofit/>
          </a:bodyPr>
          <a:lstStyle/>
          <a:p>
            <a:pPr lvl="0"/>
            <a:endParaRPr>
              <a:ea typeface="Open Sans ExtraBold" panose="020B0906030804020204" charset="0"/>
              <a:cs typeface="Open Sans ExtraBold" panose="020B0906030804020204" charset="0"/>
            </a:endParaRPr>
          </a:p>
        </p:txBody>
      </p:sp>
      <p:sp>
        <p:nvSpPr>
          <p:cNvPr id="11" name="矩形 10"/>
          <p:cNvSpPr/>
          <p:nvPr/>
        </p:nvSpPr>
        <p:spPr bwMode="auto">
          <a:xfrm>
            <a:off x="984885" y="5190490"/>
            <a:ext cx="2405380" cy="1236345"/>
          </a:xfrm>
          <a:prstGeom prst="rect">
            <a:avLst/>
          </a:prstGeom>
          <a:noFill/>
          <a:ln w="9525">
            <a:noFill/>
            <a:miter lim="800000"/>
          </a:ln>
        </p:spPr>
        <p:txBody>
          <a:bodyPr wrap="square" lIns="68566" tIns="34283" rIns="68566" bIns="34283" rtlCol="0">
            <a:noAutofit/>
          </a:bodyPr>
          <a:lstStyle/>
          <a:p>
            <a:pPr lvl="0" algn="just">
              <a:lnSpc>
                <a:spcPct val="158000"/>
              </a:lnSpc>
              <a:buFont typeface="Open Sans ExtraBold" panose="020B0906030804020204" charset="0"/>
            </a:pPr>
            <a:endParaRPr lang="en-US" altLang="en-US" sz="1600">
              <a:latin typeface="Times New Roman" panose="02020603050405020304" pitchFamily="18" charset="0"/>
              <a:cs typeface="Times New Roman" panose="02020603050405020304" pitchFamily="18" charset="0"/>
            </a:endParaRPr>
          </a:p>
          <a:p>
            <a:pPr lvl="0" algn="just">
              <a:lnSpc>
                <a:spcPct val="158000"/>
              </a:lnSpc>
              <a:buFont typeface="Open Sans ExtraBold" panose="020B0906030804020204" charset="0"/>
            </a:pPr>
            <a:endParaRPr lang="en-US" altLang="en-US" sz="1600">
              <a:latin typeface="Times New Roman" panose="02020603050405020304" pitchFamily="18" charset="0"/>
              <a:cs typeface="Times New Roman" panose="02020603050405020304" pitchFamily="18" charset="0"/>
            </a:endParaRPr>
          </a:p>
          <a:p>
            <a:pPr lvl="0" algn="ctr">
              <a:lnSpc>
                <a:spcPct val="158000"/>
              </a:lnSpc>
              <a:buFont typeface="Open Sans ExtraBold" panose="020B0906030804020204" charset="0"/>
            </a:pPr>
            <a:endParaRPr lang="en-US" altLang="en-US" sz="1600" dirty="0">
              <a:solidFill>
                <a:schemeClr val="tx1">
                  <a:alpha val="60000"/>
                </a:schemeClr>
              </a:solidFill>
              <a:latin typeface="Times New Roman" panose="02020603050405020304" pitchFamily="18" charset="0"/>
              <a:ea typeface="Open Sans" panose="020B0606030504020204" charset="0"/>
              <a:cs typeface="Times New Roman" panose="02020603050405020304" pitchFamily="18" charset="0"/>
              <a:sym typeface="+mn-ea"/>
            </a:endParaRPr>
          </a:p>
        </p:txBody>
      </p:sp>
      <p:sp>
        <p:nvSpPr>
          <p:cNvPr id="32" name="文本框 31"/>
          <p:cNvSpPr txBox="1"/>
          <p:nvPr/>
        </p:nvSpPr>
        <p:spPr>
          <a:xfrm>
            <a:off x="865505" y="3791585"/>
            <a:ext cx="2263140" cy="450850"/>
          </a:xfrm>
          <a:prstGeom prst="rect">
            <a:avLst/>
          </a:prstGeom>
          <a:noFill/>
        </p:spPr>
        <p:txBody>
          <a:bodyPr wrap="square" rtlCol="0">
            <a:spAutoFit/>
          </a:bodyPr>
          <a:lstStyle/>
          <a:p>
            <a:pPr algn="ctr">
              <a:lnSpc>
                <a:spcPct val="130000"/>
              </a:lnSpc>
            </a:pPr>
            <a:r>
              <a:rPr lang="en-US" altLang="en-US" b="1" dirty="0">
                <a:solidFill>
                  <a:schemeClr val="accent1"/>
                </a:solidFill>
                <a:latin typeface="Times New Roman" panose="02020603050405020304" pitchFamily="18" charset="0"/>
                <a:ea typeface="Open Sans ExtraBold" panose="020B0906030804020204" charset="0"/>
                <a:cs typeface="Times New Roman" panose="02020603050405020304" pitchFamily="18" charset="0"/>
              </a:rPr>
              <a:t>ARDUINO UNO</a:t>
            </a:r>
            <a:r>
              <a:rPr lang="zh-CN" altLang="en-US" dirty="0">
                <a:solidFill>
                  <a:schemeClr val="accent1"/>
                </a:solidFill>
                <a:latin typeface="Open Sans ExtraBold" panose="020B0906030804020204" charset="0"/>
                <a:ea typeface="Open Sans ExtraBold" panose="020B0906030804020204" charset="0"/>
                <a:cs typeface="Open Sans ExtraBold" panose="020B0906030804020204" charset="0"/>
              </a:rPr>
              <a:t> </a:t>
            </a:r>
          </a:p>
        </p:txBody>
      </p:sp>
      <p:sp>
        <p:nvSpPr>
          <p:cNvPr id="33" name="Shape 1866"/>
          <p:cNvSpPr/>
          <p:nvPr/>
        </p:nvSpPr>
        <p:spPr>
          <a:xfrm>
            <a:off x="6674485" y="2030730"/>
            <a:ext cx="1565910" cy="1564640"/>
          </a:xfrm>
          <a:prstGeom prst="ellipse">
            <a:avLst/>
          </a:prstGeom>
          <a:solidFill>
            <a:schemeClr val="bg1"/>
          </a:solidFill>
          <a:ln w="25400" cap="flat">
            <a:solidFill>
              <a:schemeClr val="accent3"/>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a:ea typeface="Open Sans ExtraBold" panose="020B0906030804020204" charset="0"/>
              <a:cs typeface="Open Sans ExtraBold" panose="020B0906030804020204" charset="0"/>
            </a:endParaRPr>
          </a:p>
        </p:txBody>
      </p:sp>
      <p:sp>
        <p:nvSpPr>
          <p:cNvPr id="35" name="Shape 1876"/>
          <p:cNvSpPr/>
          <p:nvPr/>
        </p:nvSpPr>
        <p:spPr>
          <a:xfrm>
            <a:off x="6955155" y="2309495"/>
            <a:ext cx="1005840" cy="1007110"/>
          </a:xfrm>
          <a:prstGeom prst="ellipse">
            <a:avLst/>
          </a:prstGeom>
          <a:solidFill>
            <a:schemeClr val="accent3"/>
          </a:solidFill>
          <a:ln w="12700" cap="flat">
            <a:noFill/>
            <a:miter lim="400000"/>
          </a:ln>
          <a:effectLst/>
        </p:spPr>
        <p:txBody>
          <a:bodyPr wrap="square" lIns="50800" tIns="50800" rIns="50800" bIns="50800" numCol="1" anchor="ctr">
            <a:noAutofit/>
          </a:bodyPr>
          <a:lstStyle/>
          <a:p>
            <a:pPr lvl="0"/>
            <a:endParaRPr dirty="0">
              <a:ea typeface="Open Sans ExtraBold" panose="020B0906030804020204" charset="0"/>
              <a:cs typeface="Open Sans ExtraBold" panose="020B0906030804020204" charset="0"/>
            </a:endParaRPr>
          </a:p>
        </p:txBody>
      </p:sp>
      <p:sp>
        <p:nvSpPr>
          <p:cNvPr id="36" name="矩形 35"/>
          <p:cNvSpPr/>
          <p:nvPr/>
        </p:nvSpPr>
        <p:spPr bwMode="auto">
          <a:xfrm>
            <a:off x="6252845" y="4432935"/>
            <a:ext cx="2410460" cy="407035"/>
          </a:xfrm>
          <a:prstGeom prst="rect">
            <a:avLst/>
          </a:prstGeom>
          <a:noFill/>
          <a:ln w="9525">
            <a:noFill/>
            <a:miter lim="800000"/>
          </a:ln>
        </p:spPr>
        <p:txBody>
          <a:bodyPr wrap="square" lIns="68566" tIns="34283" rIns="68566" bIns="34283" rtlCol="0">
            <a:spAutoFit/>
          </a:bodyPr>
          <a:lstStyle/>
          <a:p>
            <a:pPr lvl="0" algn="ctr">
              <a:lnSpc>
                <a:spcPct val="158000"/>
              </a:lnSpc>
              <a:buFont typeface="Open Sans ExtraBold" panose="020B0906030804020204" charset="0"/>
            </a:pPr>
            <a:endParaRPr lang="zh-CN" altLang="en-US" sz="1400" dirty="0">
              <a:solidFill>
                <a:schemeClr val="tx1">
                  <a:alpha val="60000"/>
                </a:schemeClr>
              </a:solidFill>
              <a:latin typeface="Open Sans" panose="020B0606030504020204" charset="0"/>
              <a:ea typeface="Open Sans" panose="020B0606030504020204" charset="0"/>
              <a:cs typeface="Open Sans" panose="020B0606030504020204" charset="0"/>
              <a:sym typeface="+mn-ea"/>
            </a:endParaRPr>
          </a:p>
        </p:txBody>
      </p:sp>
      <p:sp>
        <p:nvSpPr>
          <p:cNvPr id="37" name="文本框 36"/>
          <p:cNvSpPr txBox="1"/>
          <p:nvPr/>
        </p:nvSpPr>
        <p:spPr>
          <a:xfrm>
            <a:off x="6421755" y="3791585"/>
            <a:ext cx="2072005" cy="450850"/>
          </a:xfrm>
          <a:prstGeom prst="rect">
            <a:avLst/>
          </a:prstGeom>
          <a:noFill/>
        </p:spPr>
        <p:txBody>
          <a:bodyPr wrap="square" rtlCol="0">
            <a:spAutoFit/>
          </a:bodyPr>
          <a:lstStyle/>
          <a:p>
            <a:pPr algn="ctr">
              <a:lnSpc>
                <a:spcPct val="130000"/>
              </a:lnSpc>
            </a:pPr>
            <a:r>
              <a:rPr lang="en-GB" altLang="zh-CN" b="1" dirty="0">
                <a:solidFill>
                  <a:schemeClr val="accent3"/>
                </a:solidFill>
                <a:latin typeface="Times New Roman" panose="02020603050405020304" pitchFamily="18" charset="0"/>
                <a:ea typeface="Open Sans ExtraBold" panose="020B0906030804020204" charset="0"/>
                <a:cs typeface="Times New Roman" panose="02020603050405020304" pitchFamily="18" charset="0"/>
              </a:rPr>
              <a:t>LCD DISPLAY</a:t>
            </a:r>
            <a:r>
              <a:rPr lang="zh-CN" altLang="en-US" b="1" dirty="0">
                <a:solidFill>
                  <a:schemeClr val="accent3"/>
                </a:solidFill>
                <a:latin typeface="Times New Roman" panose="02020603050405020304" pitchFamily="18" charset="0"/>
                <a:ea typeface="Open Sans ExtraBold" panose="020B0906030804020204" charset="0"/>
                <a:cs typeface="Times New Roman" panose="02020603050405020304" pitchFamily="18" charset="0"/>
              </a:rPr>
              <a:t> </a:t>
            </a:r>
          </a:p>
        </p:txBody>
      </p:sp>
      <p:sp>
        <p:nvSpPr>
          <p:cNvPr id="41" name="Shape 1864"/>
          <p:cNvSpPr/>
          <p:nvPr/>
        </p:nvSpPr>
        <p:spPr>
          <a:xfrm>
            <a:off x="3956685" y="2030730"/>
            <a:ext cx="1565910" cy="1564640"/>
          </a:xfrm>
          <a:prstGeom prst="ellipse">
            <a:avLst/>
          </a:prstGeom>
          <a:solidFill>
            <a:schemeClr val="bg1"/>
          </a:solidFill>
          <a:ln w="25400" cap="flat">
            <a:solidFill>
              <a:schemeClr val="accent2"/>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a:ea typeface="Open Sans ExtraBold" panose="020B0906030804020204" charset="0"/>
              <a:cs typeface="Open Sans ExtraBold" panose="020B0906030804020204" charset="0"/>
            </a:endParaRPr>
          </a:p>
        </p:txBody>
      </p:sp>
      <p:sp>
        <p:nvSpPr>
          <p:cNvPr id="42" name="Shape 1873"/>
          <p:cNvSpPr/>
          <p:nvPr/>
        </p:nvSpPr>
        <p:spPr>
          <a:xfrm>
            <a:off x="4237355" y="2310448"/>
            <a:ext cx="1005840" cy="1007110"/>
          </a:xfrm>
          <a:prstGeom prst="ellipse">
            <a:avLst/>
          </a:prstGeom>
          <a:solidFill>
            <a:schemeClr val="accent2"/>
          </a:solidFill>
          <a:ln w="12700" cap="flat">
            <a:noFill/>
            <a:miter lim="400000"/>
          </a:ln>
          <a:effectLst/>
        </p:spPr>
        <p:txBody>
          <a:bodyPr wrap="square" lIns="50800" tIns="50800" rIns="50800" bIns="50800" numCol="1" anchor="ctr">
            <a:noAutofit/>
          </a:bodyPr>
          <a:lstStyle/>
          <a:p>
            <a:pPr lvl="0"/>
            <a:endParaRPr>
              <a:ea typeface="Open Sans ExtraBold" panose="020B0906030804020204" charset="0"/>
              <a:cs typeface="Open Sans ExtraBold" panose="020B0906030804020204" charset="0"/>
            </a:endParaRPr>
          </a:p>
        </p:txBody>
      </p:sp>
      <p:sp>
        <p:nvSpPr>
          <p:cNvPr id="43" name="矩形 42"/>
          <p:cNvSpPr/>
          <p:nvPr/>
        </p:nvSpPr>
        <p:spPr bwMode="auto">
          <a:xfrm>
            <a:off x="3618865" y="4716145"/>
            <a:ext cx="2405380" cy="2091690"/>
          </a:xfrm>
          <a:prstGeom prst="rect">
            <a:avLst/>
          </a:prstGeom>
          <a:noFill/>
          <a:ln w="9525">
            <a:noFill/>
            <a:miter lim="800000"/>
          </a:ln>
        </p:spPr>
        <p:txBody>
          <a:bodyPr wrap="square" lIns="68566" tIns="34283" rIns="68566" bIns="34283" rtlCol="0">
            <a:noAutofit/>
          </a:bodyPr>
          <a:lstStyle/>
          <a:p>
            <a:pPr lvl="0" algn="just">
              <a:lnSpc>
                <a:spcPct val="158000"/>
              </a:lnSpc>
              <a:buFont typeface="Open Sans ExtraBold" panose="020B0906030804020204" charset="0"/>
            </a:pPr>
            <a:endParaRPr lang="en-US" altLang="en-US" sz="1600"/>
          </a:p>
          <a:p>
            <a:pPr lvl="0" algn="just">
              <a:lnSpc>
                <a:spcPct val="158000"/>
              </a:lnSpc>
              <a:buFont typeface="Open Sans ExtraBold" panose="020B0906030804020204" charset="0"/>
            </a:pPr>
            <a:endParaRPr lang="en-US" altLang="en-US" sz="1600" b="1" dirty="0">
              <a:solidFill>
                <a:schemeClr val="tx1">
                  <a:alpha val="60000"/>
                </a:schemeClr>
              </a:solidFill>
              <a:latin typeface="Times New Roman" panose="02020603050405020304" pitchFamily="18" charset="0"/>
              <a:ea typeface="Open Sans" panose="020B0606030504020204" charset="0"/>
              <a:cs typeface="Times New Roman" panose="02020603050405020304" pitchFamily="18" charset="0"/>
              <a:sym typeface="+mn-ea"/>
            </a:endParaRPr>
          </a:p>
        </p:txBody>
      </p:sp>
      <p:sp>
        <p:nvSpPr>
          <p:cNvPr id="44" name="文本框 43"/>
          <p:cNvSpPr txBox="1"/>
          <p:nvPr/>
        </p:nvSpPr>
        <p:spPr>
          <a:xfrm>
            <a:off x="3580130" y="3791585"/>
            <a:ext cx="2263140" cy="450850"/>
          </a:xfrm>
          <a:prstGeom prst="rect">
            <a:avLst/>
          </a:prstGeom>
          <a:noFill/>
        </p:spPr>
        <p:txBody>
          <a:bodyPr wrap="square" rtlCol="0">
            <a:spAutoFit/>
          </a:bodyPr>
          <a:lstStyle/>
          <a:p>
            <a:pPr algn="ctr">
              <a:lnSpc>
                <a:spcPct val="130000"/>
              </a:lnSpc>
            </a:pPr>
            <a:r>
              <a:rPr lang="en-GB" altLang="zh-CN" b="1" dirty="0">
                <a:solidFill>
                  <a:schemeClr val="accent2"/>
                </a:solidFill>
                <a:latin typeface="Times New Roman" panose="02020603050405020304" pitchFamily="18" charset="0"/>
                <a:ea typeface="Open Sans ExtraBold" panose="020B0906030804020204" charset="0"/>
                <a:cs typeface="Times New Roman" panose="02020603050405020304" pitchFamily="18" charset="0"/>
              </a:rPr>
              <a:t>SENSOR</a:t>
            </a:r>
            <a:r>
              <a:rPr lang="en-US" altLang="en-GB" b="1" dirty="0">
                <a:solidFill>
                  <a:schemeClr val="accent2"/>
                </a:solidFill>
                <a:latin typeface="Times New Roman" panose="02020603050405020304" pitchFamily="18" charset="0"/>
                <a:ea typeface="Open Sans ExtraBold" panose="020B0906030804020204" charset="0"/>
                <a:cs typeface="Times New Roman" panose="02020603050405020304" pitchFamily="18" charset="0"/>
              </a:rPr>
              <a:t>S</a:t>
            </a:r>
            <a:r>
              <a:rPr lang="zh-CN" altLang="en-US" b="1" dirty="0">
                <a:solidFill>
                  <a:schemeClr val="accent2"/>
                </a:solidFill>
                <a:latin typeface="Times New Roman" panose="02020603050405020304" pitchFamily="18" charset="0"/>
                <a:ea typeface="Open Sans ExtraBold" panose="020B0906030804020204" charset="0"/>
                <a:cs typeface="Times New Roman" panose="02020603050405020304" pitchFamily="18" charset="0"/>
              </a:rPr>
              <a:t> </a:t>
            </a:r>
          </a:p>
        </p:txBody>
      </p:sp>
      <p:sp>
        <p:nvSpPr>
          <p:cNvPr id="46" name="Shape 1868"/>
          <p:cNvSpPr/>
          <p:nvPr/>
        </p:nvSpPr>
        <p:spPr>
          <a:xfrm>
            <a:off x="9356090" y="2030730"/>
            <a:ext cx="1565910" cy="1564640"/>
          </a:xfrm>
          <a:prstGeom prst="ellipse">
            <a:avLst/>
          </a:prstGeom>
          <a:solidFill>
            <a:schemeClr val="bg1"/>
          </a:solidFill>
          <a:ln w="25400" cap="flat">
            <a:solidFill>
              <a:schemeClr val="accent4"/>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a:ea typeface="Open Sans ExtraBold" panose="020B0906030804020204" charset="0"/>
              <a:cs typeface="Open Sans ExtraBold" panose="020B0906030804020204" charset="0"/>
            </a:endParaRPr>
          </a:p>
        </p:txBody>
      </p:sp>
      <p:sp>
        <p:nvSpPr>
          <p:cNvPr id="47" name="Shape 1879"/>
          <p:cNvSpPr/>
          <p:nvPr/>
        </p:nvSpPr>
        <p:spPr>
          <a:xfrm>
            <a:off x="9636125" y="2309495"/>
            <a:ext cx="1005840" cy="1007110"/>
          </a:xfrm>
          <a:prstGeom prst="ellipse">
            <a:avLst/>
          </a:prstGeom>
          <a:solidFill>
            <a:schemeClr val="accent4"/>
          </a:solidFill>
          <a:ln w="12700" cap="flat">
            <a:noFill/>
            <a:miter lim="400000"/>
          </a:ln>
          <a:effectLst/>
        </p:spPr>
        <p:txBody>
          <a:bodyPr wrap="square" lIns="50800" tIns="50800" rIns="50800" bIns="50800" numCol="1" anchor="ctr">
            <a:noAutofit/>
          </a:bodyPr>
          <a:lstStyle/>
          <a:p>
            <a:pPr lvl="0"/>
            <a:endParaRPr>
              <a:ea typeface="Open Sans ExtraBold" panose="020B0906030804020204" charset="0"/>
              <a:cs typeface="Open Sans ExtraBold" panose="020B0906030804020204" charset="0"/>
            </a:endParaRPr>
          </a:p>
        </p:txBody>
      </p:sp>
      <p:sp>
        <p:nvSpPr>
          <p:cNvPr id="49" name="文本框 48"/>
          <p:cNvSpPr txBox="1"/>
          <p:nvPr/>
        </p:nvSpPr>
        <p:spPr>
          <a:xfrm>
            <a:off x="8978900" y="3791585"/>
            <a:ext cx="2263140" cy="450850"/>
          </a:xfrm>
          <a:prstGeom prst="rect">
            <a:avLst/>
          </a:prstGeom>
          <a:noFill/>
        </p:spPr>
        <p:txBody>
          <a:bodyPr wrap="square" rtlCol="0">
            <a:spAutoFit/>
          </a:bodyPr>
          <a:lstStyle/>
          <a:p>
            <a:pPr algn="ctr">
              <a:lnSpc>
                <a:spcPct val="130000"/>
              </a:lnSpc>
            </a:pPr>
            <a:r>
              <a:rPr lang="en-US" altLang="zh-CN" b="1" dirty="0">
                <a:solidFill>
                  <a:schemeClr val="accent4"/>
                </a:solidFill>
                <a:latin typeface="Times New Roman" panose="02020603050405020304" pitchFamily="18" charset="0"/>
                <a:ea typeface="Open Sans ExtraBold" panose="020B0906030804020204" charset="0"/>
                <a:cs typeface="Times New Roman" panose="02020603050405020304" pitchFamily="18" charset="0"/>
              </a:rPr>
              <a:t>SERVOMOTOR</a:t>
            </a:r>
            <a:r>
              <a:rPr lang="zh-CN" altLang="en-US" b="1" dirty="0">
                <a:solidFill>
                  <a:schemeClr val="accent4"/>
                </a:solidFill>
                <a:latin typeface="Times New Roman" panose="02020603050405020304" pitchFamily="18" charset="0"/>
                <a:ea typeface="Open Sans ExtraBold" panose="020B0906030804020204" charset="0"/>
                <a:cs typeface="Times New Roman" panose="02020603050405020304" pitchFamily="18" charset="0"/>
              </a:rPr>
              <a:t> </a:t>
            </a:r>
          </a:p>
        </p:txBody>
      </p:sp>
      <p:pic>
        <p:nvPicPr>
          <p:cNvPr id="60" name="图片 59" descr="C:/Users/user/Downloads/download (1).jpgdownload (1)"/>
          <p:cNvPicPr>
            <a:picLocks noChangeAspect="1"/>
          </p:cNvPicPr>
          <p:nvPr/>
        </p:nvPicPr>
        <p:blipFill>
          <a:blip r:embed="rId4"/>
          <a:srcRect t="62" b="62"/>
          <a:stretch>
            <a:fillRect/>
          </a:stretch>
        </p:blipFill>
        <p:spPr>
          <a:xfrm>
            <a:off x="7105015" y="2517775"/>
            <a:ext cx="697865" cy="612775"/>
          </a:xfrm>
          <a:prstGeom prst="rect">
            <a:avLst/>
          </a:prstGeom>
        </p:spPr>
      </p:pic>
      <p:sp>
        <p:nvSpPr>
          <p:cNvPr id="12" name="Text Box 11"/>
          <p:cNvSpPr txBox="1"/>
          <p:nvPr/>
        </p:nvSpPr>
        <p:spPr>
          <a:xfrm>
            <a:off x="6298565" y="4612640"/>
            <a:ext cx="2639060" cy="1702435"/>
          </a:xfrm>
          <a:prstGeom prst="rect">
            <a:avLst/>
          </a:prstGeom>
          <a:noFill/>
        </p:spPr>
        <p:txBody>
          <a:bodyPr wrap="square" rtlCol="0">
            <a:noAutofit/>
          </a:bodyPr>
          <a:lstStyle/>
          <a:p>
            <a:pPr algn="just"/>
            <a:r>
              <a:rPr lang="en-US" altLang="en-US" sz="1600">
                <a:latin typeface="Times New Roman" panose="02020603050405020304" pitchFamily="18" charset="0"/>
                <a:cs typeface="Times New Roman" panose="02020603050405020304" pitchFamily="18" charset="0"/>
              </a:rPr>
              <a:t>Provides real time waste </a:t>
            </a:r>
            <a:r>
              <a:rPr lang="en-US" altLang="en-US" sz="1600" dirty="0">
                <a:solidFill>
                  <a:schemeClr val="dk1"/>
                </a:solidFill>
                <a:latin typeface="Times New Roman" panose="02020603050405020304" pitchFamily="18" charset="0"/>
                <a:cs typeface="Times New Roman" panose="02020603050405020304" pitchFamily="18" charset="0"/>
                <a:sym typeface="+mn-ea"/>
              </a:rPr>
              <a:t>classification status</a:t>
            </a:r>
            <a:endParaRPr lang="en-US" altLang="en-US" sz="1600">
              <a:latin typeface="Times New Roman" panose="02020603050405020304" pitchFamily="18" charset="0"/>
              <a:cs typeface="Times New Roman" panose="02020603050405020304" pitchFamily="18" charset="0"/>
            </a:endParaRPr>
          </a:p>
        </p:txBody>
      </p:sp>
      <p:pic>
        <p:nvPicPr>
          <p:cNvPr id="13" name="图片 58" descr="C:/Users/user/Downloads/screenshot-2021-11-16-at-10-27-19_1.pngscreenshot-2021-11-16-at-10-27-19_1"/>
          <p:cNvPicPr>
            <a:picLocks noChangeAspect="1"/>
          </p:cNvPicPr>
          <p:nvPr/>
        </p:nvPicPr>
        <p:blipFill>
          <a:blip r:embed="rId5"/>
          <a:srcRect l="3020" r="2603" b="22530"/>
          <a:stretch>
            <a:fillRect/>
          </a:stretch>
        </p:blipFill>
        <p:spPr>
          <a:xfrm>
            <a:off x="4370705" y="2503170"/>
            <a:ext cx="772160" cy="635000"/>
          </a:xfrm>
          <a:prstGeom prst="rect">
            <a:avLst/>
          </a:prstGeom>
        </p:spPr>
      </p:pic>
      <p:sp>
        <p:nvSpPr>
          <p:cNvPr id="5" name="Text Box 4"/>
          <p:cNvSpPr txBox="1"/>
          <p:nvPr/>
        </p:nvSpPr>
        <p:spPr>
          <a:xfrm>
            <a:off x="3618865" y="4605020"/>
            <a:ext cx="2639060" cy="1702435"/>
          </a:xfrm>
          <a:prstGeom prst="rect">
            <a:avLst/>
          </a:prstGeom>
          <a:noFill/>
        </p:spPr>
        <p:txBody>
          <a:bodyPr wrap="square" rtlCol="0">
            <a:noAutofit/>
          </a:bodyPr>
          <a:lstStyle/>
          <a:p>
            <a:pPr algn="just"/>
            <a:r>
              <a:rPr lang="en-US" altLang="en-US" sz="1600">
                <a:latin typeface="Times New Roman" panose="02020603050405020304" pitchFamily="18" charset="0"/>
                <a:cs typeface="Times New Roman" panose="02020603050405020304" pitchFamily="18" charset="0"/>
              </a:rPr>
              <a:t>Measure various parameters like moisture content, metal presence, and waste distance to classify waste.</a:t>
            </a:r>
          </a:p>
        </p:txBody>
      </p:sp>
      <p:pic>
        <p:nvPicPr>
          <p:cNvPr id="14" name="Image 12"/>
          <p:cNvPicPr/>
          <p:nvPr/>
        </p:nvPicPr>
        <p:blipFill>
          <a:blip r:embed="rId6" cstate="print"/>
          <a:stretch>
            <a:fillRect/>
          </a:stretch>
        </p:blipFill>
        <p:spPr>
          <a:xfrm>
            <a:off x="1587500" y="2493645"/>
            <a:ext cx="821055" cy="661670"/>
          </a:xfrm>
          <a:prstGeom prst="rect">
            <a:avLst/>
          </a:prstGeom>
        </p:spPr>
      </p:pic>
      <p:sp>
        <p:nvSpPr>
          <p:cNvPr id="16" name="Text Box 15"/>
          <p:cNvSpPr txBox="1"/>
          <p:nvPr/>
        </p:nvSpPr>
        <p:spPr>
          <a:xfrm>
            <a:off x="984885" y="4602480"/>
            <a:ext cx="2639060" cy="1702435"/>
          </a:xfrm>
          <a:prstGeom prst="rect">
            <a:avLst/>
          </a:prstGeom>
          <a:noFill/>
        </p:spPr>
        <p:txBody>
          <a:bodyPr wrap="square" rtlCol="0">
            <a:noAutofit/>
          </a:bodyPr>
          <a:lstStyle/>
          <a:p>
            <a:pPr algn="just"/>
            <a:r>
              <a:rPr lang="en-US" altLang="en-US" sz="1600">
                <a:latin typeface="Times New Roman" panose="02020603050405020304" pitchFamily="18" charset="0"/>
                <a:cs typeface="Times New Roman" panose="02020603050405020304" pitchFamily="18" charset="0"/>
              </a:rPr>
              <a:t>Acts as the central controller that processes sensor inputs and controls actuators based on predefined logic.</a:t>
            </a:r>
          </a:p>
          <a:p>
            <a:pPr algn="just"/>
            <a:endParaRPr lang="en-US" altLang="en-US" sz="1600">
              <a:latin typeface="Times New Roman" panose="02020603050405020304" pitchFamily="18" charset="0"/>
              <a:cs typeface="Times New Roman" panose="02020603050405020304" pitchFamily="18" charset="0"/>
            </a:endParaRPr>
          </a:p>
        </p:txBody>
      </p:sp>
      <p:sp>
        <p:nvSpPr>
          <p:cNvPr id="19" name="Text Box 18"/>
          <p:cNvSpPr txBox="1"/>
          <p:nvPr/>
        </p:nvSpPr>
        <p:spPr>
          <a:xfrm>
            <a:off x="8978900" y="4589780"/>
            <a:ext cx="2639060" cy="1702435"/>
          </a:xfrm>
          <a:prstGeom prst="rect">
            <a:avLst/>
          </a:prstGeom>
          <a:noFill/>
        </p:spPr>
        <p:txBody>
          <a:bodyPr wrap="square" rtlCol="0">
            <a:noAutofit/>
          </a:bodyPr>
          <a:lstStyle/>
          <a:p>
            <a:pPr algn="just">
              <a:lnSpc>
                <a:spcPct val="100000"/>
              </a:lnSpc>
            </a:pPr>
            <a:r>
              <a:rPr lang="en-US" altLang="en-US" sz="1600">
                <a:latin typeface="Times New Roman" panose="02020603050405020304" pitchFamily="18" charset="0"/>
                <a:cs typeface="Times New Roman" panose="02020603050405020304" pitchFamily="18" charset="0"/>
              </a:rPr>
              <a:t>Servo motor that sorts waste into bins based on classification determined by sensor data.</a:t>
            </a:r>
          </a:p>
          <a:p>
            <a:pPr algn="just">
              <a:lnSpc>
                <a:spcPct val="100000"/>
              </a:lnSpc>
            </a:pPr>
            <a:endParaRPr lang="en-US" altLang="en-US" sz="1600">
              <a:latin typeface="Times New Roman" panose="02020603050405020304" pitchFamily="18" charset="0"/>
              <a:cs typeface="Times New Roman" panose="02020603050405020304" pitchFamily="18" charset="0"/>
            </a:endParaRPr>
          </a:p>
        </p:txBody>
      </p:sp>
      <p:pic>
        <p:nvPicPr>
          <p:cNvPr id="21" name="Picture 20"/>
          <p:cNvPicPr/>
          <p:nvPr/>
        </p:nvPicPr>
        <p:blipFill>
          <a:blip r:embed="rId7"/>
          <a:stretch>
            <a:fillRect/>
          </a:stretch>
        </p:blipFill>
        <p:spPr>
          <a:xfrm>
            <a:off x="9773285" y="2515870"/>
            <a:ext cx="712470" cy="639445"/>
          </a:xfrm>
          <a:prstGeom prst="rect">
            <a:avLst/>
          </a:prstGeom>
        </p:spPr>
      </p:pic>
    </p:spTree>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ea568284-6920-478a-861a-26c47cdc2741"/>
  <p:tag name="COMMONDATA" val="eyJoZGlkIjoiMmNmYmEwOWQ4Y2Q0M2IxMGZkNjI4ZjhkZDQyNzg1OTYifQ=="/>
</p:tagLst>
</file>

<file path=ppt/theme/theme1.xml><?xml version="1.0" encoding="utf-8"?>
<a:theme xmlns:a="http://schemas.openxmlformats.org/drawingml/2006/main" name="Office 主题">
  <a:themeElements>
    <a:clrScheme name="简约风蓝色通用发布会">
      <a:dk1>
        <a:srgbClr val="000000"/>
      </a:dk1>
      <a:lt1>
        <a:srgbClr val="FFFFFF"/>
      </a:lt1>
      <a:dk2>
        <a:srgbClr val="44546A"/>
      </a:dk2>
      <a:lt2>
        <a:srgbClr val="E7E6E6"/>
      </a:lt2>
      <a:accent1>
        <a:srgbClr val="4E7DA3"/>
      </a:accent1>
      <a:accent2>
        <a:srgbClr val="5B8BB2"/>
      </a:accent2>
      <a:accent3>
        <a:srgbClr val="6798C0"/>
      </a:accent3>
      <a:accent4>
        <a:srgbClr val="74A6CD"/>
      </a:accent4>
      <a:accent5>
        <a:srgbClr val="80B3DB"/>
      </a:accent5>
      <a:accent6>
        <a:srgbClr val="8DC1E9"/>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2595</Words>
  <Application>Microsoft Office PowerPoint</Application>
  <PresentationFormat>Widescreen</PresentationFormat>
  <Paragraphs>348</Paragraphs>
  <Slides>30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Wingdings</vt:lpstr>
      <vt:lpstr>Times New Roman</vt:lpstr>
      <vt:lpstr>Arial MT</vt:lpstr>
      <vt:lpstr>Open Sans</vt:lpstr>
      <vt:lpstr>Open Sans ExtraBold</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luoxiwen</dc:creator>
  <cp:lastModifiedBy>Darshan Koppad</cp:lastModifiedBy>
  <cp:revision>111</cp:revision>
  <dcterms:created xsi:type="dcterms:W3CDTF">2021-12-24T10:57:00Z</dcterms:created>
  <dcterms:modified xsi:type="dcterms:W3CDTF">2025-09-04T09:44:36Z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F823F5C1FC7A48F49003840C8D8E9F24_13</vt:lpwstr>
  </property>
</Properties>
</file>