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7015" y="1304925"/>
            <a:ext cx="4035425" cy="1588135"/>
          </a:xfrm>
        </p:spPr>
        <p:txBody>
          <a:bodyPr>
            <a:normAutofit/>
          </a:bodyPr>
          <a:lstStyle/>
          <a:p>
            <a:pPr algn="ctr"/>
            <a:r>
              <a:rPr lang="en-IN" altLang="en-US" sz="3600" dirty="0"/>
              <a:t>Data Modeling:</a:t>
            </a:r>
            <a:br>
              <a:rPr lang="en-IN" altLang="en-US" dirty="0"/>
            </a:br>
            <a:endParaRPr lang="en-IN" altLang="en-US" dirty="0"/>
          </a:p>
        </p:txBody>
      </p:sp>
      <p:sp>
        <p:nvSpPr>
          <p:cNvPr id="3" name="Subtitle 2"/>
          <p:cNvSpPr>
            <a:spLocks noGrp="1"/>
          </p:cNvSpPr>
          <p:nvPr>
            <p:ph type="subTitle" idx="1"/>
          </p:nvPr>
        </p:nvSpPr>
        <p:spPr>
          <a:xfrm>
            <a:off x="890270" y="2005965"/>
            <a:ext cx="11106150" cy="1655445"/>
          </a:xfrm>
        </p:spPr>
        <p:txBody>
          <a:bodyPr/>
          <a:lstStyle/>
          <a:p>
            <a:r>
              <a:rPr lang="en-US" sz="1800"/>
              <a:t>Look at the data model provided in the additional resources. Look at all the data that is now available from the client and decide what you want to use for the modeling of the problem statement. </a:t>
            </a:r>
            <a:endParaRPr lang="en-US" sz="1800"/>
          </a:p>
        </p:txBody>
      </p:sp>
      <p:grpSp>
        <p:nvGrpSpPr>
          <p:cNvPr id="4" name="Group 1"/>
          <p:cNvGrpSpPr/>
          <p:nvPr/>
        </p:nvGrpSpPr>
        <p:grpSpPr>
          <a:xfrm>
            <a:off x="1665605" y="2613025"/>
            <a:ext cx="7829550" cy="2236470"/>
            <a:chOff x="766200" y="896375"/>
            <a:chExt cx="7809370" cy="2215766"/>
          </a:xfrm>
        </p:grpSpPr>
        <p:sp>
          <p:nvSpPr>
            <p:cNvPr id="5" name="Text Box 2"/>
            <p:cNvSpPr txBox="1"/>
            <p:nvPr/>
          </p:nvSpPr>
          <p:spPr>
            <a:xfrm>
              <a:off x="3380150" y="896375"/>
              <a:ext cx="1918360" cy="2215766"/>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a:lnSpc>
                  <a:spcPct val="100000"/>
                </a:lnSpc>
              </a:pPr>
              <a:r>
                <a:rPr lang="en-US" altLang="zh-CN" sz="1400" b="1" u="sng" kern="100">
                  <a:solidFill>
                    <a:srgbClr val="000000"/>
                  </a:solidFill>
                  <a:latin typeface="Arial" panose="020B0604020202020204"/>
                  <a:ea typeface="Arial" panose="020B0604020202020204"/>
                  <a:cs typeface="Arial" panose="020B0604020202020204"/>
                  <a:sym typeface="Times New Roman" panose="02020603050405020304"/>
                </a:rPr>
                <a:t>sales</a:t>
              </a:r>
              <a:endParaRPr lang="en-US" altLang="zh-CN" sz="1100" kern="100">
                <a:latin typeface="Arial" panose="020B0604020202020204"/>
                <a:ea typeface="Arial" panose="020B0604020202020204"/>
                <a:cs typeface="Arial" panose="020B0604020202020204"/>
                <a:sym typeface="Times New Roman" panose="02020603050405020304"/>
              </a:endParaRPr>
            </a:p>
            <a:p>
              <a:pPr>
                <a:lnSpc>
                  <a:spcPct val="100000"/>
                </a:lnSpc>
              </a:pPr>
              <a:r>
                <a:rPr lang="en-US" altLang="zh-CN" sz="1400" kern="100">
                  <a:solidFill>
                    <a:srgbClr val="000000"/>
                  </a:solidFill>
                  <a:latin typeface="Arial" panose="020B0604020202020204"/>
                  <a:ea typeface="Arial" panose="020B0604020202020204"/>
                  <a:cs typeface="Arial" panose="020B0604020202020204"/>
                  <a:sym typeface="Times New Roman" panose="02020603050405020304"/>
                </a:rPr>
                <a:t>transaction_id</a:t>
              </a:r>
              <a:endParaRPr lang="en-US" altLang="zh-CN" sz="1100" kern="100">
                <a:latin typeface="Arial" panose="020B0604020202020204"/>
                <a:ea typeface="Arial" panose="020B0604020202020204"/>
                <a:cs typeface="Arial" panose="020B0604020202020204"/>
                <a:sym typeface="Times New Roman" panose="02020603050405020304"/>
              </a:endParaRPr>
            </a:p>
            <a:p>
              <a:pPr>
                <a:lnSpc>
                  <a:spcPct val="100000"/>
                </a:lnSpc>
              </a:pPr>
              <a:r>
                <a:rPr lang="en-US" altLang="zh-CN" sz="1400" kern="100">
                  <a:solidFill>
                    <a:srgbClr val="000000"/>
                  </a:solidFill>
                  <a:latin typeface="Arial" panose="020B0604020202020204"/>
                  <a:ea typeface="Arial" panose="020B0604020202020204"/>
                  <a:cs typeface="Arial" panose="020B0604020202020204"/>
                  <a:sym typeface="Times New Roman" panose="02020603050405020304"/>
                </a:rPr>
                <a:t>timestamp</a:t>
              </a:r>
              <a:endParaRPr lang="en-US" altLang="zh-CN" sz="1100" kern="100">
                <a:latin typeface="Arial" panose="020B0604020202020204"/>
                <a:ea typeface="Arial" panose="020B0604020202020204"/>
                <a:cs typeface="Arial" panose="020B0604020202020204"/>
                <a:sym typeface="Times New Roman" panose="02020603050405020304"/>
              </a:endParaRPr>
            </a:p>
            <a:p>
              <a:pPr>
                <a:lnSpc>
                  <a:spcPct val="100000"/>
                </a:lnSpc>
              </a:pPr>
              <a:r>
                <a:rPr lang="en-US" altLang="zh-CN" sz="1400" kern="100">
                  <a:solidFill>
                    <a:srgbClr val="000000"/>
                  </a:solidFill>
                  <a:latin typeface="Arial" panose="020B0604020202020204"/>
                  <a:ea typeface="Arial" panose="020B0604020202020204"/>
                  <a:cs typeface="Arial" panose="020B0604020202020204"/>
                  <a:sym typeface="Times New Roman" panose="02020603050405020304"/>
                </a:rPr>
                <a:t>product_id</a:t>
              </a:r>
              <a:endParaRPr lang="en-US" altLang="zh-CN" sz="1100" kern="100">
                <a:latin typeface="Arial" panose="020B0604020202020204"/>
                <a:ea typeface="Arial" panose="020B0604020202020204"/>
                <a:cs typeface="Arial" panose="020B0604020202020204"/>
                <a:sym typeface="Times New Roman" panose="02020603050405020304"/>
              </a:endParaRPr>
            </a:p>
            <a:p>
              <a:pPr>
                <a:lnSpc>
                  <a:spcPct val="100000"/>
                </a:lnSpc>
              </a:pPr>
              <a:r>
                <a:rPr lang="en-US" altLang="zh-CN" sz="1400" kern="100">
                  <a:solidFill>
                    <a:srgbClr val="000000"/>
                  </a:solidFill>
                  <a:latin typeface="Arial" panose="020B0604020202020204"/>
                  <a:ea typeface="Arial" panose="020B0604020202020204"/>
                  <a:cs typeface="Arial" panose="020B0604020202020204"/>
                  <a:sym typeface="Times New Roman" panose="02020603050405020304"/>
                </a:rPr>
                <a:t>category</a:t>
              </a:r>
              <a:endParaRPr lang="en-US" altLang="zh-CN" sz="1100" kern="100">
                <a:latin typeface="Arial" panose="020B0604020202020204"/>
                <a:ea typeface="Arial" panose="020B0604020202020204"/>
                <a:cs typeface="Arial" panose="020B0604020202020204"/>
                <a:sym typeface="Times New Roman" panose="02020603050405020304"/>
              </a:endParaRPr>
            </a:p>
            <a:p>
              <a:pPr>
                <a:lnSpc>
                  <a:spcPct val="100000"/>
                </a:lnSpc>
              </a:pPr>
              <a:r>
                <a:rPr lang="en-US" altLang="zh-CN" sz="1400" kern="100">
                  <a:solidFill>
                    <a:srgbClr val="000000"/>
                  </a:solidFill>
                  <a:latin typeface="Arial" panose="020B0604020202020204"/>
                  <a:ea typeface="Arial" panose="020B0604020202020204"/>
                  <a:cs typeface="Arial" panose="020B0604020202020204"/>
                  <a:sym typeface="Times New Roman" panose="02020603050405020304"/>
                </a:rPr>
                <a:t>customer_type</a:t>
              </a:r>
              <a:endParaRPr lang="en-US" altLang="zh-CN" sz="1100" kern="100">
                <a:latin typeface="Arial" panose="020B0604020202020204"/>
                <a:ea typeface="Arial" panose="020B0604020202020204"/>
                <a:cs typeface="Arial" panose="020B0604020202020204"/>
                <a:sym typeface="Times New Roman" panose="02020603050405020304"/>
              </a:endParaRPr>
            </a:p>
            <a:p>
              <a:pPr>
                <a:lnSpc>
                  <a:spcPct val="100000"/>
                </a:lnSpc>
              </a:pPr>
              <a:r>
                <a:rPr lang="en-US" altLang="zh-CN" sz="1400" kern="100">
                  <a:solidFill>
                    <a:srgbClr val="000000"/>
                  </a:solidFill>
                  <a:latin typeface="Arial" panose="020B0604020202020204"/>
                  <a:ea typeface="Arial" panose="020B0604020202020204"/>
                  <a:cs typeface="Arial" panose="020B0604020202020204"/>
                  <a:sym typeface="Times New Roman" panose="02020603050405020304"/>
                </a:rPr>
                <a:t>unit_price</a:t>
              </a:r>
              <a:endParaRPr lang="en-US" altLang="zh-CN" sz="1100" kern="100">
                <a:latin typeface="Arial" panose="020B0604020202020204"/>
                <a:ea typeface="Arial" panose="020B0604020202020204"/>
                <a:cs typeface="Arial" panose="020B0604020202020204"/>
                <a:sym typeface="Times New Roman" panose="02020603050405020304"/>
              </a:endParaRPr>
            </a:p>
            <a:p>
              <a:pPr>
                <a:lnSpc>
                  <a:spcPct val="100000"/>
                </a:lnSpc>
              </a:pPr>
              <a:r>
                <a:rPr lang="en-US" altLang="zh-CN" sz="1400" kern="100">
                  <a:solidFill>
                    <a:srgbClr val="000000"/>
                  </a:solidFill>
                  <a:latin typeface="Arial" panose="020B0604020202020204"/>
                  <a:ea typeface="Arial" panose="020B0604020202020204"/>
                  <a:cs typeface="Arial" panose="020B0604020202020204"/>
                  <a:sym typeface="Times New Roman" panose="02020603050405020304"/>
                </a:rPr>
                <a:t>quantity</a:t>
              </a:r>
              <a:endParaRPr lang="en-US" altLang="zh-CN" sz="1100" kern="100">
                <a:latin typeface="Arial" panose="020B0604020202020204"/>
                <a:ea typeface="Arial" panose="020B0604020202020204"/>
                <a:cs typeface="Arial" panose="020B0604020202020204"/>
                <a:sym typeface="Times New Roman" panose="02020603050405020304"/>
              </a:endParaRPr>
            </a:p>
            <a:p>
              <a:pPr>
                <a:lnSpc>
                  <a:spcPct val="100000"/>
                </a:lnSpc>
              </a:pPr>
              <a:r>
                <a:rPr lang="en-US" altLang="zh-CN" sz="1400" kern="100">
                  <a:solidFill>
                    <a:srgbClr val="000000"/>
                  </a:solidFill>
                  <a:latin typeface="Arial" panose="020B0604020202020204"/>
                  <a:ea typeface="Arial" panose="020B0604020202020204"/>
                  <a:cs typeface="Arial" panose="020B0604020202020204"/>
                  <a:sym typeface="Times New Roman" panose="02020603050405020304"/>
                </a:rPr>
                <a:t>total</a:t>
              </a:r>
              <a:endParaRPr lang="en-US" altLang="zh-CN" sz="1100" kern="100">
                <a:latin typeface="Arial" panose="020B0604020202020204"/>
                <a:ea typeface="Arial" panose="020B0604020202020204"/>
                <a:cs typeface="Arial" panose="020B0604020202020204"/>
                <a:sym typeface="Times New Roman" panose="02020603050405020304"/>
              </a:endParaRPr>
            </a:p>
            <a:p>
              <a:pPr>
                <a:lnSpc>
                  <a:spcPct val="100000"/>
                </a:lnSpc>
              </a:pPr>
              <a:r>
                <a:rPr lang="en-US" altLang="zh-CN" sz="1400" kern="100">
                  <a:solidFill>
                    <a:srgbClr val="000000"/>
                  </a:solidFill>
                  <a:latin typeface="Arial" panose="020B0604020202020204"/>
                  <a:ea typeface="Arial" panose="020B0604020202020204"/>
                  <a:cs typeface="Arial" panose="020B0604020202020204"/>
                  <a:sym typeface="Times New Roman" panose="02020603050405020304"/>
                </a:rPr>
                <a:t>payment_type</a:t>
              </a:r>
              <a:endParaRPr lang="en-US" altLang="zh-CN" sz="1100" kern="100">
                <a:latin typeface="Arial" panose="020B0604020202020204"/>
                <a:ea typeface="Arial" panose="020B0604020202020204"/>
                <a:cs typeface="Arial" panose="020B0604020202020204"/>
                <a:sym typeface="Times New Roman" panose="02020603050405020304"/>
              </a:endParaRPr>
            </a:p>
          </p:txBody>
        </p:sp>
        <p:sp>
          <p:nvSpPr>
            <p:cNvPr id="6" name="Text Box 3"/>
            <p:cNvSpPr txBox="1"/>
            <p:nvPr/>
          </p:nvSpPr>
          <p:spPr>
            <a:xfrm>
              <a:off x="5902900" y="896375"/>
              <a:ext cx="2672670" cy="1000631"/>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a:lnSpc>
                  <a:spcPct val="100000"/>
                </a:lnSpc>
              </a:pPr>
              <a:r>
                <a:rPr lang="en-US" altLang="zh-CN" sz="1400" b="1" u="sng" kern="100">
                  <a:solidFill>
                    <a:srgbClr val="000000"/>
                  </a:solidFill>
                  <a:latin typeface="Arial" panose="020B0604020202020204"/>
                  <a:ea typeface="Arial" panose="020B0604020202020204"/>
                  <a:cs typeface="Arial" panose="020B0604020202020204"/>
                  <a:sym typeface="Times New Roman" panose="02020603050405020304"/>
                </a:rPr>
                <a:t>sensor_storage_temperature</a:t>
              </a:r>
              <a:endParaRPr lang="en-US" altLang="zh-CN" sz="1100" kern="100">
                <a:latin typeface="Arial" panose="020B0604020202020204"/>
                <a:ea typeface="Arial" panose="020B0604020202020204"/>
                <a:cs typeface="Arial" panose="020B0604020202020204"/>
                <a:sym typeface="Times New Roman" panose="02020603050405020304"/>
              </a:endParaRPr>
            </a:p>
            <a:p>
              <a:pPr>
                <a:lnSpc>
                  <a:spcPct val="100000"/>
                </a:lnSpc>
              </a:pPr>
              <a:r>
                <a:rPr lang="en-US" altLang="zh-CN" sz="1400" kern="100">
                  <a:solidFill>
                    <a:srgbClr val="000000"/>
                  </a:solidFill>
                  <a:latin typeface="Arial" panose="020B0604020202020204"/>
                  <a:ea typeface="Arial" panose="020B0604020202020204"/>
                  <a:cs typeface="Arial" panose="020B0604020202020204"/>
                  <a:sym typeface="Times New Roman" panose="02020603050405020304"/>
                </a:rPr>
                <a:t>id</a:t>
              </a:r>
              <a:endParaRPr lang="en-US" altLang="zh-CN" sz="1100" kern="100">
                <a:latin typeface="Arial" panose="020B0604020202020204"/>
                <a:ea typeface="Arial" panose="020B0604020202020204"/>
                <a:cs typeface="Arial" panose="020B0604020202020204"/>
                <a:sym typeface="Times New Roman" panose="02020603050405020304"/>
              </a:endParaRPr>
            </a:p>
            <a:p>
              <a:pPr>
                <a:lnSpc>
                  <a:spcPct val="100000"/>
                </a:lnSpc>
              </a:pPr>
              <a:r>
                <a:rPr lang="en-US" altLang="zh-CN" sz="1400" kern="100">
                  <a:solidFill>
                    <a:srgbClr val="000000"/>
                  </a:solidFill>
                  <a:latin typeface="Arial" panose="020B0604020202020204"/>
                  <a:ea typeface="Arial" panose="020B0604020202020204"/>
                  <a:cs typeface="Arial" panose="020B0604020202020204"/>
                  <a:sym typeface="Times New Roman" panose="02020603050405020304"/>
                </a:rPr>
                <a:t>timestamp</a:t>
              </a:r>
              <a:endParaRPr lang="en-US" altLang="zh-CN" sz="1100" kern="100">
                <a:latin typeface="Arial" panose="020B0604020202020204"/>
                <a:ea typeface="Arial" panose="020B0604020202020204"/>
                <a:cs typeface="Arial" panose="020B0604020202020204"/>
                <a:sym typeface="Times New Roman" panose="02020603050405020304"/>
              </a:endParaRPr>
            </a:p>
            <a:p>
              <a:pPr>
                <a:lnSpc>
                  <a:spcPct val="100000"/>
                </a:lnSpc>
              </a:pPr>
              <a:r>
                <a:rPr lang="en-US" altLang="zh-CN" sz="1400" kern="100">
                  <a:solidFill>
                    <a:srgbClr val="000000"/>
                  </a:solidFill>
                  <a:latin typeface="Arial" panose="020B0604020202020204"/>
                  <a:ea typeface="Arial" panose="020B0604020202020204"/>
                  <a:cs typeface="Arial" panose="020B0604020202020204"/>
                  <a:sym typeface="Times New Roman" panose="02020603050405020304"/>
                </a:rPr>
                <a:t>temperature</a:t>
              </a:r>
              <a:endParaRPr lang="en-US" altLang="zh-CN" sz="1100" kern="100">
                <a:latin typeface="Arial" panose="020B0604020202020204"/>
                <a:ea typeface="Arial" panose="020B0604020202020204"/>
                <a:cs typeface="Arial" panose="020B0604020202020204"/>
                <a:sym typeface="Times New Roman" panose="02020603050405020304"/>
              </a:endParaRPr>
            </a:p>
          </p:txBody>
        </p:sp>
        <p:sp>
          <p:nvSpPr>
            <p:cNvPr id="7" name="Text Box 4"/>
            <p:cNvSpPr txBox="1"/>
            <p:nvPr/>
          </p:nvSpPr>
          <p:spPr>
            <a:xfrm>
              <a:off x="766200" y="896375"/>
              <a:ext cx="2010195" cy="1203154"/>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a:lnSpc>
                  <a:spcPct val="100000"/>
                </a:lnSpc>
              </a:pPr>
              <a:r>
                <a:rPr lang="en-US" altLang="zh-CN" sz="1400" b="1" kern="100">
                  <a:solidFill>
                    <a:srgbClr val="000000"/>
                  </a:solidFill>
                  <a:latin typeface="Arial" panose="020B0604020202020204"/>
                  <a:ea typeface="Arial" panose="020B0604020202020204"/>
                  <a:cs typeface="Arial" panose="020B0604020202020204"/>
                  <a:sym typeface="Times New Roman" panose="02020603050405020304"/>
                </a:rPr>
                <a:t>sensor_stock_levels</a:t>
              </a:r>
              <a:endParaRPr lang="en-US" altLang="zh-CN" sz="1100" kern="100">
                <a:latin typeface="Arial" panose="020B0604020202020204"/>
                <a:ea typeface="Arial" panose="020B0604020202020204"/>
                <a:cs typeface="Arial" panose="020B0604020202020204"/>
                <a:sym typeface="Times New Roman" panose="02020603050405020304"/>
              </a:endParaRPr>
            </a:p>
            <a:p>
              <a:pPr>
                <a:lnSpc>
                  <a:spcPct val="100000"/>
                </a:lnSpc>
              </a:pPr>
              <a:r>
                <a:rPr lang="en-US" altLang="zh-CN" sz="1400" kern="100">
                  <a:solidFill>
                    <a:srgbClr val="000000"/>
                  </a:solidFill>
                  <a:latin typeface="Arial" panose="020B0604020202020204"/>
                  <a:ea typeface="Arial" panose="020B0604020202020204"/>
                  <a:cs typeface="Arial" panose="020B0604020202020204"/>
                  <a:sym typeface="Times New Roman" panose="02020603050405020304"/>
                </a:rPr>
                <a:t>id</a:t>
              </a:r>
              <a:endParaRPr lang="en-US" altLang="zh-CN" sz="1100" kern="100">
                <a:latin typeface="Arial" panose="020B0604020202020204"/>
                <a:ea typeface="Arial" panose="020B0604020202020204"/>
                <a:cs typeface="Arial" panose="020B0604020202020204"/>
                <a:sym typeface="Times New Roman" panose="02020603050405020304"/>
              </a:endParaRPr>
            </a:p>
            <a:p>
              <a:pPr>
                <a:lnSpc>
                  <a:spcPct val="100000"/>
                </a:lnSpc>
              </a:pPr>
              <a:r>
                <a:rPr lang="en-US" altLang="zh-CN" sz="1400" kern="100">
                  <a:solidFill>
                    <a:srgbClr val="000000"/>
                  </a:solidFill>
                  <a:latin typeface="Arial" panose="020B0604020202020204"/>
                  <a:ea typeface="Arial" panose="020B0604020202020204"/>
                  <a:cs typeface="Arial" panose="020B0604020202020204"/>
                  <a:sym typeface="Times New Roman" panose="02020603050405020304"/>
                </a:rPr>
                <a:t>timestamp</a:t>
              </a:r>
              <a:endParaRPr lang="en-US" altLang="zh-CN" sz="1100" kern="100">
                <a:latin typeface="Arial" panose="020B0604020202020204"/>
                <a:ea typeface="Arial" panose="020B0604020202020204"/>
                <a:cs typeface="Arial" panose="020B0604020202020204"/>
                <a:sym typeface="Times New Roman" panose="02020603050405020304"/>
              </a:endParaRPr>
            </a:p>
            <a:p>
              <a:pPr>
                <a:lnSpc>
                  <a:spcPct val="100000"/>
                </a:lnSpc>
              </a:pPr>
              <a:r>
                <a:rPr lang="en-US" altLang="zh-CN" sz="1400" kern="100">
                  <a:solidFill>
                    <a:srgbClr val="000000"/>
                  </a:solidFill>
                  <a:latin typeface="Arial" panose="020B0604020202020204"/>
                  <a:ea typeface="Arial" panose="020B0604020202020204"/>
                  <a:cs typeface="Arial" panose="020B0604020202020204"/>
                  <a:sym typeface="Times New Roman" panose="02020603050405020304"/>
                </a:rPr>
                <a:t>product_id</a:t>
              </a:r>
              <a:endParaRPr lang="en-US" altLang="zh-CN" sz="1100" kern="100">
                <a:latin typeface="Arial" panose="020B0604020202020204"/>
                <a:ea typeface="Arial" panose="020B0604020202020204"/>
                <a:cs typeface="Arial" panose="020B0604020202020204"/>
                <a:sym typeface="Times New Roman" panose="02020603050405020304"/>
              </a:endParaRPr>
            </a:p>
            <a:p>
              <a:pPr>
                <a:lnSpc>
                  <a:spcPct val="100000"/>
                </a:lnSpc>
              </a:pPr>
              <a:r>
                <a:rPr lang="en-US" altLang="zh-CN" sz="1400" kern="100">
                  <a:solidFill>
                    <a:srgbClr val="000000"/>
                  </a:solidFill>
                  <a:latin typeface="Arial" panose="020B0604020202020204"/>
                  <a:ea typeface="Arial" panose="020B0604020202020204"/>
                  <a:cs typeface="Arial" panose="020B0604020202020204"/>
                  <a:sym typeface="Times New Roman" panose="02020603050405020304"/>
                </a:rPr>
                <a:t>estimated_stock_pct</a:t>
              </a:r>
              <a:endParaRPr lang="en-US" altLang="zh-CN" sz="1100" kern="100">
                <a:latin typeface="Arial" panose="020B0604020202020204"/>
                <a:ea typeface="Arial" panose="020B0604020202020204"/>
                <a:cs typeface="Arial" panose="020B0604020202020204"/>
                <a:sym typeface="Times New Roman" panose="02020603050405020304"/>
              </a:endParaRPr>
            </a:p>
          </p:txBody>
        </p:sp>
        <p:cxnSp>
          <p:nvCxnSpPr>
            <p:cNvPr id="8" name="Straight Arrow Connector 5"/>
            <p:cNvCxnSpPr/>
            <p:nvPr/>
          </p:nvCxnSpPr>
          <p:spPr>
            <a:xfrm>
              <a:off x="1821625" y="1753550"/>
              <a:ext cx="1470900" cy="0"/>
            </a:xfrm>
            <a:prstGeom prst="straightConnector1">
              <a:avLst/>
            </a:prstGeom>
            <a:noFill/>
            <a:ln w="9525" cap="flat" cmpd="sng">
              <a:solidFill>
                <a:srgbClr val="000000"/>
              </a:solidFill>
              <a:prstDash val="solid"/>
              <a:round/>
              <a:headEnd type="none" w="med" len="med"/>
              <a:tailEnd type="triangle" w="med" len="med"/>
            </a:ln>
          </p:spPr>
        </p:cxnSp>
        <p:cxnSp>
          <p:nvCxnSpPr>
            <p:cNvPr id="9" name="Straight Arrow Connector 6"/>
            <p:cNvCxnSpPr/>
            <p:nvPr/>
          </p:nvCxnSpPr>
          <p:spPr>
            <a:xfrm>
              <a:off x="1792400" y="1549000"/>
              <a:ext cx="1480500" cy="0"/>
            </a:xfrm>
            <a:prstGeom prst="straightConnector1">
              <a:avLst/>
            </a:prstGeom>
            <a:noFill/>
            <a:ln w="9525" cap="flat" cmpd="sng">
              <a:solidFill>
                <a:srgbClr val="000000"/>
              </a:solidFill>
              <a:prstDash val="solid"/>
              <a:round/>
              <a:headEnd type="none" w="med" len="med"/>
              <a:tailEnd type="triangle" w="med" len="med"/>
            </a:ln>
          </p:spPr>
        </p:cxnSp>
        <p:cxnSp>
          <p:nvCxnSpPr>
            <p:cNvPr id="10" name="Straight Arrow Connector 7"/>
            <p:cNvCxnSpPr/>
            <p:nvPr/>
          </p:nvCxnSpPr>
          <p:spPr>
            <a:xfrm rot="10800000">
              <a:off x="4451575" y="1523825"/>
              <a:ext cx="1353900" cy="7200"/>
            </a:xfrm>
            <a:prstGeom prst="straightConnector1">
              <a:avLst/>
            </a:prstGeom>
            <a:noFill/>
            <a:ln w="9525" cap="flat" cmpd="sng">
              <a:solidFill>
                <a:srgbClr val="000000"/>
              </a:solidFill>
              <a:prstDash val="solid"/>
              <a:round/>
              <a:headEnd type="none" w="med" len="med"/>
              <a:tailEnd type="triangle" w="med" len="med"/>
            </a:ln>
          </p:spPr>
        </p:cxnSp>
      </p:grpSp>
      <p:sp>
        <p:nvSpPr>
          <p:cNvPr id="11" name="Title 1"/>
          <p:cNvSpPr>
            <a:spLocks noGrp="1"/>
          </p:cNvSpPr>
          <p:nvPr/>
        </p:nvSpPr>
        <p:spPr>
          <a:xfrm>
            <a:off x="-24130" y="0"/>
            <a:ext cx="12020550" cy="1588135"/>
          </a:xfrm>
          <a:prstGeom prst="rect">
            <a:avLst/>
          </a:prstGeom>
        </p:spPr>
        <p:txBody>
          <a:bodyPr vert="horz" lIns="91440" tIns="45720" rIns="91440" bIns="45720" rtlCol="0" anchor="b">
            <a:normAutofit fontScale="5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IN" altLang="en-US" sz="4400" u="sng" dirty="0"/>
              <a:t>Problem Statement: </a:t>
            </a:r>
            <a:r>
              <a:rPr lang="en-IN" altLang="en-US" sz="4400" dirty="0"/>
              <a:t>  Can we accurately predict the stock levels of products based on sales data and sensor data on an hourly basis in order to more intelligently procure products from our suppliers?”</a:t>
            </a:r>
            <a:br>
              <a:rPr lang="en-IN" altLang="en-US" dirty="0"/>
            </a:br>
            <a:endParaRPr lang="en-IN" altLang="en-US" dirty="0"/>
          </a:p>
        </p:txBody>
      </p:sp>
      <p:sp>
        <p:nvSpPr>
          <p:cNvPr id="12" name="Text Box 11"/>
          <p:cNvSpPr txBox="1"/>
          <p:nvPr/>
        </p:nvSpPr>
        <p:spPr>
          <a:xfrm>
            <a:off x="470535" y="5003165"/>
            <a:ext cx="5334635" cy="368300"/>
          </a:xfrm>
          <a:prstGeom prst="rect">
            <a:avLst/>
          </a:prstGeom>
          <a:noFill/>
        </p:spPr>
        <p:txBody>
          <a:bodyPr wrap="square" rtlCol="0">
            <a:spAutoFit/>
          </a:bodyPr>
          <a:p>
            <a:r>
              <a:rPr lang="en-IN" altLang="en-US"/>
              <a:t>End Goal : Estimated stock price on hours Basis </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139065"/>
            <a:ext cx="10023475" cy="628015"/>
          </a:xfrm>
        </p:spPr>
        <p:txBody>
          <a:bodyPr>
            <a:normAutofit fontScale="90000"/>
          </a:bodyPr>
          <a:p>
            <a:r>
              <a:rPr lang="en-IN" altLang="en-US"/>
              <a:t>Stocks lvl of the product at a particular hour: </a:t>
            </a:r>
            <a:endParaRPr lang="en-IN" altLang="en-US"/>
          </a:p>
        </p:txBody>
      </p:sp>
      <p:sp>
        <p:nvSpPr>
          <p:cNvPr id="3" name="Content Placeholder 2"/>
          <p:cNvSpPr>
            <a:spLocks noGrp="1"/>
          </p:cNvSpPr>
          <p:nvPr>
            <p:ph idx="1"/>
          </p:nvPr>
        </p:nvSpPr>
        <p:spPr>
          <a:xfrm>
            <a:off x="96520" y="767080"/>
            <a:ext cx="12095480" cy="5974715"/>
          </a:xfrm>
        </p:spPr>
        <p:txBody>
          <a:bodyPr>
            <a:normAutofit fontScale="25000"/>
          </a:bodyPr>
          <a:p>
            <a:r>
              <a:rPr lang="en-US" sz="7200"/>
              <a:t>Stock levels of the product at a particular hour are the quantities of inventory that a business has for a specific product at a given time of the day. They can vary depending on the demand, supply, and consumption of the product. To calculate the stock levels of the product at a particular hour, you need to use the data from the sensor_stock_levels table, which contains the estimated_stock_pct field that indicates the percentage of stock remaining for each product at each timestamp. You can use the following formula to calculate the stock levels of the product at a particular hour:</a:t>
            </a:r>
            <a:endParaRPr lang="en-US" sz="7200"/>
          </a:p>
          <a:p>
            <a:r>
              <a:rPr lang="en-US" sz="7200">
                <a:highlight>
                  <a:srgbClr val="FF0000"/>
                </a:highlight>
              </a:rPr>
              <a:t>`Stock level of the product at a particular hour = (Estimated stock pct / 100) x Total capacity of the product`</a:t>
            </a:r>
            <a:endParaRPr lang="en-US" sz="7200">
              <a:highlight>
                <a:srgbClr val="FF0000"/>
              </a:highlight>
            </a:endParaRPr>
          </a:p>
          <a:p>
            <a:r>
              <a:rPr lang="en-US" sz="7200"/>
              <a:t>For example, if the estimated stock pct for product A at 10:00 AM is 75%, and the total capacity of product A is 200 units, then the stock level of product A at 10:00 AM is `(75 / 100) x 200 = 150 units`.</a:t>
            </a:r>
            <a:endParaRPr lang="en-US" sz="7200"/>
          </a:p>
          <a:p>
            <a:r>
              <a:rPr lang="en-US" sz="7200"/>
              <a:t>You can also use the data from the sales table, which contains the quantity field that shows the sales transactions of each product at each timestamp. You can use the following formula to calculate the change in the stock levels of the product due to sales:</a:t>
            </a:r>
            <a:endParaRPr lang="en-US" sz="7200"/>
          </a:p>
          <a:p>
            <a:r>
              <a:rPr lang="en-US" sz="7200">
                <a:highlight>
                  <a:srgbClr val="FFFF00"/>
                </a:highlight>
              </a:rPr>
              <a:t>`Change in the stock level of the product due to sales = Quantity sold of the product at a particular hour`</a:t>
            </a:r>
            <a:endParaRPr lang="en-US" sz="7200">
              <a:highlight>
                <a:srgbClr val="FFFF00"/>
              </a:highlight>
            </a:endParaRPr>
          </a:p>
          <a:p>
            <a:r>
              <a:rPr lang="en-US" sz="7200"/>
              <a:t>For example, if the quantity sold of product A at 10:00 AM is 20 units, then the change in the stock level of product A due to sales at 10:00 AM is `-20 units`.</a:t>
            </a:r>
            <a:endParaRPr lang="en-US" sz="7200"/>
          </a:p>
          <a:p>
            <a:r>
              <a:rPr lang="en-US" sz="7200"/>
              <a:t>You can then use the following formula to calculate the updated stock level of the product at a particular hour after accounting for sales:</a:t>
            </a:r>
            <a:endParaRPr lang="en-US" sz="7200"/>
          </a:p>
          <a:p>
            <a:r>
              <a:rPr lang="en-US" sz="7200">
                <a:highlight>
                  <a:srgbClr val="FFFF00"/>
                </a:highlight>
              </a:rPr>
              <a:t>`Updated stock level of the product at a particular hour = Stock level of the product at a particular hour + Change in the stock level of the product due to sales`</a:t>
            </a:r>
            <a:endParaRPr lang="en-US" sz="7200">
              <a:highlight>
                <a:srgbClr val="FFFF00"/>
              </a:highlight>
            </a:endParaRPr>
          </a:p>
          <a:p>
            <a:r>
              <a:rPr lang="en-US" sz="7200"/>
              <a:t>For example, if the stock level of product A at 10:00 AM is 150 units, and the change in the stock level of product A due to sales at 10:00 AM is -20 units, then the updated stock level of product A at 10:00 AM is `150 + (-20) = 130 units`.</a:t>
            </a:r>
            <a:endParaRPr lang="en-US" sz="7200"/>
          </a:p>
          <a:p>
            <a:endParaRPr lang="en-US"/>
          </a:p>
          <a:p>
            <a:pPr marL="0" indent="0">
              <a:buNone/>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27000" y="400685"/>
            <a:ext cx="11515090" cy="6224270"/>
          </a:xfrm>
        </p:spPr>
        <p:txBody>
          <a:bodyPr>
            <a:noAutofit/>
          </a:bodyPr>
          <a:p>
            <a:r>
              <a:rPr lang="en-US" sz="1900">
                <a:sym typeface="+mn-ea"/>
              </a:rPr>
              <a:t>You can also use the data from the sensor_storage_temperature table, which contains the temperature field that shows the storage temperature of the products at each timestamp. You can use the following formula to calculate the change in the stock level of the product due to temperature:</a:t>
            </a:r>
            <a:endParaRPr lang="en-US" sz="1900"/>
          </a:p>
          <a:p>
            <a:r>
              <a:rPr lang="en-US" sz="1900">
                <a:highlight>
                  <a:srgbClr val="FFFF00"/>
                </a:highlight>
                <a:sym typeface="+mn-ea"/>
              </a:rPr>
              <a:t>`Change in the stock level of the product due to temperature = Temperature coefficient of the product x (Temperature at a particular hour - Optimal temperature of the product)`</a:t>
            </a:r>
            <a:endParaRPr lang="en-US" sz="1900">
              <a:highlight>
                <a:srgbClr val="FFFF00"/>
              </a:highlight>
            </a:endParaRPr>
          </a:p>
          <a:p>
            <a:r>
              <a:rPr lang="en-US" sz="1900">
                <a:sym typeface="+mn-ea"/>
              </a:rPr>
              <a:t>The temperature coefficient of the product is a factor that indicates how sensitive the product is to temperature changes. The optimal temperature of the product is the ideal temperature for storing the product. For example, if the temperature coefficient of product A is -0.1, and the optimal temperature of product A is 20°C, then the change in the stock level of product A due to temperature at 10:00 AM, when the temperature is 25°C, is `-0.1 x (25 - 20) = -0.5 units`.</a:t>
            </a:r>
            <a:endParaRPr lang="en-US" sz="1900"/>
          </a:p>
          <a:p>
            <a:r>
              <a:rPr lang="en-US" sz="1900">
                <a:sym typeface="+mn-ea"/>
              </a:rPr>
              <a:t>You can then use the following formula to calculate the final stock level of the product at a particular hour after accounting for sales and temperature:</a:t>
            </a:r>
            <a:endParaRPr lang="en-US" sz="1900"/>
          </a:p>
          <a:p>
            <a:r>
              <a:rPr lang="en-US" sz="1900">
                <a:highlight>
                  <a:srgbClr val="FFFF00"/>
                </a:highlight>
                <a:sym typeface="+mn-ea"/>
              </a:rPr>
              <a:t>`Final stock level of the product at a particular hour = Updated stock level of the product at a particular hour + Change in the stock level of the product due to temperature`</a:t>
            </a:r>
            <a:endParaRPr lang="en-US" sz="1900">
              <a:highlight>
                <a:srgbClr val="FFFF00"/>
              </a:highlight>
            </a:endParaRPr>
          </a:p>
          <a:p>
            <a:r>
              <a:rPr lang="en-US" sz="1900">
                <a:sym typeface="+mn-ea"/>
              </a:rPr>
              <a:t>For example, if the updated stock level of product A at 10:00 AM is 130 units, and the change in the stock level of product A due to temperature at 10:00 AM is -0.5 units, then the final stock level of product A at 10:00 AM is `130 + (-0.5) = 129.5 units`.</a:t>
            </a:r>
            <a:endParaRPr lang="en-US" sz="1900"/>
          </a:p>
          <a:p>
            <a:r>
              <a:rPr lang="en-US" sz="1900">
                <a:sym typeface="+mn-ea"/>
              </a:rPr>
              <a:t>I hope this helps you to understand how to calculate the stock levels of the product at a particular hour. If you want to learn more about the types and techniques of managing stock levels, you can check out these articles¹²³⁴⁵.</a:t>
            </a:r>
            <a:endParaRPr lang="en-US" sz="1900"/>
          </a:p>
          <a:p>
            <a:endParaRPr lang="en-US"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We are going to use </a:t>
            </a:r>
            <a:endParaRPr lang="en-IN" altLang="en-US"/>
          </a:p>
        </p:txBody>
      </p:sp>
      <p:sp>
        <p:nvSpPr>
          <p:cNvPr id="3" name="Content Placeholder 2"/>
          <p:cNvSpPr>
            <a:spLocks noGrp="1"/>
          </p:cNvSpPr>
          <p:nvPr>
            <p:ph idx="1"/>
          </p:nvPr>
        </p:nvSpPr>
        <p:spPr>
          <a:xfrm>
            <a:off x="838200" y="2030095"/>
            <a:ext cx="10515600" cy="4351338"/>
          </a:xfrm>
        </p:spPr>
        <p:txBody>
          <a:bodyPr/>
          <a:p>
            <a:r>
              <a:rPr lang="en-US" sz="1800">
                <a:highlight>
                  <a:srgbClr val="FF0000"/>
                </a:highlight>
                <a:sym typeface="+mn-ea"/>
              </a:rPr>
              <a:t>`Stock level of the product at a particular hour = (Estimated stock pct / 100) x Total capacity of the product`</a:t>
            </a:r>
            <a:endParaRPr lang="en-US" sz="1800">
              <a:highlight>
                <a:srgbClr val="FF0000"/>
              </a:highlight>
            </a:endParaRPr>
          </a:p>
          <a:p>
            <a:r>
              <a:rPr lang="en-US" sz="1800">
                <a:sym typeface="+mn-ea"/>
              </a:rPr>
              <a:t>For example, if the estimated stock pct for product A at 10:00 AM is 75%, and the total capacity of product A is 200 units, then the stock level of product A at 10:00 AM is `(75 / 100) x 200 = 150 units`.</a:t>
            </a:r>
            <a:endParaRPr lang="en-US" sz="1800"/>
          </a:p>
          <a:p>
            <a:endParaRPr lang="en-US" sz="1800"/>
          </a:p>
        </p:txBody>
      </p:sp>
      <p:sp>
        <p:nvSpPr>
          <p:cNvPr id="4" name="Text Box 3"/>
          <p:cNvSpPr txBox="1"/>
          <p:nvPr/>
        </p:nvSpPr>
        <p:spPr>
          <a:xfrm>
            <a:off x="1821815" y="3429000"/>
            <a:ext cx="7909560" cy="645160"/>
          </a:xfrm>
          <a:prstGeom prst="rect">
            <a:avLst/>
          </a:prstGeom>
          <a:noFill/>
        </p:spPr>
        <p:txBody>
          <a:bodyPr wrap="square" rtlCol="0">
            <a:spAutoFit/>
          </a:bodyPr>
          <a:p>
            <a:r>
              <a:rPr lang="en-US"/>
              <a:t># Group by 'product_id' and calculate the total capacity</a:t>
            </a:r>
            <a:endParaRPr lang="en-US"/>
          </a:p>
          <a:p>
            <a:r>
              <a:rPr lang="en-US"/>
              <a:t>total_capacity_df = df.groupby('product_id')['estimated_stock_pct'].sum()</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4889</Words>
  <Application>WPS Presentation</Application>
  <PresentationFormat>Widescreen</PresentationFormat>
  <Paragraphs>62</Paragraphs>
  <Slides>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vt:i4>
      </vt:variant>
    </vt:vector>
  </HeadingPairs>
  <TitlesOfParts>
    <vt:vector size="14" baseType="lpstr">
      <vt:lpstr>Arial</vt:lpstr>
      <vt:lpstr>SimSun</vt:lpstr>
      <vt:lpstr>Wingdings</vt:lpstr>
      <vt:lpstr>Calibri Light</vt:lpstr>
      <vt:lpstr>Calibri</vt:lpstr>
      <vt:lpstr>Microsoft YaHei</vt:lpstr>
      <vt:lpstr>Arial Unicode MS</vt:lpstr>
      <vt:lpstr>Arial</vt:lpstr>
      <vt:lpstr>Times New Roman</vt:lpstr>
      <vt:lpstr>Office Theme</vt:lpstr>
      <vt:lpstr>Data Modeling: </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Modeling: </dc:title>
  <dc:creator/>
  <cp:lastModifiedBy>Pavagada Darshan</cp:lastModifiedBy>
  <cp:revision>1</cp:revision>
  <dcterms:created xsi:type="dcterms:W3CDTF">2023-11-07T15:16:16Z</dcterms:created>
  <dcterms:modified xsi:type="dcterms:W3CDTF">2023-11-07T15:16:16Z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39E354D853084159800F2BCC1A2D30BA_11</vt:lpwstr>
  </property>
  <property fmtid="{D5CDD505-2E9C-101B-9397-08002B2CF9AE}" pid="3" name="KSOProductBuildVer">
    <vt:lpwstr>1033-12.2.0.13266</vt:lpwstr>
  </property>
</Properties>
</file>