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15"/>
  </p:notesMasterIdLst>
  <p:handoutMasterIdLst>
    <p:handoutMasterId r:id="rId16"/>
  </p:handoutMasterIdLst>
  <p:sldIdLst>
    <p:sldId id="256" r:id="rId4"/>
    <p:sldId id="257" r:id="rId5"/>
    <p:sldId id="283" r:id="rId6"/>
    <p:sldId id="258" r:id="rId7"/>
    <p:sldId id="259" r:id="rId8"/>
    <p:sldId id="284" r:id="rId9"/>
    <p:sldId id="285" r:id="rId10"/>
    <p:sldId id="271" r:id="rId11"/>
    <p:sldId id="286" r:id="rId12"/>
    <p:sldId id="289" r:id="rId13"/>
    <p:sldId id="275"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036"/>
    <a:srgbClr val="5284C1"/>
    <a:srgbClr val="B7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4805BA6-CC0E-4A04-AB1C-FC66D92E5182}" styleName="Table_0">
    <a:wholeTbl>
      <a:tcTxStyle>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40000"/>
            </a:schemeClr>
          </a:solidFill>
        </a:fill>
      </a:tcStyle>
    </a:band1H>
    <a:band2H>
      <a:tcStyle>
        <a:tcBdr/>
      </a:tcStyle>
    </a:band2H>
    <a:band1V>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Style>
        <a:tcBdr/>
      </a:tcStyle>
    </a:band2V>
    <a:la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b="on">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1" d="100"/>
          <a:sy n="71" d="100"/>
        </p:scale>
        <p:origin x="696" y="168"/>
      </p:cViewPr>
      <p:guideLst>
        <p:guide orient="horz" pos="2159"/>
        <p:guide pos="3862"/>
      </p:guideLst>
    </p:cSldViewPr>
  </p:slideViewPr>
  <p:notesTextViewPr>
    <p:cViewPr>
      <p:scale>
        <a:sx n="1" d="1"/>
        <a:sy n="1" d="1"/>
      </p:scale>
      <p:origin x="0" y="0"/>
    </p:cViewPr>
  </p:notesTextViewPr>
  <p:sorterViewPr showFormatting="0">
    <p:cViewPr>
      <p:scale>
        <a:sx n="55" d="100"/>
        <a:sy n="55" d="100"/>
      </p:scale>
      <p:origin x="0" y="-3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4800" b="0" i="0" u="none" strike="noStrike" kern="1200" cap="none" spc="0" normalizeH="0" baseline="0" noProof="0" dirty="0">
                <a:ln>
                  <a:noFill/>
                </a:ln>
                <a:solidFill>
                  <a:schemeClr val="bg1">
                    <a:lumMod val="95000"/>
                  </a:schemeClr>
                </a:solidFill>
                <a:effectLst/>
                <a:uLnTx/>
                <a:uFillTx/>
                <a:latin typeface="+mj-lt"/>
                <a:ea typeface="+mj-ea"/>
                <a:cs typeface="+mj-cs"/>
              </a:rPr>
              <a:t>DATA ANALYTIC APPROACH</a:t>
            </a:r>
            <a:endParaRPr kumimoji="0" lang="en-IN" altLang="en-US" sz="48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3" name="副标题 2"/>
          <p:cNvSpPr>
            <a:spLocks noGrp="1"/>
          </p:cNvSpPr>
          <p:nvPr>
            <p:ph type="subTitle" idx="1" hasCustomPrompt="1"/>
          </p:nvPr>
        </p:nvSpPr>
        <p:spPr>
          <a:xfrm>
            <a:off x="735013" y="3875088"/>
            <a:ext cx="7418388" cy="1655763"/>
          </a:xfrm>
        </p:spPr>
        <p:txBody>
          <a:bodyPr vert="horz" lIns="91440" tIns="45720" rIns="91440" bIns="45720" rtlCol="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GB" sz="4800" b="1">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Sprocket Central Pty Ltd</a:t>
            </a:r>
            <a:endParaRPr kumimoji="0" lang="en-GB" altLang="en-US" sz="4800" b="1" i="0" u="none" strike="noStrike" kern="1200" cap="none" spc="0" normalizeH="0" baseline="0" noProof="0" dirty="0">
              <a:ln>
                <a:noFill/>
              </a:ln>
              <a:solidFill>
                <a:srgbClr val="FFFFFF"/>
              </a:solidFill>
              <a:effectLst/>
              <a:uLnTx/>
              <a:uFillTx/>
              <a:latin typeface="Open Sans ExtraBold" panose="020B0906030804020204"/>
              <a:ea typeface="Open Sans ExtraBold" panose="020B0906030804020204"/>
              <a:cs typeface="Open Sans ExtraBold" panose="020B0906030804020204"/>
              <a:sym typeface="Open Sans ExtraBold" panose="020B0906030804020204"/>
            </a:endParaRPr>
          </a:p>
        </p:txBody>
      </p:sp>
      <p:sp>
        <p:nvSpPr>
          <p:cNvPr id="5" name="矩形 4"/>
          <p:cNvSpPr/>
          <p:nvPr/>
        </p:nvSpPr>
        <p:spPr>
          <a:xfrm>
            <a:off x="757238" y="2366963"/>
            <a:ext cx="1781175" cy="58578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mj-lt"/>
                <a:ea typeface="+mn-ea"/>
                <a:cs typeface="+mn-cs"/>
                <a:sym typeface="+mn-ea"/>
              </a:rPr>
              <a:t>BUSINESS</a:t>
            </a:r>
            <a:endParaRPr kumimoji="0" lang="zh-CN" altLang="en-US" sz="3200" b="0" i="0" u="none" strike="noStrike" kern="1200" cap="none" spc="0" normalizeH="0" baseline="0" noProof="0" dirty="0">
              <a:ln>
                <a:noFill/>
              </a:ln>
              <a:solidFill>
                <a:schemeClr val="bg1"/>
              </a:solidFill>
              <a:effectLst/>
              <a:uLnTx/>
              <a:uFillTx/>
              <a:latin typeface="+mj-lt"/>
              <a:ea typeface="+mn-ea"/>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56" name="Google Shape;156;p32"/>
          <p:cNvSpPr/>
          <p:nvPr/>
        </p:nvSpPr>
        <p:spPr>
          <a:xfrm>
            <a:off x="2395140" y="118723"/>
            <a:ext cx="8565600" cy="586800"/>
          </a:xfrm>
          <a:prstGeom prst="rect">
            <a:avLst/>
          </a:prstGeom>
          <a:noFill/>
          <a:ln>
            <a:noFill/>
          </a:ln>
        </p:spPr>
        <p:txBody>
          <a:bodyPr spcFirstLastPara="1" wrap="square" lIns="91400" tIns="91400" rIns="91400" bIns="91400" anchor="t" anchorCtr="0">
            <a:noAutofit/>
          </a:bodyPr>
          <a:p>
            <a:pPr marL="0" marR="0" lvl="0" indent="0" algn="ctr" rtl="0">
              <a:lnSpc>
                <a:spcPct val="100000"/>
              </a:lnSpc>
              <a:spcBef>
                <a:spcPts val="0"/>
              </a:spcBef>
              <a:spcAft>
                <a:spcPts val="0"/>
              </a:spcAft>
              <a:buClr>
                <a:srgbClr val="FFFFFF"/>
              </a:buClr>
              <a:buSzPts val="2000"/>
              <a:buFont typeface="Arial" panose="020B0604020202020204"/>
              <a:buNone/>
            </a:pPr>
            <a:r>
              <a:rPr lang="en-GB" sz="4800" b="1" i="0" u="none" strike="noStrike" cap="none">
                <a:ln/>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Interpretation</a:t>
            </a:r>
            <a:endParaRPr lang="en-GB" sz="4800" b="1" i="0" u="none" strike="noStrike" cap="none">
              <a:ln/>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p:txBody>
      </p:sp>
      <p:sp>
        <p:nvSpPr>
          <p:cNvPr id="157" name="Google Shape;157;p32"/>
          <p:cNvSpPr/>
          <p:nvPr/>
        </p:nvSpPr>
        <p:spPr>
          <a:xfrm>
            <a:off x="2660570" y="786233"/>
            <a:ext cx="8565600" cy="508500"/>
          </a:xfrm>
          <a:prstGeom prst="rect">
            <a:avLst/>
          </a:prstGeom>
          <a:noFill/>
          <a:ln>
            <a:noFill/>
          </a:ln>
        </p:spPr>
        <p:txBody>
          <a:bodyPr spcFirstLastPara="1" wrap="square" lIns="91400" tIns="91400" rIns="91400" bIns="91400" anchor="t" anchorCtr="0">
            <a:noAutofit/>
          </a:bodyPr>
          <a:p>
            <a:pPr marL="0" marR="0" lvl="0" indent="0" algn="ctr" rtl="0">
              <a:lnSpc>
                <a:spcPct val="115000"/>
              </a:lnSpc>
              <a:spcBef>
                <a:spcPts val="0"/>
              </a:spcBef>
              <a:spcAft>
                <a:spcPts val="0"/>
              </a:spcAft>
              <a:buClr>
                <a:srgbClr val="000000"/>
              </a:buClr>
              <a:buSzPts val="2000"/>
              <a:buFont typeface="Open Sans" panose="020B0606030504020204"/>
              <a:buNone/>
            </a:pPr>
            <a:r>
              <a:rPr lang="en-GB" sz="3200" b="1">
                <a:ln/>
                <a:solidFill>
                  <a:schemeClr val="tx1"/>
                </a:solidFill>
                <a:effectLst>
                  <a:outerShdw blurRad="38100" dist="19050" dir="2700000" algn="tl" rotWithShape="0">
                    <a:schemeClr val="dk1">
                      <a:alpha val="40000"/>
                    </a:schemeClr>
                  </a:outerShdw>
                </a:effectLst>
                <a:latin typeface="Bahnschrift" panose="020B0502040204020203" charset="0"/>
                <a:ea typeface="Open Sans" panose="020B0606030504020204"/>
                <a:cs typeface="Bahnschrift" panose="020B0502040204020203" charset="0"/>
                <a:sym typeface="Open Sans" panose="020B0606030504020204"/>
              </a:rPr>
              <a:t>HIGH-VALUE CUSTOMER SUMMARY TABLE</a:t>
            </a:r>
            <a:endParaRPr lang="en-GB" sz="3200" b="1" i="0" u="none" strike="noStrike" cap="none">
              <a:ln/>
              <a:solidFill>
                <a:schemeClr val="tx1"/>
              </a:solidFill>
              <a:effectLst>
                <a:outerShdw blurRad="38100" dist="19050" dir="2700000" algn="tl" rotWithShape="0">
                  <a:schemeClr val="dk1">
                    <a:alpha val="40000"/>
                  </a:schemeClr>
                </a:outerShdw>
              </a:effectLst>
              <a:latin typeface="Bahnschrift" panose="020B0502040204020203" charset="0"/>
              <a:ea typeface="Open Sans" panose="020B0606030504020204"/>
              <a:cs typeface="Bahnschrift" panose="020B0502040204020203" charset="0"/>
              <a:sym typeface="Open Sans" panose="020B0606030504020204"/>
            </a:endParaRPr>
          </a:p>
        </p:txBody>
      </p:sp>
      <p:graphicFrame>
        <p:nvGraphicFramePr>
          <p:cNvPr id="158" name="Google Shape;158;p32"/>
          <p:cNvGraphicFramePr/>
          <p:nvPr/>
        </p:nvGraphicFramePr>
        <p:xfrm>
          <a:off x="0" y="1603375"/>
          <a:ext cx="12259945" cy="5686425"/>
        </p:xfrm>
        <a:graphic>
          <a:graphicData uri="http://schemas.openxmlformats.org/drawingml/2006/table">
            <a:tbl>
              <a:tblPr firstRow="1" bandRow="1">
                <a:noFill/>
                <a:tableStyleId>{D4805BA6-CC0E-4A04-AB1C-FC66D92E5182}</a:tableStyleId>
              </a:tblPr>
              <a:tblGrid>
                <a:gridCol w="1501140"/>
                <a:gridCol w="2094865"/>
                <a:gridCol w="800735"/>
                <a:gridCol w="2447925"/>
                <a:gridCol w="1948815"/>
                <a:gridCol w="1338580"/>
                <a:gridCol w="2127885"/>
              </a:tblGrid>
              <a:tr h="1147445">
                <a:tc>
                  <a:txBody>
                    <a:bodyPr/>
                    <a:p>
                      <a:pPr marL="0" marR="0" lvl="0" indent="0" algn="ctr" rtl="0">
                        <a:lnSpc>
                          <a:spcPct val="100000"/>
                        </a:lnSpc>
                        <a:spcBef>
                          <a:spcPts val="0"/>
                        </a:spcBef>
                        <a:spcAft>
                          <a:spcPts val="0"/>
                        </a:spcAft>
                        <a:buClr>
                          <a:srgbClr val="FFFF00"/>
                        </a:buClr>
                        <a:buSzPts val="1000"/>
                        <a:buFont typeface="Arial" panose="020B0604020202020204"/>
                        <a:buNone/>
                      </a:pPr>
                      <a:r>
                        <a:rPr lang="en-GB" sz="2000" u="none" strike="noStrike" cap="none">
                          <a:solidFill>
                            <a:srgbClr val="FFFF00"/>
                          </a:solidFill>
                          <a:latin typeface="Bahnschrift" panose="020B0502040204020203" charset="0"/>
                          <a:cs typeface="Bahnschrift" panose="020B0502040204020203" charset="0"/>
                        </a:rPr>
                        <a:t>Customer ID</a:t>
                      </a:r>
                      <a:endParaRPr lang="en-GB" sz="2000" u="none" strike="noStrike" cap="none">
                        <a:solidFill>
                          <a:srgbClr val="FFFF00"/>
                        </a:solidFill>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rgbClr val="FFFF00"/>
                        </a:buClr>
                        <a:buSzPts val="1000"/>
                        <a:buFont typeface="Arial" panose="020B0604020202020204"/>
                        <a:buNone/>
                      </a:pPr>
                      <a:r>
                        <a:rPr lang="en-GB" sz="2000" u="none" strike="noStrike" cap="none">
                          <a:solidFill>
                            <a:srgbClr val="FFFF00"/>
                          </a:solidFill>
                          <a:latin typeface="Bahnschrift" panose="020B0502040204020203" charset="0"/>
                          <a:cs typeface="Bahnschrift" panose="020B0502040204020203" charset="0"/>
                        </a:rPr>
                        <a:t>Bike Related Purchases for the last 3 years</a:t>
                      </a:r>
                      <a:endParaRPr lang="en-GB" sz="2000" u="none" strike="noStrike" cap="none">
                        <a:solidFill>
                          <a:srgbClr val="FFFF00"/>
                        </a:solidFill>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rgbClr val="FFFF00"/>
                        </a:buClr>
                        <a:buSzPts val="1000"/>
                        <a:buFont typeface="Arial" panose="020B0604020202020204"/>
                        <a:buNone/>
                      </a:pPr>
                      <a:r>
                        <a:rPr lang="en-GB" sz="2000" u="none" strike="noStrike" cap="none">
                          <a:solidFill>
                            <a:srgbClr val="FFFF00"/>
                          </a:solidFill>
                          <a:latin typeface="Bahnschrift" panose="020B0502040204020203" charset="0"/>
                          <a:cs typeface="Bahnschrift" panose="020B0502040204020203" charset="0"/>
                        </a:rPr>
                        <a:t>Age</a:t>
                      </a:r>
                      <a:endParaRPr lang="en-GB" sz="2000" u="none" strike="noStrike" cap="none">
                        <a:solidFill>
                          <a:srgbClr val="FFFF00"/>
                        </a:solidFill>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rgbClr val="FFFF00"/>
                        </a:buClr>
                        <a:buSzPts val="1000"/>
                        <a:buFont typeface="Arial" panose="020B0604020202020204"/>
                        <a:buNone/>
                      </a:pPr>
                      <a:r>
                        <a:rPr lang="en-GB" sz="2000" u="none" strike="noStrike" cap="none">
                          <a:solidFill>
                            <a:srgbClr val="FFFF00"/>
                          </a:solidFill>
                          <a:latin typeface="Bahnschrift" panose="020B0502040204020203" charset="0"/>
                          <a:cs typeface="Bahnschrift" panose="020B0502040204020203" charset="0"/>
                        </a:rPr>
                        <a:t>Job Industry</a:t>
                      </a:r>
                      <a:endParaRPr lang="en-GB" sz="2000" u="none" strike="noStrike" cap="none">
                        <a:solidFill>
                          <a:srgbClr val="FFFF00"/>
                        </a:solidFill>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rgbClr val="FFFF00"/>
                        </a:buClr>
                        <a:buSzPts val="1000"/>
                        <a:buFont typeface="Arial" panose="020B0604020202020204"/>
                        <a:buNone/>
                      </a:pPr>
                      <a:r>
                        <a:rPr lang="en-GB" sz="2000" u="none" strike="noStrike" cap="none">
                          <a:solidFill>
                            <a:srgbClr val="FFFF00"/>
                          </a:solidFill>
                          <a:latin typeface="Bahnschrift" panose="020B0502040204020203" charset="0"/>
                          <a:cs typeface="Bahnschrift" panose="020B0502040204020203" charset="0"/>
                        </a:rPr>
                        <a:t>Wealth Segment</a:t>
                      </a:r>
                      <a:endParaRPr lang="en-GB" sz="2000" u="none" strike="noStrike" cap="none">
                        <a:solidFill>
                          <a:srgbClr val="FFFF00"/>
                        </a:solidFill>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rgbClr val="FFFF00"/>
                        </a:buClr>
                        <a:buSzPts val="1000"/>
                        <a:buFont typeface="Arial" panose="020B0604020202020204"/>
                        <a:buNone/>
                      </a:pPr>
                      <a:r>
                        <a:rPr lang="en-GB" sz="2000" u="none" strike="noStrike" cap="none">
                          <a:solidFill>
                            <a:srgbClr val="FFFF00"/>
                          </a:solidFill>
                          <a:latin typeface="Bahnschrift" panose="020B0502040204020203" charset="0"/>
                          <a:cs typeface="Bahnschrift" panose="020B0502040204020203" charset="0"/>
                        </a:rPr>
                        <a:t>Owns Cars</a:t>
                      </a:r>
                      <a:endParaRPr lang="en-GB" sz="2000" u="none" strike="noStrike" cap="none">
                        <a:solidFill>
                          <a:srgbClr val="FFFF00"/>
                        </a:solidFill>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rgbClr val="FFFF00"/>
                        </a:buClr>
                        <a:buSzPts val="1000"/>
                        <a:buFont typeface="Arial" panose="020B0604020202020204"/>
                        <a:buNone/>
                      </a:pPr>
                      <a:r>
                        <a:rPr lang="en-GB" sz="2000" u="none" strike="noStrike" cap="none">
                          <a:solidFill>
                            <a:srgbClr val="FFFF00"/>
                          </a:solidFill>
                          <a:latin typeface="Bahnschrift" panose="020B0502040204020203" charset="0"/>
                          <a:cs typeface="Bahnschrift" panose="020B0502040204020203" charset="0"/>
                        </a:rPr>
                        <a:t>State</a:t>
                      </a:r>
                      <a:endParaRPr lang="en-GB" sz="2000" u="none" strike="noStrike" cap="none">
                        <a:solidFill>
                          <a:srgbClr val="FFFF00"/>
                        </a:solidFill>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r>
              <a:tr h="793115">
                <a:tc>
                  <a:txBody>
                    <a:bodyPr/>
                    <a:p>
                      <a:pPr marL="0" marR="0" lvl="0" indent="0" algn="ctr" rtl="0">
                        <a:lnSpc>
                          <a:spcPct val="100000"/>
                        </a:lnSpc>
                        <a:spcBef>
                          <a:spcPts val="0"/>
                        </a:spcBef>
                        <a:spcAft>
                          <a:spcPts val="0"/>
                        </a:spcAft>
                        <a:buClr>
                          <a:schemeClr val="lt1"/>
                        </a:buClr>
                        <a:buSzPts val="1000"/>
                        <a:buFont typeface="Arial" panose="020B0604020202020204"/>
                        <a:buNone/>
                      </a:pPr>
                      <a:r>
                        <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rPr>
                        <a:t>1842</a:t>
                      </a:r>
                      <a:endPar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445</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44</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Financial Services</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Mass Customer</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No</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New South Wales</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r>
              <a:tr h="1080135">
                <a:tc>
                  <a:txBody>
                    <a:bodyPr/>
                    <a:p>
                      <a:pPr marL="0" marR="0" lvl="0" indent="0" algn="ctr" rtl="0">
                        <a:lnSpc>
                          <a:spcPct val="100000"/>
                        </a:lnSpc>
                        <a:spcBef>
                          <a:spcPts val="0"/>
                        </a:spcBef>
                        <a:spcAft>
                          <a:spcPts val="0"/>
                        </a:spcAft>
                        <a:buClr>
                          <a:schemeClr val="lt1"/>
                        </a:buClr>
                        <a:buSzPts val="1000"/>
                        <a:buFont typeface="Arial" panose="020B0604020202020204"/>
                        <a:buNone/>
                      </a:pPr>
                      <a:r>
                        <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rPr>
                        <a:t>2001</a:t>
                      </a:r>
                      <a:endPar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168</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44</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Manufacturing</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Mass Customer</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Yes</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New South Wales</a:t>
                      </a:r>
                      <a:endParaRPr sz="2000" u="none" strike="noStrike" cap="none">
                        <a:latin typeface="Bahnschrift" panose="020B0502040204020203" charset="0"/>
                        <a:cs typeface="Bahnschrift" panose="020B0502040204020203" charset="0"/>
                      </a:endParaRPr>
                    </a:p>
                    <a:p>
                      <a:pPr marL="0" marR="0" lvl="0" indent="0" algn="ctr" rtl="0">
                        <a:lnSpc>
                          <a:spcPct val="100000"/>
                        </a:lnSpc>
                        <a:spcBef>
                          <a:spcPts val="0"/>
                        </a:spcBef>
                        <a:spcAft>
                          <a:spcPts val="0"/>
                        </a:spcAft>
                        <a:buClr>
                          <a:schemeClr val="dk1"/>
                        </a:buClr>
                        <a:buSzPts val="1000"/>
                        <a:buFont typeface="Arial" panose="020B0604020202020204"/>
                        <a:buNone/>
                      </a:pPr>
                      <a:endParaRPr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r>
              <a:tr h="792480">
                <a:tc>
                  <a:txBody>
                    <a:bodyPr/>
                    <a:p>
                      <a:pPr marL="0" marR="0" lvl="0" indent="0" algn="ctr" rtl="0">
                        <a:lnSpc>
                          <a:spcPct val="100000"/>
                        </a:lnSpc>
                        <a:spcBef>
                          <a:spcPts val="0"/>
                        </a:spcBef>
                        <a:spcAft>
                          <a:spcPts val="0"/>
                        </a:spcAft>
                        <a:buClr>
                          <a:schemeClr val="lt1"/>
                        </a:buClr>
                        <a:buSzPts val="1000"/>
                        <a:buFont typeface="Arial" panose="020B0604020202020204"/>
                        <a:buNone/>
                      </a:pPr>
                      <a:r>
                        <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rPr>
                        <a:t>650</a:t>
                      </a:r>
                      <a:endPar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486</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44</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Health</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Mass Customer</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No</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New South Wales</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r>
              <a:tr h="793750">
                <a:tc>
                  <a:txBody>
                    <a:bodyPr/>
                    <a:p>
                      <a:pPr marL="0" marR="0" lvl="0" indent="0" algn="ctr" rtl="0">
                        <a:lnSpc>
                          <a:spcPct val="100000"/>
                        </a:lnSpc>
                        <a:spcBef>
                          <a:spcPts val="0"/>
                        </a:spcBef>
                        <a:spcAft>
                          <a:spcPts val="0"/>
                        </a:spcAft>
                        <a:buClr>
                          <a:schemeClr val="lt1"/>
                        </a:buClr>
                        <a:buSzPts val="1000"/>
                        <a:buFont typeface="Arial" panose="020B0604020202020204"/>
                        <a:buNone/>
                      </a:pPr>
                      <a:r>
                        <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rPr>
                        <a:t>3297</a:t>
                      </a:r>
                      <a:endPar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234</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46</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Manufacturing</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Mass Customer</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No</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Victoria</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r>
              <a:tr h="1079500">
                <a:tc>
                  <a:txBody>
                    <a:bodyPr/>
                    <a:p>
                      <a:pPr marL="0" marR="0" lvl="0" indent="0" algn="ctr" rtl="0">
                        <a:lnSpc>
                          <a:spcPct val="100000"/>
                        </a:lnSpc>
                        <a:spcBef>
                          <a:spcPts val="0"/>
                        </a:spcBef>
                        <a:spcAft>
                          <a:spcPts val="0"/>
                        </a:spcAft>
                        <a:buClr>
                          <a:schemeClr val="lt1"/>
                        </a:buClr>
                        <a:buSzPts val="1000"/>
                        <a:buFont typeface="Arial" panose="020B0604020202020204"/>
                        <a:buNone/>
                      </a:pPr>
                      <a:r>
                        <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rPr>
                        <a:t>50</a:t>
                      </a:r>
                      <a:endParaRPr lang="en-GB" sz="2000" b="1" i="0" u="none" strike="noStrike" cap="none">
                        <a:solidFill>
                          <a:schemeClr val="lt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266</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41</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Manufacturing</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Mass Customer</a:t>
                      </a:r>
                      <a:endPar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u="none" strike="noStrike" cap="none">
                          <a:latin typeface="Bahnschrift" panose="020B0502040204020203" charset="0"/>
                          <a:cs typeface="Bahnschrift" panose="020B0502040204020203" charset="0"/>
                        </a:rPr>
                        <a:t>Yes</a:t>
                      </a:r>
                      <a:endParaRPr lang="en-GB"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c>
                  <a:txBody>
                    <a:bodyPr/>
                    <a:p>
                      <a:pPr marL="0" marR="0" lvl="0" indent="0" algn="ctr" rtl="0">
                        <a:lnSpc>
                          <a:spcPct val="100000"/>
                        </a:lnSpc>
                        <a:spcBef>
                          <a:spcPts val="0"/>
                        </a:spcBef>
                        <a:spcAft>
                          <a:spcPts val="0"/>
                        </a:spcAft>
                        <a:buClr>
                          <a:schemeClr val="dk1"/>
                        </a:buClr>
                        <a:buSzPts val="1000"/>
                        <a:buFont typeface="Arial" panose="020B0604020202020204"/>
                        <a:buNone/>
                      </a:pPr>
                      <a:r>
                        <a:rPr lang="en-GB" sz="2000" b="0" i="0" u="none" strike="noStrike" cap="none">
                          <a:solidFill>
                            <a:schemeClr val="dk1"/>
                          </a:solidFill>
                          <a:latin typeface="Bahnschrift" panose="020B0502040204020203" charset="0"/>
                          <a:ea typeface="Arial" panose="020B0604020202020204"/>
                          <a:cs typeface="Bahnschrift" panose="020B0502040204020203" charset="0"/>
                          <a:sym typeface="Arial" panose="020B0604020202020204"/>
                        </a:rPr>
                        <a:t>New South Wales</a:t>
                      </a:r>
                      <a:endParaRPr sz="2000" u="none" strike="noStrike" cap="none">
                        <a:latin typeface="Bahnschrift" panose="020B0502040204020203" charset="0"/>
                        <a:cs typeface="Bahnschrift" panose="020B0502040204020203" charset="0"/>
                      </a:endParaRPr>
                    </a:p>
                    <a:p>
                      <a:pPr marL="0" marR="0" lvl="0" indent="0" algn="ctr" rtl="0">
                        <a:lnSpc>
                          <a:spcPct val="100000"/>
                        </a:lnSpc>
                        <a:spcBef>
                          <a:spcPts val="0"/>
                        </a:spcBef>
                        <a:spcAft>
                          <a:spcPts val="0"/>
                        </a:spcAft>
                        <a:buClr>
                          <a:schemeClr val="dk1"/>
                        </a:buClr>
                        <a:buSzPts val="1000"/>
                        <a:buFont typeface="Arial" panose="020B0604020202020204"/>
                        <a:buNone/>
                      </a:pPr>
                      <a:endParaRPr sz="2000" u="none" strike="noStrike" cap="none">
                        <a:latin typeface="Bahnschrift" panose="020B0502040204020203" charset="0"/>
                        <a:cs typeface="Bahnschrift" panose="020B0502040204020203"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lumMod val="60000"/>
                        <a:lumOff val="40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 </a:t>
            </a:r>
            <a:b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b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THANK YOU</a:t>
            </a:r>
            <a:endParaRPr kumimoji="0" lang="zh-CN" altLang="en-US" sz="66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300413" y="-1601787"/>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en-US" sz="6000" b="0" i="0" u="none" strike="noStrike" kern="1200" cap="none" spc="0" normalizeH="0" baseline="0" noProof="0" dirty="0">
                <a:ln>
                  <a:noFill/>
                </a:ln>
                <a:solidFill>
                  <a:schemeClr val="bg1">
                    <a:lumMod val="95000"/>
                  </a:schemeClr>
                </a:solidFill>
                <a:effectLst/>
                <a:uLnTx/>
                <a:uFillTx/>
                <a:latin typeface="+mj-lt"/>
                <a:ea typeface="+mj-ea"/>
                <a:cs typeface="+mj-cs"/>
              </a:rPr>
              <a:t>AGENDA</a:t>
            </a:r>
            <a:endParaRPr kumimoji="0" lang="en-IN" altLang="en-US"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4120515" y="1250950"/>
            <a:ext cx="7407275" cy="4636770"/>
          </a:xfrm>
        </p:spPr>
        <p:txBody>
          <a:bodyPr vert="horz" lIns="91440" tIns="45720" rIns="91440" bIns="45720" rtlCol="0">
            <a:noAutofit/>
          </a:bodyPr>
          <a:lstStyle/>
          <a:p>
            <a:pPr marL="0" marR="0" lvl="0" indent="0" algn="l" rtl="0">
              <a:lnSpc>
                <a:spcPct val="115000"/>
              </a:lnSpc>
              <a:spcBef>
                <a:spcPts val="0"/>
              </a:spcBef>
              <a:spcAft>
                <a:spcPts val="0"/>
              </a:spcAft>
              <a:buNone/>
            </a:pPr>
            <a:r>
              <a:rPr lang="en-GB" sz="2800">
                <a:latin typeface="Lora"/>
                <a:ea typeface="Lora"/>
                <a:cs typeface="Lora"/>
                <a:sym typeface="Lora"/>
              </a:rPr>
              <a:t>The approach will be implemented in three stages : </a:t>
            </a:r>
            <a:endParaRPr sz="28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8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800">
                <a:solidFill>
                  <a:srgbClr val="000000"/>
                </a:solidFill>
                <a:latin typeface="Open Sans" panose="020B0606030504020204"/>
                <a:ea typeface="Open Sans" panose="020B0606030504020204"/>
                <a:cs typeface="Open Sans" panose="020B0606030504020204"/>
                <a:sym typeface="Open Sans" panose="020B0606030504020204"/>
              </a:rPr>
              <a:t>Data Exploration</a:t>
            </a:r>
            <a:endParaRPr sz="28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8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800">
                <a:solidFill>
                  <a:srgbClr val="000000"/>
                </a:solidFill>
                <a:latin typeface="Open Sans" panose="020B0606030504020204"/>
                <a:ea typeface="Open Sans" panose="020B0606030504020204"/>
                <a:cs typeface="Open Sans" panose="020B0606030504020204"/>
                <a:sym typeface="Open Sans" panose="020B0606030504020204"/>
              </a:rPr>
              <a:t>Model Development</a:t>
            </a:r>
            <a:endParaRPr sz="28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8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800">
                <a:solidFill>
                  <a:srgbClr val="000000"/>
                </a:solidFill>
                <a:latin typeface="Open Sans" panose="020B0606030504020204"/>
                <a:ea typeface="Open Sans" panose="020B0606030504020204"/>
                <a:cs typeface="Open Sans" panose="020B0606030504020204"/>
                <a:sym typeface="Open Sans" panose="020B0606030504020204"/>
              </a:rPr>
              <a:t>Interpretation</a:t>
            </a:r>
            <a:endParaRPr lang="en-GB" sz="2800">
              <a:solidFill>
                <a:srgbClr val="000000"/>
              </a:solidFill>
              <a:latin typeface="Open Sans" panose="020B0606030504020204"/>
              <a:ea typeface="Open Sans" panose="020B0606030504020204"/>
              <a:cs typeface="Open Sans" panose="020B0606030504020204"/>
              <a:sym typeface="Open Sans" panose="020B0606030504020204"/>
            </a:endParaRPr>
          </a:p>
          <a:p>
            <a:pPr marL="101600" marR="0" lvl="0" algn="l" rtl="0">
              <a:lnSpc>
                <a:spcPct val="115000"/>
              </a:lnSpc>
              <a:spcBef>
                <a:spcPts val="0"/>
              </a:spcBef>
              <a:spcAft>
                <a:spcPts val="0"/>
              </a:spcAft>
              <a:buClr>
                <a:srgbClr val="000000"/>
              </a:buClr>
              <a:buSzPts val="2000"/>
              <a:buFont typeface="Open Sans" panose="020B0606030504020204"/>
            </a:pPr>
            <a:endParaRPr kumimoji="0" lang="en-GB" altLang="en-US" sz="2800" b="0" i="0" u="none" strike="noStrike" kern="1200" cap="none" spc="0" normalizeH="0" baseline="0" noProof="0" dirty="0">
              <a:ln/>
              <a:solidFill>
                <a:srgbClr val="000000"/>
              </a:solidFill>
              <a:effectLst>
                <a:outerShdw blurRad="38100" dist="19050" dir="2700000" algn="tl" rotWithShape="0">
                  <a:schemeClr val="dk1">
                    <a:alpha val="40000"/>
                  </a:schemeClr>
                </a:outerShdw>
              </a:effectLst>
              <a:uLnTx/>
              <a:uFillTx/>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300413" y="-1601787"/>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en-US" sz="6000" b="0" i="0" u="none" strike="noStrike" kern="1200" cap="none" spc="0" normalizeH="0" baseline="0" noProof="0" dirty="0">
                <a:ln>
                  <a:noFill/>
                </a:ln>
                <a:solidFill>
                  <a:schemeClr val="bg1">
                    <a:lumMod val="95000"/>
                  </a:schemeClr>
                </a:solidFill>
                <a:effectLst/>
                <a:uLnTx/>
                <a:uFillTx/>
                <a:latin typeface="+mj-lt"/>
                <a:ea typeface="+mj-ea"/>
                <a:cs typeface="+mj-cs"/>
              </a:rPr>
              <a:t>AGENDA</a:t>
            </a:r>
            <a:endParaRPr kumimoji="0" lang="en-IN" altLang="en-US"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4120515" y="1250950"/>
            <a:ext cx="7407275" cy="4636770"/>
          </a:xfrm>
        </p:spPr>
        <p:txBody>
          <a:bodyPr vert="horz" lIns="91440" tIns="45720" rIns="91440" bIns="45720" rtlCol="0">
            <a:noAutofit/>
          </a:bodyPr>
          <a:lstStyle/>
          <a:p>
            <a:pPr marL="0" marR="0" lvl="0" indent="0" algn="l" rtl="0">
              <a:lnSpc>
                <a:spcPct val="115000"/>
              </a:lnSpc>
              <a:spcBef>
                <a:spcPts val="0"/>
              </a:spcBef>
              <a:spcAft>
                <a:spcPts val="0"/>
              </a:spcAft>
              <a:buNone/>
            </a:pPr>
            <a:r>
              <a:rPr lang="en-GB" sz="2400">
                <a:latin typeface="Lora"/>
                <a:ea typeface="Lora"/>
                <a:cs typeface="Lora"/>
                <a:sym typeface="Lora"/>
              </a:rPr>
              <a:t>Approach for New Customer Data analysis :</a:t>
            </a:r>
            <a:endParaRPr sz="2400">
              <a:latin typeface="Lora"/>
              <a:ea typeface="Lora"/>
              <a:cs typeface="Lora"/>
              <a:sym typeface="Lora"/>
            </a:endParaRPr>
          </a:p>
          <a:p>
            <a:pPr marL="457200" marR="0" lvl="0" indent="0" algn="l" rtl="0">
              <a:lnSpc>
                <a:spcPct val="115000"/>
              </a:lnSpc>
              <a:spcBef>
                <a:spcPts val="0"/>
              </a:spcBef>
              <a:spcAft>
                <a:spcPts val="0"/>
              </a:spcAft>
              <a:buNone/>
            </a:pPr>
            <a:r>
              <a:rPr lang="en-GB"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panose="020B0606030504020204"/>
              <a:buChar char="❏"/>
            </a:pPr>
            <a:r>
              <a:rPr lang="en-GB"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rPr>
              <a:t>Age distribution </a:t>
            </a:r>
            <a:endParaRPr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rPr>
              <a:t>Bike purchase </a:t>
            </a:r>
            <a:endParaRPr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rPr>
              <a:t>Job industry</a:t>
            </a:r>
            <a:endParaRPr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rPr>
              <a:t>Number of cars owned</a:t>
            </a:r>
            <a:endParaRPr sz="24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a:p>
            <a:pPr marL="101600" marR="0" lvl="0" algn="l" rtl="0">
              <a:lnSpc>
                <a:spcPct val="115000"/>
              </a:lnSpc>
              <a:spcBef>
                <a:spcPts val="0"/>
              </a:spcBef>
              <a:spcAft>
                <a:spcPts val="0"/>
              </a:spcAft>
              <a:buClr>
                <a:srgbClr val="000000"/>
              </a:buClr>
              <a:buSzPts val="2000"/>
              <a:buFont typeface="Open Sans" panose="020B0606030504020204"/>
            </a:pPr>
            <a:endParaRPr kumimoji="0" lang="en-GB" altLang="en-US" sz="2400" b="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en-US" sz="4400" b="0" i="0" u="none" strike="noStrike" kern="1200" cap="all" spc="0" normalizeH="0" baseline="0" noProof="0" dirty="0">
                <a:ln>
                  <a:noFill/>
                </a:ln>
                <a:solidFill>
                  <a:schemeClr val="bg1"/>
                </a:solidFill>
                <a:effectLst/>
                <a:uLnTx/>
                <a:uFillTx/>
                <a:latin typeface="+mj-lt"/>
                <a:ea typeface="+mj-ea"/>
                <a:cs typeface="+mj-cs"/>
              </a:rPr>
              <a:t>DATA EXPOLRATION : AGe distribution</a:t>
            </a:r>
            <a:endParaRPr kumimoji="0" lang="en-IN" altLang="en-US" sz="4400" b="0" i="0" u="none" strike="noStrike" kern="1200" cap="all" spc="0" normalizeH="0" baseline="0" noProof="0" dirty="0">
              <a:ln>
                <a:noFill/>
              </a:ln>
              <a:solidFill>
                <a:schemeClr val="bg1"/>
              </a:solidFill>
              <a:effectLst/>
              <a:uLnTx/>
              <a:uFillTx/>
              <a:latin typeface="+mj-lt"/>
              <a:ea typeface="+mj-ea"/>
              <a:cs typeface="+mj-cs"/>
            </a:endParaRPr>
          </a:p>
        </p:txBody>
      </p:sp>
      <p:sp>
        <p:nvSpPr>
          <p:cNvPr id="9221" name="矩形 7"/>
          <p:cNvSpPr/>
          <p:nvPr/>
        </p:nvSpPr>
        <p:spPr>
          <a:xfrm>
            <a:off x="7138670" y="2111375"/>
            <a:ext cx="4436110" cy="3510915"/>
          </a:xfrm>
          <a:prstGeom prst="rect">
            <a:avLst/>
          </a:prstGeom>
          <a:noFill/>
          <a:ln w="9525">
            <a:noFill/>
          </a:ln>
        </p:spPr>
        <p:txBody>
          <a:bodyPr anchor="t" anchorCtr="0">
            <a:noAutofit/>
          </a:bodyPr>
          <a:p>
            <a:pPr marL="285750" marR="0" lvl="0" indent="-285750" algn="l" rtl="0">
              <a:lnSpc>
                <a:spcPct val="115000"/>
              </a:lnSpc>
              <a:spcBef>
                <a:spcPts val="0"/>
              </a:spcBef>
              <a:spcAft>
                <a:spcPts val="0"/>
              </a:spcAft>
              <a:buSzPts val="1500"/>
              <a:buFont typeface="Noto Sans Symbols"/>
              <a:buChar char="❑"/>
            </a:pPr>
            <a:r>
              <a:rPr lang="en-GB">
                <a:latin typeface="Open Sans" panose="020B0606030504020204"/>
                <a:ea typeface="Open Sans" panose="020B0606030504020204"/>
                <a:cs typeface="Open Sans" panose="020B0606030504020204"/>
                <a:sym typeface="Open Sans" panose="020B0606030504020204"/>
              </a:rPr>
              <a:t>New customers are more from the age group of 40-49 , followed by 50-59 &amp; 60-69. </a:t>
            </a:r>
            <a:endParaRPr>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SzPts val="1500"/>
              <a:buFont typeface="Noto Sans Symbols"/>
              <a:buChar char="❑"/>
            </a:pPr>
            <a:r>
              <a:rPr lang="en-GB">
                <a:latin typeface="Open Sans" panose="020B0606030504020204"/>
                <a:ea typeface="Open Sans" panose="020B0606030504020204"/>
                <a:cs typeface="Open Sans" panose="020B0606030504020204"/>
                <a:sym typeface="Open Sans" panose="020B0606030504020204"/>
              </a:rPr>
              <a:t>Fewer customer are from 10-19 &amp; 90-99 for obvious reasons.</a:t>
            </a:r>
            <a:endParaRPr lang="zh-CN" altLang="en-US" dirty="0">
              <a:solidFill>
                <a:srgbClr val="00B0F0"/>
              </a:solidFill>
              <a:latin typeface="Calibri" panose="020F0502020204030204" pitchFamily="34" charset="0"/>
              <a:ea typeface="Microsoft YaHei" panose="020B0503020204020204" pitchFamily="34" charset="-122"/>
            </a:endParaRPr>
          </a:p>
        </p:txBody>
      </p:sp>
      <p:pic>
        <p:nvPicPr>
          <p:cNvPr id="3" name="Picture 2" descr="newplot (2)"/>
          <p:cNvPicPr>
            <a:picLocks noChangeAspect="1"/>
          </p:cNvPicPr>
          <p:nvPr/>
        </p:nvPicPr>
        <p:blipFill>
          <a:blip r:embed="rId1"/>
          <a:stretch>
            <a:fillRect/>
          </a:stretch>
        </p:blipFill>
        <p:spPr>
          <a:xfrm>
            <a:off x="643890" y="1528445"/>
            <a:ext cx="5966460" cy="3995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1263650"/>
            <a:ext cx="838200" cy="43402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6427788" y="1263650"/>
            <a:ext cx="5764213" cy="4340225"/>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4" name="矩形 6"/>
          <p:cNvSpPr/>
          <p:nvPr/>
        </p:nvSpPr>
        <p:spPr>
          <a:xfrm>
            <a:off x="7098030" y="2811780"/>
            <a:ext cx="4818380" cy="2470785"/>
          </a:xfrm>
          <a:prstGeom prst="rect">
            <a:avLst/>
          </a:prstGeom>
          <a:noFill/>
          <a:ln w="9525">
            <a:noFill/>
          </a:ln>
        </p:spPr>
        <p:txBody>
          <a:bodyPr anchor="t" anchorCtr="0">
            <a:noAutofit/>
          </a:bodyPr>
          <a:p>
            <a:pPr marL="285750" marR="0" lvl="0" indent="-285750" algn="l" rtl="0">
              <a:lnSpc>
                <a:spcPct val="115000"/>
              </a:lnSpc>
              <a:spcBef>
                <a:spcPts val="0"/>
              </a:spcBef>
              <a:spcAft>
                <a:spcPts val="0"/>
              </a:spcAft>
              <a:buClr>
                <a:schemeClr val="dk1"/>
              </a:buClr>
              <a:buSzPts val="1500"/>
              <a:buFont typeface="Noto Sans Symbols"/>
              <a:buChar char="❑"/>
            </a:pPr>
            <a:r>
              <a:rPr lang="en-GB" sz="1400">
                <a:solidFill>
                  <a:schemeClr val="dk1"/>
                </a:solidFill>
                <a:latin typeface="Open Sans" panose="020B0606030504020204"/>
                <a:ea typeface="Open Sans" panose="020B0606030504020204"/>
                <a:cs typeface="Open Sans" panose="020B0606030504020204"/>
                <a:sym typeface="Open Sans" panose="020B0606030504020204"/>
              </a:rPr>
              <a:t>Data shows age group </a:t>
            </a:r>
            <a:r>
              <a:rPr lang="en-GB" sz="1400" b="1">
                <a:solidFill>
                  <a:schemeClr val="dk1"/>
                </a:solidFill>
                <a:latin typeface="Open Sans" panose="020B0606030504020204"/>
                <a:ea typeface="Open Sans" panose="020B0606030504020204"/>
                <a:cs typeface="Open Sans" panose="020B0606030504020204"/>
                <a:sym typeface="Open Sans" panose="020B0606030504020204"/>
              </a:rPr>
              <a:t>40-50</a:t>
            </a:r>
            <a:r>
              <a:rPr lang="en-GB" sz="1400">
                <a:solidFill>
                  <a:schemeClr val="dk1"/>
                </a:solidFill>
                <a:latin typeface="Open Sans" panose="020B0606030504020204"/>
                <a:ea typeface="Open Sans" panose="020B0606030504020204"/>
                <a:cs typeface="Open Sans" panose="020B0606030504020204"/>
                <a:sym typeface="Open Sans" panose="020B0606030504020204"/>
              </a:rPr>
              <a:t> has high count in terms of bike purchased in last 3 years with a slightly greater female ratio. </a:t>
            </a:r>
            <a:endParaRPr sz="14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400">
              <a:solidFill>
                <a:schemeClr val="dk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Open Sans" panose="020B0606030504020204"/>
              <a:buChar char="❑"/>
            </a:pPr>
            <a:r>
              <a:rPr lang="en-GB" sz="1400">
                <a:solidFill>
                  <a:schemeClr val="dk1"/>
                </a:solidFill>
                <a:latin typeface="Open Sans" panose="020B0606030504020204"/>
                <a:ea typeface="Open Sans" panose="020B0606030504020204"/>
                <a:cs typeface="Open Sans" panose="020B0606030504020204"/>
                <a:sym typeface="Open Sans" panose="020B0606030504020204"/>
              </a:rPr>
              <a:t>The target audience for our marketing and advertising should be inclined to provide focus on females than males.</a:t>
            </a:r>
            <a:endParaRPr lang="zh-CN" altLang="en-US" sz="1400" dirty="0">
              <a:solidFill>
                <a:schemeClr val="bg1"/>
              </a:solidFill>
              <a:latin typeface="Calibri" panose="020F0502020204030204" pitchFamily="34" charset="0"/>
              <a:ea typeface="Microsoft YaHei" panose="020B0503020204020204" pitchFamily="34" charset="-122"/>
            </a:endParaRPr>
          </a:p>
        </p:txBody>
      </p:sp>
      <p:sp>
        <p:nvSpPr>
          <p:cNvPr id="4" name="标题 3"/>
          <p:cNvSpPr>
            <a:spLocks noGrp="1"/>
          </p:cNvSpPr>
          <p:nvPr>
            <p:ph type="title"/>
          </p:nvPr>
        </p:nvSpPr>
        <p:spPr>
          <a:xfrm>
            <a:off x="6958330" y="1724025"/>
            <a:ext cx="5226050" cy="1325563"/>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lang="en-GB">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rPr>
              <a:t>Data Exploration : Bike purchase</a:t>
            </a:r>
            <a:br>
              <a:rPr lang="en-GB">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rPr>
            </a:br>
            <a:endParaRPr kumimoji="0" lang="en-IN" altLang="en-US" sz="2000" b="0" i="0" u="none" strike="noStrike" kern="1200" cap="all" spc="0" normalizeH="0" baseline="0" noProof="0" dirty="0">
              <a:ln>
                <a:noFill/>
              </a:ln>
              <a:solidFill>
                <a:schemeClr val="bg1"/>
              </a:solidFill>
              <a:effectLst/>
              <a:uLnTx/>
              <a:uFillTx/>
              <a:latin typeface="+mj-lt"/>
              <a:ea typeface="+mj-ea"/>
              <a:cs typeface="+mj-cs"/>
              <a:sym typeface="+mn-ea"/>
            </a:endParaRPr>
          </a:p>
        </p:txBody>
      </p:sp>
      <p:pic>
        <p:nvPicPr>
          <p:cNvPr id="2" name="Picture 1" descr="TAsk 2 bike purcahse"/>
          <p:cNvPicPr>
            <a:picLocks noChangeAspect="1"/>
          </p:cNvPicPr>
          <p:nvPr/>
        </p:nvPicPr>
        <p:blipFill>
          <a:blip r:embed="rId1"/>
          <a:stretch>
            <a:fillRect/>
          </a:stretch>
        </p:blipFill>
        <p:spPr>
          <a:xfrm>
            <a:off x="838200" y="1263650"/>
            <a:ext cx="6120130" cy="4340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lang="en-GB" b="1">
                <a:solidFill>
                  <a:srgbClr val="FFFFFF"/>
                </a:solidFill>
                <a:latin typeface="Arial" panose="020B0604020202020204"/>
                <a:ea typeface="Arial" panose="020B0604020202020204"/>
                <a:cs typeface="Arial" panose="020B0604020202020204"/>
                <a:sym typeface="Arial" panose="020B0604020202020204"/>
              </a:rPr>
              <a:t>Data Exploration : Job Industry</a:t>
            </a:r>
            <a:endParaRPr kumimoji="0" lang="en-IN" altLang="en-US" sz="4400" b="0" i="0" u="none" strike="noStrike" kern="1200" cap="all" spc="0" normalizeH="0" baseline="0" noProof="0" dirty="0">
              <a:ln>
                <a:noFill/>
              </a:ln>
              <a:solidFill>
                <a:schemeClr val="bg1"/>
              </a:solidFill>
              <a:effectLst/>
              <a:uLnTx/>
              <a:uFillTx/>
              <a:latin typeface="+mj-lt"/>
              <a:ea typeface="+mj-ea"/>
              <a:cs typeface="+mj-cs"/>
            </a:endParaRPr>
          </a:p>
        </p:txBody>
      </p:sp>
      <p:sp>
        <p:nvSpPr>
          <p:cNvPr id="9221" name="矩形 7"/>
          <p:cNvSpPr/>
          <p:nvPr/>
        </p:nvSpPr>
        <p:spPr>
          <a:xfrm>
            <a:off x="7138670" y="2111375"/>
            <a:ext cx="4436110" cy="3510915"/>
          </a:xfrm>
          <a:prstGeom prst="rect">
            <a:avLst/>
          </a:prstGeom>
          <a:noFill/>
          <a:ln w="9525">
            <a:noFill/>
          </a:ln>
        </p:spPr>
        <p:txBody>
          <a:bodyPr anchor="t" anchorCtr="0">
            <a:noAutofit/>
          </a:bodyPr>
          <a:p>
            <a:pPr marL="457200" marR="0" lvl="0" indent="-323850" algn="l" rtl="0">
              <a:lnSpc>
                <a:spcPct val="115000"/>
              </a:lnSpc>
              <a:spcBef>
                <a:spcPts val="0"/>
              </a:spcBef>
              <a:spcAft>
                <a:spcPts val="0"/>
              </a:spcAft>
              <a:buSzPts val="1500"/>
              <a:buFont typeface="Open Sans" panose="020B0606030504020204"/>
              <a:buChar char="❏"/>
            </a:pPr>
            <a:r>
              <a:rPr lang="en-GB" sz="2400">
                <a:latin typeface="Open Sans" panose="020B0606030504020204"/>
                <a:ea typeface="Open Sans" panose="020B0606030504020204"/>
                <a:cs typeface="Open Sans" panose="020B0606030504020204"/>
                <a:sym typeface="Open Sans" panose="020B0606030504020204"/>
              </a:rPr>
              <a:t>Financial Services, Manufacturing, and Health are the top three profit-generating industries, followed by retail and property.</a:t>
            </a:r>
            <a:endParaRPr lang="en-GB" altLang="en-US" sz="2400" dirty="0">
              <a:solidFill>
                <a:srgbClr val="00B0F0"/>
              </a:solidFill>
              <a:latin typeface="Open Sans" panose="020B0606030504020204"/>
              <a:ea typeface="Open Sans" panose="020B0606030504020204"/>
              <a:cs typeface="Open Sans" panose="020B0606030504020204"/>
              <a:sym typeface="Open Sans" panose="020B0606030504020204"/>
            </a:endParaRPr>
          </a:p>
        </p:txBody>
      </p:sp>
      <p:pic>
        <p:nvPicPr>
          <p:cNvPr id="2" name="Picture 1" descr="jon industry"/>
          <p:cNvPicPr>
            <a:picLocks noChangeAspect="1"/>
          </p:cNvPicPr>
          <p:nvPr/>
        </p:nvPicPr>
        <p:blipFill>
          <a:blip r:embed="rId1"/>
          <a:stretch>
            <a:fillRect/>
          </a:stretch>
        </p:blipFill>
        <p:spPr>
          <a:xfrm>
            <a:off x="586740" y="1803400"/>
            <a:ext cx="6146800" cy="38188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1263650"/>
            <a:ext cx="838200" cy="43402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6427788" y="1263650"/>
            <a:ext cx="5764213" cy="4340225"/>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4" name="矩形 6"/>
          <p:cNvSpPr/>
          <p:nvPr/>
        </p:nvSpPr>
        <p:spPr>
          <a:xfrm>
            <a:off x="6958330" y="2595245"/>
            <a:ext cx="4818380" cy="2470785"/>
          </a:xfrm>
          <a:prstGeom prst="rect">
            <a:avLst/>
          </a:prstGeom>
          <a:noFill/>
          <a:ln w="9525">
            <a:noFill/>
          </a:ln>
        </p:spPr>
        <p:txBody>
          <a:bodyPr anchor="t" anchorCtr="0">
            <a:noAutofit/>
          </a:bodyPr>
          <a:p>
            <a:pPr marL="457200" lvl="0" indent="-323850" algn="l" rtl="0">
              <a:lnSpc>
                <a:spcPct val="115000"/>
              </a:lnSpc>
              <a:spcBef>
                <a:spcPts val="0"/>
              </a:spcBef>
              <a:spcAft>
                <a:spcPts val="0"/>
              </a:spcAft>
              <a:buClr>
                <a:schemeClr val="dk1"/>
              </a:buClr>
              <a:buSzPts val="1500"/>
              <a:buFont typeface="Open Sans" panose="020B0606030504020204"/>
              <a:buChar char="❏"/>
            </a:pPr>
            <a:r>
              <a:rPr lang="en-GB" sz="1200">
                <a:solidFill>
                  <a:schemeClr val="dk1"/>
                </a:solidFill>
                <a:latin typeface="Open Sans" panose="020B0606030504020204"/>
                <a:ea typeface="Open Sans" panose="020B0606030504020204"/>
                <a:cs typeface="Open Sans" panose="020B0606030504020204"/>
                <a:sym typeface="Open Sans" panose="020B0606030504020204"/>
              </a:rPr>
              <a:t>Out of three states, New South Wales, could be potential market opportunities for the company.</a:t>
            </a:r>
            <a:endParaRPr sz="12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2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GB" sz="1200">
                <a:solidFill>
                  <a:schemeClr val="dk1"/>
                </a:solidFill>
                <a:latin typeface="Open Sans" panose="020B0606030504020204"/>
                <a:ea typeface="Open Sans" panose="020B0606030504020204"/>
                <a:cs typeface="Open Sans" panose="020B0606030504020204"/>
                <a:sym typeface="Open Sans" panose="020B0606030504020204"/>
              </a:rPr>
              <a:t>New South Wales has the biggest potential since the number of people who own vehicles is nearly equal to the number of individuals who do not own cars, indicating that there is room for value customers there.</a:t>
            </a:r>
            <a:endParaRPr sz="1200">
              <a:solidFill>
                <a:schemeClr val="dk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2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Clr>
                <a:srgbClr val="000000"/>
              </a:buClr>
              <a:buSzPts val="1500"/>
              <a:buFont typeface="Open Sans" panose="020B0606030504020204"/>
              <a:buChar char="❏"/>
            </a:pPr>
            <a:r>
              <a:rPr lang="en-GB" sz="1200">
                <a:solidFill>
                  <a:srgbClr val="000000"/>
                </a:solidFill>
                <a:latin typeface="Open Sans" panose="020B0606030504020204"/>
                <a:ea typeface="Open Sans" panose="020B0606030504020204"/>
                <a:cs typeface="Open Sans" panose="020B0606030504020204"/>
                <a:sym typeface="Open Sans" panose="020B0606030504020204"/>
              </a:rPr>
              <a:t>VIC and QLD has more customers that own car that who don’t but we can try to have something so that those owns car will buy bikes.</a:t>
            </a:r>
            <a:endParaRPr lang="en-GB" altLang="en-US" sz="1200" dirty="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4" name="标题 3"/>
          <p:cNvSpPr>
            <a:spLocks noGrp="1"/>
          </p:cNvSpPr>
          <p:nvPr>
            <p:ph type="title"/>
          </p:nvPr>
        </p:nvSpPr>
        <p:spPr>
          <a:xfrm>
            <a:off x="6958330" y="1421130"/>
            <a:ext cx="5226050" cy="1325563"/>
          </a:xfrm>
        </p:spPr>
        <p:txBody>
          <a:bodyPr vert="horz" lIns="91440" tIns="45720" rIns="91440" bIns="45720" rtlCol="0" anchor="ctr"/>
          <a:lstStyle/>
          <a:p>
            <a:pPr marL="0" marR="0" lvl="0" indent="0" algn="l" defTabSz="914400" rtl="0" eaLnBrk="1" fontAlgn="auto" latinLnBrk="0" hangingPunct="1">
              <a:lnSpc>
                <a:spcPct val="90000"/>
              </a:lnSpc>
              <a:spcBef>
                <a:spcPct val="0"/>
              </a:spcBef>
              <a:spcAft>
                <a:spcPts val="0"/>
              </a:spcAft>
              <a:buClrTx/>
              <a:buSzTx/>
              <a:buFontTx/>
              <a:buNone/>
              <a:defRPr/>
            </a:pPr>
            <a:r>
              <a:rPr lang="en-GB" sz="32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rPr>
              <a:t>Data Exploration : Number of cars owned</a:t>
            </a:r>
            <a:endParaRPr lang="en-GB" sz="3200">
              <a:solidFill>
                <a:schemeClr val="tx1"/>
              </a:solidFill>
              <a:effectLst>
                <a:outerShdw blurRad="38100" dist="19050" dir="2700000" algn="tl" rotWithShape="0">
                  <a:schemeClr val="dk1">
                    <a:alpha val="40000"/>
                  </a:schemeClr>
                </a:outerShdw>
              </a:effectLst>
              <a:latin typeface="Open Sans" panose="020B0606030504020204"/>
              <a:ea typeface="Open Sans" panose="020B0606030504020204"/>
              <a:cs typeface="Open Sans" panose="020B0606030504020204"/>
              <a:sym typeface="Open Sans" panose="020B0606030504020204"/>
            </a:endParaRPr>
          </a:p>
        </p:txBody>
      </p:sp>
      <p:pic>
        <p:nvPicPr>
          <p:cNvPr id="3" name="Picture 2" descr="place"/>
          <p:cNvPicPr>
            <a:picLocks noChangeAspect="1"/>
          </p:cNvPicPr>
          <p:nvPr/>
        </p:nvPicPr>
        <p:blipFill>
          <a:blip r:embed="rId1"/>
          <a:stretch>
            <a:fillRect/>
          </a:stretch>
        </p:blipFill>
        <p:spPr>
          <a:xfrm>
            <a:off x="838200" y="1263650"/>
            <a:ext cx="5711190" cy="4340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165918" y="1790383"/>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lang="en-GB" b="1">
                <a:solidFill>
                  <a:srgbClr val="FFFFFF"/>
                </a:solidFill>
                <a:latin typeface="Arial" panose="020B0604020202020204"/>
                <a:ea typeface="Arial" panose="020B0604020202020204"/>
                <a:cs typeface="Arial" panose="020B0604020202020204"/>
                <a:sym typeface="Arial" panose="020B0604020202020204"/>
              </a:rPr>
              <a:t>Model Development </a:t>
            </a:r>
            <a:endParaRPr kumimoji="0" lang="zh-CN" altLang="en-US"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96895" y="-826135"/>
            <a:ext cx="10757535" cy="2852420"/>
          </a:xfrm>
        </p:spPr>
        <p:txBody>
          <a:bodyPr/>
          <a:p>
            <a:br>
              <a:rPr sz="3600" b="1">
                <a:ln/>
                <a:solidFill>
                  <a:schemeClr val="accent1"/>
                </a:solidFill>
                <a:effectLst>
                  <a:outerShdw blurRad="38100" dist="25400" dir="5400000" algn="ctr" rotWithShape="0">
                    <a:srgbClr val="6E747A">
                      <a:alpha val="43000"/>
                    </a:srgbClr>
                  </a:outerShdw>
                </a:effectLst>
                <a:latin typeface="Lora"/>
                <a:ea typeface="Lora"/>
                <a:cs typeface="Lora"/>
                <a:sym typeface="Lora"/>
              </a:rPr>
            </a:br>
            <a:r>
              <a:rPr lang="en-GB" sz="3600" b="1">
                <a:ln/>
                <a:solidFill>
                  <a:schemeClr val="accent1"/>
                </a:solidFill>
                <a:effectLst>
                  <a:outerShdw blurRad="38100" dist="25400" dir="5400000" algn="ctr" rotWithShape="0">
                    <a:srgbClr val="6E747A">
                      <a:alpha val="43000"/>
                    </a:srgbClr>
                  </a:outerShdw>
                </a:effectLst>
                <a:latin typeface="Lora"/>
                <a:ea typeface="Lora"/>
                <a:cs typeface="Lora"/>
                <a:sym typeface="Lora"/>
              </a:rPr>
              <a:t>CUSTOMER CLASSIFICATION</a:t>
            </a:r>
            <a:br>
              <a:rPr lang="en-GB" sz="3600" b="1">
                <a:ln/>
                <a:solidFill>
                  <a:schemeClr val="accent1"/>
                </a:solidFill>
                <a:effectLst>
                  <a:outerShdw blurRad="38100" dist="25400" dir="5400000" algn="ctr" rotWithShape="0">
                    <a:srgbClr val="6E747A">
                      <a:alpha val="43000"/>
                    </a:srgbClr>
                  </a:outerShdw>
                </a:effectLst>
                <a:latin typeface="Lora"/>
                <a:ea typeface="Lora"/>
                <a:cs typeface="Lora"/>
                <a:sym typeface="Lora"/>
              </a:rPr>
            </a:br>
            <a:r>
              <a:rPr lang="en-GB" sz="3600" b="1">
                <a:ln/>
                <a:solidFill>
                  <a:schemeClr val="accent1"/>
                </a:solidFill>
                <a:effectLst>
                  <a:outerShdw blurRad="38100" dist="25400" dir="5400000" algn="ctr" rotWithShape="0">
                    <a:srgbClr val="6E747A">
                      <a:alpha val="43000"/>
                    </a:srgbClr>
                  </a:outerShdw>
                </a:effectLst>
                <a:latin typeface="Lora"/>
                <a:ea typeface="Lora"/>
                <a:cs typeface="Lora"/>
                <a:sym typeface="Lora"/>
              </a:rPr>
              <a:t> – </a:t>
            </a:r>
            <a:r>
              <a:rPr lang="en-GB" sz="3600" b="1" i="1">
                <a:ln/>
                <a:solidFill>
                  <a:schemeClr val="accent1"/>
                </a:solidFill>
                <a:effectLst>
                  <a:outerShdw blurRad="38100" dist="25400" dir="5400000" algn="ctr" rotWithShape="0">
                    <a:srgbClr val="6E747A">
                      <a:alpha val="43000"/>
                    </a:srgbClr>
                  </a:outerShdw>
                </a:effectLst>
                <a:latin typeface="Lora"/>
                <a:ea typeface="Lora"/>
                <a:cs typeface="Lora"/>
                <a:sym typeface="Lora"/>
              </a:rPr>
              <a:t>Targeting High Value Customers</a:t>
            </a:r>
            <a:endParaRPr lang="en-GB" sz="3600" b="1" i="1">
              <a:ln/>
              <a:solidFill>
                <a:schemeClr val="accent1"/>
              </a:solidFill>
              <a:effectLst>
                <a:outerShdw blurRad="38100" dist="25400" dir="5400000" algn="ctr" rotWithShape="0">
                  <a:srgbClr val="6E747A">
                    <a:alpha val="43000"/>
                  </a:srgbClr>
                </a:outerShdw>
              </a:effectLst>
              <a:latin typeface="Lora"/>
              <a:ea typeface="Lora"/>
              <a:cs typeface="Lora"/>
              <a:sym typeface="Lora"/>
            </a:endParaRPr>
          </a:p>
        </p:txBody>
      </p:sp>
      <p:sp>
        <p:nvSpPr>
          <p:cNvPr id="5" name="Text Box 4"/>
          <p:cNvSpPr txBox="1"/>
          <p:nvPr/>
        </p:nvSpPr>
        <p:spPr>
          <a:xfrm>
            <a:off x="3642995" y="1884680"/>
            <a:ext cx="8649335" cy="3148330"/>
          </a:xfrm>
          <a:prstGeom prst="rect">
            <a:avLst/>
          </a:prstGeom>
          <a:noFill/>
        </p:spPr>
        <p:txBody>
          <a:bodyPr wrap="square" rtlCol="0" anchor="t">
            <a:spAutoFit/>
          </a:bodyPr>
          <a:p>
            <a:pPr marL="0" lvl="0" indent="0" algn="l" rtl="0">
              <a:lnSpc>
                <a:spcPct val="115000"/>
              </a:lnSpc>
              <a:spcBef>
                <a:spcPts val="0"/>
              </a:spcBef>
              <a:spcAft>
                <a:spcPts val="0"/>
              </a:spcAft>
              <a:buNone/>
            </a:pPr>
            <a:endParaRPr sz="1800" b="1">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800" b="1">
                <a:solidFill>
                  <a:schemeClr val="bg2"/>
                </a:solidFill>
                <a:latin typeface="Open Sans" panose="020B0606030504020204"/>
                <a:ea typeface="Open Sans" panose="020B0606030504020204"/>
                <a:cs typeface="Open Sans" panose="020B0606030504020204"/>
                <a:sym typeface="Open Sans" panose="020B0606030504020204"/>
              </a:rPr>
              <a:t>The following are the high-value clients to target from the new list :</a:t>
            </a:r>
            <a:endParaRPr sz="1800">
              <a:solidFill>
                <a:schemeClr val="bg2"/>
              </a:solidFill>
              <a:latin typeface="Open Sans" panose="020B0606030504020204"/>
              <a:ea typeface="Open Sans" panose="020B0606030504020204"/>
              <a:cs typeface="Open Sans" panose="020B0606030504020204"/>
              <a:sym typeface="Open Sans" panose="020B0606030504020204"/>
            </a:endParaRPr>
          </a:p>
          <a:p>
            <a:pPr marL="139700" lvl="0" indent="0" algn="l" rtl="0">
              <a:lnSpc>
                <a:spcPct val="115000"/>
              </a:lnSpc>
              <a:spcBef>
                <a:spcPts val="0"/>
              </a:spcBef>
              <a:spcAft>
                <a:spcPts val="0"/>
              </a:spcAft>
              <a:buSzPts val="1400"/>
              <a:buNone/>
            </a:pPr>
            <a:endParaRPr sz="1800" b="1" u="sng">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800">
                <a:solidFill>
                  <a:schemeClr val="dk1"/>
                </a:solidFill>
                <a:latin typeface="Open Sans" panose="020B0606030504020204"/>
                <a:ea typeface="Open Sans" panose="020B0606030504020204"/>
                <a:cs typeface="Open Sans" panose="020B0606030504020204"/>
                <a:sym typeface="Open Sans" panose="020B0606030504020204"/>
              </a:rPr>
              <a:t>Aged between 40 – 50.</a:t>
            </a:r>
            <a:endParaRPr sz="18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8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800">
                <a:solidFill>
                  <a:schemeClr val="dk1"/>
                </a:solidFill>
                <a:latin typeface="Open Sans" panose="020B0606030504020204"/>
                <a:ea typeface="Open Sans" panose="020B0606030504020204"/>
                <a:cs typeface="Open Sans" panose="020B0606030504020204"/>
                <a:sym typeface="Open Sans" panose="020B0606030504020204"/>
              </a:rPr>
              <a:t>Most of the high value customers are female compared to male</a:t>
            </a:r>
            <a:endParaRPr sz="18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spcBef>
                <a:spcPts val="0"/>
              </a:spcBef>
              <a:spcAft>
                <a:spcPts val="0"/>
              </a:spcAft>
              <a:buNone/>
            </a:pPr>
            <a:endParaRPr sz="18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800">
                <a:solidFill>
                  <a:schemeClr val="dk1"/>
                </a:solidFill>
                <a:latin typeface="Open Sans" panose="020B0606030504020204"/>
                <a:ea typeface="Open Sans" panose="020B0606030504020204"/>
                <a:cs typeface="Open Sans" panose="020B0606030504020204"/>
                <a:sym typeface="Open Sans" panose="020B0606030504020204"/>
              </a:rPr>
              <a:t>Working in Financial Service, Manufacturing and Health.</a:t>
            </a:r>
            <a:endParaRPr sz="18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8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800">
                <a:solidFill>
                  <a:schemeClr val="dk1"/>
                </a:solidFill>
                <a:latin typeface="Open Sans" panose="020B0606030504020204"/>
                <a:ea typeface="Open Sans" panose="020B0606030504020204"/>
                <a:cs typeface="Open Sans" panose="020B0606030504020204"/>
                <a:sym typeface="Open Sans" panose="020B0606030504020204"/>
              </a:rPr>
              <a:t>Who are currently living in New South Wales and Victoria.</a:t>
            </a:r>
            <a:endParaRPr lang="en-GB" sz="1800">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2083</Words>
  <Application>WPS Presentation</Application>
  <PresentationFormat>宽屏</PresentationFormat>
  <Paragraphs>160</Paragraphs>
  <Slides>11</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11</vt:i4>
      </vt:variant>
    </vt:vector>
  </HeadingPairs>
  <TitlesOfParts>
    <vt:vector size="35" baseType="lpstr">
      <vt:lpstr>Arial</vt:lpstr>
      <vt:lpstr>SimSun</vt:lpstr>
      <vt:lpstr>Wingdings</vt:lpstr>
      <vt:lpstr>Calibri</vt:lpstr>
      <vt:lpstr>Microsoft YaHei</vt:lpstr>
      <vt:lpstr>Calibri Light</vt:lpstr>
      <vt:lpstr>方正综艺简体</vt:lpstr>
      <vt:lpstr>Calibri Light</vt:lpstr>
      <vt:lpstr>Arial Unicode MS</vt:lpstr>
      <vt:lpstr>Arial Unicode MS</vt:lpstr>
      <vt:lpstr>Arial</vt:lpstr>
      <vt:lpstr>Open Sans ExtraBold</vt:lpstr>
      <vt:lpstr>Yu Gothic UI Semibold</vt:lpstr>
      <vt:lpstr>Open Sans Light</vt:lpstr>
      <vt:lpstr>Times New Roman</vt:lpstr>
      <vt:lpstr>Lora</vt:lpstr>
      <vt:lpstr>Segoe Print</vt:lpstr>
      <vt:lpstr>Open Sans</vt:lpstr>
      <vt:lpstr>Noto Sans Symbols</vt:lpstr>
      <vt:lpstr>Bahnschrift</vt:lpstr>
      <vt:lpstr>Agency FB</vt:lpstr>
      <vt:lpstr>Trebuchet MS</vt:lpstr>
      <vt:lpstr>Office Theme</vt:lpstr>
      <vt:lpstr>1_Office Theme</vt:lpstr>
      <vt:lpstr>PowerPoint 演示文稿</vt:lpstr>
      <vt:lpstr>PowerPoint 演示文稿</vt:lpstr>
      <vt:lpstr>AGENDA</vt:lpstr>
      <vt:lpstr>PowerPoint 演示文稿</vt:lpstr>
      <vt:lpstr>PowerPoint 演示文稿</vt:lpstr>
      <vt:lpstr>DATA EXPOLRATION : AGe distribution</vt:lpstr>
      <vt:lpstr>Bike purchase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Pavagada Darshan</cp:lastModifiedBy>
  <cp:revision>43</cp:revision>
  <dcterms:created xsi:type="dcterms:W3CDTF">2014-12-20T13:05:45Z</dcterms:created>
  <dcterms:modified xsi:type="dcterms:W3CDTF">2023-11-24T07:36:25Z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91C21608A6A24846BF4B5DB710171CAC_11</vt:lpwstr>
  </property>
</Properties>
</file>