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85" r:id="rId7"/>
    <p:sldId id="261" r:id="rId8"/>
    <p:sldId id="286" r:id="rId9"/>
    <p:sldId id="262" r:id="rId10"/>
    <p:sldId id="284" r:id="rId11"/>
    <p:sldId id="264" r:id="rId12"/>
    <p:sldId id="265" r:id="rId13"/>
    <p:sldId id="267" r:id="rId14"/>
    <p:sldId id="269" r:id="rId15"/>
    <p:sldId id="270" r:id="rId16"/>
    <p:sldId id="272" r:id="rId17"/>
    <p:sldId id="274" r:id="rId18"/>
    <p:sldId id="275" r:id="rId19"/>
    <p:sldId id="289" r:id="rId20"/>
    <p:sldId id="276" r:id="rId21"/>
    <p:sldId id="283" r:id="rId22"/>
    <p:sldId id="291" r:id="rId23"/>
    <p:sldId id="277" r:id="rId24"/>
    <p:sldId id="290" r:id="rId25"/>
    <p:sldId id="287" r:id="rId26"/>
    <p:sldId id="279" r:id="rId27"/>
    <p:sldId id="281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6A9DB-0C1D-418A-9B40-77B47BC6B85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447A0-7849-497A-B316-97571E9E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2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B1A9-A629-44E9-8621-94F2904E9A86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7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78AD-69BD-45C1-88C5-9CB1A783C7B7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2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521C-8162-4275-80ED-EDB0E43C83E9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4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71E4-EEEA-4C21-9FC4-3C95C3826B6E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0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52EA-084E-4925-81E9-AFB905D2AFCC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3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865B-AA17-4336-9D15-A876B057A73C}" type="datetime1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4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530F-5F6B-4DA2-A05C-C216B9EEE3C3}" type="datetime1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7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3C04-B04E-411C-A2B4-0689019083E6}" type="datetime1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8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8447-4A79-402D-99F6-96AC3F53EE47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0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8983-F976-4881-AFD9-15EA018CE3DA}" type="datetime1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0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8C87-8B0E-46C0-BF00-FEA2603C6F75}" type="datetime1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7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4F57-5806-4190-B75F-65154E9A8367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6F41F-1F0C-493D-8C49-A7F22D5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bing.com/ck/a?!&amp;&amp;p=a65bbc2ece40f116JmltdHM9MTY2NjA1MTIwMCZpZ3VpZD0xNTJjZ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6954" y="2331909"/>
            <a:ext cx="10751127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 Pressure Monitoring System Using Machine Learning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members: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Lhaden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(02190119)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Phurpa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Wangmo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(02190123)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Dorji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(02180310)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Darshan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Subedi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(02190108)</a:t>
            </a:r>
            <a:r>
              <a:rPr lang="en-US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 Dr. Kazuhiro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uramatsu</a:t>
            </a:r>
            <a:endParaRPr lang="en-US" sz="20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Co-Guide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Mr.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Bahadur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Powdyel</a:t>
            </a:r>
            <a:r>
              <a:rPr lang="en-US" sz="16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3" name="Picture 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06042" y="408012"/>
            <a:ext cx="4441370" cy="1824257"/>
          </a:xfrm>
          <a:prstGeom prst="rect">
            <a:avLst/>
          </a:prstGeom>
        </p:spPr>
      </p:pic>
      <p:pic>
        <p:nvPicPr>
          <p:cNvPr id="4" name="Picture 4" descr="Royal University of Bhutan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115"/>
            <a:ext cx="1366381" cy="124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5" descr="College of Science and Technology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925860" y="73376"/>
            <a:ext cx="1266140" cy="12053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50D3-7F40-43E2-B9C5-810A018CD370}" type="datetime1">
              <a:rPr lang="en-US" smtClean="0"/>
              <a:t>10/19/2022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7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3C04-B04E-411C-A2B4-0689019083E6}" type="datetime1">
              <a:rPr lang="en-US" smtClean="0"/>
              <a:t>10/19/2022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44463" y="459571"/>
            <a:ext cx="2980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/>
          </a:p>
        </p:txBody>
      </p:sp>
      <p:pic>
        <p:nvPicPr>
          <p:cNvPr id="6" name="Picture 5" descr="Royal University of Bhutan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" y="0"/>
            <a:ext cx="1255544" cy="1155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ollege of Science and Technology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73131" y="0"/>
            <a:ext cx="1246579" cy="1093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24"/>
          <a:stretch/>
        </p:blipFill>
        <p:spPr>
          <a:xfrm>
            <a:off x="244932" y="1334455"/>
            <a:ext cx="7243800" cy="36430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279" y="3203546"/>
            <a:ext cx="4153260" cy="307112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6" t="4869" r="9587" b="11133"/>
          <a:stretch/>
        </p:blipFill>
        <p:spPr>
          <a:xfrm>
            <a:off x="6968837" y="782458"/>
            <a:ext cx="3796145" cy="286789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9157855" y="1334455"/>
            <a:ext cx="2064328" cy="541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Systolic Distribution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310255" y="4022722"/>
            <a:ext cx="2175164" cy="541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Diastolic Distribution</a:t>
            </a:r>
          </a:p>
        </p:txBody>
      </p:sp>
    </p:spTree>
    <p:extLst>
      <p:ext uri="{BB962C8B-B14F-4D97-AF65-F5344CB8AC3E}">
        <p14:creationId xmlns:p14="http://schemas.microsoft.com/office/powerpoint/2010/main" val="43532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55964" y="277091"/>
            <a:ext cx="5458691" cy="10294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Data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the age range </a:t>
            </a:r>
          </a:p>
        </p:txBody>
      </p:sp>
      <p:pic>
        <p:nvPicPr>
          <p:cNvPr id="4" name="Picture 4" descr="Royal University of Bhutan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2327" cy="1088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 descr="College of Science and Technology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45421" y="0"/>
            <a:ext cx="1246579" cy="10939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CB15-10B7-40F4-BF2E-D82D5CBD7640}" type="datetime1">
              <a:rPr lang="en-US" smtClean="0"/>
              <a:t>10/19/2022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11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55964" y="1467334"/>
            <a:ext cx="9655056" cy="4962519"/>
            <a:chOff x="955964" y="1467334"/>
            <a:chExt cx="9655056" cy="496251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5964" y="1467334"/>
              <a:ext cx="9655056" cy="496251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299855" y="1655516"/>
              <a:ext cx="914400" cy="454005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261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031" y="703468"/>
            <a:ext cx="7272047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height to check validity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of unrealistic height [100cm to 200cm]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Royal University of Bhutan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0" y="20086"/>
            <a:ext cx="1297109" cy="1212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 descr="College of Science and Technology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45421" y="44681"/>
            <a:ext cx="1246579" cy="10939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EFA0-F84F-4DA5-8CD5-763146C127B8}" type="datetime1">
              <a:rPr lang="en-US" smtClean="0"/>
              <a:t>10/19/2022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22561" y="1670398"/>
            <a:ext cx="9946878" cy="4752109"/>
            <a:chOff x="1122561" y="1684253"/>
            <a:chExt cx="9946878" cy="475210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2561" y="1684253"/>
              <a:ext cx="9946878" cy="475210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142510" y="2119745"/>
              <a:ext cx="734290" cy="42366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541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96291" y="595746"/>
            <a:ext cx="4932218" cy="7620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and update the new data set</a:t>
            </a:r>
          </a:p>
        </p:txBody>
      </p:sp>
      <p:pic>
        <p:nvPicPr>
          <p:cNvPr id="5" name="Picture 4" descr="Royal University of Bhutan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2" y="3354"/>
            <a:ext cx="1200127" cy="1184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 descr="College of Science and Technology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45421" y="14623"/>
            <a:ext cx="1246579" cy="10939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1104-B871-4A00-9862-53DBC3FF7854}" type="datetime1">
              <a:rPr lang="en-US" smtClean="0"/>
              <a:t>10/19/2022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13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16118" y="1324301"/>
            <a:ext cx="10281623" cy="5123293"/>
            <a:chOff x="716118" y="1324301"/>
            <a:chExt cx="10281623" cy="512329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6118" y="1324301"/>
              <a:ext cx="10281623" cy="5032049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16118" y="5902035"/>
              <a:ext cx="2581264" cy="54555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0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13163" y="324628"/>
            <a:ext cx="7356764" cy="12469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weight to check validity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40Kg to 110Kg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and update the new dataset</a:t>
            </a:r>
          </a:p>
        </p:txBody>
      </p:sp>
      <p:pic>
        <p:nvPicPr>
          <p:cNvPr id="6" name="Picture 4" descr="Royal University of Bhutan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55545" cy="11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6" descr="College of Science and Technology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45421" y="34789"/>
            <a:ext cx="1246579" cy="10939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F504-85DB-4304-9016-72304545797C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14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38200" y="1698515"/>
            <a:ext cx="10349346" cy="4793674"/>
            <a:chOff x="838200" y="1698515"/>
            <a:chExt cx="10349346" cy="4793674"/>
          </a:xfrm>
        </p:grpSpPr>
        <p:grpSp>
          <p:nvGrpSpPr>
            <p:cNvPr id="8" name="Group 7"/>
            <p:cNvGrpSpPr/>
            <p:nvPr/>
          </p:nvGrpSpPr>
          <p:grpSpPr>
            <a:xfrm>
              <a:off x="838200" y="1698515"/>
              <a:ext cx="10349346" cy="4793674"/>
              <a:chOff x="2519362" y="1838325"/>
              <a:chExt cx="7067550" cy="388620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5087" y="1838325"/>
                <a:ext cx="6981825" cy="318135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9362" y="5172076"/>
                <a:ext cx="7067550" cy="55245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4779819" y="1759526"/>
              <a:ext cx="872836" cy="445294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86691" y="6168361"/>
              <a:ext cx="2396836" cy="3238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588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49011" y="274589"/>
            <a:ext cx="564931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Systolic Pressure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Sorting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ap_hi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(systolic pressure) to check validity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40mmHg-200mmHg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and update the new dataset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Royal University of Bhutan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8"/>
            <a:ext cx="1122218" cy="113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 descr="College of Science and Technology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45421" y="22022"/>
            <a:ext cx="1246579" cy="10939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7B32-0D9C-4B56-BFE5-9EC686D34AFF}" type="datetime1">
              <a:rPr lang="en-US" smtClean="0"/>
              <a:t>10/19/2022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93606" y="1717964"/>
            <a:ext cx="9623776" cy="4638386"/>
            <a:chOff x="1118631" y="1727237"/>
            <a:chExt cx="9632495" cy="479825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/>
            <a:srcRect t="6631" b="6051"/>
            <a:stretch/>
          </p:blipFill>
          <p:spPr>
            <a:xfrm>
              <a:off x="1118631" y="1727237"/>
              <a:ext cx="9632495" cy="479825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417127" y="1773383"/>
              <a:ext cx="692728" cy="45829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14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48690" y="202380"/>
            <a:ext cx="56388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Diastolic Pressure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Sorting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ap_lo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(diastolic pressure) to check validity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40mmHg to 150mmHg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and update the new dataset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Royal University of Bhutan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8" y="0"/>
            <a:ext cx="1202287" cy="1108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 descr="College of Science and Technology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45421" y="14418"/>
            <a:ext cx="1246579" cy="10939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95A4-929D-4832-B1F0-A86B00B82CB9}" type="datetime1">
              <a:rPr lang="en-US" smtClean="0"/>
              <a:t>10/19/2022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16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7681" y="1682276"/>
            <a:ext cx="10478755" cy="4671889"/>
            <a:chOff x="676513" y="1514657"/>
            <a:chExt cx="10478755" cy="467188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/>
            <a:srcRect t="8754"/>
            <a:stretch/>
          </p:blipFill>
          <p:spPr>
            <a:xfrm>
              <a:off x="676513" y="1514657"/>
              <a:ext cx="10478755" cy="46718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5915890" y="1624127"/>
              <a:ext cx="831273" cy="45624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777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7017" y="665017"/>
            <a:ext cx="7536873" cy="5680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labelling </a:t>
            </a:r>
          </a:p>
        </p:txBody>
      </p:sp>
      <p:pic>
        <p:nvPicPr>
          <p:cNvPr id="4" name="Picture 4" descr="Royal University of Bhutan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3782" cy="1233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 descr="College of Science and Technology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45421" y="0"/>
            <a:ext cx="1246579" cy="10939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1920-9D8F-4121-B6CA-4A4C6AC451C2}" type="datetime1">
              <a:rPr lang="en-US" smtClean="0"/>
              <a:t>10/19/2022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17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36899" y="1345646"/>
            <a:ext cx="10595981" cy="4537894"/>
            <a:chOff x="736899" y="1345646"/>
            <a:chExt cx="10595981" cy="453789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899" y="1345646"/>
              <a:ext cx="10595981" cy="453789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328564" y="1345646"/>
              <a:ext cx="872836" cy="41546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5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10146" y="554182"/>
            <a:ext cx="7010400" cy="1012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1= Hypotension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= Normal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=Hypertension</a:t>
            </a:r>
            <a:endParaRPr lang="en-US" dirty="0"/>
          </a:p>
        </p:txBody>
      </p:sp>
      <p:pic>
        <p:nvPicPr>
          <p:cNvPr id="7" name="Picture 4" descr="Royal University of Bhutan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3982" cy="11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 descr="College of Science and Technology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45421" y="32452"/>
            <a:ext cx="1246579" cy="10939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90D-C980-458D-A484-6EED833DC62D}" type="datetime1">
              <a:rPr lang="en-US" smtClean="0"/>
              <a:t>10/19/2022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18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4855" y="1566862"/>
            <a:ext cx="10958945" cy="5000193"/>
            <a:chOff x="429326" y="1454435"/>
            <a:chExt cx="10958945" cy="5000193"/>
          </a:xfrm>
        </p:grpSpPr>
        <p:grpSp>
          <p:nvGrpSpPr>
            <p:cNvPr id="6" name="Group 5"/>
            <p:cNvGrpSpPr/>
            <p:nvPr/>
          </p:nvGrpSpPr>
          <p:grpSpPr>
            <a:xfrm>
              <a:off x="429326" y="1454435"/>
              <a:ext cx="10958945" cy="5000193"/>
              <a:chOff x="2162175" y="1876425"/>
              <a:chExt cx="7867650" cy="372644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2175" y="1876425"/>
                <a:ext cx="7867650" cy="310515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2175" y="5021840"/>
                <a:ext cx="7705725" cy="581025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0280073" y="1454435"/>
              <a:ext cx="921327" cy="45307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82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09" y="365125"/>
            <a:ext cx="8811491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36" y="1557349"/>
            <a:ext cx="10785764" cy="46196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did we select the model?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Dataset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did we chose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model?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is used to find the relationship between two variables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Selected:</a:t>
            </a:r>
          </a:p>
          <a:p>
            <a:pPr marL="457200" indent="-457200" algn="just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Logistic Regression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71E4-EEEA-4C21-9FC4-3C95C3826B6E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4" descr="Royal University of Bhutan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3982" cy="11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ollege of Science and Technology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45421" y="32452"/>
            <a:ext cx="1246579" cy="1093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53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33038" y="643504"/>
            <a:ext cx="8145253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pic>
        <p:nvPicPr>
          <p:cNvPr id="6" name="Picture 5" descr="Royal University of Bhutan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38671" cy="1156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ollege of Science and Technology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17382" y="59915"/>
            <a:ext cx="1274618" cy="12008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634835" y="2039050"/>
            <a:ext cx="62899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and Objectives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and Flow Chart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Preprocessing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F417-2519-40D4-8B35-70C5BF7BE060}" type="datetime1">
              <a:rPr lang="en-US" smtClean="0"/>
              <a:t>10/19/2022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1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63" y="365126"/>
            <a:ext cx="6670963" cy="92334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04109"/>
            <a:ext cx="10286999" cy="447285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data into X and Y variable where X is independent and y is dependent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Test split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68588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 54870(80%)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Testing: 13718(20%)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Royal University of Bhutan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18" y="0"/>
            <a:ext cx="1158563" cy="1102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 descr="College of Science and Technology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45421" y="8187"/>
            <a:ext cx="1246579" cy="10939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8660-0645-4D85-BD61-682FFE8DBA08}" type="datetime1">
              <a:rPr lang="en-US" smtClean="0"/>
              <a:t>10/19/2022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8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8447-4A79-402D-99F6-96AC3F53EE47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16585" y="539511"/>
            <a:ext cx="45960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Multiple linear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</p:txBody>
      </p:sp>
      <p:pic>
        <p:nvPicPr>
          <p:cNvPr id="6" name="Picture 6" descr="College of Science and Technology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45421" y="27657"/>
            <a:ext cx="1246579" cy="1093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Royal University of Bhutan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391"/>
            <a:ext cx="1200127" cy="10605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040799" y="1498754"/>
            <a:ext cx="1007050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how strongly two or more independent variables influence the single dependent variable.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values of dependent variables at a definite condition of the independent variables.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8447-4A79-402D-99F6-96AC3F53EE47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0537"/>
            <a:ext cx="9791700" cy="1838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5798"/>
            <a:ext cx="9791700" cy="154445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28765" y="755051"/>
            <a:ext cx="2191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Royal University of Bhutan"/>
          <p:cNvPicPr>
            <a:picLocks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256455" cy="1093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6" descr="College of Science and Technology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945421" y="0"/>
            <a:ext cx="1246579" cy="1093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38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9282" y="330260"/>
            <a:ext cx="4758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Logistic Regression</a:t>
            </a:r>
          </a:p>
        </p:txBody>
      </p:sp>
      <p:pic>
        <p:nvPicPr>
          <p:cNvPr id="5" name="Picture 4" descr="Royal University of Bhutan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335"/>
            <a:ext cx="1200127" cy="10605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FA8B-6F30-49E4-AD20-E445967A7C58}" type="datetime1">
              <a:rPr lang="en-US" smtClean="0"/>
              <a:t>10/19/2022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 descr="College of Science and Technology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88233" y="0"/>
            <a:ext cx="1246579" cy="109394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325105" y="1070905"/>
            <a:ext cx="102113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a categorical dependent variable based on values of independent variables.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extends the logistic regression algorithm to solve multiclass possible outcome problems, given one or more independent variables.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810089"/>
              </p:ext>
            </p:extLst>
          </p:nvPr>
        </p:nvGraphicFramePr>
        <p:xfrm>
          <a:off x="8125753" y="2453398"/>
          <a:ext cx="3530629" cy="782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0629">
                  <a:extLst>
                    <a:ext uri="{9D8B030D-6E8A-4147-A177-3AD203B41FA5}">
                      <a16:colId xmlns:a16="http://schemas.microsoft.com/office/drawing/2014/main" val="4206891248"/>
                    </a:ext>
                  </a:extLst>
                </a:gridCol>
              </a:tblGrid>
              <a:tr h="39109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Data Training Accuracy =92.8%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78713"/>
                  </a:ext>
                </a:extLst>
              </a:tr>
              <a:tr h="3910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Testing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Accuracy = 93.1%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32818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34510" y="2118733"/>
            <a:ext cx="7586628" cy="4356116"/>
            <a:chOff x="352026" y="1950118"/>
            <a:chExt cx="7586628" cy="4356116"/>
          </a:xfrm>
        </p:grpSpPr>
        <p:grpSp>
          <p:nvGrpSpPr>
            <p:cNvPr id="16" name="Group 15"/>
            <p:cNvGrpSpPr/>
            <p:nvPr/>
          </p:nvGrpSpPr>
          <p:grpSpPr>
            <a:xfrm>
              <a:off x="352026" y="2021807"/>
              <a:ext cx="7399256" cy="4284427"/>
              <a:chOff x="369183" y="1963972"/>
              <a:chExt cx="7399256" cy="4284427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69183" y="1963972"/>
                <a:ext cx="7399256" cy="4284427"/>
                <a:chOff x="1127987" y="1963973"/>
                <a:chExt cx="6640451" cy="3637718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61816"/>
                <a:stretch/>
              </p:blipFill>
              <p:spPr>
                <a:xfrm>
                  <a:off x="1127987" y="1963973"/>
                  <a:ext cx="3942777" cy="3637718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3874"/>
                <a:stretch/>
              </p:blipFill>
              <p:spPr>
                <a:xfrm>
                  <a:off x="5070764" y="1963973"/>
                  <a:ext cx="2697674" cy="3637718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7578436" y="1963972"/>
                <a:ext cx="190003" cy="2527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802582" y="1983176"/>
                <a:ext cx="152400" cy="2058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040583" y="1979137"/>
                <a:ext cx="148688" cy="209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4762503" y="1950118"/>
              <a:ext cx="765462" cy="38826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72431" y="1963971"/>
              <a:ext cx="2366223" cy="388264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22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8447-4A79-402D-99F6-96AC3F53EE47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 descr="Royal University of Bhutan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00127" cy="1060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ollege of Science and Technology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45421" y="18232"/>
            <a:ext cx="1246579" cy="10939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989584" y="647353"/>
            <a:ext cx="5161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Logistic Regression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010" y="1808223"/>
            <a:ext cx="88011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255" y="365125"/>
            <a:ext cx="8714510" cy="1325563"/>
          </a:xfrm>
        </p:spPr>
        <p:txBody>
          <a:bodyPr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two models namely, Multinomial logistic Regression and Multiple linear Regression, we conclude that Multinomial logistic Regression has better  test set accuracy of 93.1% in comparison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with 75.7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71E4-EEEA-4C21-9FC4-3C95C3826B6E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4" descr="Royal University of Bhutan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91491" cy="1188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ollege of Science and Technology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90002" y="-16689"/>
            <a:ext cx="1301998" cy="1204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478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1883-507C-405D-B800-00301791026A}" type="datetime1">
              <a:rPr lang="en-US" smtClean="0"/>
              <a:t>10/19/2022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26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01235" y="653400"/>
            <a:ext cx="5518306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pic>
        <p:nvPicPr>
          <p:cNvPr id="3" name="Picture 4" descr="Royal University of Bhutan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20" y="0"/>
            <a:ext cx="1343890" cy="1246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6" descr="College of Science and Technology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95710" y="0"/>
            <a:ext cx="1496290" cy="124690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288474" y="1760732"/>
            <a:ext cx="940723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to ESP32 from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EEPROM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 database that is capable of storing and processing(visualizing) data from BP monitor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Create a webserver to integrate the systems and display the data on a web page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31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65125"/>
            <a:ext cx="8229600" cy="1325563"/>
          </a:xfrm>
        </p:spPr>
        <p:txBody>
          <a:bodyPr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734291" y="1995093"/>
            <a:ext cx="106195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Tensor flow:</a:t>
            </a:r>
          </a:p>
          <a:p>
            <a:r>
              <a:rPr lang="en-US" dirty="0" smtClean="0"/>
              <a:t>Retrieved from:</a:t>
            </a:r>
          </a:p>
          <a:p>
            <a:r>
              <a:rPr lang="en-US" dirty="0" smtClean="0"/>
              <a:t>	https</a:t>
            </a:r>
            <a:r>
              <a:rPr lang="en-US" dirty="0"/>
              <a:t>://www.tensorflow.org/?</a:t>
            </a:r>
            <a:r>
              <a:rPr lang="en-US" dirty="0" smtClean="0"/>
              <a:t>gclid=EAIaIQobChMIhLmIxazq-gIVVSUrCh1JSgYEEAAYASAAEgLPyPD_BwE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Sci</a:t>
            </a:r>
            <a:r>
              <a:rPr lang="en-US" dirty="0" smtClean="0"/>
              <a:t> kit </a:t>
            </a:r>
            <a:r>
              <a:rPr lang="en-US" dirty="0" smtClean="0"/>
              <a:t>learn:</a:t>
            </a:r>
          </a:p>
          <a:p>
            <a:r>
              <a:rPr lang="en-US" dirty="0" smtClean="0"/>
              <a:t>Retrieved from:</a:t>
            </a:r>
          </a:p>
          <a:p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https://www.bing.com/ck/a?!&amp;&amp;p=a65bbc2ece40f116JmltdHM9MTY2NjA1MTIwMCZpZ3VpZD0xNTJjZ</a:t>
            </a:r>
            <a:r>
              <a:rPr lang="en-US" dirty="0" smtClean="0"/>
              <a:t>	TM4Mi01MDI1LTY2ODAtMTI0My1mMWMzNTEyNDY3NGQmaW5zaWQ9NTE3Mg&amp;ptn=3&amp;hsh=3&amp;fcli	d=152ce382-5025-6680-1243-f1c35124674d&amp;psq=</a:t>
            </a:r>
            <a:r>
              <a:rPr lang="en-US" dirty="0" err="1" smtClean="0"/>
              <a:t>scikit</a:t>
            </a:r>
            <a:r>
              <a:rPr lang="en-US" dirty="0" smtClean="0"/>
              <a:t>-	</a:t>
            </a:r>
            <a:r>
              <a:rPr lang="en-US" dirty="0" err="1" smtClean="0"/>
              <a:t>learn&amp;u</a:t>
            </a:r>
            <a:r>
              <a:rPr lang="en-US" dirty="0" smtClean="0"/>
              <a:t>=a1aHR0cHM6Ly9zY2lraXQtbGVhcm4ub3JnL3N0YWJsZS9pbmRleC5odG1s&amp;ntb=1</a:t>
            </a:r>
            <a:endParaRPr lang="en-US" dirty="0"/>
          </a:p>
        </p:txBody>
      </p:sp>
      <p:pic>
        <p:nvPicPr>
          <p:cNvPr id="4" name="Picture 4" descr="Royal University of Bhutan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907"/>
            <a:ext cx="1255545" cy="112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 descr="College of Science and Technology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945256" y="9800"/>
            <a:ext cx="1246579" cy="10939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6576-E316-448F-BF0B-88DA69F76D0A}" type="datetime1">
              <a:rPr lang="en-US" smtClean="0"/>
              <a:t>10/19/2022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4764" y="365125"/>
            <a:ext cx="6511636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Plan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01" y="1671636"/>
            <a:ext cx="11873901" cy="4936981"/>
          </a:xfrm>
          <a:prstGeom prst="rect">
            <a:avLst/>
          </a:prstGeom>
        </p:spPr>
      </p:pic>
      <p:pic>
        <p:nvPicPr>
          <p:cNvPr id="4" name="Picture 4" descr="Royal University of Bhutan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1191491" cy="1093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 descr="College of Science and Technology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945421" y="0"/>
            <a:ext cx="1246579" cy="10939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A663-A5CA-48CA-9D4F-EA2E59FAAD4B}" type="datetime1">
              <a:rPr lang="en-US" smtClean="0"/>
              <a:t>10/19/2022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468" y="365125"/>
            <a:ext cx="950722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</p:txBody>
      </p:sp>
      <p:sp>
        <p:nvSpPr>
          <p:cNvPr id="3" name="Rectangle 2"/>
          <p:cNvSpPr/>
          <p:nvPr/>
        </p:nvSpPr>
        <p:spPr>
          <a:xfrm>
            <a:off x="651163" y="2302317"/>
            <a:ext cx="1050174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BP monitoring systems are only capable of providing an instantaneous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and do not provide any analysis.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4" name="Picture 5" descr="Royal University of Bhutan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59" y="0"/>
            <a:ext cx="1268608" cy="1175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 descr="College of Science and Technology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45091" y="8480"/>
            <a:ext cx="1270695" cy="11671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9A8C-8C24-42F8-8796-1D62440BA7A7}" type="datetime1">
              <a:rPr lang="en-US" smtClean="0"/>
              <a:t>10/19/2022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0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5636" y="1690254"/>
            <a:ext cx="1119447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Pressure monitoring system capable of classifying data using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model.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reads blood pressure data in real time.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 database that is capable of storing and processing(visualizing) data.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model that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classify blood pressure related medical conditions based on the given set of data.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webserver to integrate the above systems and display the data on a web page.</a:t>
            </a:r>
          </a:p>
        </p:txBody>
      </p:sp>
      <p:pic>
        <p:nvPicPr>
          <p:cNvPr id="5" name="Picture 5" descr="Royal University of Bhutan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68608" cy="1175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 descr="College of Science and Technology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72800" y="40855"/>
            <a:ext cx="1219200" cy="113480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69A5-15DE-432E-ADC0-BCEB3E0AA4F0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2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03" y="1541481"/>
            <a:ext cx="3837709" cy="102278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4" descr="Royal University of Bhutan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5"/>
            <a:ext cx="1259407" cy="121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6" descr="College of Science and Technology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45421" y="69986"/>
            <a:ext cx="1246579" cy="10939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6CA8-793F-4F11-B5F4-BA5B379FC811}" type="datetime1">
              <a:rPr lang="en-US" smtClean="0"/>
              <a:t>10/19/2022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5</a:t>
            </a:fld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612" y="394566"/>
            <a:ext cx="6823364" cy="632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727" y="141004"/>
            <a:ext cx="4080164" cy="113116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  <p:pic>
        <p:nvPicPr>
          <p:cNvPr id="30" name="Picture 4" descr="Royal University of Bhutan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1274618" cy="121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6" descr="College of Science and Technology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45421" y="41633"/>
            <a:ext cx="1246579" cy="10939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6CA8-793F-4F11-B5F4-BA5B379FC811}" type="datetime1">
              <a:rPr lang="en-US" smtClean="0"/>
              <a:t>10/19/2022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575486" y="141004"/>
            <a:ext cx="8055740" cy="6021813"/>
            <a:chOff x="2451950" y="334537"/>
            <a:chExt cx="8055740" cy="6021813"/>
          </a:xfrm>
        </p:grpSpPr>
        <p:grpSp>
          <p:nvGrpSpPr>
            <p:cNvPr id="45" name="Group 44"/>
            <p:cNvGrpSpPr/>
            <p:nvPr/>
          </p:nvGrpSpPr>
          <p:grpSpPr>
            <a:xfrm>
              <a:off x="2451950" y="1065122"/>
              <a:ext cx="8055740" cy="5291228"/>
              <a:chOff x="2334300" y="498897"/>
              <a:chExt cx="8055740" cy="5291228"/>
            </a:xfrm>
          </p:grpSpPr>
          <p:sp>
            <p:nvSpPr>
              <p:cNvPr id="6" name="Diamond 5"/>
              <p:cNvSpPr/>
              <p:nvPr/>
            </p:nvSpPr>
            <p:spPr>
              <a:xfrm>
                <a:off x="8289851" y="2092533"/>
                <a:ext cx="1801317" cy="9144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data valid?</a:t>
                </a: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2334300" y="498897"/>
                <a:ext cx="8055740" cy="5291228"/>
                <a:chOff x="2334300" y="513887"/>
                <a:chExt cx="8055740" cy="5291228"/>
              </a:xfrm>
            </p:grpSpPr>
            <p:grpSp>
              <p:nvGrpSpPr>
                <p:cNvPr id="150" name="Group 149"/>
                <p:cNvGrpSpPr/>
                <p:nvPr/>
              </p:nvGrpSpPr>
              <p:grpSpPr>
                <a:xfrm>
                  <a:off x="2334300" y="513887"/>
                  <a:ext cx="8055740" cy="3036093"/>
                  <a:chOff x="-61694" y="753879"/>
                  <a:chExt cx="8048270" cy="2958135"/>
                </a:xfrm>
              </p:grpSpPr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5589740" y="753879"/>
                    <a:ext cx="2396836" cy="1511648"/>
                    <a:chOff x="5589740" y="726170"/>
                    <a:chExt cx="2396836" cy="1511648"/>
                  </a:xfrm>
                </p:grpSpPr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5915324" y="726170"/>
                      <a:ext cx="1745669" cy="49876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Data Collection </a:t>
                      </a:r>
                    </a:p>
                  </p:txBody>
                </p:sp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5589740" y="1433417"/>
                      <a:ext cx="2396836" cy="44334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Data Analysis</a:t>
                      </a:r>
                    </a:p>
                  </p:txBody>
                </p:sp>
                <p:cxnSp>
                  <p:nvCxnSpPr>
                    <p:cNvPr id="115" name="Straight Arrow Connector 114"/>
                    <p:cNvCxnSpPr>
                      <a:stCxn id="112" idx="2"/>
                    </p:cNvCxnSpPr>
                    <p:nvPr/>
                  </p:nvCxnSpPr>
                  <p:spPr>
                    <a:xfrm>
                      <a:off x="6788159" y="1224937"/>
                      <a:ext cx="0" cy="23062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Straight Arrow Connector 115"/>
                    <p:cNvCxnSpPr>
                      <a:stCxn id="113" idx="2"/>
                    </p:cNvCxnSpPr>
                    <p:nvPr/>
                  </p:nvCxnSpPr>
                  <p:spPr>
                    <a:xfrm>
                      <a:off x="6788158" y="1876762"/>
                      <a:ext cx="3462" cy="3610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-61694" y="2533616"/>
                    <a:ext cx="2830514" cy="1178398"/>
                    <a:chOff x="-40913" y="2514230"/>
                    <a:chExt cx="2830514" cy="1178398"/>
                  </a:xfrm>
                </p:grpSpPr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-40913" y="3214646"/>
                      <a:ext cx="2830514" cy="47798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 Training and Testing</a:t>
                      </a:r>
                    </a:p>
                  </p:txBody>
                </p:sp>
                <p:sp>
                  <p:nvSpPr>
                    <p:cNvPr id="133" name="Rectangle 132"/>
                    <p:cNvSpPr/>
                    <p:nvPr/>
                  </p:nvSpPr>
                  <p:spPr>
                    <a:xfrm>
                      <a:off x="591133" y="2514230"/>
                      <a:ext cx="1863436" cy="42949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 selection</a:t>
                      </a:r>
                    </a:p>
                  </p:txBody>
                </p:sp>
              </p:grpSp>
            </p:grpSp>
            <p:sp>
              <p:nvSpPr>
                <p:cNvPr id="36" name="Diamond 35"/>
                <p:cNvSpPr/>
                <p:nvPr/>
              </p:nvSpPr>
              <p:spPr>
                <a:xfrm>
                  <a:off x="2488367" y="3831733"/>
                  <a:ext cx="2527355" cy="1025603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Good Accuracy?</a:t>
                  </a:r>
                </a:p>
              </p:txBody>
            </p:sp>
            <p:cxnSp>
              <p:nvCxnSpPr>
                <p:cNvPr id="13" name="Straight Arrow Connector 12"/>
                <p:cNvCxnSpPr>
                  <a:endCxn id="131" idx="0"/>
                </p:cNvCxnSpPr>
                <p:nvPr/>
              </p:nvCxnSpPr>
              <p:spPr>
                <a:xfrm>
                  <a:off x="3750870" y="2806221"/>
                  <a:ext cx="1" cy="25318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>
                  <a:stCxn id="131" idx="2"/>
                  <a:endCxn id="36" idx="0"/>
                </p:cNvCxnSpPr>
                <p:nvPr/>
              </p:nvCxnSpPr>
              <p:spPr>
                <a:xfrm>
                  <a:off x="3750871" y="3549981"/>
                  <a:ext cx="1174" cy="2817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36" idx="2"/>
                  <a:endCxn id="34" idx="0"/>
                </p:cNvCxnSpPr>
                <p:nvPr/>
              </p:nvCxnSpPr>
              <p:spPr>
                <a:xfrm flipH="1">
                  <a:off x="3750870" y="4857336"/>
                  <a:ext cx="1175" cy="4905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stCxn id="36" idx="3"/>
                </p:cNvCxnSpPr>
                <p:nvPr/>
              </p:nvCxnSpPr>
              <p:spPr>
                <a:xfrm>
                  <a:off x="5015722" y="4344535"/>
                  <a:ext cx="726058" cy="2732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5741780" y="2552260"/>
                  <a:ext cx="0" cy="181960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/>
                <p:cNvSpPr/>
                <p:nvPr/>
              </p:nvSpPr>
              <p:spPr>
                <a:xfrm>
                  <a:off x="3005885" y="5347915"/>
                  <a:ext cx="1489970" cy="4572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End </a:t>
                  </a: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5064065" y="4437918"/>
                  <a:ext cx="734176" cy="27157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No</a:t>
                  </a: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270683" y="3105185"/>
                  <a:ext cx="695681" cy="399009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No</a:t>
                  </a:r>
                  <a:endParaRPr lang="en-US" dirty="0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800947" y="4949411"/>
                  <a:ext cx="690512" cy="34240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Yes </a:t>
                  </a:r>
                </a:p>
              </p:txBody>
            </p:sp>
          </p:grpSp>
        </p:grpSp>
        <p:sp>
          <p:nvSpPr>
            <p:cNvPr id="5" name="Oval 4"/>
            <p:cNvSpPr/>
            <p:nvPr/>
          </p:nvSpPr>
          <p:spPr>
            <a:xfrm>
              <a:off x="8542308" y="334537"/>
              <a:ext cx="1541706" cy="4987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Start </a:t>
              </a:r>
            </a:p>
          </p:txBody>
        </p:sp>
        <p:cxnSp>
          <p:nvCxnSpPr>
            <p:cNvPr id="11" name="Straight Arrow Connector 10"/>
            <p:cNvCxnSpPr>
              <a:stCxn id="5" idx="4"/>
            </p:cNvCxnSpPr>
            <p:nvPr/>
          </p:nvCxnSpPr>
          <p:spPr>
            <a:xfrm flipH="1">
              <a:off x="9308160" y="833300"/>
              <a:ext cx="5001" cy="2211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6337516" y="2677135"/>
            <a:ext cx="1622486" cy="490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Preprocessing</a:t>
            </a:r>
          </a:p>
        </p:txBody>
      </p:sp>
      <p:cxnSp>
        <p:nvCxnSpPr>
          <p:cNvPr id="42" name="Straight Arrow Connector 41"/>
          <p:cNvCxnSpPr>
            <a:stCxn id="6" idx="1"/>
            <a:endCxn id="40" idx="3"/>
          </p:cNvCxnSpPr>
          <p:nvPr/>
        </p:nvCxnSpPr>
        <p:spPr>
          <a:xfrm flipH="1">
            <a:off x="7960002" y="2922425"/>
            <a:ext cx="5710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073569" y="2551620"/>
            <a:ext cx="507364" cy="2441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47" name="Straight Arrow Connector 46"/>
          <p:cNvCxnSpPr>
            <a:stCxn id="40" idx="1"/>
            <a:endCxn id="133" idx="3"/>
          </p:cNvCxnSpPr>
          <p:nvPr/>
        </p:nvCxnSpPr>
        <p:spPr>
          <a:xfrm flipH="1" flipV="1">
            <a:off x="5073284" y="2918634"/>
            <a:ext cx="1264232" cy="3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2"/>
          </p:cNvCxnSpPr>
          <p:nvPr/>
        </p:nvCxnSpPr>
        <p:spPr>
          <a:xfrm flipH="1">
            <a:off x="9431695" y="3379625"/>
            <a:ext cx="1" cy="16875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431695" y="5067190"/>
            <a:ext cx="13581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10768312" y="750357"/>
            <a:ext cx="21510" cy="43168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9448720" y="750357"/>
            <a:ext cx="13195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010" y="2163621"/>
            <a:ext cx="820189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ML model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581184" y="930625"/>
            <a:ext cx="19973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endParaRPr lang="en-US" sz="3600" b="1" dirty="0"/>
          </a:p>
        </p:txBody>
      </p:sp>
      <p:pic>
        <p:nvPicPr>
          <p:cNvPr id="5" name="Picture 5" descr="Royal University of Bhutan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94735" cy="1163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 descr="College of Science and Technology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78919" y="13855"/>
            <a:ext cx="1313081" cy="11671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15D4-3764-4EF2-8F0D-E554C770A402}" type="datetime1">
              <a:rPr lang="en-US" smtClean="0"/>
              <a:t>10/19/2022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8447-4A79-402D-99F6-96AC3F53EE47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9526" y="1161506"/>
            <a:ext cx="83958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(days)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 (cm) 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(kg) 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(1= Female &amp; 2= Male)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Systolic blood pressure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ap_hi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Diastolic blood pressure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ap_lo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Cholesterol ( 1: normal, 2: above normal, 3: well above normal )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Glucose (1: normal, 2: above normal, 3: well above normal )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Smoking ( binary )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Alcohol intake ( binary )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activity ( binary )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or absence of cardiovascular disease ( binary)</a:t>
            </a:r>
          </a:p>
        </p:txBody>
      </p:sp>
      <p:pic>
        <p:nvPicPr>
          <p:cNvPr id="5" name="Picture 4" descr="Royal University of Bhutan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59407" cy="121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 descr="College of Science and Technology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78919" y="213"/>
            <a:ext cx="1313081" cy="11671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470347" y="460200"/>
            <a:ext cx="39978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Dataset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140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41058" y="706582"/>
            <a:ext cx="4738254" cy="4376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 .csv </a:t>
            </a:r>
          </a:p>
        </p:txBody>
      </p:sp>
      <p:pic>
        <p:nvPicPr>
          <p:cNvPr id="5" name="Picture 4" descr="Royal University of Bhutan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36" y="0"/>
            <a:ext cx="1366381" cy="126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 descr="College of Science and Technology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45421" y="13855"/>
            <a:ext cx="1246579" cy="10939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31D5-20E9-4771-981D-C0CF40C89CFA}" type="datetime1">
              <a:rPr lang="en-US" smtClean="0"/>
              <a:t>10/19/2022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F41F-1F0C-493D-8C49-A7F22D56C04C}" type="slidenum">
              <a:rPr lang="en-US" smtClean="0"/>
              <a:t>9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92727" y="1454727"/>
            <a:ext cx="10876560" cy="4767153"/>
            <a:chOff x="692727" y="1454727"/>
            <a:chExt cx="10876560" cy="476715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727" y="1454727"/>
              <a:ext cx="10876560" cy="4767153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92727" y="5748232"/>
              <a:ext cx="2784764" cy="4736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0699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3061</TotalTime>
  <Words>691</Words>
  <Application>Microsoft Office PowerPoint</Application>
  <PresentationFormat>Widescreen</PresentationFormat>
  <Paragraphs>182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Overview</vt:lpstr>
      <vt:lpstr>Problem Statement </vt:lpstr>
      <vt:lpstr>PowerPoint Presentation</vt:lpstr>
      <vt:lpstr>Methodology</vt:lpstr>
      <vt:lpstr>Flow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selection</vt:lpstr>
      <vt:lpstr>Model Training</vt:lpstr>
      <vt:lpstr>PowerPoint Presentation</vt:lpstr>
      <vt:lpstr>PowerPoint Presentation</vt:lpstr>
      <vt:lpstr>PowerPoint Presentation</vt:lpstr>
      <vt:lpstr>PowerPoint Presentation</vt:lpstr>
      <vt:lpstr>Conclusion</vt:lpstr>
      <vt:lpstr>Future work</vt:lpstr>
      <vt:lpstr>Reference</vt:lpstr>
      <vt:lpstr>Work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Darshan</cp:lastModifiedBy>
  <cp:revision>137</cp:revision>
  <dcterms:created xsi:type="dcterms:W3CDTF">2022-10-14T02:36:18Z</dcterms:created>
  <dcterms:modified xsi:type="dcterms:W3CDTF">2022-10-19T10:20:03Z</dcterms:modified>
</cp:coreProperties>
</file>