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Rockwell" panose="020606030202050204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c84fa564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b2c84fa564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c84fa56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b2c84fa56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c84fa564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b2c84fa564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2c84fa56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2c84fa56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c84fa564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b2c84fa564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c84fa564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b2c84fa564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c84fa564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c84fa564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c84fa564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c84fa564_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c84fa56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b2c84fa56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c84fa564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b2c84fa564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tnews.vt.edu/articles/2013/04/041513-vtti-fatigue.html#:~:text=A%20100%2Dcar%20naturalistic%20driving,simulator%20studies%2C%20and%20test%20tracks.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volvocars.com/uk/support/manuals/s60/2017w17/driver-support/driver-alert-system/lane-departure-warning-ldw#:~:text=Lane%20Departure%20Warning%20LDW%20or%20LKA&amp;text=LDW%20%2D%20Lane%20Departure%20Warning%20%2D%20alerts,vibration%20in%20the%20steering%20wheel." TargetMode="External"/><Relationship Id="rId4" Type="http://schemas.openxmlformats.org/officeDocument/2006/relationships/hyperlink" Target="https://www.cdc.gov/sleep/features/drowsy-driving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-frontend-web.s3-website-us-east-1.amazonaw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068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28850" r="17298"/>
          <a:stretch/>
        </p:blipFill>
        <p:spPr>
          <a:xfrm>
            <a:off x="405742" y="405025"/>
            <a:ext cx="3747159" cy="433145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860474" y="3374347"/>
            <a:ext cx="33456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Ankush Jain (aj2885)</a:t>
            </a:r>
            <a:endParaRPr sz="1100" b="1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Darshan Solanki (das968)</a:t>
            </a:r>
            <a:endParaRPr sz="1100" b="1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Smit Sheth (shs257)</a:t>
            </a:r>
            <a:endParaRPr sz="1100" b="1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Vishnu Thakral (vvt223)</a:t>
            </a:r>
            <a:endParaRPr sz="1100" b="1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4219551" y="1076015"/>
            <a:ext cx="48747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Federo"/>
              <a:buNone/>
            </a:pPr>
            <a:r>
              <a:rPr lang="en" sz="47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4700" b="1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ecuro</a:t>
            </a:r>
            <a:r>
              <a:rPr lang="en" sz="47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D</a:t>
            </a:r>
            <a:r>
              <a:rPr lang="en" sz="4700" b="1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rive</a:t>
            </a:r>
            <a:endParaRPr sz="4700"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l="5934" r="48967"/>
          <a:stretch/>
        </p:blipFill>
        <p:spPr>
          <a:xfrm>
            <a:off x="7953175" y="89625"/>
            <a:ext cx="1135976" cy="7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691377" y="1145007"/>
            <a:ext cx="38226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4000" b="1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 sz="4000" b="1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39" name="Google Shape;139;p22"/>
          <p:cNvCxnSpPr/>
          <p:nvPr/>
        </p:nvCxnSpPr>
        <p:spPr>
          <a:xfrm rot="5400000">
            <a:off x="4369500" y="2571750"/>
            <a:ext cx="405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-1707085" y="242897"/>
            <a:ext cx="5848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51875" y="4381230"/>
            <a:ext cx="12270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Sources: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1. </a:t>
            </a:r>
            <a:r>
              <a:rPr lang="en" sz="900" b="1" u="sng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Virginia Tech study</a:t>
            </a:r>
            <a:endParaRPr sz="900" b="1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CDC study</a:t>
            </a:r>
            <a:endParaRPr sz="900" b="1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Volvo driver alert</a:t>
            </a:r>
            <a:endParaRPr sz="900" b="1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367675" y="1194525"/>
            <a:ext cx="8501811" cy="2293144"/>
            <a:chOff x="0" y="0"/>
            <a:chExt cx="9842337" cy="3057525"/>
          </a:xfrm>
        </p:grpSpPr>
        <p:sp>
          <p:nvSpPr>
            <p:cNvPr id="65" name="Google Shape;65;p14"/>
            <p:cNvSpPr/>
            <p:nvPr/>
          </p:nvSpPr>
          <p:spPr>
            <a:xfrm>
              <a:off x="0" y="0"/>
              <a:ext cx="7873870" cy="672655"/>
            </a:xfrm>
            <a:prstGeom prst="roundRect">
              <a:avLst>
                <a:gd name="adj" fmla="val 10000"/>
              </a:avLst>
            </a:prstGeom>
            <a:solidFill>
              <a:srgbClr val="D34614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19701" y="19701"/>
              <a:ext cx="7091183" cy="633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venir"/>
                <a:buNone/>
              </a:pPr>
              <a:r>
                <a:rPr lang="en" sz="13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20% car crashes caused by fatigue</a:t>
              </a:r>
              <a:r>
                <a:rPr lang="en" sz="1300" baseline="300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[1]</a:t>
              </a:r>
              <a:endParaRPr sz="11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59436" y="794956"/>
              <a:ext cx="7873870" cy="672655"/>
            </a:xfrm>
            <a:prstGeom prst="roundRect">
              <a:avLst>
                <a:gd name="adj" fmla="val 10000"/>
              </a:avLst>
            </a:prstGeom>
            <a:solidFill>
              <a:srgbClr val="D34614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679137" y="814657"/>
              <a:ext cx="6737805" cy="633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venir"/>
                <a:buNone/>
              </a:pPr>
              <a:r>
                <a:rPr lang="en" sz="13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Drowsy driving caused 100,000 car crashes in USA as per 2019 statistics.</a:t>
              </a:r>
              <a:r>
                <a:rPr lang="en" sz="1300" baseline="300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[2]</a:t>
              </a:r>
              <a:endParaRPr sz="110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309030" y="1589913"/>
              <a:ext cx="7873870" cy="672655"/>
            </a:xfrm>
            <a:prstGeom prst="roundRect">
              <a:avLst>
                <a:gd name="adj" fmla="val 10000"/>
              </a:avLst>
            </a:prstGeom>
            <a:solidFill>
              <a:srgbClr val="D34614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1328731" y="1609614"/>
              <a:ext cx="6747647" cy="633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venir"/>
                <a:buNone/>
              </a:pPr>
              <a:r>
                <a:rPr lang="en" sz="13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Steps by companies like Volvo to detect if person is departing from lane.</a:t>
              </a:r>
              <a:r>
                <a:rPr lang="en" sz="1300" baseline="300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[3]</a:t>
              </a:r>
              <a:endParaRPr sz="11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968467" y="2384870"/>
              <a:ext cx="7873870" cy="672655"/>
            </a:xfrm>
            <a:prstGeom prst="roundRect">
              <a:avLst>
                <a:gd name="adj" fmla="val 10000"/>
              </a:avLst>
            </a:prstGeom>
            <a:solidFill>
              <a:srgbClr val="D34614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1988168" y="2404571"/>
              <a:ext cx="6737805" cy="633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venir"/>
                <a:buNone/>
              </a:pPr>
              <a:r>
                <a:rPr lang="en" sz="13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Crash can be dangerous for an innocent person who was at the wrong place wrong time.</a:t>
              </a:r>
              <a:endParaRPr sz="11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436644" y="515193"/>
              <a:ext cx="437226" cy="437226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FCECA">
                <a:alpha val="89803"/>
              </a:srgbClr>
            </a:solidFill>
            <a:ln w="10775" cap="flat" cmpd="sng">
              <a:solidFill>
                <a:srgbClr val="EFCE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7535020" y="515193"/>
              <a:ext cx="240474" cy="329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venir"/>
                <a:buNone/>
              </a:pPr>
              <a:endParaRPr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096080" y="1310149"/>
              <a:ext cx="437226" cy="437226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FCECA">
                <a:alpha val="89803"/>
              </a:srgbClr>
            </a:solidFill>
            <a:ln w="10775" cap="flat" cmpd="sng">
              <a:solidFill>
                <a:srgbClr val="EFCE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8194456" y="1310149"/>
              <a:ext cx="240474" cy="329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venir"/>
                <a:buNone/>
              </a:pPr>
              <a:endParaRPr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745675" y="2105106"/>
              <a:ext cx="437226" cy="437226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FCECA">
                <a:alpha val="89803"/>
              </a:srgbClr>
            </a:solidFill>
            <a:ln w="10775" cap="flat" cmpd="sng">
              <a:solidFill>
                <a:srgbClr val="EFCE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8844051" y="2105106"/>
              <a:ext cx="240474" cy="329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venir"/>
                <a:buNone/>
              </a:pPr>
              <a:endParaRPr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76200" y="91850"/>
            <a:ext cx="8520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AWS SERVICES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948525"/>
            <a:ext cx="8520600" cy="39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>
                <a:solidFill>
                  <a:srgbClr val="000000"/>
                </a:solidFill>
              </a:rPr>
              <a:t>AWS Rekognition</a:t>
            </a:r>
            <a:r>
              <a:rPr lang="en" sz="1600">
                <a:solidFill>
                  <a:srgbClr val="000000"/>
                </a:solidFill>
              </a:rPr>
              <a:t>: Rekognizes the authenticity of user behind the wheel.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AWS Kinesis Video Stream</a:t>
            </a:r>
            <a:r>
              <a:rPr lang="en" sz="1600">
                <a:solidFill>
                  <a:schemeClr val="dk1"/>
                </a:solidFill>
              </a:rPr>
              <a:t>: Uploads live stream of user for drowsiness monitoring.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>
                <a:solidFill>
                  <a:srgbClr val="000000"/>
                </a:solidFill>
              </a:rPr>
              <a:t>EC2</a:t>
            </a:r>
            <a:r>
              <a:rPr lang="en" sz="1600">
                <a:solidFill>
                  <a:srgbClr val="000000"/>
                </a:solidFill>
              </a:rPr>
              <a:t>: Performs model training on live kinesis video streams (core of the project)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>
                <a:solidFill>
                  <a:srgbClr val="000000"/>
                </a:solidFill>
              </a:rPr>
              <a:t>ElasticSearch</a:t>
            </a:r>
            <a:r>
              <a:rPr lang="en" sz="1600">
                <a:solidFill>
                  <a:srgbClr val="000000"/>
                </a:solidFill>
              </a:rPr>
              <a:t>: Stores user’s trip data points in real-time for kibana visualization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>
                <a:solidFill>
                  <a:srgbClr val="000000"/>
                </a:solidFill>
              </a:rPr>
              <a:t>Kibana</a:t>
            </a:r>
            <a:r>
              <a:rPr lang="en" sz="1600">
                <a:solidFill>
                  <a:srgbClr val="000000"/>
                </a:solidFill>
              </a:rPr>
              <a:t>: Shows users in-progress summary along with aggregated graphs on the UI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>
                <a:solidFill>
                  <a:srgbClr val="000000"/>
                </a:solidFill>
              </a:rPr>
              <a:t>Polly</a:t>
            </a:r>
            <a:r>
              <a:rPr lang="en" sz="1600">
                <a:solidFill>
                  <a:srgbClr val="000000"/>
                </a:solidFill>
              </a:rPr>
              <a:t>: Alert User with audio recommendation to ensure user is awake and focused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>
                <a:solidFill>
                  <a:srgbClr val="000000"/>
                </a:solidFill>
              </a:rPr>
              <a:t>WebSocket API Gateway</a:t>
            </a:r>
            <a:r>
              <a:rPr lang="en" sz="1600">
                <a:solidFill>
                  <a:srgbClr val="000000"/>
                </a:solidFill>
              </a:rPr>
              <a:t>: Establish bidirectional workflow for sending alerts of drowsiness to front-end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>
                <a:solidFill>
                  <a:srgbClr val="000000"/>
                </a:solidFill>
              </a:rPr>
              <a:t>SageMaker</a:t>
            </a:r>
            <a:r>
              <a:rPr lang="en" sz="1600">
                <a:solidFill>
                  <a:srgbClr val="000000"/>
                </a:solidFill>
              </a:rPr>
              <a:t>: Responsible for training on user video frames to supplant current model</a:t>
            </a:r>
            <a:br>
              <a:rPr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in existence in future.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ctrTitle"/>
          </p:nvPr>
        </p:nvSpPr>
        <p:spPr>
          <a:xfrm>
            <a:off x="-42850" y="261819"/>
            <a:ext cx="30075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1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485" y="185625"/>
            <a:ext cx="6786887" cy="4881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232300" y="219725"/>
            <a:ext cx="8995200" cy="3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signs up on the portal (with authentication) to use the Securodrive service.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profile picture is indexed in the collection.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travel, the user enters the source and destination and receives a route after user verification.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is continuously monitored for signs of drowsiness (eyes blink and yawn).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alerted in real time with audio if the user appears to be drowsy and sent a notification to 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at a nearby rest area to refresh if the user is extremely drowsy (frequent instances detected).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selection a rest area, the user is guided with a route to the stop, followed by corresponding 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to the actual destination.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is also presented with real time personalized statistics using Kibana.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is also provided snapshots of drowsing instances.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388025" y="108375"/>
            <a:ext cx="4001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ANALYTICAL RESULTS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l="17176" r="18658"/>
          <a:stretch/>
        </p:blipFill>
        <p:spPr>
          <a:xfrm>
            <a:off x="491100" y="792600"/>
            <a:ext cx="3947925" cy="3411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l="13577" r="15450" b="18227"/>
          <a:stretch/>
        </p:blipFill>
        <p:spPr>
          <a:xfrm>
            <a:off x="4718425" y="819075"/>
            <a:ext cx="3947925" cy="276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" name="Google Shape;103;p18"/>
          <p:cNvSpPr txBox="1"/>
          <p:nvPr/>
        </p:nvSpPr>
        <p:spPr>
          <a:xfrm>
            <a:off x="4731325" y="3709650"/>
            <a:ext cx="3948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Hourly distribution of drowse alerts for the user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91063" y="4395575"/>
            <a:ext cx="3948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 for amount of Eyes and Mouth open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Snapshots of drowse or yawn instances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966800"/>
            <a:ext cx="4084750" cy="30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425" y="966800"/>
            <a:ext cx="4084750" cy="305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11825" y="108375"/>
            <a:ext cx="772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SNAPSHOTS FROM LIVE VIDEO STREAM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39838" y="4220500"/>
            <a:ext cx="3948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Snapshot of yawn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736788" y="4220500"/>
            <a:ext cx="3948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Snapshot of closed eyes (for more than 2 seconds)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384700" y="143525"/>
            <a:ext cx="6452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TRAINED MODEL RESULTS</a:t>
            </a:r>
            <a:endParaRPr sz="30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134" y="1806275"/>
            <a:ext cx="2792067" cy="15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l="-2860" t="4610" r="2859" b="-4610"/>
          <a:stretch/>
        </p:blipFill>
        <p:spPr>
          <a:xfrm>
            <a:off x="484600" y="1806269"/>
            <a:ext cx="2661075" cy="16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l="3138" t="10522"/>
          <a:stretch/>
        </p:blipFill>
        <p:spPr>
          <a:xfrm>
            <a:off x="6097425" y="1581450"/>
            <a:ext cx="2505878" cy="23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578400" y="3878875"/>
            <a:ext cx="86634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sng"/>
              <a:t>Results from Model Training</a:t>
            </a:r>
            <a:endParaRPr sz="13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Accuracy: 0.79 | Precision: 0.78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Recall: 0.95 | F1 score: 0.86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b="1"/>
            </a:br>
            <a:r>
              <a:rPr lang="en" sz="1200" i="1"/>
              <a:t>The custom model has a very high recall. This ensures that we rarely miss the instances in which the user was drowsy.</a:t>
            </a:r>
            <a:endParaRPr sz="1200" i="1"/>
          </a:p>
        </p:txBody>
      </p:sp>
      <p:sp>
        <p:nvSpPr>
          <p:cNvPr id="123" name="Google Shape;123;p20"/>
          <p:cNvSpPr txBox="1"/>
          <p:nvPr/>
        </p:nvSpPr>
        <p:spPr>
          <a:xfrm>
            <a:off x="242000" y="852875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Standard model of Dlib involve standard threshold to detect eye and mouth ratio.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trained a NN model on data/predictions generated from standard Dlib library thus making our system more robust and customized for each individual user.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247775" y="3384775"/>
            <a:ext cx="31884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 1: Loss vs Epoch</a:t>
            </a:r>
            <a:endParaRPr sz="1100"/>
          </a:p>
        </p:txBody>
      </p:sp>
      <p:sp>
        <p:nvSpPr>
          <p:cNvPr id="125" name="Google Shape;125;p20"/>
          <p:cNvSpPr txBox="1"/>
          <p:nvPr/>
        </p:nvSpPr>
        <p:spPr>
          <a:xfrm>
            <a:off x="3943175" y="3384763"/>
            <a:ext cx="31884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 2: Accuracy vs Epoch</a:t>
            </a:r>
            <a:endParaRPr sz="1100"/>
          </a:p>
        </p:txBody>
      </p:sp>
      <p:sp>
        <p:nvSpPr>
          <p:cNvPr id="126" name="Google Shape;126;p20"/>
          <p:cNvSpPr txBox="1"/>
          <p:nvPr/>
        </p:nvSpPr>
        <p:spPr>
          <a:xfrm>
            <a:off x="6603725" y="3995600"/>
            <a:ext cx="229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 3: Confusion Matrix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ctrTitle"/>
          </p:nvPr>
        </p:nvSpPr>
        <p:spPr>
          <a:xfrm>
            <a:off x="2697923" y="1328519"/>
            <a:ext cx="35910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4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500" dirty="0"/>
          </a:p>
        </p:txBody>
      </p:sp>
      <p:sp>
        <p:nvSpPr>
          <p:cNvPr id="132" name="Google Shape;132;p21"/>
          <p:cNvSpPr txBox="1"/>
          <p:nvPr/>
        </p:nvSpPr>
        <p:spPr>
          <a:xfrm>
            <a:off x="1664499" y="2477600"/>
            <a:ext cx="696528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Link: </a:t>
            </a:r>
            <a:r>
              <a:rPr lang="en" sz="14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http://project-frontend-web.s3-website-us-east-1.amazonaws.com/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530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Federo</vt:lpstr>
      <vt:lpstr>Arial</vt:lpstr>
      <vt:lpstr>Rockwell</vt:lpstr>
      <vt:lpstr>Georgia</vt:lpstr>
      <vt:lpstr>Avenir</vt:lpstr>
      <vt:lpstr>Arial Narrow</vt:lpstr>
      <vt:lpstr>Calibri</vt:lpstr>
      <vt:lpstr>Simple Light</vt:lpstr>
      <vt:lpstr>Securo Drive</vt:lpstr>
      <vt:lpstr>MOTIVATION</vt:lpstr>
      <vt:lpstr>KEY AWS SERVICES</vt:lpstr>
      <vt:lpstr>ARCHITECTURE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Securo Drive</dc:title>
  <cp:lastModifiedBy>VISHNU THAKRAL</cp:lastModifiedBy>
  <cp:revision>2</cp:revision>
  <dcterms:modified xsi:type="dcterms:W3CDTF">2020-12-28T04:04:38Z</dcterms:modified>
</cp:coreProperties>
</file>