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4" r:id="rId14"/>
    <p:sldId id="275" r:id="rId15"/>
    <p:sldId id="276" r:id="rId16"/>
    <p:sldId id="273" r:id="rId17"/>
    <p:sldId id="277" r:id="rId18"/>
    <p:sldId id="278" r:id="rId19"/>
    <p:sldId id="261" r:id="rId20"/>
    <p:sldId id="262" r:id="rId21"/>
  </p:sldIdLst>
  <p:sldSz cx="9144000" cy="5143500" type="screen16x9"/>
  <p:notesSz cx="9144000" cy="5143500"/>
  <p:embeddedFontLst>
    <p:embeddedFont>
      <p:font typeface="Calibri" panose="020F0502020204030204" pitchFamily="34" charset="0"/>
      <p:regular r:id="rId23"/>
      <p:bold r:id="rId24"/>
      <p:italic r:id="rId25"/>
      <p:boldItalic r:id="rId26"/>
    </p:embeddedFont>
    <p:embeddedFont>
      <p:font typeface="CFJCTS+PublicSans-Bold" panose="020B0604020202020204"/>
      <p:regular r:id="rId27"/>
    </p:embeddedFont>
    <p:embeddedFont>
      <p:font typeface="CFRUAJ+EBGaramond-Medium" panose="020B0604020202020204"/>
      <p:regular r:id="rId28"/>
    </p:embeddedFont>
    <p:embeddedFont>
      <p:font typeface="ILIIOR+EBGaramond-Bold" panose="020B0604020202020204"/>
      <p:regular r:id="rId29"/>
    </p:embeddedFont>
    <p:embeddedFont>
      <p:font typeface="KQGMTU+Arial-BoldMT" panose="020B0604020202020204"/>
      <p:regular r:id="rId30"/>
    </p:embeddedFont>
    <p:embeddedFont>
      <p:font typeface="PVLNNE+ArialMT" panose="020B0604020202020204"/>
      <p:regular r:id="rId31"/>
    </p:embeddedFont>
    <p:embeddedFont>
      <p:font typeface="RMKPBC+PublicSans-BoldItalic" panose="020B0604020202020204"/>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115" d="100"/>
          <a:sy n="115" d="100"/>
        </p:scale>
        <p:origin x="538" y="72"/>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8A4A777-A3E2-43E5-9116-27F8F93BE093}" type="datetimeFigureOut">
              <a:rPr lang="en-US" smtClean="0"/>
              <a:pPr/>
              <a:t>9/22/2023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45C1F737-9875-463F-B74F-01F0E65EAF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1F737-9875-463F-B74F-01F0E65EAF7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9/22/2023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9/22/2023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code.google.com/p/cse435-group4/" TargetMode="External"/><Relationship Id="rId2" Type="http://schemas.openxmlformats.org/officeDocument/2006/relationships/hyperlink" Target="http://www.slideshare.net/"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090042"/>
          </a:xfrm>
          <a:prstGeom prst="rect">
            <a:avLst/>
          </a:prstGeom>
        </p:spPr>
        <p:txBody>
          <a:bodyPr vert="horz" wrap="square" lIns="0" tIns="0" rIns="0" bIns="0" rtlCol="0">
            <a:spAutoFit/>
          </a:bodyPr>
          <a:lstStyle/>
          <a:p>
            <a:pPr marL="0" marR="0">
              <a:lnSpc>
                <a:spcPts val="2819"/>
              </a:lnSpc>
              <a:spcBef>
                <a:spcPts val="0"/>
              </a:spcBef>
              <a:spcAft>
                <a:spcPts val="0"/>
              </a:spcAft>
            </a:pPr>
            <a:r>
              <a:rPr lang="en-US" sz="2000" b="1" dirty="0">
                <a:solidFill>
                  <a:srgbClr val="223669"/>
                </a:solidFill>
                <a:latin typeface="Times New Roman" pitchFamily="18" charset="0"/>
                <a:cs typeface="Times New Roman" pitchFamily="18" charset="0"/>
              </a:rPr>
              <a:t>E-COMMERCE WEBSITE</a:t>
            </a:r>
            <a:endParaRPr sz="2000"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7103"/>
            <a:ext cx="6947058" cy="276999"/>
          </a:xfrm>
        </p:spPr>
        <p:txBody>
          <a:bodyPr/>
          <a:lstStyle/>
          <a:p>
            <a:r>
              <a:rPr lang="en-US" b="1" u="sng" dirty="0">
                <a:latin typeface="Times New Roman" pitchFamily="18" charset="0"/>
                <a:cs typeface="Times New Roman" pitchFamily="18" charset="0"/>
              </a:rPr>
              <a:t>User Classes and Characteristics:</a:t>
            </a:r>
          </a:p>
        </p:txBody>
      </p:sp>
      <p:sp>
        <p:nvSpPr>
          <p:cNvPr id="3" name="Text Placeholder 2"/>
          <p:cNvSpPr>
            <a:spLocks noGrp="1"/>
          </p:cNvSpPr>
          <p:nvPr>
            <p:ph type="body" idx="1"/>
          </p:nvPr>
        </p:nvSpPr>
        <p:spPr>
          <a:xfrm>
            <a:off x="228600" y="819150"/>
            <a:ext cx="6947058" cy="4191000"/>
          </a:xfrm>
        </p:spPr>
        <p:txBody>
          <a:bodyPr/>
          <a:lstStyle/>
          <a:p>
            <a:r>
              <a:rPr lang="en-US" dirty="0">
                <a:latin typeface="Times New Roman" panose="02020603050405020304" pitchFamily="18" charset="0"/>
                <a:cs typeface="Times New Roman" panose="02020603050405020304" pitchFamily="18" charset="0"/>
              </a:rPr>
              <a:t>   User characteristics of e-commerce websites refer to the traits and behaviors of the individuals who interact with and make purchases on these platforms.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 key user characteristics include:</a:t>
            </a:r>
          </a:p>
          <a:p>
            <a:r>
              <a:rPr lang="en-US" dirty="0">
                <a:latin typeface="Times New Roman" panose="02020603050405020304" pitchFamily="18" charset="0"/>
                <a:cs typeface="Times New Roman" panose="02020603050405020304" pitchFamily="18" charset="0"/>
              </a:rPr>
              <a:t>1. Demographics</a:t>
            </a:r>
          </a:p>
          <a:p>
            <a:r>
              <a:rPr lang="en-US" dirty="0">
                <a:latin typeface="Times New Roman" panose="02020603050405020304" pitchFamily="18" charset="0"/>
                <a:cs typeface="Times New Roman" panose="02020603050405020304" pitchFamily="18" charset="0"/>
              </a:rPr>
              <a:t>2. Online Behavior</a:t>
            </a:r>
          </a:p>
          <a:p>
            <a:r>
              <a:rPr lang="en-US" dirty="0">
                <a:latin typeface="Times New Roman" panose="02020603050405020304" pitchFamily="18" charset="0"/>
                <a:cs typeface="Times New Roman" panose="02020603050405020304" pitchFamily="18" charset="0"/>
              </a:rPr>
              <a:t>3. Device Preference</a:t>
            </a:r>
          </a:p>
          <a:p>
            <a:r>
              <a:rPr lang="en-US" dirty="0">
                <a:latin typeface="Times New Roman" panose="02020603050405020304" pitchFamily="18" charset="0"/>
                <a:cs typeface="Times New Roman" panose="02020603050405020304" pitchFamily="18" charset="0"/>
              </a:rPr>
              <a:t>4. Purchase History</a:t>
            </a:r>
          </a:p>
          <a:p>
            <a:r>
              <a:rPr lang="en-US" dirty="0">
                <a:latin typeface="Times New Roman" panose="02020603050405020304" pitchFamily="18" charset="0"/>
                <a:cs typeface="Times New Roman" panose="02020603050405020304" pitchFamily="18" charset="0"/>
              </a:rPr>
              <a:t>5. Payment Preferences</a:t>
            </a:r>
          </a:p>
          <a:p>
            <a:r>
              <a:rPr lang="en-US" dirty="0">
                <a:latin typeface="Times New Roman" panose="02020603050405020304" pitchFamily="18" charset="0"/>
                <a:cs typeface="Times New Roman" panose="02020603050405020304" pitchFamily="18" charset="0"/>
              </a:rPr>
              <a:t>6. Shopping Habits</a:t>
            </a:r>
          </a:p>
          <a:p>
            <a:r>
              <a:rPr lang="en-US" dirty="0">
                <a:latin typeface="Times New Roman" panose="02020603050405020304" pitchFamily="18" charset="0"/>
                <a:cs typeface="Times New Roman" panose="02020603050405020304" pitchFamily="18" charset="0"/>
              </a:rPr>
              <a:t>7. Customer Loyalty</a:t>
            </a:r>
          </a:p>
          <a:p>
            <a:r>
              <a:rPr lang="en-US" dirty="0">
                <a:latin typeface="Times New Roman" panose="02020603050405020304" pitchFamily="18" charset="0"/>
                <a:cs typeface="Times New Roman" panose="02020603050405020304" pitchFamily="18" charset="0"/>
              </a:rPr>
              <a:t>8. Reviews and Ratings</a:t>
            </a:r>
          </a:p>
          <a:p>
            <a:r>
              <a:rPr lang="en-US" dirty="0">
                <a:latin typeface="Times New Roman" panose="02020603050405020304" pitchFamily="18" charset="0"/>
                <a:cs typeface="Times New Roman" panose="02020603050405020304" pitchFamily="18" charset="0"/>
              </a:rPr>
              <a:t>9. Social Media Engagement</a:t>
            </a:r>
          </a:p>
          <a:p>
            <a:r>
              <a:rPr lang="en-US" dirty="0">
                <a:latin typeface="Times New Roman" panose="02020603050405020304" pitchFamily="18" charset="0"/>
                <a:cs typeface="Times New Roman" panose="02020603050405020304" pitchFamily="18" charset="0"/>
              </a:rPr>
              <a:t>10. Customer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735"/>
            <a:ext cx="7620000" cy="830997"/>
          </a:xfrm>
        </p:spPr>
        <p:txBody>
          <a:bodyPr/>
          <a:lstStyle/>
          <a:p>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Operating Environment: </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52400" y="819150"/>
            <a:ext cx="8991600" cy="3877985"/>
          </a:xfrm>
        </p:spPr>
        <p:txBody>
          <a:bodyPr/>
          <a:lstStyle/>
          <a:p>
            <a:pPr algn="l">
              <a:buFont typeface="Arial" pitchFamily="34" charset="0"/>
              <a:buChar char="•"/>
            </a:pPr>
            <a:r>
              <a:rPr lang="en-US" dirty="0"/>
              <a:t> </a:t>
            </a:r>
            <a:r>
              <a:rPr lang="en-US" dirty="0">
                <a:latin typeface="Times New Roman" panose="02020603050405020304" pitchFamily="18" charset="0"/>
                <a:cs typeface="Times New Roman" panose="02020603050405020304" pitchFamily="18" charset="0"/>
              </a:rPr>
              <a:t>The product will be operating in windows environment. The E-Commerce website shall operate in all famous browsers, for a model we are taking Microsoft Internet Explorer, Google Chrome, &amp; Mozilla Firefox.</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Also it will be compatible with the IE 6.0. Most of the features will be compatible with the Mozilla Firefox &amp; Opera 7.0 or higher version.</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only requirement to use this online product would be the internet connection. </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hardware configuration include Hard Disk: 40 GB, Monitor: 15” Color monitor, Keyboard: 122 keys.</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basic input devices required are keyboard, mouse and output devices are monitor, printer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4350"/>
            <a:ext cx="8839200" cy="3539430"/>
          </a:xfrm>
        </p:spPr>
        <p:txBody>
          <a:bodyPr/>
          <a:lstStyle/>
          <a:p>
            <a:pPr marL="285750" indent="-285750">
              <a:buFont typeface="Wingdings" panose="05000000000000000000" pitchFamily="2" charset="2"/>
              <a:buChar char="Ø"/>
            </a:pPr>
            <a:r>
              <a:rPr lang="en-US" dirty="0"/>
              <a:t> </a:t>
            </a:r>
            <a:r>
              <a:rPr lang="en-US" b="1" u="sng" dirty="0">
                <a:latin typeface="Times New Roman" panose="02020603050405020304" pitchFamily="18" charset="0"/>
                <a:cs typeface="Times New Roman" panose="02020603050405020304" pitchFamily="18" charset="0"/>
              </a:rPr>
              <a:t>Assumptions and Dependencies:</a:t>
            </a:r>
            <a:br>
              <a:rPr lang="en-US" b="1" u="sng"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The assumptions are:</a:t>
            </a:r>
            <a:br>
              <a:rPr lang="en-GB" b="1" u="sng" dirty="0">
                <a:latin typeface="Times New Roman" panose="02020603050405020304" pitchFamily="18" charset="0"/>
                <a:cs typeface="Times New Roman" panose="02020603050405020304" pitchFamily="18" charset="0"/>
              </a:rPr>
            </a:b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The coding should be error free.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be user-friendly so that it is easy to use for the users.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information of all users must be stored in a database that is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accessible by the website.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have more storage capacity and provide fast access to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provide search facility and support quick transactions.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E-Commerce website is running 24 hours a day.</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Users must have their correct usernames and passwords to enter into their online accounts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and do actions.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1EBA-8C65-4EA0-9C0E-9153BF897570}"/>
              </a:ext>
            </a:extLst>
          </p:cNvPr>
          <p:cNvSpPr>
            <a:spLocks noGrp="1"/>
          </p:cNvSpPr>
          <p:nvPr>
            <p:ph type="title"/>
          </p:nvPr>
        </p:nvSpPr>
        <p:spPr>
          <a:xfrm>
            <a:off x="114300" y="742950"/>
            <a:ext cx="8915400" cy="4216539"/>
          </a:xfrm>
        </p:spPr>
        <p:txBody>
          <a:bodyPr/>
          <a:lstStyle/>
          <a:p>
            <a:r>
              <a:rPr lang="en-GB" sz="2000" b="1" u="sng" dirty="0">
                <a:latin typeface="Times New Roman" panose="02020603050405020304" pitchFamily="18" charset="0"/>
                <a:cs typeface="Times New Roman" panose="02020603050405020304" pitchFamily="18" charset="0"/>
              </a:rPr>
              <a:t>Software Configuration:</a:t>
            </a:r>
            <a:br>
              <a:rPr lang="en-GB" sz="2000" b="1" u="sng" dirty="0">
                <a:latin typeface="Times New Roman" panose="02020603050405020304" pitchFamily="18" charset="0"/>
                <a:cs typeface="Times New Roman" panose="02020603050405020304" pitchFamily="18" charset="0"/>
              </a:rPr>
            </a:br>
            <a:br>
              <a:rPr lang="en-GB" dirty="0"/>
            </a:br>
            <a:r>
              <a:rPr lang="en-GB" dirty="0">
                <a:latin typeface="Times New Roman" panose="02020603050405020304" pitchFamily="18" charset="0"/>
                <a:cs typeface="Times New Roman" panose="02020603050405020304" pitchFamily="18" charset="0"/>
              </a:rPr>
              <a:t>This software package is developed using java as front end which is supported by sun micro</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system.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Microsoft SQL Server as the back end to store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Operating System: Windows 10</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Language: Java, HTML, CSS, React JS, JavaScript, (front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Database: My SQL Server (back end).</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sz="2000" b="1" u="sng" dirty="0">
                <a:latin typeface="Times New Roman" panose="02020603050405020304" pitchFamily="18" charset="0"/>
                <a:cs typeface="Times New Roman" panose="02020603050405020304" pitchFamily="18" charset="0"/>
              </a:rPr>
              <a:t>Hardware Configuration:</a:t>
            </a:r>
            <a:br>
              <a:rPr lang="en-GB" sz="2000" b="1" u="sng"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Processor: Pentium(R) Dual-core CPU.</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Hard Disk: 40GB.</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RAM: 256 MB or more.</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20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E0CA-6829-4056-927F-AFBAEB2EC084}"/>
              </a:ext>
            </a:extLst>
          </p:cNvPr>
          <p:cNvSpPr>
            <a:spLocks noGrp="1"/>
          </p:cNvSpPr>
          <p:nvPr>
            <p:ph type="title"/>
          </p:nvPr>
        </p:nvSpPr>
        <p:spPr>
          <a:xfrm>
            <a:off x="76200" y="438150"/>
            <a:ext cx="9067800" cy="4893647"/>
          </a:xfrm>
        </p:spPr>
        <p:txBody>
          <a:bodyPr/>
          <a:lstStyle/>
          <a:p>
            <a:pPr algn="l"/>
            <a:r>
              <a:rPr lang="en-GB" b="1" u="sng" dirty="0">
                <a:latin typeface="Times New Roman" panose="02020603050405020304" pitchFamily="18" charset="0"/>
                <a:cs typeface="Times New Roman" panose="02020603050405020304" pitchFamily="18" charset="0"/>
              </a:rPr>
              <a:t>Data Requirement:</a:t>
            </a:r>
            <a:r>
              <a:rPr lang="en-GB" dirty="0">
                <a:latin typeface="Times New Roman" panose="02020603050405020304" pitchFamily="18" charset="0"/>
                <a:cs typeface="Times New Roman" panose="02020603050405020304" pitchFamily="18" charset="0"/>
              </a:rPr>
              <a:t>  </a:t>
            </a:r>
            <a:br>
              <a:rPr lang="en-GB" sz="2000" b="1" u="sng" dirty="0">
                <a:latin typeface="Times New Roman" panose="02020603050405020304" pitchFamily="18" charset="0"/>
                <a:cs typeface="Times New Roman" panose="02020603050405020304" pitchFamily="18" charset="0"/>
              </a:rPr>
            </a:br>
            <a:r>
              <a:rPr lang="en-GB" sz="1600" b="1"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In this project </a:t>
            </a:r>
            <a:r>
              <a:rPr lang="en-US" sz="1600" dirty="0">
                <a:latin typeface="Times New Roman" panose="02020603050405020304" pitchFamily="18" charset="0"/>
                <a:cs typeface="Times New Roman" panose="02020603050405020304" pitchFamily="18" charset="0"/>
              </a:rPr>
              <a:t>Product Data collect's detailed information about products, including names, descriptions, prices, images, and availability. Customer Data Gather’s customer details such as names, addresses, contact information, and purchase history for order processing and customer management. Transaction Data Record order details, payment information, and shipping status to track and fulfill orders. Inventory Data Maintains real-time data on product stock levels to prevent overselling and manage restocking. Analytics Data Capture user interactions and behavior on the website to analyze and improve the user experience and marketing strategies.</a:t>
            </a:r>
            <a:br>
              <a:rPr lang="en-GB" sz="1600"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External Interface Requirement:</a:t>
            </a:r>
            <a:br>
              <a:rPr lang="en-GB" b="1" u="sng"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GUI:</a:t>
            </a:r>
            <a:br>
              <a:rPr lang="en-GB" sz="2000" b="1" dirty="0">
                <a:latin typeface="Times New Roman" panose="02020603050405020304" pitchFamily="18" charset="0"/>
                <a:cs typeface="Times New Roman" panose="02020603050405020304" pitchFamily="18" charset="0"/>
              </a:rPr>
            </a:br>
            <a:r>
              <a:rPr lang="en-GB" sz="20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software provides good graphical interface for the customer and the administrator can operate on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system, performing the required task such as purchasing, update, viewing the details of the products.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It allows user to purchase different types of products.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a:t>
            </a:r>
            <a:r>
              <a:rPr lang="en-US" sz="1600" dirty="0">
                <a:latin typeface="Times New Roman" pitchFamily="18" charset="0"/>
                <a:cs typeface="Times New Roman" pitchFamily="18" charset="0"/>
              </a:rPr>
              <a:t>It provides product verification and search facility based on different criteria.</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 All the modules provided with the software must fit into this graphical user interface and accomplish to the standard defined.</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 The design should be simple and all the different interfaces should follow a standard template.</a:t>
            </a:r>
            <a:br>
              <a:rPr lang="en-US" sz="1600" dirty="0">
                <a:latin typeface="Times New Roman" pitchFamily="18" charset="0"/>
                <a:cs typeface="Times New Roman" pitchFamily="18" charset="0"/>
              </a:rPr>
            </a:br>
            <a:br>
              <a:rPr lang="en-GB" sz="1600" dirty="0">
                <a:latin typeface="Times New Roman" panose="02020603050405020304" pitchFamily="18" charset="0"/>
                <a:cs typeface="Times New Roman" panose="02020603050405020304" pitchFamily="18" charset="0"/>
              </a:rPr>
            </a:br>
            <a:endParaRPr lang="en-GB" sz="1600" dirty="0"/>
          </a:p>
        </p:txBody>
      </p:sp>
    </p:spTree>
    <p:extLst>
      <p:ext uri="{BB962C8B-B14F-4D97-AF65-F5344CB8AC3E}">
        <p14:creationId xmlns:p14="http://schemas.microsoft.com/office/powerpoint/2010/main" val="335350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2F34-2641-401A-94CB-2F13E7488854}"/>
              </a:ext>
            </a:extLst>
          </p:cNvPr>
          <p:cNvSpPr>
            <a:spLocks noGrp="1"/>
          </p:cNvSpPr>
          <p:nvPr>
            <p:ph type="title"/>
          </p:nvPr>
        </p:nvSpPr>
        <p:spPr>
          <a:xfrm>
            <a:off x="76200" y="0"/>
            <a:ext cx="8991600" cy="4893647"/>
          </a:xfrm>
        </p:spPr>
        <p:txBody>
          <a:bodyPr/>
          <a:lstStyle/>
          <a:p>
            <a:r>
              <a:rPr lang="en-GB" b="1" u="sng" dirty="0">
                <a:latin typeface="Times New Roman" panose="02020603050405020304" pitchFamily="18" charset="0"/>
                <a:cs typeface="Times New Roman" panose="02020603050405020304" pitchFamily="18" charset="0"/>
              </a:rPr>
              <a:t>System Features:</a:t>
            </a:r>
            <a:br>
              <a:rPr lang="en-GB" sz="1400" b="1" dirty="0">
                <a:latin typeface="Times New Roman" panose="02020603050405020304" pitchFamily="18" charset="0"/>
                <a:cs typeface="Times New Roman" panose="02020603050405020304" pitchFamily="18" charset="0"/>
              </a:rPr>
            </a:br>
            <a:br>
              <a:rPr lang="en-GB" sz="1200" b="1" u="sng"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1.</a:t>
            </a:r>
            <a:r>
              <a:rPr lang="en-GB" sz="1200" b="1" dirty="0">
                <a:latin typeface="Times New Roman" panose="02020603050405020304" pitchFamily="18" charset="0"/>
                <a:cs typeface="Times New Roman" panose="02020603050405020304" pitchFamily="18" charset="0"/>
              </a:rPr>
              <a:t> User Registration and Authentication</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create accounts and log in securely.</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2. </a:t>
            </a:r>
            <a:r>
              <a:rPr lang="en-GB" sz="1200" b="1" dirty="0">
                <a:latin typeface="Times New Roman" panose="02020603050405020304" pitchFamily="18" charset="0"/>
                <a:cs typeface="Times New Roman" panose="02020603050405020304" pitchFamily="18" charset="0"/>
              </a:rPr>
              <a:t>Product </a:t>
            </a:r>
            <a:r>
              <a:rPr lang="en-GB" sz="1200" b="1" dirty="0" err="1">
                <a:latin typeface="Times New Roman" panose="02020603050405020304" pitchFamily="18" charset="0"/>
                <a:cs typeface="Times New Roman" panose="02020603050405020304" pitchFamily="18" charset="0"/>
              </a:rPr>
              <a:t>Catalog</a:t>
            </a:r>
            <a:r>
              <a:rPr lang="en-GB" sz="1200" b="1"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Display products with images, descriptions, and prices.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Organize products into categories and subcategories.</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3. </a:t>
            </a:r>
            <a:r>
              <a:rPr lang="en-GB" sz="1200" b="1" dirty="0">
                <a:latin typeface="Times New Roman" panose="02020603050405020304" pitchFamily="18" charset="0"/>
                <a:cs typeface="Times New Roman" panose="02020603050405020304" pitchFamily="18" charset="0"/>
              </a:rPr>
              <a:t>Shopping Cart</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users to add and remove items from their cart.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the total cost of items in the cart.</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4. </a:t>
            </a:r>
            <a:r>
              <a:rPr lang="en-GB" sz="1200" b="1" dirty="0">
                <a:latin typeface="Times New Roman" panose="02020603050405020304" pitchFamily="18" charset="0"/>
                <a:cs typeface="Times New Roman" panose="02020603050405020304" pitchFamily="18" charset="0"/>
              </a:rPr>
              <a:t>Product Search and Filtering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Implement a search bar to find products.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Provide filters for sorting and narrowing down product choices.</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5. </a:t>
            </a:r>
            <a:r>
              <a:rPr lang="en-GB" sz="1200" b="1" dirty="0">
                <a:latin typeface="Times New Roman" panose="02020603050405020304" pitchFamily="18" charset="0"/>
                <a:cs typeface="Times New Roman" panose="02020603050405020304" pitchFamily="18" charset="0"/>
              </a:rPr>
              <a:t>Product Details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detailed product information, including reviews and ratings.</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6. </a:t>
            </a:r>
            <a:r>
              <a:rPr lang="en-GB" sz="1200" b="1" dirty="0">
                <a:latin typeface="Times New Roman" panose="02020603050405020304" pitchFamily="18" charset="0"/>
                <a:cs typeface="Times New Roman" panose="02020603050405020304" pitchFamily="18" charset="0"/>
              </a:rPr>
              <a:t>User Profiles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manage their profiles and shipping information.</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7. </a:t>
            </a:r>
            <a:r>
              <a:rPr lang="en-GB" sz="1200" b="1" dirty="0">
                <a:latin typeface="Times New Roman" panose="02020603050405020304" pitchFamily="18" charset="0"/>
                <a:cs typeface="Times New Roman" panose="02020603050405020304" pitchFamily="18" charset="0"/>
              </a:rPr>
              <a:t>Checkout and Payment Processing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secure payment options (credit/debit cards, PayPal, etc.).</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Calculate taxes and shipping costs.</a:t>
            </a:r>
          </a:p>
        </p:txBody>
      </p:sp>
    </p:spTree>
    <p:extLst>
      <p:ext uri="{BB962C8B-B14F-4D97-AF65-F5344CB8AC3E}">
        <p14:creationId xmlns:p14="http://schemas.microsoft.com/office/powerpoint/2010/main" val="370634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E9E3-E89D-491B-9375-A574BC8BE5D1}"/>
              </a:ext>
            </a:extLst>
          </p:cNvPr>
          <p:cNvSpPr>
            <a:spLocks noGrp="1"/>
          </p:cNvSpPr>
          <p:nvPr>
            <p:ph type="title"/>
          </p:nvPr>
        </p:nvSpPr>
        <p:spPr>
          <a:xfrm>
            <a:off x="152400" y="0"/>
            <a:ext cx="8839200" cy="5062924"/>
          </a:xfrm>
        </p:spPr>
        <p:txBody>
          <a:bodyPr/>
          <a:lstStyle/>
          <a:p>
            <a:r>
              <a:rPr lang="en-GB" b="1" u="sng" dirty="0">
                <a:latin typeface="Times New Roman" panose="02020603050405020304" pitchFamily="18" charset="0"/>
                <a:cs typeface="Times New Roman" panose="02020603050405020304" pitchFamily="18" charset="0"/>
              </a:rPr>
              <a:t>Other Non-Functional Requirements</a:t>
            </a:r>
            <a:r>
              <a:rPr lang="en-GB" u="sng" dirty="0">
                <a:latin typeface="Times New Roman" panose="02020603050405020304" pitchFamily="18" charset="0"/>
                <a:cs typeface="Times New Roman" panose="02020603050405020304" pitchFamily="18" charset="0"/>
              </a:rPr>
              <a:t>:</a:t>
            </a:r>
            <a:br>
              <a:rPr lang="en-GB" dirty="0">
                <a:latin typeface="Times New Roman" panose="02020603050405020304" pitchFamily="18" charset="0"/>
                <a:cs typeface="Times New Roman" panose="02020603050405020304" pitchFamily="18" charset="0"/>
              </a:rPr>
            </a:br>
            <a:br>
              <a:rPr lang="en-GB" sz="3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1.  </a:t>
            </a:r>
            <a:r>
              <a:rPr lang="en-GB" sz="1100" b="1" dirty="0">
                <a:latin typeface="Times New Roman" panose="02020603050405020304" pitchFamily="18" charset="0"/>
                <a:cs typeface="Times New Roman" panose="02020603050405020304" pitchFamily="18" charset="0"/>
              </a:rPr>
              <a:t>Performance and Scalability:</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Ensure fast page load times to enhance user experience.</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Design for scalability to handle increased traffic during peak periods.</a:t>
            </a:r>
            <a:br>
              <a:rPr lang="en-GB" sz="1100" dirty="0">
                <a:latin typeface="Times New Roman" panose="02020603050405020304" pitchFamily="18" charset="0"/>
                <a:cs typeface="Times New Roman" panose="02020603050405020304" pitchFamily="18" charset="0"/>
              </a:rPr>
            </a:b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2.  </a:t>
            </a:r>
            <a:r>
              <a:rPr lang="en-GB" sz="1100" b="1" dirty="0">
                <a:latin typeface="Times New Roman" panose="02020603050405020304" pitchFamily="18" charset="0"/>
                <a:cs typeface="Times New Roman" panose="02020603050405020304" pitchFamily="18" charset="0"/>
              </a:rPr>
              <a:t>Reliability and Availability:</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Aim for high uptime (e.g., 99.9% availability).</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Implement redundancy and failover mechanisms to minimize downtime.</a:t>
            </a:r>
            <a:br>
              <a:rPr lang="en-GB" sz="1100" dirty="0">
                <a:latin typeface="Times New Roman" panose="02020603050405020304" pitchFamily="18" charset="0"/>
                <a:cs typeface="Times New Roman" panose="02020603050405020304" pitchFamily="18" charset="0"/>
              </a:rPr>
            </a:b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3.  </a:t>
            </a:r>
            <a:r>
              <a:rPr lang="en-GB" sz="1100" b="1" dirty="0">
                <a:latin typeface="Times New Roman" panose="02020603050405020304" pitchFamily="18" charset="0"/>
                <a:cs typeface="Times New Roman" panose="02020603050405020304" pitchFamily="18" charset="0"/>
              </a:rPr>
              <a:t>Security</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Protect user data and transactions with strong encryption (HTTPS).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Regularly update and patch software to address security vulnerabilities.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Implement user authentication and authorization controls.</a:t>
            </a:r>
            <a:br>
              <a:rPr lang="en-GB" sz="1100" dirty="0">
                <a:latin typeface="Times New Roman" panose="02020603050405020304" pitchFamily="18" charset="0"/>
                <a:cs typeface="Times New Roman" panose="02020603050405020304" pitchFamily="18" charset="0"/>
              </a:rPr>
            </a:b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4.  </a:t>
            </a:r>
            <a:r>
              <a:rPr lang="en-GB" sz="1100" b="1" dirty="0">
                <a:latin typeface="Times New Roman" panose="02020603050405020304" pitchFamily="18" charset="0"/>
                <a:cs typeface="Times New Roman" panose="02020603050405020304" pitchFamily="18" charset="0"/>
              </a:rPr>
              <a:t>Data Backup and Recovery</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Regularly back up user data and system configurations.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Establish a disaster recovery plan to restore data in case of failure.</a:t>
            </a:r>
            <a:br>
              <a:rPr lang="en-GB" sz="1100" dirty="0">
                <a:latin typeface="Times New Roman" panose="02020603050405020304" pitchFamily="18" charset="0"/>
                <a:cs typeface="Times New Roman" panose="02020603050405020304" pitchFamily="18" charset="0"/>
              </a:rPr>
            </a:b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5. </a:t>
            </a:r>
            <a:r>
              <a:rPr lang="en-GB" sz="1100" b="1" dirty="0">
                <a:latin typeface="Times New Roman" panose="02020603050405020304" pitchFamily="18" charset="0"/>
                <a:cs typeface="Times New Roman" panose="02020603050405020304" pitchFamily="18" charset="0"/>
              </a:rPr>
              <a:t> Compliance</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Ensure compliance with relevant regulations (e.g., PCI DSS for payment data, GDPR for user privacy).</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Maintain records of compliance audits and certifications.</a:t>
            </a:r>
            <a:br>
              <a:rPr lang="en-GB" sz="1100" dirty="0">
                <a:latin typeface="Times New Roman" panose="02020603050405020304" pitchFamily="18" charset="0"/>
                <a:cs typeface="Times New Roman" panose="02020603050405020304" pitchFamily="18" charset="0"/>
              </a:rPr>
            </a:b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6.  </a:t>
            </a:r>
            <a:r>
              <a:rPr lang="en-GB" sz="1100" b="1" dirty="0">
                <a:latin typeface="Times New Roman" panose="02020603050405020304" pitchFamily="18" charset="0"/>
                <a:cs typeface="Times New Roman" panose="02020603050405020304" pitchFamily="18" charset="0"/>
              </a:rPr>
              <a:t>Scalable Database</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Choose a database system capable of handling increasing data volumes.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Optimize database queries and indexing for efficient data retrieval.</a:t>
            </a:r>
            <a:br>
              <a:rPr lang="en-GB" sz="1100" dirty="0">
                <a:latin typeface="Times New Roman" panose="02020603050405020304" pitchFamily="18" charset="0"/>
                <a:cs typeface="Times New Roman" panose="02020603050405020304" pitchFamily="18" charset="0"/>
              </a:rPr>
            </a:b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7.  </a:t>
            </a:r>
            <a:r>
              <a:rPr lang="en-GB" sz="1100" b="1" dirty="0">
                <a:latin typeface="Times New Roman" panose="02020603050405020304" pitchFamily="18" charset="0"/>
                <a:cs typeface="Times New Roman" panose="02020603050405020304" pitchFamily="18" charset="0"/>
              </a:rPr>
              <a:t>Load Testing</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Perform load testing to simulate heavy traffic and identify performance bottlenecks.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Optimize server configurations and resources accordingly.</a:t>
            </a:r>
          </a:p>
        </p:txBody>
      </p:sp>
    </p:spTree>
    <p:extLst>
      <p:ext uri="{BB962C8B-B14F-4D97-AF65-F5344CB8AC3E}">
        <p14:creationId xmlns:p14="http://schemas.microsoft.com/office/powerpoint/2010/main" val="275020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DA74-9C46-43A3-BC93-6747FC8F4B1E}"/>
              </a:ext>
            </a:extLst>
          </p:cNvPr>
          <p:cNvSpPr>
            <a:spLocks noGrp="1"/>
          </p:cNvSpPr>
          <p:nvPr>
            <p:ph type="title"/>
          </p:nvPr>
        </p:nvSpPr>
        <p:spPr>
          <a:xfrm>
            <a:off x="76200" y="285750"/>
            <a:ext cx="8991600" cy="4278094"/>
          </a:xfrm>
        </p:spPr>
        <p:txBody>
          <a:bodyPr/>
          <a:lstStyle/>
          <a:p>
            <a:r>
              <a:rPr lang="en-GB" b="1" u="sng" dirty="0">
                <a:latin typeface="Times New Roman" panose="02020603050405020304" pitchFamily="18" charset="0"/>
                <a:cs typeface="Times New Roman" panose="02020603050405020304" pitchFamily="18" charset="0"/>
              </a:rPr>
              <a:t>Other Requirements:</a:t>
            </a:r>
            <a:br>
              <a:rPr lang="en-GB" b="1" dirty="0">
                <a:latin typeface="Times New Roman" panose="02020603050405020304" pitchFamily="18" charset="0"/>
                <a:cs typeface="Times New Roman" panose="02020603050405020304" pitchFamily="18" charset="0"/>
              </a:rPr>
            </a:b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1</a:t>
            </a:r>
            <a:r>
              <a:rPr lang="en-GB" sz="1400" b="1" dirty="0">
                <a:latin typeface="Times New Roman" panose="02020603050405020304" pitchFamily="18" charset="0"/>
                <a:cs typeface="Times New Roman" panose="02020603050405020304" pitchFamily="18" charset="0"/>
              </a:rPr>
              <a:t>.  Payment Gateway Integration:</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Integrate with multiple payment gateways to offer customers various payment options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(credit cards, digital wallets, etc.).</a:t>
            </a:r>
            <a:br>
              <a:rPr lang="en-GB" sz="1000" b="1" dirty="0">
                <a:latin typeface="Times New Roman" panose="02020603050405020304" pitchFamily="18" charset="0"/>
                <a:cs typeface="Times New Roman" panose="02020603050405020304" pitchFamily="18" charset="0"/>
              </a:rPr>
            </a:b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2.  </a:t>
            </a:r>
            <a:r>
              <a:rPr lang="en-GB" sz="1400" b="1" dirty="0">
                <a:latin typeface="Times New Roman" panose="02020603050405020304" pitchFamily="18" charset="0"/>
                <a:cs typeface="Times New Roman" panose="02020603050405020304" pitchFamily="18" charset="0"/>
              </a:rPr>
              <a:t>Inventory Management:</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real-time inventory tracking to prevent overselling and out-of-stock issues.</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3.  </a:t>
            </a:r>
            <a:r>
              <a:rPr lang="en-GB" sz="1400" b="1" dirty="0">
                <a:latin typeface="Times New Roman" panose="02020603050405020304" pitchFamily="18" charset="0"/>
                <a:cs typeface="Times New Roman" panose="02020603050405020304" pitchFamily="18" charset="0"/>
              </a:rPr>
              <a:t>Product Recommendations:</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Provide personalized product recommendations based on user browsing and purchase history.</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4.  </a:t>
            </a:r>
            <a:r>
              <a:rPr lang="en-GB" sz="1400" b="1" dirty="0">
                <a:latin typeface="Times New Roman" panose="02020603050405020304" pitchFamily="18" charset="0"/>
                <a:cs typeface="Times New Roman" panose="02020603050405020304" pitchFamily="18" charset="0"/>
              </a:rPr>
              <a:t>User Reviews and Ratings:</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Allow users to leave reviews and ratings for products, helping others make informed decisions.</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5. </a:t>
            </a:r>
            <a:r>
              <a:rPr lang="en-GB" sz="1400" b="1" dirty="0">
                <a:latin typeface="Times New Roman" panose="02020603050405020304" pitchFamily="18" charset="0"/>
                <a:cs typeface="Times New Roman" panose="02020603050405020304" pitchFamily="18" charset="0"/>
              </a:rPr>
              <a:t> Guest Checkout:</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Offer a guest checkout option to streamline the purchase process for users who don't want to create an account</a:t>
            </a:r>
            <a:r>
              <a:rPr lang="en-GB" sz="1000" b="1" dirty="0">
                <a:latin typeface="Times New Roman" panose="02020603050405020304" pitchFamily="18" charset="0"/>
                <a:cs typeface="Times New Roman" panose="02020603050405020304" pitchFamily="18" charset="0"/>
              </a:rPr>
              <a:t>.</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6. </a:t>
            </a:r>
            <a:r>
              <a:rPr lang="en-GB" sz="1400" b="1" dirty="0">
                <a:latin typeface="Times New Roman" panose="02020603050405020304" pitchFamily="18" charset="0"/>
                <a:cs typeface="Times New Roman" panose="02020603050405020304" pitchFamily="18" charset="0"/>
              </a:rPr>
              <a:t> Abandoned Cart Recovery:</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strategies to recover abandoned carts through email reminders and incentives.</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7.  </a:t>
            </a:r>
            <a:r>
              <a:rPr lang="en-GB" sz="1400" b="1" dirty="0">
                <a:latin typeface="Times New Roman" panose="02020603050405020304" pitchFamily="18" charset="0"/>
                <a:cs typeface="Times New Roman" panose="02020603050405020304" pitchFamily="18" charset="0"/>
              </a:rPr>
              <a:t>Cross-Selling and Upselling:</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Suggest related or higher-priced products during the checkout process to increase sales.</a:t>
            </a:r>
          </a:p>
        </p:txBody>
      </p:sp>
    </p:spTree>
    <p:extLst>
      <p:ext uri="{BB962C8B-B14F-4D97-AF65-F5344CB8AC3E}">
        <p14:creationId xmlns:p14="http://schemas.microsoft.com/office/powerpoint/2010/main" val="105040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07F2-8D71-4BC7-9748-BF4EF872FC3B}"/>
              </a:ext>
            </a:extLst>
          </p:cNvPr>
          <p:cNvSpPr>
            <a:spLocks noGrp="1"/>
          </p:cNvSpPr>
          <p:nvPr>
            <p:ph type="title"/>
          </p:nvPr>
        </p:nvSpPr>
        <p:spPr>
          <a:xfrm>
            <a:off x="76200" y="133350"/>
            <a:ext cx="8991600" cy="553998"/>
          </a:xfrm>
        </p:spPr>
        <p:txBody>
          <a:bodyPr/>
          <a:lstStyle/>
          <a:p>
            <a:r>
              <a:rPr lang="en-GB" b="1" u="sng" dirty="0">
                <a:latin typeface="Times New Roman" panose="02020603050405020304" pitchFamily="18" charset="0"/>
                <a:cs typeface="Times New Roman" panose="02020603050405020304" pitchFamily="18" charset="0"/>
              </a:rPr>
              <a:t>CLASS DIADRAM :</a:t>
            </a:r>
            <a:br>
              <a:rPr lang="en-GB" dirty="0"/>
            </a:br>
            <a:endParaRPr lang="en-GB" dirty="0"/>
          </a:p>
        </p:txBody>
      </p:sp>
      <p:pic>
        <p:nvPicPr>
          <p:cNvPr id="6" name="Picture 5">
            <a:extLst>
              <a:ext uri="{FF2B5EF4-FFF2-40B4-BE49-F238E27FC236}">
                <a16:creationId xmlns:a16="http://schemas.microsoft.com/office/drawing/2014/main" id="{1E16D97F-7B5F-4701-B765-022930D73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514350"/>
            <a:ext cx="8096250" cy="4329112"/>
          </a:xfrm>
          <a:prstGeom prst="rect">
            <a:avLst/>
          </a:prstGeom>
        </p:spPr>
      </p:pic>
    </p:spTree>
    <p:extLst>
      <p:ext uri="{BB962C8B-B14F-4D97-AF65-F5344CB8AC3E}">
        <p14:creationId xmlns:p14="http://schemas.microsoft.com/office/powerpoint/2010/main" val="202955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3962400" y="2266950"/>
            <a:ext cx="3048000" cy="410369"/>
          </a:xfrm>
          <a:prstGeom prst="rect">
            <a:avLst/>
          </a:prstGeom>
        </p:spPr>
        <p:txBody>
          <a:bodyPr vert="horz" wrap="square" lIns="0" tIns="0" rIns="0" bIns="0" rtlCol="0">
            <a:spAutoFit/>
          </a:bodyPr>
          <a:lstStyle/>
          <a:p>
            <a:pPr>
              <a:lnSpc>
                <a:spcPts val="1645"/>
              </a:lnSpc>
            </a:pPr>
            <a:r>
              <a:rPr lang="en-US" sz="1400" b="1">
                <a:solidFill>
                  <a:srgbClr val="BD8738"/>
                </a:solidFill>
                <a:latin typeface="Times New Roman" pitchFamily="18" charset="0"/>
                <a:cs typeface="Times New Roman" pitchFamily="18" charset="0"/>
              </a:rPr>
              <a:t>https://github.com/Darshanu-coder/NM-SPCET-IT-GROUP03</a:t>
            </a:r>
            <a:endParaRPr sz="1400" b="1" dirty="0">
              <a:solidFill>
                <a:srgbClr val="BD8738"/>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283604"/>
          </a:xfrm>
          <a:prstGeom prst="rect">
            <a:avLst/>
          </a:prstGeom>
        </p:spPr>
        <p:txBody>
          <a:bodyPr vert="horz" wrap="square" lIns="0" tIns="0" rIns="0" bIns="0" rtlCol="0">
            <a:spAutoFit/>
          </a:bodyPr>
          <a:lstStyle/>
          <a:p>
            <a:pPr marL="0" marR="0">
              <a:lnSpc>
                <a:spcPts val="2383"/>
              </a:lnSpc>
              <a:spcBef>
                <a:spcPts val="0"/>
              </a:spcBef>
              <a:spcAft>
                <a:spcPts val="0"/>
              </a:spcAft>
            </a:pPr>
            <a:r>
              <a:rPr lang="en-US" sz="1500" b="1" spc="-10" dirty="0">
                <a:solidFill>
                  <a:srgbClr val="C88C32"/>
                </a:solidFill>
                <a:latin typeface="ILIIOR+EBGaramond-Bold"/>
                <a:cs typeface="ILIIOR+EBGaramond-Bold"/>
              </a:rPr>
              <a:t>E-Commerce Website</a:t>
            </a:r>
            <a:endParaRPr sz="1500" b="1" spc="-10" dirty="0">
              <a:solidFill>
                <a:srgbClr val="C88C32"/>
              </a:solidFill>
              <a:latin typeface="ILIIOR+EBGaramond-Bold"/>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81000" y="1330152"/>
            <a:ext cx="4343399" cy="692497"/>
          </a:xfrm>
          <a:prstGeom prst="rect">
            <a:avLst/>
          </a:prstGeom>
        </p:spPr>
        <p:txBody>
          <a:bodyPr vert="horz" wrap="square" lIns="0" tIns="0" rIns="0" bIns="0" rtlCol="0">
            <a:spAutoFit/>
          </a:bodyPr>
          <a:lstStyle/>
          <a:p>
            <a:pPr>
              <a:lnSpc>
                <a:spcPts val="1800"/>
              </a:lnSpc>
            </a:pPr>
            <a:r>
              <a:rPr lang="en-US" sz="1400" dirty="0">
                <a:solidFill>
                  <a:schemeClr val="bg1"/>
                </a:solidFill>
                <a:latin typeface="Times New Roman" pitchFamily="18" charset="0"/>
                <a:cs typeface="Times New Roman" pitchFamily="18" charset="0"/>
              </a:rPr>
              <a:t>An e-commerce website serves as a digital platform for businesses to showcase and sell their products or services online.</a:t>
            </a:r>
            <a:endParaRPr sz="1400" dirty="0">
              <a:solidFill>
                <a:schemeClr val="bg1"/>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graphicFrame>
        <p:nvGraphicFramePr>
          <p:cNvPr id="10" name="Table 9"/>
          <p:cNvGraphicFramePr>
            <a:graphicFrameLocks noGrp="1"/>
          </p:cNvGraphicFramePr>
          <p:nvPr>
            <p:extLst>
              <p:ext uri="{D42A27DB-BD31-4B8C-83A1-F6EECF244321}">
                <p14:modId xmlns:p14="http://schemas.microsoft.com/office/powerpoint/2010/main" val="1778926787"/>
              </p:ext>
            </p:extLst>
          </p:nvPr>
        </p:nvGraphicFramePr>
        <p:xfrm>
          <a:off x="0" y="2266950"/>
          <a:ext cx="4724400" cy="2389858"/>
        </p:xfrm>
        <a:graphic>
          <a:graphicData uri="http://schemas.openxmlformats.org/drawingml/2006/table">
            <a:tbl>
              <a:tblPr firstRow="1" bandRow="1">
                <a:tableStyleId>{69CF1AB2-1976-4502-BF36-3FF5EA218861}</a:tableStyleId>
              </a:tblPr>
              <a:tblGrid>
                <a:gridCol w="1574800">
                  <a:extLst>
                    <a:ext uri="{9D8B030D-6E8A-4147-A177-3AD203B41FA5}">
                      <a16:colId xmlns:a16="http://schemas.microsoft.com/office/drawing/2014/main" val="20000"/>
                    </a:ext>
                  </a:extLst>
                </a:gridCol>
                <a:gridCol w="2006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561058">
                <a:tc>
                  <a:txBody>
                    <a:bodyPr/>
                    <a:lstStyle/>
                    <a:p>
                      <a:r>
                        <a:rPr lang="en-US" sz="1700" dirty="0"/>
                        <a:t>LMS </a:t>
                      </a:r>
                      <a:r>
                        <a:rPr lang="en-US" sz="1700" baseline="0" dirty="0"/>
                        <a:t>Username</a:t>
                      </a:r>
                      <a:endParaRPr lang="en-US" sz="1700" dirty="0"/>
                    </a:p>
                  </a:txBody>
                  <a:tcPr/>
                </a:tc>
                <a:tc>
                  <a:txBody>
                    <a:bodyPr/>
                    <a:lstStyle/>
                    <a:p>
                      <a:pPr algn="just"/>
                      <a:r>
                        <a:rPr lang="en-US" dirty="0"/>
                        <a:t>        </a:t>
                      </a:r>
                      <a:r>
                        <a:rPr lang="en-US" sz="1700" dirty="0"/>
                        <a:t>Name</a:t>
                      </a:r>
                      <a:r>
                        <a:rPr lang="en-US" sz="1700" baseline="0" dirty="0"/>
                        <a:t> </a:t>
                      </a:r>
                      <a:endParaRPr lang="en-US" sz="1700" dirty="0"/>
                    </a:p>
                  </a:txBody>
                  <a:tcPr/>
                </a:tc>
                <a:tc>
                  <a:txBody>
                    <a:bodyPr/>
                    <a:lstStyle/>
                    <a:p>
                      <a:r>
                        <a:rPr lang="en-US" sz="1700" dirty="0"/>
                        <a:t>     Group</a:t>
                      </a:r>
                    </a:p>
                  </a:txBody>
                  <a:tcPr/>
                </a:tc>
                <a:extLst>
                  <a:ext uri="{0D108BD9-81ED-4DB2-BD59-A6C34878D82A}">
                    <a16:rowId xmlns:a16="http://schemas.microsoft.com/office/drawing/2014/main" val="10000"/>
                  </a:ext>
                </a:extLst>
              </a:tr>
              <a:tr h="320604">
                <a:tc>
                  <a:txBody>
                    <a:bodyPr/>
                    <a:lstStyle/>
                    <a:p>
                      <a:endParaRPr lang="en-US" dirty="0"/>
                    </a:p>
                  </a:txBody>
                  <a:tcPr/>
                </a:tc>
                <a:tc>
                  <a:txBody>
                    <a:bodyPr/>
                    <a:lstStyle/>
                    <a:p>
                      <a:r>
                        <a:rPr lang="en-US" dirty="0"/>
                        <a:t>GOWTHAM.V</a:t>
                      </a:r>
                    </a:p>
                  </a:txBody>
                  <a:tcPr/>
                </a:tc>
                <a:tc>
                  <a:txBody>
                    <a:bodyPr/>
                    <a:lstStyle/>
                    <a:p>
                      <a:r>
                        <a:rPr lang="en-US" dirty="0"/>
                        <a:t>         3</a:t>
                      </a:r>
                    </a:p>
                  </a:txBody>
                  <a:tcPr/>
                </a:tc>
                <a:extLst>
                  <a:ext uri="{0D108BD9-81ED-4DB2-BD59-A6C34878D82A}">
                    <a16:rowId xmlns:a16="http://schemas.microsoft.com/office/drawing/2014/main" val="10001"/>
                  </a:ext>
                </a:extLst>
              </a:tr>
              <a:tr h="320604">
                <a:tc>
                  <a:txBody>
                    <a:bodyPr/>
                    <a:lstStyle/>
                    <a:p>
                      <a:endParaRPr lang="en-US" dirty="0"/>
                    </a:p>
                  </a:txBody>
                  <a:tcPr/>
                </a:tc>
                <a:tc>
                  <a:txBody>
                    <a:bodyPr/>
                    <a:lstStyle/>
                    <a:p>
                      <a:r>
                        <a:rPr lang="en-US" dirty="0"/>
                        <a:t>HARICHARAN.M</a:t>
                      </a:r>
                    </a:p>
                  </a:txBody>
                  <a:tcPr/>
                </a:tc>
                <a:tc>
                  <a:txBody>
                    <a:bodyPr/>
                    <a:lstStyle/>
                    <a:p>
                      <a:r>
                        <a:rPr lang="en-US" dirty="0"/>
                        <a:t>         3</a:t>
                      </a:r>
                    </a:p>
                  </a:txBody>
                  <a:tcPr/>
                </a:tc>
                <a:extLst>
                  <a:ext uri="{0D108BD9-81ED-4DB2-BD59-A6C34878D82A}">
                    <a16:rowId xmlns:a16="http://schemas.microsoft.com/office/drawing/2014/main" val="10002"/>
                  </a:ext>
                </a:extLst>
              </a:tr>
              <a:tr h="320604">
                <a:tc>
                  <a:txBody>
                    <a:bodyPr/>
                    <a:lstStyle/>
                    <a:p>
                      <a:endParaRPr lang="en-US"/>
                    </a:p>
                  </a:txBody>
                  <a:tcPr/>
                </a:tc>
                <a:tc>
                  <a:txBody>
                    <a:bodyPr/>
                    <a:lstStyle/>
                    <a:p>
                      <a:r>
                        <a:rPr lang="en-US" dirty="0"/>
                        <a:t>DARSHAN.U</a:t>
                      </a:r>
                    </a:p>
                  </a:txBody>
                  <a:tcPr/>
                </a:tc>
                <a:tc>
                  <a:txBody>
                    <a:bodyPr/>
                    <a:lstStyle/>
                    <a:p>
                      <a:r>
                        <a:rPr lang="en-US" dirty="0"/>
                        <a:t>         3</a:t>
                      </a:r>
                    </a:p>
                  </a:txBody>
                  <a:tcPr/>
                </a:tc>
                <a:extLst>
                  <a:ext uri="{0D108BD9-81ED-4DB2-BD59-A6C34878D82A}">
                    <a16:rowId xmlns:a16="http://schemas.microsoft.com/office/drawing/2014/main" val="10003"/>
                  </a:ext>
                </a:extLst>
              </a:tr>
              <a:tr h="320604">
                <a:tc>
                  <a:txBody>
                    <a:bodyPr/>
                    <a:lstStyle/>
                    <a:p>
                      <a:endParaRPr lang="en-US" dirty="0"/>
                    </a:p>
                  </a:txBody>
                  <a:tcPr/>
                </a:tc>
                <a:tc>
                  <a:txBody>
                    <a:bodyPr/>
                    <a:lstStyle/>
                    <a:p>
                      <a:r>
                        <a:rPr lang="en-US" dirty="0"/>
                        <a:t>IYYAPPAN.G</a:t>
                      </a:r>
                    </a:p>
                  </a:txBody>
                  <a:tcPr/>
                </a:tc>
                <a:tc>
                  <a:txBody>
                    <a:bodyPr/>
                    <a:lstStyle/>
                    <a:p>
                      <a:r>
                        <a:rPr lang="en-US" dirty="0"/>
                        <a:t>         3</a:t>
                      </a:r>
                    </a:p>
                  </a:txBody>
                  <a:tcPr/>
                </a:tc>
                <a:extLst>
                  <a:ext uri="{0D108BD9-81ED-4DB2-BD59-A6C34878D82A}">
                    <a16:rowId xmlns:a16="http://schemas.microsoft.com/office/drawing/2014/main" val="10004"/>
                  </a:ext>
                </a:extLst>
              </a:tr>
              <a:tr h="320604">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553998"/>
          </a:xfrm>
        </p:spPr>
        <p:txBody>
          <a:bodyPr/>
          <a:lstStyle/>
          <a:p>
            <a:r>
              <a:rPr lang="en-US" b="1" dirty="0">
                <a:latin typeface="Times New Roman" pitchFamily="18" charset="0"/>
                <a:cs typeface="Times New Roman" pitchFamily="18" charset="0"/>
              </a:rPr>
              <a:t>                                                         Introduction</a:t>
            </a:r>
            <a:br>
              <a:rPr lang="en-US" dirty="0">
                <a:latin typeface="Times New Roman" pitchFamily="18" charset="0"/>
                <a:cs typeface="Times New Roman" pitchFamily="18" charset="0"/>
              </a:rPr>
            </a:br>
            <a:r>
              <a:rPr lang="en-US" b="1" u="sng" dirty="0">
                <a:latin typeface="Times New Roman" pitchFamily="18" charset="0"/>
                <a:cs typeface="Times New Roman" pitchFamily="18" charset="0"/>
              </a:rPr>
              <a:t>Purpose:</a:t>
            </a:r>
          </a:p>
        </p:txBody>
      </p:sp>
      <p:sp>
        <p:nvSpPr>
          <p:cNvPr id="3" name="Text Placeholder 2"/>
          <p:cNvSpPr>
            <a:spLocks noGrp="1"/>
          </p:cNvSpPr>
          <p:nvPr>
            <p:ph type="body" idx="1"/>
          </p:nvPr>
        </p:nvSpPr>
        <p:spPr>
          <a:xfrm>
            <a:off x="377666" y="1047750"/>
            <a:ext cx="7928134" cy="3135730"/>
          </a:xfrm>
        </p:spPr>
        <p:txBody>
          <a:bodyPr/>
          <a:lstStyle/>
          <a:p>
            <a:pPr algn="just"/>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An e-commerce website serves as a digital platform for businesses to showcase and sell their products or services online. It enables consumers to browse, select, and purchase items conveniently from the comfort of their homes. E-commerce websites facilitate secure online transactions, offer a wide range of products, and often provide customer reviews and ratings to assist in decision-making. They play a crucial role in expanding businesses' reach to a global audience and streamlining the buying process for both buyers and sellers.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Document Conversions:</a:t>
            </a:r>
          </a:p>
        </p:txBody>
      </p:sp>
      <p:sp>
        <p:nvSpPr>
          <p:cNvPr id="3" name="Text Placeholder 2"/>
          <p:cNvSpPr>
            <a:spLocks noGrp="1"/>
          </p:cNvSpPr>
          <p:nvPr>
            <p:ph type="body" idx="1"/>
          </p:nvPr>
        </p:nvSpPr>
        <p:spPr>
          <a:xfrm>
            <a:off x="377666" y="819150"/>
            <a:ext cx="6797992" cy="4431983"/>
          </a:xfrm>
        </p:spPr>
        <p:txBody>
          <a:bodyPr/>
          <a:lstStyle/>
          <a:p>
            <a:pPr>
              <a:buFont typeface="Wingdings" pitchFamily="2" charset="2"/>
              <a:buChar char="Ø"/>
            </a:pPr>
            <a:r>
              <a:rPr lang="en-US" dirty="0"/>
              <a:t> </a:t>
            </a:r>
            <a:r>
              <a:rPr lang="en-US" dirty="0">
                <a:latin typeface="Times New Roman" pitchFamily="18" charset="0"/>
                <a:cs typeface="Times New Roman" pitchFamily="18" charset="0"/>
              </a:rPr>
              <a:t>Entire document should be justified.</a:t>
            </a:r>
          </a:p>
          <a:p>
            <a:pPr>
              <a:buFont typeface="Wingdings" pitchFamily="2" charset="2"/>
              <a:buChar char="Ø"/>
            </a:pPr>
            <a:r>
              <a:rPr lang="en-US" dirty="0">
                <a:latin typeface="Times New Roman" pitchFamily="18" charset="0"/>
                <a:cs typeface="Times New Roman" pitchFamily="18" charset="0"/>
              </a:rPr>
              <a:t> Convention for Main title</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a:t>
            </a:r>
          </a:p>
          <a:p>
            <a:pPr algn="just">
              <a:buFont typeface="Arial" pitchFamily="34" charset="0"/>
              <a:buChar char="•"/>
            </a:pPr>
            <a:r>
              <a:rPr lang="fr-FR" dirty="0">
                <a:latin typeface="Times New Roman" pitchFamily="18" charset="0"/>
                <a:cs typeface="Times New Roman" pitchFamily="18" charset="0"/>
              </a:rPr>
              <a:t> Font style: Bold </a:t>
            </a:r>
          </a:p>
          <a:p>
            <a:pPr algn="just">
              <a:buFont typeface="Arial" pitchFamily="34" charset="0"/>
              <a:buChar char="•"/>
            </a:pPr>
            <a:r>
              <a:rPr lang="fr-FR" dirty="0">
                <a:latin typeface="Times New Roman" pitchFamily="18" charset="0"/>
                <a:cs typeface="Times New Roman" pitchFamily="18" charset="0"/>
              </a:rPr>
              <a:t> Font Size: 20</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Sub title</a:t>
            </a:r>
          </a:p>
          <a:p>
            <a:pPr algn="just">
              <a:buFont typeface="Arial" pitchFamily="34" charset="0"/>
              <a:buChar char="•"/>
            </a:pPr>
            <a:r>
              <a:rPr lang="fr-FR" dirty="0">
                <a:latin typeface="Times New Roman" pitchFamily="18" charset="0"/>
                <a:cs typeface="Times New Roman" pitchFamily="18" charset="0"/>
              </a:rPr>
              <a:t> Font face: Times New Roman</a:t>
            </a:r>
          </a:p>
          <a:p>
            <a:pPr algn="just">
              <a:buFont typeface="Arial" pitchFamily="34" charset="0"/>
              <a:buChar char="•"/>
            </a:pPr>
            <a:r>
              <a:rPr lang="fr-FR" dirty="0">
                <a:latin typeface="Times New Roman" pitchFamily="18" charset="0"/>
                <a:cs typeface="Times New Roman" pitchFamily="18" charset="0"/>
              </a:rPr>
              <a:t> Font style: Bold</a:t>
            </a:r>
          </a:p>
          <a:p>
            <a:pPr algn="just">
              <a:buFont typeface="Arial" pitchFamily="34" charset="0"/>
              <a:buChar char="•"/>
            </a:pPr>
            <a:r>
              <a:rPr lang="fr-FR" dirty="0">
                <a:latin typeface="Times New Roman" pitchFamily="18" charset="0"/>
                <a:cs typeface="Times New Roman" pitchFamily="18" charset="0"/>
              </a:rPr>
              <a:t> Font Size: 18</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body</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 </a:t>
            </a:r>
          </a:p>
          <a:p>
            <a:pPr algn="just">
              <a:buFont typeface="Arial" pitchFamily="34" charset="0"/>
              <a:buChar char="•"/>
            </a:pPr>
            <a:r>
              <a:rPr lang="fr-FR" dirty="0">
                <a:latin typeface="Times New Roman" pitchFamily="18" charset="0"/>
                <a:cs typeface="Times New Roman" pitchFamily="18" charset="0"/>
              </a:rPr>
              <a:t> Font Size: 18</a:t>
            </a:r>
            <a:endParaRPr lang="en-US" dirty="0">
              <a:latin typeface="Times New Roman" pitchFamily="18" charset="0"/>
              <a:cs typeface="Times New Roman" pitchFamily="18" charset="0"/>
            </a:endParaRPr>
          </a:p>
          <a:p>
            <a:pPr algn="just">
              <a:buFont typeface="Wingdings" pitchFamily="2" charset="2"/>
              <a:buChar char="Ø"/>
            </a:pPr>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285751"/>
            <a:ext cx="6797992" cy="276999"/>
          </a:xfrm>
        </p:spPr>
        <p:txBody>
          <a:bodyPr/>
          <a:lstStyle/>
          <a:p>
            <a:r>
              <a:rPr lang="en-US" b="1" u="sng" dirty="0">
                <a:latin typeface="Times New Roman" pitchFamily="18" charset="0"/>
                <a:cs typeface="Times New Roman" pitchFamily="18" charset="0"/>
              </a:rPr>
              <a:t>Scope of Development Project:</a:t>
            </a:r>
          </a:p>
        </p:txBody>
      </p:sp>
      <p:sp>
        <p:nvSpPr>
          <p:cNvPr id="3" name="Text Placeholder 2"/>
          <p:cNvSpPr>
            <a:spLocks noGrp="1"/>
          </p:cNvSpPr>
          <p:nvPr>
            <p:ph type="body" idx="1"/>
          </p:nvPr>
        </p:nvSpPr>
        <p:spPr>
          <a:xfrm>
            <a:off x="381000" y="742950"/>
            <a:ext cx="7696200" cy="4154984"/>
          </a:xfrm>
        </p:spPr>
        <p:txBody>
          <a:bodyPr/>
          <a:lstStyle/>
          <a:p>
            <a:pPr algn="just">
              <a:buFont typeface="Wingdings" pitchFamily="2" charset="2"/>
              <a:buChar char="Ø"/>
            </a:pPr>
            <a:r>
              <a:rPr lang="en-US" dirty="0">
                <a:latin typeface="Times New Roman" pitchFamily="18" charset="0"/>
                <a:cs typeface="Times New Roman" pitchFamily="18" charset="0"/>
              </a:rPr>
              <a:t> The scope of an e-commerce website includes showcasing products or services, facilitating secure online transactions, optimizing for search engines, implementing marketing strategies, and ensuring legal compliance.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It serves as a digital storefront for businesses to reach a global audience, manage inventory, and provide customer support.</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E-commerce websites play a pivotal role in the modern retail landscape, offering convenience and accessibility to both consumers and businesses.</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They must adapt to evolving technology and consumer preferences to remain competitive.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The scope extends beyond just selling products; it encompasses the entire online shopping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Definitions, Acronyms and Abbreviations:</a:t>
            </a:r>
          </a:p>
        </p:txBody>
      </p:sp>
      <p:sp>
        <p:nvSpPr>
          <p:cNvPr id="3" name="Text Placeholder 2"/>
          <p:cNvSpPr>
            <a:spLocks noGrp="1"/>
          </p:cNvSpPr>
          <p:nvPr>
            <p:ph type="body" idx="1"/>
          </p:nvPr>
        </p:nvSpPr>
        <p:spPr>
          <a:xfrm>
            <a:off x="377666" y="971550"/>
            <a:ext cx="6797992" cy="3323987"/>
          </a:xfrm>
        </p:spPr>
        <p:txBody>
          <a:bodyPr/>
          <a:lstStyle/>
          <a:p>
            <a:r>
              <a:rPr lang="en-US" dirty="0">
                <a:latin typeface="Times New Roman" pitchFamily="18" charset="0"/>
                <a:cs typeface="Times New Roman" pitchFamily="18" charset="0"/>
              </a:rPr>
              <a:t> JAVA -&gt; platform independence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SQL-&gt; Structured query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ER-&gt; Entity Relationship</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UML -&gt; Unified Modeling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IDE-&gt; Integrated Development Environment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SRS-&gt; Software Requirement Specification </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1661993"/>
          </a:xfrm>
        </p:spPr>
        <p:txBody>
          <a:bodyPr/>
          <a:lstStyle/>
          <a:p>
            <a:r>
              <a:rPr lang="en-US" b="1" u="sng" dirty="0">
                <a:latin typeface="Times New Roman" pitchFamily="18" charset="0"/>
                <a:cs typeface="Times New Roman" pitchFamily="18" charset="0"/>
              </a:rPr>
              <a:t>References:</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77666" y="971550"/>
            <a:ext cx="6797992" cy="3877985"/>
          </a:xfrm>
        </p:spPr>
        <p:txBody>
          <a:bodyPr/>
          <a:lstStyle/>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Books:</a:t>
            </a:r>
          </a:p>
          <a:p>
            <a:pPr>
              <a:buFont typeface="Wingdings" pitchFamily="2" charset="2"/>
              <a:buChar char="Ø"/>
            </a:pPr>
            <a:endParaRPr lang="en-US" dirty="0">
              <a:latin typeface="Times New Roman" pitchFamily="18" charset="0"/>
              <a:cs typeface="Times New Roman" pitchFamily="18" charset="0"/>
            </a:endParaRPr>
          </a:p>
          <a:p>
            <a:pPr>
              <a:buFont typeface="Arial" pitchFamily="34" charset="0"/>
              <a:buChar char="•"/>
            </a:pPr>
            <a:r>
              <a:rPr lang="en-US" dirty="0"/>
              <a:t> </a:t>
            </a:r>
            <a:r>
              <a:rPr lang="en-US" dirty="0">
                <a:latin typeface="Times New Roman" pitchFamily="18" charset="0"/>
                <a:cs typeface="Times New Roman" pitchFamily="18" charset="0"/>
              </a:rPr>
              <a:t>Software Requirements and Specifications: A Lexicon of Practice, Principles and Prejudices (ACM Press) by Michael Jackson</a:t>
            </a:r>
          </a:p>
          <a:p>
            <a:pPr>
              <a:buFont typeface="Arial" pitchFamily="34" charset="0"/>
              <a:buChar char="•"/>
            </a:pPr>
            <a:r>
              <a:rPr lang="en-US" dirty="0">
                <a:latin typeface="Times New Roman" pitchFamily="18" charset="0"/>
                <a:cs typeface="Times New Roman" pitchFamily="18" charset="0"/>
              </a:rPr>
              <a:t> Software Requirements (Microsoft) Second Edition By Karl E. </a:t>
            </a:r>
            <a:r>
              <a:rPr lang="en-US" dirty="0" err="1">
                <a:latin typeface="Times New Roman" pitchFamily="18" charset="0"/>
                <a:cs typeface="Times New Roman" pitchFamily="18" charset="0"/>
              </a:rPr>
              <a:t>Wiegers</a:t>
            </a: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Software Engineering: A Practitioner’s Approach Fifth Edition By Roger S. Pressman</a:t>
            </a:r>
          </a:p>
          <a:p>
            <a:pPr>
              <a:buFont typeface="Arial" pitchFamily="34" charset="0"/>
              <a:buChar char="•"/>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Websites:</a:t>
            </a:r>
          </a:p>
          <a:p>
            <a:pPr>
              <a:buFont typeface="Wingdings" pitchFamily="2" charset="2"/>
              <a:buChar char="Ø"/>
            </a:pPr>
            <a:endParaRPr lang="en-US" b="1" dirty="0">
              <a:latin typeface="Times New Roman" pitchFamily="18" charset="0"/>
              <a:cs typeface="Times New Roman" pitchFamily="18" charset="0"/>
            </a:endParaRPr>
          </a:p>
          <a:p>
            <a:pPr>
              <a:buFont typeface="Arial" pitchFamily="34" charset="0"/>
              <a:buChar char="•"/>
            </a:pPr>
            <a:r>
              <a:rPr lang="en-US" dirty="0">
                <a:hlinkClick r:id="rId2"/>
              </a:rPr>
              <a:t> http://www.slideshare.net/</a:t>
            </a:r>
            <a:endParaRPr lang="en-US" dirty="0"/>
          </a:p>
          <a:p>
            <a:pPr>
              <a:buFont typeface="Arial" pitchFamily="34" charset="0"/>
              <a:buChar char="•"/>
            </a:pPr>
            <a:r>
              <a:rPr lang="en-US" dirty="0">
                <a:hlinkClick r:id="rId3"/>
              </a:rPr>
              <a:t> http://code.google.com/p/cse435-group4/</a:t>
            </a:r>
            <a:endParaRPr lang="en-US" dirty="0"/>
          </a:p>
          <a:p>
            <a:pPr>
              <a:buFont typeface="Arial" pitchFamily="34" charset="0"/>
              <a:buChar char="•"/>
            </a:pPr>
            <a:endParaRPr lang="en-US" dirty="0"/>
          </a:p>
          <a:p>
            <a:pPr>
              <a:buFont typeface="Arial" pitchFamily="34" charset="0"/>
              <a:buChar char="•"/>
            </a:pPr>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1"/>
            <a:ext cx="6797992" cy="830997"/>
          </a:xfrm>
        </p:spPr>
        <p:txBody>
          <a:bodyPr/>
          <a:lstStyle/>
          <a:p>
            <a:r>
              <a:rPr lang="en-US" b="1" dirty="0">
                <a:latin typeface="Times New Roman" pitchFamily="18" charset="0"/>
                <a:cs typeface="Times New Roman" pitchFamily="18" charset="0"/>
              </a:rPr>
              <a:t>                                         Overall Descriptions</a:t>
            </a:r>
            <a:br>
              <a:rPr lang="en-US" b="1" dirty="0">
                <a:latin typeface="Times New Roman" pitchFamily="18" charset="0"/>
                <a:cs typeface="Times New Roman" pitchFamily="18" charset="0"/>
              </a:rPr>
            </a:br>
            <a:r>
              <a:rPr lang="en-US" b="1" u="sng" dirty="0">
                <a:latin typeface="Times New Roman" pitchFamily="18" charset="0"/>
                <a:cs typeface="Times New Roman" pitchFamily="18" charset="0"/>
              </a:rPr>
              <a:t>Product </a:t>
            </a:r>
            <a:r>
              <a:rPr lang="en-GB" b="1" u="sng" dirty="0"/>
              <a:t>Perspective:</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     Use Case diagram of E-commerce website</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77666" y="2459482"/>
            <a:ext cx="6797992" cy="276999"/>
          </a:xfrm>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304800" y="971550"/>
            <a:ext cx="7086600" cy="41719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0"/>
            <a:ext cx="6797992" cy="276999"/>
          </a:xfrm>
        </p:spPr>
        <p:txBody>
          <a:bodyPr/>
          <a:lstStyle/>
          <a:p>
            <a:r>
              <a:rPr lang="en-US" b="1" u="sng" dirty="0">
                <a:latin typeface="Times New Roman" pitchFamily="18" charset="0"/>
                <a:cs typeface="Times New Roman" pitchFamily="18" charset="0"/>
              </a:rPr>
              <a:t>Product Function:</a:t>
            </a:r>
          </a:p>
        </p:txBody>
      </p:sp>
      <p:sp>
        <p:nvSpPr>
          <p:cNvPr id="3" name="Text Placeholder 2"/>
          <p:cNvSpPr>
            <a:spLocks noGrp="1"/>
          </p:cNvSpPr>
          <p:nvPr>
            <p:ph type="body" idx="1"/>
          </p:nvPr>
        </p:nvSpPr>
        <p:spPr>
          <a:xfrm>
            <a:off x="914400" y="590550"/>
            <a:ext cx="6032658" cy="4552950"/>
          </a:xfrm>
        </p:spPr>
        <p:txBody>
          <a:bodyPr/>
          <a:lstStyle/>
          <a:p>
            <a:endParaRPr lang="en-US" dirty="0"/>
          </a:p>
        </p:txBody>
      </p:sp>
      <p:pic>
        <p:nvPicPr>
          <p:cNvPr id="2053" name="Picture 5"/>
          <p:cNvPicPr>
            <a:picLocks noChangeAspect="1" noChangeArrowheads="1"/>
          </p:cNvPicPr>
          <p:nvPr/>
        </p:nvPicPr>
        <p:blipFill>
          <a:blip r:embed="rId3"/>
          <a:srcRect/>
          <a:stretch>
            <a:fillRect/>
          </a:stretch>
        </p:blipFill>
        <p:spPr bwMode="auto">
          <a:xfrm>
            <a:off x="304800" y="438150"/>
            <a:ext cx="8229599" cy="47053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374</TotalTime>
  <Words>1800</Words>
  <Application>Microsoft Office PowerPoint</Application>
  <PresentationFormat>On-screen Show (16:9)</PresentationFormat>
  <Paragraphs>106</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CFJCTS+PublicSans-Bold</vt:lpstr>
      <vt:lpstr>CFRUAJ+EBGaramond-Medium</vt:lpstr>
      <vt:lpstr>Arial</vt:lpstr>
      <vt:lpstr>Calibri</vt:lpstr>
      <vt:lpstr>ILIIOR+EBGaramond-Bold</vt:lpstr>
      <vt:lpstr>KQGMTU+Arial-BoldMT</vt:lpstr>
      <vt:lpstr>RMKPBC+PublicSans-BoldItalic</vt:lpstr>
      <vt:lpstr>Times New Roman</vt:lpstr>
      <vt:lpstr>Wingdings</vt:lpstr>
      <vt:lpstr>PVLNNE+ArialMT</vt:lpstr>
      <vt:lpstr>Theme Office</vt:lpstr>
      <vt:lpstr>PowerPoint Presentation</vt:lpstr>
      <vt:lpstr>PowerPoint Presentation</vt:lpstr>
      <vt:lpstr>                                                         Introduction Purpose:</vt:lpstr>
      <vt:lpstr>Document Conversions:</vt:lpstr>
      <vt:lpstr>Scope of Development Project:</vt:lpstr>
      <vt:lpstr>Definitions, Acronyms and Abbreviations:</vt:lpstr>
      <vt:lpstr>References:     </vt:lpstr>
      <vt:lpstr>                                         Overall Descriptions Product Perspective:      Use Case diagram of E-commerce website</vt:lpstr>
      <vt:lpstr>Product Function:</vt:lpstr>
      <vt:lpstr>User Classes and Characteristics:</vt:lpstr>
      <vt:lpstr>  Operating Environment:   </vt:lpstr>
      <vt:lpstr> Assumptions and Dependencies:  The assumptions are:   * The coding should be error free.  * The system should be user-friendly so that it is easy to use for the users.  * The information of all users must be stored in a database that is     accessible by the website.  * The system should have more storage capacity and provide fast access to the database.  * The system should provide search facility and support quick transactions.  * The E-Commerce website is running 24 hours a day.  * Users must have their correct usernames and passwords to enter into their online accounts     and do actions.</vt:lpstr>
      <vt:lpstr>Software Configuration:  This software package is developed using java as front end which is supported by sun micro system.  Microsoft SQL Server as the back end to store the database. Operating System: Windows 10 Language: Java, HTML, CSS, React JS, JavaScript, (front end). Database: My SQL Server (back end).  Hardware Configuration:  Processor: Pentium(R) Dual-core CPU. Hard Disk: 40GB. RAM: 256 MB or more. </vt:lpstr>
      <vt:lpstr>Data Requirement:         In this project Product Data collect's detailed information about products, including names, descriptions, prices, images, and availability. Customer Data Gather’s customer details such as names, addresses, contact information, and purchase history for order processing and customer management. Transaction Data Record order details, payment information, and shipping status to track and fulfill orders. Inventory Data Maintains real-time data on product stock levels to prevent overselling and manage restocking. Analytics Data Capture user interactions and behavior on the website to analyze and improve the user experience and marketing strategies. External Interface Requirement: GUI:      The software provides good graphical interface for the customer and the administrator can operate on  the system, performing the required task such as purchasing, update, viewing the details of the products.       * It allows user to purchase different types of products.       * It provides product verification and search facility based on different criteria.        * All the modules provided with the software must fit into this graphical user interface and accomplish to the standard defined.        * The design should be simple and all the different interfaces should follow a standard template.  </vt:lpstr>
      <vt:lpstr>System Features:  1. User Registration and Authentication:                   - Allow users to create accounts and log in securely.  2. Product Catalog:                  - Display products with images, descriptions, and prices.                  - Organize products into categories and subcategories.  3. Shopping Cart:                    - Enable users to add and remove items from their cart.                    - Show the total cost of items in the cart.  4. Product Search and Filtering:                    - Implement a search bar to find products.                    - Provide filters for sorting and narrowing down product choices.  5. Product Details:                    - Show detailed product information, including reviews and ratings.  6. User Profiles:                    - Allow users to manage their profiles and shipping information.  7. Checkout and Payment Processing:                   - Enable secure payment options (credit/debit cards, PayPal, etc.).                   - Calculate taxes and shipping costs.</vt:lpstr>
      <vt:lpstr>Other Non-Functional Requirements:  1.  Performance and Scalability:                - Ensure fast page load times to enhance user experience.                - Design for scalability to handle increased traffic during peak periods.  2.  Reliability and Availability:              - Aim for high uptime (e.g., 99.9% availability).              - Implement redundancy and failover mechanisms to minimize downtime.  3.  Security:              - Protect user data and transactions with strong encryption (HTTPS).              - Regularly update and patch software to address security vulnerabilities.              - Implement user authentication and authorization controls.  4.  Data Backup and Recovery:                - Regularly back up user data and system configurations.                - Establish a disaster recovery plan to restore data in case of failure.  5.  Compliance:                - Ensure compliance with relevant regulations (e.g., PCI DSS for payment data, GDPR for user privacy).                - Maintain records of compliance audits and certifications.  6.  Scalable Database:                 - Choose a database system capable of handling increasing data volumes.                 - Optimize database queries and indexing for efficient data retrieval.  7.  Load Testing:               - Perform load testing to simulate heavy traffic and identify performance bottlenecks.               - Optimize server configurations and resources accordingly.</vt:lpstr>
      <vt:lpstr>Other Requirements:  1.  Payment Gateway Integration:    - Integrate with multiple payment gateways to offer customers various payment options       (credit cards, digital wallets, etc.).  2.  Inventory Management:    - Implement real-time inventory tracking to prevent overselling and out-of-stock issues.  3.  Product Recommendations:    - Provide personalized product recommendations based on user browsing and purchase history.  4.  User Reviews and Ratings:    - Allow users to leave reviews and ratings for products, helping others make informed decisions.  5.  Guest Checkout:    - Offer a guest checkout option to streamline the purchase process for users who don't want to create an account.  6.  Abandoned Cart Recovery:    - Implement strategies to recover abandoned carts through email reminders and incentives.  7.  Cross-Selling and Upselling:    - Suggest related or higher-priced products during the checkout process to increase sales.</vt:lpstr>
      <vt:lpstr>CLASS DIADRAM :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jothi</dc:creator>
  <cp:lastModifiedBy>gowtham gv</cp:lastModifiedBy>
  <cp:revision>48</cp:revision>
  <dcterms:modified xsi:type="dcterms:W3CDTF">2023-09-22T03:58:07Z</dcterms:modified>
</cp:coreProperties>
</file>