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0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4B5996E-1974-8EEC-0234-272ED262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646F236-7E6D-CB38-44A6-7CADA04E6D9F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6B68D10-BD87-85C8-899A-554304CE459C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23FFD67-8E1C-C5D9-B04D-6A59482EDC65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8C7B997-C78A-38EF-F520-E96A1B4001B5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 descr="A person standing in front of a screen">
            <a:extLst>
              <a:ext uri="{FF2B5EF4-FFF2-40B4-BE49-F238E27FC236}">
                <a16:creationId xmlns:a16="http://schemas.microsoft.com/office/drawing/2014/main" id="{E6FB99F6-8217-84DD-E13C-ECF1CE89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2" y="917118"/>
            <a:ext cx="6715167" cy="3357584"/>
          </a:xfrm>
          <a:custGeom>
            <a:avLst/>
            <a:gdLst>
              <a:gd name="connsiteX0" fmla="*/ 0 w 6715167"/>
              <a:gd name="connsiteY0" fmla="*/ 0 h 3357584"/>
              <a:gd name="connsiteX1" fmla="*/ 492446 w 6715167"/>
              <a:gd name="connsiteY1" fmla="*/ 0 h 3357584"/>
              <a:gd name="connsiteX2" fmla="*/ 850588 w 6715167"/>
              <a:gd name="connsiteY2" fmla="*/ 0 h 3357584"/>
              <a:gd name="connsiteX3" fmla="*/ 1343033 w 6715167"/>
              <a:gd name="connsiteY3" fmla="*/ 0 h 3357584"/>
              <a:gd name="connsiteX4" fmla="*/ 1902631 w 6715167"/>
              <a:gd name="connsiteY4" fmla="*/ 0 h 3357584"/>
              <a:gd name="connsiteX5" fmla="*/ 2327925 w 6715167"/>
              <a:gd name="connsiteY5" fmla="*/ 0 h 3357584"/>
              <a:gd name="connsiteX6" fmla="*/ 2820370 w 6715167"/>
              <a:gd name="connsiteY6" fmla="*/ 0 h 3357584"/>
              <a:gd name="connsiteX7" fmla="*/ 3245664 w 6715167"/>
              <a:gd name="connsiteY7" fmla="*/ 0 h 3357584"/>
              <a:gd name="connsiteX8" fmla="*/ 3939565 w 6715167"/>
              <a:gd name="connsiteY8" fmla="*/ 0 h 3357584"/>
              <a:gd name="connsiteX9" fmla="*/ 4499162 w 6715167"/>
              <a:gd name="connsiteY9" fmla="*/ 0 h 3357584"/>
              <a:gd name="connsiteX10" fmla="*/ 5193062 w 6715167"/>
              <a:gd name="connsiteY10" fmla="*/ 0 h 3357584"/>
              <a:gd name="connsiteX11" fmla="*/ 5618356 w 6715167"/>
              <a:gd name="connsiteY11" fmla="*/ 0 h 3357584"/>
              <a:gd name="connsiteX12" fmla="*/ 6715167 w 6715167"/>
              <a:gd name="connsiteY12" fmla="*/ 0 h 3357584"/>
              <a:gd name="connsiteX13" fmla="*/ 6715167 w 6715167"/>
              <a:gd name="connsiteY13" fmla="*/ 458870 h 3357584"/>
              <a:gd name="connsiteX14" fmla="*/ 6715167 w 6715167"/>
              <a:gd name="connsiteY14" fmla="*/ 951315 h 3357584"/>
              <a:gd name="connsiteX15" fmla="*/ 6715167 w 6715167"/>
              <a:gd name="connsiteY15" fmla="*/ 1578064 h 3357584"/>
              <a:gd name="connsiteX16" fmla="*/ 6715167 w 6715167"/>
              <a:gd name="connsiteY16" fmla="*/ 2036934 h 3357584"/>
              <a:gd name="connsiteX17" fmla="*/ 6715167 w 6715167"/>
              <a:gd name="connsiteY17" fmla="*/ 2596532 h 3357584"/>
              <a:gd name="connsiteX18" fmla="*/ 6715167 w 6715167"/>
              <a:gd name="connsiteY18" fmla="*/ 3357584 h 3357584"/>
              <a:gd name="connsiteX19" fmla="*/ 6155570 w 6715167"/>
              <a:gd name="connsiteY19" fmla="*/ 3357584 h 3357584"/>
              <a:gd name="connsiteX20" fmla="*/ 5595973 w 6715167"/>
              <a:gd name="connsiteY20" fmla="*/ 3357584 h 3357584"/>
              <a:gd name="connsiteX21" fmla="*/ 5170679 w 6715167"/>
              <a:gd name="connsiteY21" fmla="*/ 3357584 h 3357584"/>
              <a:gd name="connsiteX22" fmla="*/ 4812536 w 6715167"/>
              <a:gd name="connsiteY22" fmla="*/ 3357584 h 3357584"/>
              <a:gd name="connsiteX23" fmla="*/ 4320091 w 6715167"/>
              <a:gd name="connsiteY23" fmla="*/ 3357584 h 3357584"/>
              <a:gd name="connsiteX24" fmla="*/ 3961949 w 6715167"/>
              <a:gd name="connsiteY24" fmla="*/ 3357584 h 3357584"/>
              <a:gd name="connsiteX25" fmla="*/ 3402351 w 6715167"/>
              <a:gd name="connsiteY25" fmla="*/ 3357584 h 3357584"/>
              <a:gd name="connsiteX26" fmla="*/ 3044209 w 6715167"/>
              <a:gd name="connsiteY26" fmla="*/ 3357584 h 3357584"/>
              <a:gd name="connsiteX27" fmla="*/ 2551763 w 6715167"/>
              <a:gd name="connsiteY27" fmla="*/ 3357584 h 3357584"/>
              <a:gd name="connsiteX28" fmla="*/ 1857863 w 6715167"/>
              <a:gd name="connsiteY28" fmla="*/ 3357584 h 3357584"/>
              <a:gd name="connsiteX29" fmla="*/ 1432569 w 6715167"/>
              <a:gd name="connsiteY29" fmla="*/ 3357584 h 3357584"/>
              <a:gd name="connsiteX30" fmla="*/ 1007275 w 6715167"/>
              <a:gd name="connsiteY30" fmla="*/ 3357584 h 3357584"/>
              <a:gd name="connsiteX31" fmla="*/ 0 w 6715167"/>
              <a:gd name="connsiteY31" fmla="*/ 3357584 h 3357584"/>
              <a:gd name="connsiteX32" fmla="*/ 0 w 6715167"/>
              <a:gd name="connsiteY32" fmla="*/ 2797987 h 3357584"/>
              <a:gd name="connsiteX33" fmla="*/ 0 w 6715167"/>
              <a:gd name="connsiteY33" fmla="*/ 2204813 h 3357584"/>
              <a:gd name="connsiteX34" fmla="*/ 0 w 6715167"/>
              <a:gd name="connsiteY34" fmla="*/ 1611640 h 3357584"/>
              <a:gd name="connsiteX35" fmla="*/ 0 w 6715167"/>
              <a:gd name="connsiteY35" fmla="*/ 1018467 h 3357584"/>
              <a:gd name="connsiteX36" fmla="*/ 0 w 6715167"/>
              <a:gd name="connsiteY36" fmla="*/ 0 h 335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715167" h="3357584" fill="none" extrusionOk="0">
                <a:moveTo>
                  <a:pt x="0" y="0"/>
                </a:moveTo>
                <a:cubicBezTo>
                  <a:pt x="203423" y="-31510"/>
                  <a:pt x="390154" y="14557"/>
                  <a:pt x="492446" y="0"/>
                </a:cubicBezTo>
                <a:cubicBezTo>
                  <a:pt x="594738" y="-14557"/>
                  <a:pt x="675098" y="30407"/>
                  <a:pt x="850588" y="0"/>
                </a:cubicBezTo>
                <a:cubicBezTo>
                  <a:pt x="1026078" y="-30407"/>
                  <a:pt x="1236790" y="29888"/>
                  <a:pt x="1343033" y="0"/>
                </a:cubicBezTo>
                <a:cubicBezTo>
                  <a:pt x="1449276" y="-29888"/>
                  <a:pt x="1652534" y="23502"/>
                  <a:pt x="1902631" y="0"/>
                </a:cubicBezTo>
                <a:cubicBezTo>
                  <a:pt x="2152728" y="-23502"/>
                  <a:pt x="2154859" y="18482"/>
                  <a:pt x="2327925" y="0"/>
                </a:cubicBezTo>
                <a:cubicBezTo>
                  <a:pt x="2500991" y="-18482"/>
                  <a:pt x="2682993" y="47705"/>
                  <a:pt x="2820370" y="0"/>
                </a:cubicBezTo>
                <a:cubicBezTo>
                  <a:pt x="2957747" y="-47705"/>
                  <a:pt x="3141976" y="39896"/>
                  <a:pt x="3245664" y="0"/>
                </a:cubicBezTo>
                <a:cubicBezTo>
                  <a:pt x="3349352" y="-39896"/>
                  <a:pt x="3609526" y="9424"/>
                  <a:pt x="3939565" y="0"/>
                </a:cubicBezTo>
                <a:cubicBezTo>
                  <a:pt x="4269604" y="-9424"/>
                  <a:pt x="4304925" y="2474"/>
                  <a:pt x="4499162" y="0"/>
                </a:cubicBezTo>
                <a:cubicBezTo>
                  <a:pt x="4693399" y="-2474"/>
                  <a:pt x="4943725" y="79145"/>
                  <a:pt x="5193062" y="0"/>
                </a:cubicBezTo>
                <a:cubicBezTo>
                  <a:pt x="5442399" y="-79145"/>
                  <a:pt x="5417257" y="39645"/>
                  <a:pt x="5618356" y="0"/>
                </a:cubicBezTo>
                <a:cubicBezTo>
                  <a:pt x="5819455" y="-39645"/>
                  <a:pt x="6191503" y="65315"/>
                  <a:pt x="6715167" y="0"/>
                </a:cubicBezTo>
                <a:cubicBezTo>
                  <a:pt x="6763349" y="149695"/>
                  <a:pt x="6673040" y="276888"/>
                  <a:pt x="6715167" y="458870"/>
                </a:cubicBezTo>
                <a:cubicBezTo>
                  <a:pt x="6757294" y="640852"/>
                  <a:pt x="6706612" y="808513"/>
                  <a:pt x="6715167" y="951315"/>
                </a:cubicBezTo>
                <a:cubicBezTo>
                  <a:pt x="6723722" y="1094118"/>
                  <a:pt x="6710349" y="1374984"/>
                  <a:pt x="6715167" y="1578064"/>
                </a:cubicBezTo>
                <a:cubicBezTo>
                  <a:pt x="6719985" y="1781144"/>
                  <a:pt x="6695060" y="1902141"/>
                  <a:pt x="6715167" y="2036934"/>
                </a:cubicBezTo>
                <a:cubicBezTo>
                  <a:pt x="6735274" y="2171727"/>
                  <a:pt x="6680775" y="2325343"/>
                  <a:pt x="6715167" y="2596532"/>
                </a:cubicBezTo>
                <a:cubicBezTo>
                  <a:pt x="6749559" y="2867721"/>
                  <a:pt x="6708006" y="3009844"/>
                  <a:pt x="6715167" y="3357584"/>
                </a:cubicBezTo>
                <a:cubicBezTo>
                  <a:pt x="6493296" y="3424550"/>
                  <a:pt x="6372904" y="3315036"/>
                  <a:pt x="6155570" y="3357584"/>
                </a:cubicBezTo>
                <a:cubicBezTo>
                  <a:pt x="5938236" y="3400132"/>
                  <a:pt x="5778465" y="3309057"/>
                  <a:pt x="5595973" y="3357584"/>
                </a:cubicBezTo>
                <a:cubicBezTo>
                  <a:pt x="5413481" y="3406111"/>
                  <a:pt x="5329741" y="3351127"/>
                  <a:pt x="5170679" y="3357584"/>
                </a:cubicBezTo>
                <a:cubicBezTo>
                  <a:pt x="5011617" y="3364041"/>
                  <a:pt x="4963585" y="3319328"/>
                  <a:pt x="4812536" y="3357584"/>
                </a:cubicBezTo>
                <a:cubicBezTo>
                  <a:pt x="4661487" y="3395840"/>
                  <a:pt x="4489993" y="3311124"/>
                  <a:pt x="4320091" y="3357584"/>
                </a:cubicBezTo>
                <a:cubicBezTo>
                  <a:pt x="4150190" y="3404044"/>
                  <a:pt x="4070325" y="3326755"/>
                  <a:pt x="3961949" y="3357584"/>
                </a:cubicBezTo>
                <a:cubicBezTo>
                  <a:pt x="3853573" y="3388413"/>
                  <a:pt x="3582550" y="3300176"/>
                  <a:pt x="3402351" y="3357584"/>
                </a:cubicBezTo>
                <a:cubicBezTo>
                  <a:pt x="3222152" y="3414992"/>
                  <a:pt x="3192767" y="3351293"/>
                  <a:pt x="3044209" y="3357584"/>
                </a:cubicBezTo>
                <a:cubicBezTo>
                  <a:pt x="2895651" y="3363875"/>
                  <a:pt x="2771016" y="3346286"/>
                  <a:pt x="2551763" y="3357584"/>
                </a:cubicBezTo>
                <a:cubicBezTo>
                  <a:pt x="2332510" y="3368882"/>
                  <a:pt x="2189804" y="3311839"/>
                  <a:pt x="1857863" y="3357584"/>
                </a:cubicBezTo>
                <a:cubicBezTo>
                  <a:pt x="1525922" y="3403329"/>
                  <a:pt x="1542213" y="3307792"/>
                  <a:pt x="1432569" y="3357584"/>
                </a:cubicBezTo>
                <a:cubicBezTo>
                  <a:pt x="1322925" y="3407376"/>
                  <a:pt x="1143691" y="3334841"/>
                  <a:pt x="1007275" y="3357584"/>
                </a:cubicBezTo>
                <a:cubicBezTo>
                  <a:pt x="870859" y="3380327"/>
                  <a:pt x="304835" y="3354494"/>
                  <a:pt x="0" y="3357584"/>
                </a:cubicBezTo>
                <a:cubicBezTo>
                  <a:pt x="-66856" y="3089325"/>
                  <a:pt x="51098" y="2933844"/>
                  <a:pt x="0" y="2797987"/>
                </a:cubicBezTo>
                <a:cubicBezTo>
                  <a:pt x="-51098" y="2662130"/>
                  <a:pt x="31417" y="2327850"/>
                  <a:pt x="0" y="2204813"/>
                </a:cubicBezTo>
                <a:cubicBezTo>
                  <a:pt x="-31417" y="2081776"/>
                  <a:pt x="13543" y="1800553"/>
                  <a:pt x="0" y="1611640"/>
                </a:cubicBezTo>
                <a:cubicBezTo>
                  <a:pt x="-13543" y="1422727"/>
                  <a:pt x="65758" y="1241429"/>
                  <a:pt x="0" y="1018467"/>
                </a:cubicBezTo>
                <a:cubicBezTo>
                  <a:pt x="-65758" y="795505"/>
                  <a:pt x="68370" y="249625"/>
                  <a:pt x="0" y="0"/>
                </a:cubicBezTo>
                <a:close/>
              </a:path>
              <a:path w="6715167" h="3357584" stroke="0" extrusionOk="0">
                <a:moveTo>
                  <a:pt x="0" y="0"/>
                </a:moveTo>
                <a:cubicBezTo>
                  <a:pt x="142657" y="-76688"/>
                  <a:pt x="461227" y="82893"/>
                  <a:pt x="693901" y="0"/>
                </a:cubicBezTo>
                <a:cubicBezTo>
                  <a:pt x="926575" y="-82893"/>
                  <a:pt x="1014675" y="44155"/>
                  <a:pt x="1320650" y="0"/>
                </a:cubicBezTo>
                <a:cubicBezTo>
                  <a:pt x="1626625" y="-44155"/>
                  <a:pt x="1625172" y="19942"/>
                  <a:pt x="1880247" y="0"/>
                </a:cubicBezTo>
                <a:cubicBezTo>
                  <a:pt x="2135322" y="-19942"/>
                  <a:pt x="2287943" y="47244"/>
                  <a:pt x="2439844" y="0"/>
                </a:cubicBezTo>
                <a:cubicBezTo>
                  <a:pt x="2591745" y="-47244"/>
                  <a:pt x="2812358" y="52957"/>
                  <a:pt x="3066593" y="0"/>
                </a:cubicBezTo>
                <a:cubicBezTo>
                  <a:pt x="3320828" y="-52957"/>
                  <a:pt x="3378901" y="44916"/>
                  <a:pt x="3491887" y="0"/>
                </a:cubicBezTo>
                <a:cubicBezTo>
                  <a:pt x="3604873" y="-44916"/>
                  <a:pt x="3894397" y="24832"/>
                  <a:pt x="4051484" y="0"/>
                </a:cubicBezTo>
                <a:cubicBezTo>
                  <a:pt x="4208571" y="-24832"/>
                  <a:pt x="4372976" y="64340"/>
                  <a:pt x="4611081" y="0"/>
                </a:cubicBezTo>
                <a:cubicBezTo>
                  <a:pt x="4849186" y="-64340"/>
                  <a:pt x="4848707" y="30298"/>
                  <a:pt x="5036375" y="0"/>
                </a:cubicBezTo>
                <a:cubicBezTo>
                  <a:pt x="5224043" y="-30298"/>
                  <a:pt x="5304632" y="22220"/>
                  <a:pt x="5394517" y="0"/>
                </a:cubicBezTo>
                <a:cubicBezTo>
                  <a:pt x="5484402" y="-22220"/>
                  <a:pt x="5844833" y="31607"/>
                  <a:pt x="6021266" y="0"/>
                </a:cubicBezTo>
                <a:cubicBezTo>
                  <a:pt x="6197699" y="-31607"/>
                  <a:pt x="6470209" y="58658"/>
                  <a:pt x="6715167" y="0"/>
                </a:cubicBezTo>
                <a:cubicBezTo>
                  <a:pt x="6769357" y="188638"/>
                  <a:pt x="6650808" y="365742"/>
                  <a:pt x="6715167" y="593173"/>
                </a:cubicBezTo>
                <a:cubicBezTo>
                  <a:pt x="6779526" y="820604"/>
                  <a:pt x="6645081" y="953456"/>
                  <a:pt x="6715167" y="1219922"/>
                </a:cubicBezTo>
                <a:cubicBezTo>
                  <a:pt x="6785253" y="1486388"/>
                  <a:pt x="6690424" y="1549503"/>
                  <a:pt x="6715167" y="1678792"/>
                </a:cubicBezTo>
                <a:cubicBezTo>
                  <a:pt x="6739910" y="1808081"/>
                  <a:pt x="6655190" y="2083823"/>
                  <a:pt x="6715167" y="2204813"/>
                </a:cubicBezTo>
                <a:cubicBezTo>
                  <a:pt x="6775144" y="2325803"/>
                  <a:pt x="6657043" y="2630023"/>
                  <a:pt x="6715167" y="2831563"/>
                </a:cubicBezTo>
                <a:cubicBezTo>
                  <a:pt x="6773291" y="3033103"/>
                  <a:pt x="6668377" y="3221969"/>
                  <a:pt x="6715167" y="3357584"/>
                </a:cubicBezTo>
                <a:cubicBezTo>
                  <a:pt x="6536481" y="3390765"/>
                  <a:pt x="6364779" y="3319793"/>
                  <a:pt x="6222721" y="3357584"/>
                </a:cubicBezTo>
                <a:cubicBezTo>
                  <a:pt x="6080663" y="3395375"/>
                  <a:pt x="5970368" y="3319701"/>
                  <a:pt x="5797428" y="3357584"/>
                </a:cubicBezTo>
                <a:cubicBezTo>
                  <a:pt x="5624488" y="3395467"/>
                  <a:pt x="5526910" y="3315725"/>
                  <a:pt x="5304982" y="3357584"/>
                </a:cubicBezTo>
                <a:cubicBezTo>
                  <a:pt x="5083054" y="3399443"/>
                  <a:pt x="5078484" y="3335979"/>
                  <a:pt x="4879688" y="3357584"/>
                </a:cubicBezTo>
                <a:cubicBezTo>
                  <a:pt x="4680892" y="3379189"/>
                  <a:pt x="4553604" y="3307047"/>
                  <a:pt x="4320091" y="3357584"/>
                </a:cubicBezTo>
                <a:cubicBezTo>
                  <a:pt x="4086578" y="3408121"/>
                  <a:pt x="3793643" y="3321131"/>
                  <a:pt x="3626190" y="3357584"/>
                </a:cubicBezTo>
                <a:cubicBezTo>
                  <a:pt x="3458737" y="3394037"/>
                  <a:pt x="3267560" y="3307339"/>
                  <a:pt x="3133745" y="3357584"/>
                </a:cubicBezTo>
                <a:cubicBezTo>
                  <a:pt x="2999930" y="3407829"/>
                  <a:pt x="2647700" y="3291310"/>
                  <a:pt x="2439844" y="3357584"/>
                </a:cubicBezTo>
                <a:cubicBezTo>
                  <a:pt x="2231988" y="3423858"/>
                  <a:pt x="2144000" y="3342520"/>
                  <a:pt x="2014550" y="3357584"/>
                </a:cubicBezTo>
                <a:cubicBezTo>
                  <a:pt x="1885100" y="3372648"/>
                  <a:pt x="1622700" y="3329068"/>
                  <a:pt x="1320650" y="3357584"/>
                </a:cubicBezTo>
                <a:cubicBezTo>
                  <a:pt x="1018600" y="3386100"/>
                  <a:pt x="963234" y="3292320"/>
                  <a:pt x="693901" y="3357584"/>
                </a:cubicBezTo>
                <a:cubicBezTo>
                  <a:pt x="424568" y="3422848"/>
                  <a:pt x="228545" y="3328740"/>
                  <a:pt x="0" y="3357584"/>
                </a:cubicBezTo>
                <a:cubicBezTo>
                  <a:pt x="-3579" y="3138656"/>
                  <a:pt x="8413" y="2988995"/>
                  <a:pt x="0" y="2831563"/>
                </a:cubicBezTo>
                <a:cubicBezTo>
                  <a:pt x="-8413" y="2674131"/>
                  <a:pt x="47553" y="2422477"/>
                  <a:pt x="0" y="2271965"/>
                </a:cubicBezTo>
                <a:cubicBezTo>
                  <a:pt x="-47553" y="2121453"/>
                  <a:pt x="59607" y="1957284"/>
                  <a:pt x="0" y="1745944"/>
                </a:cubicBezTo>
                <a:cubicBezTo>
                  <a:pt x="-59607" y="1534604"/>
                  <a:pt x="31949" y="1472306"/>
                  <a:pt x="0" y="1253498"/>
                </a:cubicBezTo>
                <a:cubicBezTo>
                  <a:pt x="-31949" y="1034690"/>
                  <a:pt x="7249" y="909101"/>
                  <a:pt x="0" y="693901"/>
                </a:cubicBezTo>
                <a:cubicBezTo>
                  <a:pt x="-7249" y="478701"/>
                  <a:pt x="26810" y="1796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57313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53" name="Frame 52">
            <a:extLst>
              <a:ext uri="{FF2B5EF4-FFF2-40B4-BE49-F238E27FC236}">
                <a16:creationId xmlns:a16="http://schemas.microsoft.com/office/drawing/2014/main" id="{E488A219-9661-1367-CB41-355B3B8D8228}"/>
              </a:ext>
            </a:extLst>
          </p:cNvPr>
          <p:cNvSpPr/>
          <p:nvPr/>
        </p:nvSpPr>
        <p:spPr>
          <a:xfrm>
            <a:off x="172867" y="4477357"/>
            <a:ext cx="6653268" cy="1286093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053F6C-620A-034F-D8EE-699059ACC998}"/>
              </a:ext>
            </a:extLst>
          </p:cNvPr>
          <p:cNvSpPr txBox="1"/>
          <p:nvPr/>
        </p:nvSpPr>
        <p:spPr>
          <a:xfrm>
            <a:off x="300561" y="4718518"/>
            <a:ext cx="612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Investigating Key Features and Their Impact on housing data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F1DB225B-E1DC-CD8A-1308-5AE218576E1E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F1BFEF8-A4FE-AA11-BA58-6CA268A79CE8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C8D1B066-2B1B-A620-4843-9A9CD773D4B0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45C4153-B482-6300-1A9F-07BE69B0BA5C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B58CB3E6-5903-97ED-B673-7970635F64AA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C8EA1FFC-C9A1-50DB-6196-A943E6A25E7B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933A7D9C-5528-227F-E4BD-C33621271AD1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81A22C9D-11B1-C602-445E-75967BCB0F77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8FCFC-8719-36D3-DB97-2993DA03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1AA39A-F213-6854-721C-E8C765CA0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604B360-BCD7-3E61-3702-2380AA31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6F15B38-55FD-7A39-DA6A-463FB29B1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A3EF94-1E10-81C8-8C3D-401B08C52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877737-39B9-056C-43F6-79FA58C4F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0F4AC-4680-9770-071E-2AB80F5F3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4A746C-F791-8928-30EC-DD2FE35A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6C068-9BAB-9331-4E3B-424490E09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9C0819-4192-3D5D-67C8-5BCA79731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F3737D-A7BA-8104-9811-E17528A4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D9D9D2-0F78-867C-4F63-99476F335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E1322E-903E-4429-6C67-E52098956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C025B2-AFE9-E468-A1D1-F2AE46704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9400E0-A52D-A0CC-FDD1-39E5C66E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6C84C-2406-C4F3-A36B-EC650A19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2E092C-D555-74CB-3BF8-87A2377D4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CEC88-EB05-C787-321F-99F6F117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C037A7-6D0E-B8E6-99DC-FB4243BEE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B9CA2F-88AD-5393-F47E-E6C4AFB13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2B9712-E039-4B05-C2E9-703D34EE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99DC1F-7819-1AA2-1287-E06FE97F9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4D1736-2755-E5F6-FC4F-219F659F4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EEB644-B6FE-A47A-5EA0-427884ED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64E3E3-F0E8-FDB0-46C8-C805EA0C8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DEFA11-AE1A-B815-B9EE-6788501E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A16F03-1B23-3C25-FD69-BEB280A1B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79EC4-9ECD-D1FF-3F33-C2F3777CF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37F3DC-2AA6-FADF-4353-2ED45584B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F2CD3D-410E-1089-36F8-C3F7F746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4B894C-F66D-0A50-5D87-022F5B855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5872D0-5F87-05CB-D677-F54C47958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21E313-FB6E-FABA-6835-2E3AE063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6B6580-141A-72CC-F718-1AB20274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798D1EC-704C-31EA-C033-764D5FD6F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9FCC86D-23E9-6A0D-0D8C-E1BBD9BF9818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E1BB7A9-605F-1CA8-9A78-EB5EBAD2BF44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4133929-9AC0-6611-D5A9-39C1760535B3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2775AB4-FBF2-A5FE-A591-769BEC537DF0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1B89CA9-0157-967A-615B-F8315CA25D66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00303381-3635-8A44-2F64-76FE50B40F00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B441AE24-A238-F42C-A511-C8C51D0D003A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4B629C91-9E2C-0577-CA46-78B14E6F5781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4E67440A-F00C-F900-8530-8499DBE187AD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08275CD-0F59-AC3C-CBB4-17C04348904B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120984A3-D4D9-0F9E-07ED-B6C2B482BD67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0121C7E8-4482-4343-C922-35A3D1343CD6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63D54-7343-7770-AFCB-F8F6B749E88F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2AA7B-C901-D20F-1DC4-B135B3B7AB5B}"/>
              </a:ext>
            </a:extLst>
          </p:cNvPr>
          <p:cNvSpPr txBox="1"/>
          <p:nvPr/>
        </p:nvSpPr>
        <p:spPr>
          <a:xfrm>
            <a:off x="542561" y="853837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4">
                    <a:lumMod val="50000"/>
                  </a:schemeClr>
                </a:solidFill>
              </a:rPr>
              <a:t>Multivarient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87E6F3-0F94-7EF4-AD88-B828B57B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7" y="73172"/>
            <a:ext cx="11194647" cy="66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D561-9851-314C-98FC-A907991E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93417F-F082-65D3-80D6-9A0BD2B7A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4D8C98B-48C5-CA16-34F0-8195401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F510B2-E82B-98C7-30AF-FAD30377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F90AA2-2F4B-D1C8-CED4-1950411E0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B501F2-4614-896F-1528-79D3414E1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15CDFC-6A3F-A471-E223-021D1B60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CEDE54-44FB-749F-07C1-3BEA527C6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89D1ED-919C-ADA1-CC4C-37F595185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573A02-5961-3AA7-350D-5321CCC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9612F-F18C-B431-D320-70432F96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807C50-C07E-C140-2851-E838FEC5D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EC0B6C-4277-1D0B-B1C0-B0FF9754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52406A-976A-AE82-BA4C-FC52164A1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5BCBBD-A790-AE11-15D9-9BDB73EA8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AA1D49-74F7-94EC-35AB-1FBD10D6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BAFC52-C403-64C5-7F88-68A411F10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2A70E7-57A4-2F0B-9DB6-8C84818A4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A760A0-B613-1EC2-CAC9-3A86337C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84D44C-97E9-813E-FFA6-D37B36798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BF6619-30E4-56DC-1F37-BF792193E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830125-D636-A474-94B5-C3D91851D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841335-C15C-1406-C7BD-FAB08F066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9A1ACC-3CE8-2BCE-DBAA-EAE432930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8B24FB-9F0A-1311-8473-ECF54DB81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A53717-F704-1FEF-339A-33E5FFCD8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0BFD0E-63D7-BBCD-39A1-3EBE66EC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0DA581-672D-BC8D-2553-71D697FF4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784AFA-1CC2-BC34-4470-82E841886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2A18EE-B58C-229E-B300-296D67AC2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C033F8-3A64-9C30-9687-35C932DDA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7B4ABF-AEA0-4AF1-65D0-CDE8D3D8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FA3BF8-D305-9BBC-45C6-3D2FEACB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596FAA-5405-0344-6396-4BE9C6BB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400CEC4-0FE0-DEB7-C9C9-646AFF8B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BB8E369-BBC5-4D83-A6F6-9EBC3F7A2429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29A2B95-0879-CFE4-3DCF-BEE6ADECD423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90F71CD-E440-2D96-ECD9-E9DFF15E4771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52256D0-E16C-4B19-0CA4-41B4D9F89444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8892EC35-F93C-A6EE-316C-A1F25D51C58C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26E718C2-A80C-A743-487B-16DC93864D9E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E6577CF-D133-F90B-0BDC-CCB6F8C8BB36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5D92A372-2DA3-966C-485C-6ADF6CC33AB6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FF82DB28-A514-AC77-4B5C-1BA280EEFB7B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3CCF9A8-147B-2C16-7918-CB1412849B6A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7D6EDCD3-F79D-917C-635A-B1A95B3840F2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5C911F61-B1BE-BD85-1E5A-279AE8FC6A55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FFF67-AE3F-9142-7EF0-B2ABF656F4F0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5C7D4-3A62-1757-363B-B5A8DA1EC3DA}"/>
              </a:ext>
            </a:extLst>
          </p:cNvPr>
          <p:cNvSpPr txBox="1"/>
          <p:nvPr/>
        </p:nvSpPr>
        <p:spPr>
          <a:xfrm>
            <a:off x="542561" y="853837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4">
                    <a:lumMod val="50000"/>
                  </a:schemeClr>
                </a:solidFill>
              </a:rPr>
              <a:t>Multivarient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D2903-7B40-31A0-FBAB-32B42CF2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9" y="106898"/>
            <a:ext cx="11345439" cy="66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77130-F38C-7BB6-A8E4-11FF7417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94837D-504D-FB10-8DAC-FF10202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4C92366-25B0-7B5F-61DF-B7D0CE9D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6BA69C8-E3D2-BA49-5B9C-B0C761E8F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2A5354-B07F-F697-CF14-844EBA2D4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0B6598-1761-F0ED-0DDA-E3BB40C0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21B5DB-9B90-5F0A-1514-3FDFC4B98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F718B6-E3FD-54A0-F66D-537370FC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16B8D3-362D-2DDF-836F-B8F7A9FE1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F3F137-9D72-53E5-DAFE-7A7710C84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DCDD35-C8DE-01A6-3F95-512A2BF64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AEB8A-4323-0AD0-CFD6-7E0AA51FC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4A1F47-FAB3-FF58-B217-5C9C5E6A5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312512-2242-4752-8F56-09FD9F09E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588843-EA20-B7BC-44DA-BBC4173CE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653EEB-FC54-A5E9-AD7B-90F9BA546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BE5C775-E4C6-31A7-FDAC-53FBB48CC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1B785C-DA80-DA95-1699-189C421B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07BE90-D879-990F-7C1C-C6038A9E5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30F4AA-3CD9-0EB0-C82A-C4395C67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326E20-E005-853B-A121-A0ECB1A2E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0FE064-B080-7BCE-1241-2D88CA86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F1505C-9402-9125-C39A-E5A96BA3E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837551-20D8-B3FB-E931-5F5E0BB1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2B3248-77EB-A4AF-8B46-FE04FA2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223A86-A7E3-4CA0-03DA-21798AE72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7D6798-5A0E-29F1-B311-462E285F6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67576A-1BF5-06CA-C303-75C84671C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48AF4E-6029-4FB9-3379-155DA3A80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32D6A-B02F-CC4C-F0CF-B004FC18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05EAEA-28F5-793D-1AC9-ACCCA6C5C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705FB7-D037-7999-4A44-2315C2D90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08CE58-6484-F583-9782-91895EE87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945D4-A8EB-0C66-DFDA-A722DEE34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032CC6E-8B36-20F5-020E-5A9EABBD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6DD1EC6-582F-05D4-0735-02A8EE3FC1F4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0F77D46-2A69-653A-842E-8ECE24BA4EBE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1811F78-86F8-DE52-F4EB-C0EF53D0670B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63E366D-01F6-CE9D-5D13-03481EE96BAF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55558DAA-8039-7320-0996-58EAC82D0F2D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90583A15-2968-A8EF-F96F-FA3F2F860726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881612D-586C-55E4-747A-BFCB2CB02B2C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4AF70AED-49E9-AF69-4357-615B2F6B70FD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031EF085-C044-7C23-FFA0-F7E30BEE4FD8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85EE4D03-F300-3CA3-C56D-E80102646AF2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089742A-270C-5FA7-ECF1-797A37E3E0D0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F40D34CC-9BBA-A4A2-AB2E-A15AB181D854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7E059-0516-D186-6C66-50CFC2A5AAA5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BF0E-73ED-2DD9-5395-6020519A1060}"/>
              </a:ext>
            </a:extLst>
          </p:cNvPr>
          <p:cNvSpPr txBox="1"/>
          <p:nvPr/>
        </p:nvSpPr>
        <p:spPr>
          <a:xfrm>
            <a:off x="542561" y="853837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4">
                    <a:lumMod val="50000"/>
                  </a:schemeClr>
                </a:solidFill>
              </a:rPr>
              <a:t>Multivarient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8C0F-99EF-7E08-83E3-AE05BB83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53" y="69174"/>
            <a:ext cx="11624644" cy="66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8B166-A98A-B6CF-6C67-7385A126D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FFA966-B48E-95E3-70FC-C3808937C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FEA2AC05-0E0C-5C70-181F-756AA257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774BA4-2ACE-6D24-7455-ADB759BBC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30A425-E9B7-CD15-914D-E6736B61B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8A09D7-6742-E540-1AC7-5D69A09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9C8819-55DC-FFF0-43D6-BD50B129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F4BC83-A9E9-FECF-BDFF-3AE2CCF7F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B4556B-4E7D-4694-A6DE-691185E56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C1FC48-CD47-FCC8-B975-F5BCE25A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14D63C-DF3B-C505-E7E3-FB817041D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A93149-596C-9170-2B73-B5253A96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568228-75D7-4D6E-CDDB-096CEB4B1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15FEFB-FB09-7D75-C966-0413C0EFC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077E9A-C6A5-4DC2-026D-B73146398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DE277-8912-065E-34A4-3BB1424B5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C59A61-13F4-CEE5-9BF9-11BF1BEA1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F5A138-2A36-FE14-32AB-8142CE9C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970BF6-E197-8A21-6023-E0B843C43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076DEF-D3C8-6885-30C7-B7EC1C7D1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90A72-3E14-5B51-A57C-7D6D836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C41CD8-BD3E-754D-C682-823099BF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38D8DA-1DEF-5EF4-8B4F-A0673677D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433AE-1D29-9F14-7A6B-1C92C0F92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24F624-5AEF-E3CF-36E7-67DDE32A6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EA040E-5237-E393-BB88-BA5EF816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41D9DC-7CEF-5FDD-1809-1792817C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D8F290-143D-775A-A3E8-121D4D957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345E45-55FB-5FA1-BB49-C27A7EE1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FD9DD8-33A4-9899-3FEA-F26E756D8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69A9FB-22F3-AA6B-8CB6-DEF0AF771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D1A413-558A-ABE8-D7E9-A9FAD3CE8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628B0D-7975-575A-45E6-1380695A3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A06B4D-8E25-EA79-F1AE-F2D00C2B8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128FD6D-BA6C-EB77-7126-61816D92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ABAAF97-A0BD-C5BE-C9DB-18B07900D48E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6F59EDC-B69E-F55C-228E-E9BBDDF4FD3A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3C1D975-6901-D21D-6205-4316B9CA0F79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85FEA02-2B59-B185-53FF-33CD8EB72F20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272487B8-033F-A031-2094-48685FD68807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35E9D497-C810-15F9-F627-7D994846D27B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5ACF38F5-614B-2904-4B61-B3042C569FED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D50C5267-3151-461A-2D0D-3E96B9F35BBA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2059AD16-9CF6-4C14-85FE-32C84C2621D8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1C14E42-4BA8-9F51-CBA8-D8D8E0B8BF24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1FCE93BA-185A-9523-087B-DD852220935B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D84FE874-178B-54AF-A1BD-3D85EB511E5E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E2A5C-AA6A-B9BA-1A91-B78B1E4FD546}"/>
              </a:ext>
            </a:extLst>
          </p:cNvPr>
          <p:cNvSpPr txBox="1"/>
          <p:nvPr/>
        </p:nvSpPr>
        <p:spPr>
          <a:xfrm>
            <a:off x="558506" y="901924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2014-8C7A-297A-6B29-8A80D5B58DF9}"/>
              </a:ext>
            </a:extLst>
          </p:cNvPr>
          <p:cNvSpPr txBox="1"/>
          <p:nvPr/>
        </p:nvSpPr>
        <p:spPr>
          <a:xfrm>
            <a:off x="573624" y="1473276"/>
            <a:ext cx="6076125" cy="311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As per the </a:t>
            </a:r>
            <a:r>
              <a:rPr lang="en-IN" sz="1900" dirty="0" err="1">
                <a:solidFill>
                  <a:schemeClr val="accent4">
                    <a:lumMod val="50000"/>
                  </a:schemeClr>
                </a:solidFill>
              </a:rPr>
              <a:t>visulization</a:t>
            </a: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 there is major correlation between </a:t>
            </a:r>
            <a:r>
              <a:rPr lang="en-IN" sz="1900" dirty="0" err="1">
                <a:solidFill>
                  <a:schemeClr val="accent4">
                    <a:lumMod val="50000"/>
                  </a:schemeClr>
                </a:solidFill>
              </a:rPr>
              <a:t>OversllQual</a:t>
            </a: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sz="1900" dirty="0" err="1">
                <a:solidFill>
                  <a:schemeClr val="accent4">
                    <a:lumMod val="50000"/>
                  </a:schemeClr>
                </a:solidFill>
              </a:rPr>
              <a:t>GrLivArea</a:t>
            </a: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sz="1900" dirty="0" err="1">
                <a:solidFill>
                  <a:schemeClr val="accent4">
                    <a:lumMod val="50000"/>
                  </a:schemeClr>
                </a:solidFill>
              </a:rPr>
              <a:t>GarageCars,GarageArea</a:t>
            </a: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900" dirty="0">
                <a:solidFill>
                  <a:schemeClr val="accent4">
                    <a:lumMod val="50000"/>
                  </a:schemeClr>
                </a:solidFill>
              </a:rPr>
              <a:t>- And BsmtFinSF2,LowQualFinSF,BsmtHalfBath,KitchenAbvGr,EnclosedPorch,3SsnPorch,ScreenPorch,PoolArea,MiscVal these has no Correlation with the Sale Price.</a:t>
            </a:r>
          </a:p>
        </p:txBody>
      </p:sp>
    </p:spTree>
    <p:extLst>
      <p:ext uri="{BB962C8B-B14F-4D97-AF65-F5344CB8AC3E}">
        <p14:creationId xmlns:p14="http://schemas.microsoft.com/office/powerpoint/2010/main" val="14076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FD99C-261D-5897-D021-984E45C3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865A1E-FA22-0954-53BF-F7BB2E58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5FCAA5B1-9226-3AAC-7770-8E666F88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FB1F2D0-3C6A-31C6-6271-E292C92C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D9F68E-44AE-CF2A-D73E-834166107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19F8B1-2145-9C9E-BFD2-1E073F53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FC0775-9238-F9D2-D719-95DFA402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F9F3F4-E1C5-ED49-34F4-BE921B424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756EFB-2676-A582-3FD0-B76A9F25D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A6987-E415-6DB4-149E-496800802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9F97D4-9CF1-785E-502D-AF2FB2172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E5AAB5-C668-641F-4E61-E77098FA8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7678A-FB8D-92DF-B76D-E97D7DA6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1D1B91-1892-9E5A-7967-5A8E7207B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A5F217-7C03-5A09-7BAF-B75567DE6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A5137F-7524-81B9-0C09-BDCDD6342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757541-27CC-E317-33FE-F4E2B7C1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88F1EF-7B53-6C86-A04D-FA7BB42A8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A36766-9292-C5AF-78F5-A20F82364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741331-F2C6-AE55-B92B-760F0001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7E22AD-9391-EE00-9CE2-94CB1EEB6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54929E-8973-AA8E-EBCE-5D57F614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E665D0-ECF3-5C5F-EE95-888A9EC38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779767-8F07-6CB9-537C-3CD743A14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87F3-FEE1-8EE1-3206-214102BAE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F4A399-98C3-2FE8-561D-001DA5827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DAF628-18EC-E5DC-874A-4A5D3499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B00A91-D585-1401-4C9A-B3FC3E664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630B7C-5886-0890-83FC-DD1AF9AE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30AB34-90DB-4EEA-9258-0D344627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0BCF53-91DB-26A9-7400-8B41E5B47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46BA29-C319-347B-9E36-8DBAA3F2C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DDA7CF-0A43-B1AF-B872-D5FA4F5C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70285-FDD9-D47E-527B-D82929AA2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136F882-CB3A-55D2-E5EE-053900F76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3B11A2C-D5CD-88FF-F19C-2CA98CAB8CF2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E482383-5528-3DBF-C9E2-12D377C059F6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92A92C0-C0BF-A5A3-5799-E98E680BA77B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4C5E79C-9848-9C4F-E1C0-705A04C904B7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00C01721-9BDB-C94D-AF1B-EC10E7928916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354EC72B-2295-BA14-1783-BAAA5B3FE325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E8EF5941-EBE1-5DC3-8200-B3D295A64125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4EB7D4C7-3519-9B6A-E1CA-2060BF5A5F47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2A9BE8F-3EC3-0D18-F7AC-1C1394D05957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DAD806F-0FC3-7D8F-C80F-E67E87A4F9D4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A1B49B3F-C16F-525C-FEB3-65C44CEE59BF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353D65EA-8180-6140-EA4B-AE4EF0F8A620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68637-E970-BD8B-6370-44205E717E22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028D2-7C0D-E9D4-2653-2AC071829F48}"/>
              </a:ext>
            </a:extLst>
          </p:cNvPr>
          <p:cNvSpPr txBox="1"/>
          <p:nvPr/>
        </p:nvSpPr>
        <p:spPr>
          <a:xfrm>
            <a:off x="581868" y="1007700"/>
            <a:ext cx="6076125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As per the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visulization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there is major correlation between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OversllQual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GrLivArea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GarageCars,GarageArea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- And BsmtFinSF2,LowQualFinSF,BsmtHalfBath,KitchenAbvGr,EnclosedPorch,3SsnPorch,ScreenPorch,PoolArea,MiscVal these has no Correlation with the Sale Price.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59EB2-51DE-5FF6-8F1F-FB4E0EE8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80" y="168280"/>
            <a:ext cx="11767527" cy="64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2978B-E634-6E20-397F-B8477412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207C2-9CB8-1C07-24AF-F618C17D7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4BC5573-E430-B3F4-E92B-EA276284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DFE5BA-2845-A298-EFF1-386EABC72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DCF71C-9A03-AA15-E8EF-72E82D6C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A7594B-15FB-7215-EE7A-2BB9B000B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5837B8-7850-BBBF-CA83-24FC0EF32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FC4B25-D0C9-3526-95AC-44BB43BC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DC479D-316A-E364-62A3-77C954006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6886F9E-9D15-654A-355D-B3DD63D7B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8C02EA-9FD9-1A7C-8544-BDF5D3B9C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BBD4DF-649E-39F1-CFF3-D5A01195E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4F400-C73F-9E51-90D0-96ED765ED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0F9FC2-AC27-B6C5-7582-1E4174DBA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ED7CA-E9C1-330C-B74A-A8C7E442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4712F0-FE84-59E1-81C6-DDAA2A2A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F93779-EC72-AF11-7C7F-F3BF956E7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600A85-5B40-40BA-FD94-968C91D6D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C2E374-C9AB-F442-2A99-9060D36B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5515EA-8115-8598-727B-A2C4ADCC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DE61A0-99FC-36EB-2AD9-C4F3F3F2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35EAB5-E343-6237-1C21-24340350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1B0CF1-1D97-F558-8285-0CB1DB12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86BA49-DAE4-B69C-F1FF-D9688486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6B428A-5C42-591B-07B9-3A8D266B2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18AB19-89B8-23F2-972E-220319048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B50F6E-9FB9-2D4B-C1A2-C3B5A895C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3645936-1BA6-4BA8-25A9-7FF86BD03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17BB1C-7E8F-8C2C-20D7-E46C685F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81AAFC-34BB-023D-81C6-59CB014B3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FED332-B251-1251-823A-71BAB55C8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1EC7AF-ECB2-C931-8FC3-8EC1B62A3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5BD3323-D979-D864-51E5-ED476A8A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090FBA-EAC0-4475-67B0-9C2D0489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31C1D0C-DCF1-6BE1-78C7-AE5F7738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6904FB4-F5D3-50FE-D695-855E2A650A15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AB787B9-0DB2-C3EB-DA2D-53C32889D311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81C838E-A6E6-E16D-F297-CEE876FCDD8E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BCF52A6-F8D1-ADE2-E9AF-E993A99F862D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94D4F074-595A-F0A4-CEA9-29A9314F4396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E7C3BC7-A03E-B1B9-9865-8F1B8B229F92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DB9EE36-BEF6-D264-9BD2-4FF535413A29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267046FF-575C-7C68-C881-5ABC2671EB21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FE1ACE30-F8F3-0DC4-5CD4-C77237D5CEF3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597EFFA-7B4F-B0B8-6545-B3653F0B3C19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FD44238F-6D8A-D1AD-1171-F30FC693EE2F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9F27FD95-449C-E549-E176-47E381CAB89C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2F220-C4F2-39F1-A65E-365CB3A729AF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13DA3-2101-D183-A0E3-B5A2604FA996}"/>
              </a:ext>
            </a:extLst>
          </p:cNvPr>
          <p:cNvSpPr txBox="1"/>
          <p:nvPr/>
        </p:nvSpPr>
        <p:spPr>
          <a:xfrm>
            <a:off x="581868" y="1007700"/>
            <a:ext cx="6076125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As per the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visulization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there is major correlation between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OversllQual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GrLivArea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GarageCars,GarageArea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- And BsmtFinSF2,LowQualFinSF,BsmtHalfBath,KitchenAbvGr,EnclosedPorch,3SsnPorch,ScreenPorch,PoolArea,MiscVal these has no Correlation with the Sale Price.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2B884-72DF-8B6D-B732-85B402DD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1" y="100861"/>
            <a:ext cx="11545387" cy="67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0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86AFF-87B7-9DCC-C189-7768E6003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E06538-1477-81E9-04B1-7CF99A747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B312DB3-D8C7-40B7-43B6-4A9F97D5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69AFFAB-4142-6223-DA25-B4724C59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29CB8E-30C1-2FC8-F229-A12C209D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61F300F-6B5E-DAC8-3585-BD9F3CD1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AC339-1179-3A2C-3282-FB9F5CAF1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A8350-0550-188E-8AAA-986FBB8D8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BB0E60-9D47-199E-8A5F-49F777F0E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7DFBD-545B-C2DE-A003-816447760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BEA91-0002-31BB-1EC1-5343B5F1D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850E4C-10F1-1047-1860-C57832218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590B21-4F2A-B1E4-A62A-0062BF6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E20FD4-A19B-944C-5A26-FA5D80F93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76065-E201-BBD3-E1B4-F06283274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CC948-5303-33D3-AB71-1F6D6AC9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6B2BE2-ADFA-4215-267B-42F8CD88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0F05-BBD2-04E3-2A53-7AD1C86F2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3B037-3F1B-ECFA-4A45-E870835A9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830BE4-F4F3-EB32-5F13-AC667655D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9EB816-E9AA-105B-BA8E-DF56C51A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EBE67B-167B-F002-E9AE-6D9006792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16FFB5-2E6D-A41A-CAAF-E4C4B12B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773770-F5EA-00CE-0D9B-1C1BB8A9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D4AE23-1155-8743-AEC6-503A710D5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7BBDBF-A4A3-2667-94FC-02AEF4F2C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94DBC2-5193-B1D9-D865-0371D9B5D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5B771F-9460-4CBE-B20F-496BF48F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524C5-34FF-22FB-665D-6A745F40E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FBA773-EFA7-773A-52AB-729556ED2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B5AC9F-115F-1193-4C54-2C3ED9C2A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991122-78AF-1FA1-97B8-30A6138AC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530381-79B2-B574-02A5-2A9A8A800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717659-6984-8D0B-12D4-1B810030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6BA5778-77B1-B4EB-AE9D-E0CE3400A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E02C8E4-C978-06F3-0BC1-15D1FC24B8DD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7354D3F-2F04-379F-17CC-BA89F0CE9380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D8632D2-B854-D2EE-7266-2FF78D80339B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1706BDD-4229-FB40-0A54-1A8876750F8D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20CE2F0-5072-BB2D-1E6B-39A7A6012933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8A28A78F-5A50-882B-3D48-901401DCFCDF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AB72663-B526-0C44-8194-6A1FB6640F5D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E8B361CD-1794-18E0-5F58-E9B0B2016115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44F0D28-1827-B964-05E6-C73DACC0DF08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6BA8AF51-8B10-F6CE-F8C3-7461F343C985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684927FD-80BF-F850-165F-608B28F15869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CEED4714-3EF6-376B-2C38-DEF0A98B95D6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F91AF-F044-BC01-DD75-1E0BB0C44071}"/>
              </a:ext>
            </a:extLst>
          </p:cNvPr>
          <p:cNvSpPr txBox="1"/>
          <p:nvPr/>
        </p:nvSpPr>
        <p:spPr>
          <a:xfrm>
            <a:off x="368444" y="2189930"/>
            <a:ext cx="6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4">
                    <a:lumMod val="50000"/>
                  </a:schemeClr>
                </a:solidFill>
              </a:rPr>
              <a:t>"Thank You!"</a:t>
            </a:r>
            <a:endParaRPr lang="en-IN" sz="2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CAAD5-D90A-9052-E4E0-9EB92FBF8E87}"/>
              </a:ext>
            </a:extLst>
          </p:cNvPr>
          <p:cNvSpPr txBox="1"/>
          <p:nvPr/>
        </p:nvSpPr>
        <p:spPr>
          <a:xfrm>
            <a:off x="890398" y="3171422"/>
            <a:ext cx="5653835" cy="9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"Thank you for your time and attention. I hope you found the analysis insightful."</a:t>
            </a:r>
            <a:endParaRPr lang="en-I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2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EA0C1-DA4B-0D97-C9BF-7726F450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05C515-5721-E32B-E3AC-93A82F05A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4E83493-9187-D1AA-1A75-57A27E1C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258247-24B6-C1FB-75CB-7582D8AED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9F7500-497D-69B8-EEC3-19A2DC605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1395FC3-0434-E713-3175-659F9A47F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86C129-AE46-F673-C9A7-C0046BFE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2BF4C-E86D-A718-4B17-A06AF2A5C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023C76-B196-4D34-7123-D7217A497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2D5FC0-3C64-D4DF-961C-7406E6D3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FACDF3-6004-4094-A311-8CD62E305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A4227A-016D-70BE-5B66-CB98B5BCF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98A633-2B55-36FB-9200-EA69BF6BD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5316EF-C933-B87A-FDFF-B85A42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33D5C1-01E6-F46A-AFA3-AB7E23F2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6415D3-81F8-FD9F-B65D-7E199C65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263A96-CAF0-8D1D-CBD1-3E6E8DDE7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0FB6B3-729C-2215-49A5-3E5153ABC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F23A1B-76FA-0EC4-FB16-6BE7518A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670CAB-D900-FEEE-C360-1A7FE202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B8C5E2-4FCA-60A6-9B9E-8C58C3894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1F1822-BFB7-26F5-3320-6A4B7C8D0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269304-8F29-B22C-ED2A-BB1CCE28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FEB28D-8347-2AD7-FF23-24CB484D4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D72-7BAE-814A-3750-6D65101AD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4C676F-0EBE-602C-62D2-B12CC7F4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5E2C93-EDE4-4E80-31B0-65FE0035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021485-3A14-F79F-4B1D-0DE83B8E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911BAF-6C08-4133-D7A6-72217BFE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62C80A-9A0B-0F8A-735B-94F499166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A9DE9A-3F9C-FF26-4772-764C39F5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040AB8-C612-F2CD-EE43-66A7F5F9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26348-C8C8-69F5-AAFA-197E9E0B6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2390EA-6E5B-8B75-7635-598159D1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9664694-81A0-4446-F245-5DC5F375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84124C1-6A3D-1CE4-22CB-20BC27DC3B56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A821F5F-CBD4-4BB7-6125-26DCA47766BD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24335B1-1DD8-447E-33DF-B2A8BEBFB712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F7ED7F4-3F2A-85BB-429D-678671DD2A95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4158F7E9-D8D9-075B-34B8-0D2838F24D74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4592223D-C104-7CC0-6CD7-60FFBBD0BA32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D2120FAD-89A3-199C-0BA6-BE779A6B3D6A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7D52ACF-2EBE-DCFF-88F2-5052C166DF2E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B3FD4524-BB19-90EC-FE4E-3FB896465D06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5C2188F5-4138-BB87-F43D-0B97E7875447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BBCB6559-1444-3635-30FD-19512EA07910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D972D2C-3783-B772-9621-C62B0F4634DD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6AB47-13C7-B21B-AD8B-575FA466C0E7}"/>
              </a:ext>
            </a:extLst>
          </p:cNvPr>
          <p:cNvSpPr txBox="1"/>
          <p:nvPr/>
        </p:nvSpPr>
        <p:spPr>
          <a:xfrm>
            <a:off x="641694" y="482321"/>
            <a:ext cx="580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PROJECT OBJECTIVES: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7620C-ABD5-B5C1-5F74-2E0C9940D460}"/>
              </a:ext>
            </a:extLst>
          </p:cNvPr>
          <p:cNvSpPr txBox="1"/>
          <p:nvPr/>
        </p:nvSpPr>
        <p:spPr>
          <a:xfrm>
            <a:off x="580176" y="1518946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Factors That Affect House Prices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C9086-D579-F861-82FC-D4A5C873EFAF}"/>
              </a:ext>
            </a:extLst>
          </p:cNvPr>
          <p:cNvSpPr txBox="1"/>
          <p:nvPr/>
        </p:nvSpPr>
        <p:spPr>
          <a:xfrm>
            <a:off x="650679" y="2080503"/>
            <a:ext cx="4946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How do different property features correlate with sale price?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Which features are the best predictors of house prices?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Are there any seasonal trends in the sale prices?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F9378-318B-F32C-FCB6-A53E5282B2F4}"/>
              </a:ext>
            </a:extLst>
          </p:cNvPr>
          <p:cNvSpPr txBox="1"/>
          <p:nvPr/>
        </p:nvSpPr>
        <p:spPr>
          <a:xfrm>
            <a:off x="611337" y="4100226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F376A-3940-E0BE-3E68-AD6B19D80D10}"/>
              </a:ext>
            </a:extLst>
          </p:cNvPr>
          <p:cNvSpPr txBox="1"/>
          <p:nvPr/>
        </p:nvSpPr>
        <p:spPr>
          <a:xfrm>
            <a:off x="718041" y="4674379"/>
            <a:ext cx="4843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Cleaning and Preparing the data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Perform Univariant and Multivariant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Feature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Visualize the finding.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9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EF9F-EBC8-C02D-1466-C276AF2B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BF9439-D032-6FB1-BF77-9FD876419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0E081DF-1478-5C55-1DBC-6BCC5FC3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A0DBE05-E438-C573-B877-814A4FBB9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64E0B1-B384-C269-64FC-9D8C6D71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48D4F-0D03-FB3F-8BA1-14ACBD4B0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4FA62B-278C-ACE9-9604-A765F9529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D68629-B8D8-BE3A-4537-F4F86C570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25FCC8-B6EE-0A64-E7FB-79641705A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1992F5-8D2D-BF60-C848-2A2D166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D420B8-B973-C96D-DF92-ED14CD8B5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DAF3A8-54F8-9D13-4C43-72328F70C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DD422A-7AC7-B96A-F14D-1575FCD39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9D41FB-C0BD-3404-2D5E-E816891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5AA0884-B9BC-8F91-1DC4-20552EAA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836BE9-7237-263F-49D9-E68216F62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CB9ECD-79D9-F842-8F51-71120F7E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4FD5FD-1824-823E-E08C-78B6B408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6117EE8-F176-8508-C557-7A7453D50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6E2B8-FAC0-0156-1EDD-7F4BEB7B2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898124-D296-732B-9768-FA04E3E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6DEC1A-E618-351F-749D-4BD3B04CA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EF1E42-B330-CBB9-E102-0A69CF8E3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6DB863-1B16-5FE0-697F-11824532F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0A28DF-EF34-E5F2-B48B-08DEA504C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C90AD-B565-EDAA-87CA-A3A94F86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4722E1-6B53-1F23-7EB3-B1EE0B93F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8AF9E8-5FB9-D49D-5CC3-778546227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00A6E8-BA8C-052E-0329-E583F533C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BF34AC-E0E5-6FAF-9CE1-3FB90C5C1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2A0FC5-C0F8-EB1C-0B24-B06FB39C7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EAD571-7B0E-8AB9-0AEA-D9839AD1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6017CC-EA3E-982C-41EC-A7E3E0785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F84206-3A1C-69C2-BD2D-5132326B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EC73475-1D74-2CD0-BCF5-4440BB2B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86B8ABC-BCE5-130E-AA1E-54D9605BA57C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ABD50DF-39B8-996E-71F6-EC203AF18F77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C64F742-E2FA-FBA9-25F0-E57776A7BB5D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8CA64AD-FC37-16D5-F95E-7E5AAE7213BF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B750E8-EFA5-4AF3-560B-38DC8E2AFD50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0E8AE0E3-5E22-25A1-7944-6CB1729D7E0A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B4C20203-2CF0-54E0-A281-3DC427B40C59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223B13A-2059-1B23-DFC4-C29E651EF95C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B82A84F4-98A9-9258-C9FF-E3353423A398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DDDEA77F-F566-960E-B732-94483529C27F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EE00223-5BB4-391F-260E-174E8ED1444F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008D35B2-A7EA-4DA2-6776-D0A4AC9E7EC7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D63D0-10AC-04FB-4CB7-DFD2BCAC9513}"/>
              </a:ext>
            </a:extLst>
          </p:cNvPr>
          <p:cNvSpPr txBox="1"/>
          <p:nvPr/>
        </p:nvSpPr>
        <p:spPr>
          <a:xfrm>
            <a:off x="257399" y="511760"/>
            <a:ext cx="580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ATA OVERVIEW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DE028-D8C7-3E03-FADE-EE6E6B72F2B6}"/>
              </a:ext>
            </a:extLst>
          </p:cNvPr>
          <p:cNvSpPr txBox="1"/>
          <p:nvPr/>
        </p:nvSpPr>
        <p:spPr>
          <a:xfrm>
            <a:off x="276635" y="1184794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Dataset Size:</a:t>
            </a:r>
            <a:endParaRPr lang="en-IN" sz="2000" b="1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C4689-EB31-DB5B-D4EC-1FCE6BB6EBD0}"/>
              </a:ext>
            </a:extLst>
          </p:cNvPr>
          <p:cNvSpPr txBox="1"/>
          <p:nvPr/>
        </p:nvSpPr>
        <p:spPr>
          <a:xfrm>
            <a:off x="295246" y="1619622"/>
            <a:ext cx="618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dataset consists of 1,460 rows (properties) and 81 columns (features).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1CFB-D112-AE06-F56C-AB2B2B47DCBF}"/>
              </a:ext>
            </a:extLst>
          </p:cNvPr>
          <p:cNvSpPr txBox="1"/>
          <p:nvPr/>
        </p:nvSpPr>
        <p:spPr>
          <a:xfrm>
            <a:off x="339158" y="2331708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Key Features</a:t>
            </a:r>
            <a:r>
              <a:rPr lang="en-IN" sz="2000" dirty="0"/>
              <a:t>: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E2EE43-30A5-766B-C426-744D08F010D8}"/>
              </a:ext>
            </a:extLst>
          </p:cNvPr>
          <p:cNvSpPr txBox="1"/>
          <p:nvPr/>
        </p:nvSpPr>
        <p:spPr>
          <a:xfrm>
            <a:off x="344847" y="2754374"/>
            <a:ext cx="58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Numerical: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SalePrice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',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LotArea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',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YearBuilt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','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GrLivArea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’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Categorical: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Neighborhood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',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ExterCond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', '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</a:rPr>
              <a:t>CentralAir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'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BE4169-697D-8A25-0C0D-C9F560A95282}"/>
              </a:ext>
            </a:extLst>
          </p:cNvPr>
          <p:cNvSpPr txBox="1"/>
          <p:nvPr/>
        </p:nvSpPr>
        <p:spPr>
          <a:xfrm>
            <a:off x="368444" y="3484682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Missing Values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42761D-F84C-9D9E-9B6C-26CDE0C1E6CB}"/>
              </a:ext>
            </a:extLst>
          </p:cNvPr>
          <p:cNvSpPr txBox="1"/>
          <p:nvPr/>
        </p:nvSpPr>
        <p:spPr>
          <a:xfrm>
            <a:off x="358734" y="3844170"/>
            <a:ext cx="58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Some features contain missing data, such as '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MasVnrArea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' and '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BsmtQual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', which will be addressed during data cleaning.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097825-A3D6-9278-116E-37E63849B86A}"/>
              </a:ext>
            </a:extLst>
          </p:cNvPr>
          <p:cNvSpPr txBox="1"/>
          <p:nvPr/>
        </p:nvSpPr>
        <p:spPr>
          <a:xfrm>
            <a:off x="339158" y="4819767"/>
            <a:ext cx="5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Descriptive Statistics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411D62-AC8A-6F20-C5FD-1ACE624C6FEA}"/>
              </a:ext>
            </a:extLst>
          </p:cNvPr>
          <p:cNvSpPr txBox="1"/>
          <p:nvPr/>
        </p:nvSpPr>
        <p:spPr>
          <a:xfrm>
            <a:off x="361567" y="5291620"/>
            <a:ext cx="634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average sale price ('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SalePrice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') is $180,000 with a standard deviation of $70,000. The most common neighborhood is '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CollgCr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'.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EB676-CA1E-C958-DC03-DD8FD1C4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6E4DDE-0E06-E26E-4C77-50B44A59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F3B0FC5F-6E24-FF07-820A-2BBE9CA0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9B76B87-3CEA-02DC-1CA0-FA8C3D41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63B86D-CFAD-ADBF-8433-048847235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1B15B4-A4C6-C12E-13D0-6D71810D4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578C02-2213-68E0-E912-B2467BD83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05D95B-CE50-F63A-C22F-B4EC0276C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6F253D-044C-CDA3-57DC-FDE60A300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FDB1C5-9DA3-AC42-E229-DE3710AF0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4144B9-D4FE-9B09-476E-7D559BE51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9577-0CB8-4A12-A5FE-BFCA05647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697B05-B1DC-9AB8-33BD-DB098441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D49352-5D09-C686-C474-43CF1E02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27250E-94A6-C274-DEEA-466A23AAB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343A8A-E66F-C194-3193-A68E86CF6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5667B5-DE22-EA2A-44CA-8A8CAD708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332DB7-1549-F7C1-CE1B-1849132E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AA9E86-26EA-BE51-BE11-A2BC4BC0D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4F162D-1638-2FF5-4C41-0C7321CB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F472D7-0AD2-859F-5F20-DB858720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19432D-F950-1E17-718B-0B2643DCA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00910C-2FB7-B7C7-AF41-F23B4B523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890176-FFDE-1D12-AD18-BD2BBFF69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F9171A-89DB-B260-36FA-664983C7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0FD829-8D4C-3F07-1032-63A9B6778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EE9273-763A-5354-65E6-CB73D0DD2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2F837-9C12-9310-183D-E056F7F51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8578EF-E0E8-4E47-1DDE-F3839DDE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AC2B96-78CD-4FD4-30E8-AC33949C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F3512B-465C-7101-8536-CD476A44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F62CDF-A75E-4CAA-F3F4-3E75BBF60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DEB650-40B9-BDAF-44B4-23107B4CD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060471-7EE0-7C4C-43A8-7A3E98D27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A3D099B-7E97-C67A-62AE-818F99412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E46B0D6-2A68-B7A6-5216-9249567B1596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EDD080C-D191-4C14-509A-993582B77585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1FDCCB4-B641-52BC-B054-96538DE33B6A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6A68EDA-31A3-9F49-8408-C2587A4D6909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5F7E358C-4003-899B-699C-8F932DAED38E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77294E68-6A05-D6F2-D6BB-817D5990E1FC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B646994E-FAC6-B238-0FBE-65063EE7F10A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5EB20715-C12C-D312-F3CF-CE6EDFC67DA5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16AB09E2-D8CC-157D-002A-FEC2AE4D4706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6F6F47D6-542A-E431-2BB8-0A4F9DAA8C6F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5312A81C-D942-248F-FECE-8E6FC222BDF6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9BEC1FB3-89A6-7909-19DE-5BD2A29DCE8E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BF664-C449-2AB8-4037-7855F6D49D87}"/>
              </a:ext>
            </a:extLst>
          </p:cNvPr>
          <p:cNvSpPr txBox="1"/>
          <p:nvPr/>
        </p:nvSpPr>
        <p:spPr>
          <a:xfrm>
            <a:off x="627222" y="179706"/>
            <a:ext cx="5804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ATA CLEANING AND PREPROCESSING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4883D-15BC-FFE0-1C96-08EFB628A0DA}"/>
              </a:ext>
            </a:extLst>
          </p:cNvPr>
          <p:cNvSpPr txBox="1"/>
          <p:nvPr/>
        </p:nvSpPr>
        <p:spPr>
          <a:xfrm>
            <a:off x="570863" y="1265693"/>
            <a:ext cx="496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accent4">
                    <a:lumMod val="50000"/>
                  </a:schemeClr>
                </a:solidFill>
              </a:rPr>
              <a:t>Outlier Detection and Removal</a:t>
            </a:r>
            <a:r>
              <a:rPr lang="en-IN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89655-1377-C7F9-226D-8508B08CC787}"/>
              </a:ext>
            </a:extLst>
          </p:cNvPr>
          <p:cNvSpPr txBox="1"/>
          <p:nvPr/>
        </p:nvSpPr>
        <p:spPr>
          <a:xfrm>
            <a:off x="558834" y="1833415"/>
            <a:ext cx="591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Outliers in '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GrLivArea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' were detected using Z-scores and removed as they were far beyond the range of typical values for square footage."</a:t>
            </a:r>
            <a:endParaRPr lang="en-I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7B790-B23B-3CC7-93DF-6FC694ED6732}"/>
              </a:ext>
            </a:extLst>
          </p:cNvPr>
          <p:cNvSpPr txBox="1"/>
          <p:nvPr/>
        </p:nvSpPr>
        <p:spPr>
          <a:xfrm>
            <a:off x="601973" y="3327395"/>
            <a:ext cx="496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accent4">
                    <a:lumMod val="50000"/>
                  </a:schemeClr>
                </a:solidFill>
              </a:rPr>
              <a:t>Data Type Conversion:</a:t>
            </a:r>
            <a:endParaRPr lang="en-IN" sz="20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7B2AAE-31A9-4249-1DDB-86EA7B7BE84B}"/>
              </a:ext>
            </a:extLst>
          </p:cNvPr>
          <p:cNvSpPr txBox="1"/>
          <p:nvPr/>
        </p:nvSpPr>
        <p:spPr>
          <a:xfrm>
            <a:off x="558834" y="3977400"/>
            <a:ext cx="5617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YrSold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' column to a datetime object and ensured that categorical columns, such as 'Neighborhood', were treated as categorical data."</a:t>
            </a:r>
            <a:endParaRPr lang="en-I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7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67B9E-EB02-5A3E-83AA-108DD7DFE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B35A2-A649-3BE4-AF37-42CCC4EF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B81E0DF-055A-4367-1731-5AAB707B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DD9CB5-8E9C-342E-F835-6713BC41B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BF9AF4-6B32-1DA2-1FF6-12C6D8870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97C6D0F-B4E6-50BD-F4FC-6C3C80E0D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44ACB8-3FEE-5117-E77C-5F00C239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00CF16-C136-03E0-40B4-7D0FD6F33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ADA8C6-4692-3508-C1D7-70834F51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1E836B-E42B-3604-BC12-DB47CFC5A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45E0C5-DA5E-57AF-83F8-488F9F95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36AB71-29F4-E668-934D-C672A04EE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C882E3-CEAE-5E15-DE61-97614C0EC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69ED39-3FB9-BF7D-3D53-669D08AC4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EC0EBC-BFE7-30D8-C79D-35608CA8A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971802-7D38-78BC-EA93-1950D6C66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7DA7C2-4915-15B9-59B1-7DAA0279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7A627B-A763-23ED-FBCF-E53D28A5E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CDCC04-AC59-3932-A736-48663A458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5703CF-9234-2E75-4163-EDE44D47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81F81A-773E-FF10-B24B-5843E9DCC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0E873E-7841-2AE4-AE2F-12870F3D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DB1632-3030-33E9-DEE3-2382E8FE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3A7541-C7BC-BEE8-DC96-C03D569ED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A256F-117A-4D8A-28F8-4E3533E3B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6BB0D-F3D8-AAF6-BF9E-9722812E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11A336-8875-F3B8-07B0-1A829B78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2256D-4AD8-282B-E46D-9928E7B17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DD3859-E559-53CE-D941-398F87268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29937E-C358-950F-6D68-50D1BD59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3127B2-2AD5-9341-1C32-2E33F931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1CB459-FEB5-311C-A0FC-AC6A9110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140A47-4CB1-4B1F-0A5D-26B12B12C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8DA2CD8-4184-0B2C-F10F-D84CC72BA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D2F4181-25AF-F828-765D-2FB5BA0C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E9F8206-2C50-92E9-867A-CBCB3DFE1322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9DB7510-2F5D-B16D-EC6A-9F0CD1A49BC7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DADB255-D670-C6B8-C1D8-DDD27F2E3E02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FD498E0-F751-FE16-4071-E7569B34577C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A2C1CB26-4C0D-68C4-DC76-CFC17E9B33E2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C730602-501A-25D7-BA0B-7741E3372112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6D08F03-40C9-553E-0ADF-5BE4A2A596D6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A7ED70A-85CF-B6FF-E8FD-4101D34E860E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A8ECB6D-8755-33D7-1438-041449B56F3E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260505A5-68F3-5B11-16AE-49C9A81BD647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FEBFD65F-31D1-00E5-9D8F-560BA54909A1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B7B2DA67-DDDB-4E5B-66FC-F34AD6FD47CA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E34FC-F6AA-0E2D-9EAD-439BECCA0EAD}"/>
              </a:ext>
            </a:extLst>
          </p:cNvPr>
          <p:cNvSpPr txBox="1"/>
          <p:nvPr/>
        </p:nvSpPr>
        <p:spPr>
          <a:xfrm>
            <a:off x="570863" y="1265693"/>
            <a:ext cx="496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4">
                    <a:lumMod val="50000"/>
                  </a:schemeClr>
                </a:solidFill>
              </a:rPr>
              <a:t>Feature Engineering</a:t>
            </a:r>
            <a:r>
              <a:rPr lang="en-IN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1CB9C-22FB-1C90-6F12-E6BB5AEE2079}"/>
              </a:ext>
            </a:extLst>
          </p:cNvPr>
          <p:cNvSpPr txBox="1"/>
          <p:nvPr/>
        </p:nvSpPr>
        <p:spPr>
          <a:xfrm>
            <a:off x="566727" y="2069346"/>
            <a:ext cx="5953665" cy="10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Total_lot_area_coverage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LotFrontage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LotArea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ts val="1425"/>
              </a:lnSpc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ts val="1425"/>
              </a:lnSpc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age_of_house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=  current year –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yearRemodAdd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ts val="1425"/>
              </a:lnSpc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ts val="1425"/>
              </a:lnSpc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price_per_square_feet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SalePrice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LotArea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3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6692-2E34-3601-2C25-CB603FF9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681631-5D15-89EC-E718-17AB152CD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26EF290-A9D1-5C12-5F66-BE99CA77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9D66C24-AC90-579F-3FB8-877676B8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389CD-2B6C-E15F-5A90-0DED8522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13B2AD-F48E-C3BA-272D-E730F8F60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DACA36-6522-6222-1D60-20C7BEFBA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25C656-AAE6-886D-8897-F2CA3D9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5B37AB-EC3C-7064-488F-F86508119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30969E-1C53-042C-8D76-3CA867C31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3178B8-1B2B-1487-F50C-74212D91F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5387B-63B5-0BBB-E597-6F54BED90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AF899C-EAB2-903B-3C29-85FF21DD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019CB8-DF4C-FCF8-F2A9-FE0F17113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E137AD-3086-A430-9221-A15542D04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23A697-9440-5523-3107-266DD649A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F5E5D2-BF37-96B3-33DC-02125062F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679824-2428-6BD4-2886-9343E19B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06F4A-03DE-391A-B244-2D3ECDA9F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BBAF7A-55E2-6E47-8118-BBAF433F8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6B872B-40AF-FF5D-EE22-C0F5C559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53178A4-60C5-636F-37EF-AD8654741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B69A39-53EB-8AA7-6D05-9739F1E44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C5800C-F084-A501-25F9-A3128DEC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D15C4F-93AF-D285-C84A-4F51B25C3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7BF4F3-87D0-6217-3790-E70878D4C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DAA47C-44CA-EA26-25F1-B1955FEAB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EE24E7-D211-FF37-D798-24093C716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EE1CC0-B401-71D7-539A-6E82E674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5BE614-1C7D-FAC6-6EB0-A378C7A87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B03BEE-4246-C25F-999C-181CA5793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68E8A5-7B4D-B756-01B4-A77D0BC5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0FF587-B1E3-55F1-4B8C-D0D6B6A41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401A6F-F845-EF41-958B-D9780C1D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9443FFB-F370-BBCE-DAC2-F562EE23E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3BB1AC2-820A-CBC7-ABC5-EB0BCB6B949A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A8DE212-2B29-1007-4474-E1E7DC7C5BB9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27E2354-4056-9D8A-0C58-4FA5D5725BB4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73C3BD6-8722-AAF8-25A1-69F0746D338F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CD13F4A7-4EAB-06E1-4097-7ED857A06AE4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F310B4D9-821B-36ED-610D-42935259838D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8F20709-4FE5-3287-EDB0-9C25769308D3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65B5B903-AC35-AC24-ECDF-590E248F98C9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41789873-804A-E811-D9E1-DF701FB4B415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CEBA0BF-8569-C338-A9B7-C952C87819BC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51BC0093-F926-E396-E10A-001082690428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9198305A-1704-834E-6E4B-86742CFDE2E6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FE673-EA69-2172-0C6C-416AF2C0ADD5}"/>
              </a:ext>
            </a:extLst>
          </p:cNvPr>
          <p:cNvSpPr txBox="1"/>
          <p:nvPr/>
        </p:nvSpPr>
        <p:spPr>
          <a:xfrm>
            <a:off x="499720" y="197252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15E6E-49F0-3646-81CC-A64E01FE156E}"/>
              </a:ext>
            </a:extLst>
          </p:cNvPr>
          <p:cNvSpPr txBox="1"/>
          <p:nvPr/>
        </p:nvSpPr>
        <p:spPr>
          <a:xfrm>
            <a:off x="489673" y="723970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Univariant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95FD3-1C99-F747-590F-8DDE87F9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1" y="1687605"/>
            <a:ext cx="9470412" cy="49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7E635-6E54-7C1E-3B2B-22D02A77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1F9E99-C180-A571-8F5A-0B0E6B7A6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EA289F9-3696-4174-85B9-8A6F597E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73ADAA-B01A-7340-1832-5AB8DD1CD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58DE07-C651-9002-60F0-284E0A75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F05AEA2-D7B8-2AC1-D3D2-13EEE150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0B3727-637B-D2A2-B715-EFB16C7F7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F0EA2A-489E-83AF-89B5-8D3481EB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D9238D-2BB0-352E-86FF-5A2AAEAC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F2AB46-C3C1-C14E-C441-2FCFCA92C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D6D549-BD63-8CF0-450B-36B7694A4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68BD33-46F6-41A4-D819-5AB6154DE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238F58-466D-423C-C34E-716EBF1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427920-602B-14E8-8E79-53D1909F9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8DB9EE-2334-478B-4538-E84C5CBF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BBE2C-E839-EC8D-BCE4-1452960CF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D48386-B9D3-7DD9-B5D3-A87D3990A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5594A8-E529-99B6-83B5-E9D9435BC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E043B2-EB13-B011-F64D-A35AFA8DF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F58D94-B6D5-B8AE-E3B4-AD6279C4C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7A785B-7C59-9D75-A1D9-A9078C37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48A678-37B7-ADFC-C92C-853D68080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A333BC-1807-41C7-D39A-6F9E03A78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6826AE-F9A6-04C6-8106-5E6C8C3F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26A243-81F8-EDBB-F74A-17B457BB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5CD3D7-D095-2D8B-4B0D-AB1E3C9B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424B45-8EAC-938F-0F4D-7B1C7C98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360DC0-765F-C795-005E-56E8E04F4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6DB3E5-CCEF-0B5A-2027-042CDEAF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97B364-5098-8A67-D1D8-0E71301A7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8D62C4-4580-F3F4-9DFB-9311F3EE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019E61-4818-B23D-87DD-DF88D32C1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A4AD8B-10C2-C5ED-BAE1-7ED2B7ED9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3C415C-CCC9-A1F0-8D33-AEA0E86BB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C572A68-015A-03A1-18BA-483CDF142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02DD26D-9559-BDA5-5297-303E218C9706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03D103B-E072-6669-3883-70D29889AEE0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88BCA6E-9BDA-2D5B-F470-24F0B5356BB3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0BA5F38-5BE6-7649-A84B-663AF8E11973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86307C69-DA70-9CAF-71EF-AC3D47B3F699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A642301F-CF75-30B1-EC87-311ECA0FC28A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928C9B8-BD6C-2D24-5EAE-37ED785C2013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28180A56-7BBA-080A-2B41-295D1B0B83CC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5632CDD2-3111-B87C-1586-0B5B5048FADF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4A058BE2-C430-F1A6-D8E7-8A763F0CED71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0FCA4097-2195-3487-C5FA-C34D3FA8B24A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E13548E6-9285-A7D1-9839-3EA47799ECEF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F430-B9FA-C1F5-D32F-A6C826174B09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2703-F77F-1547-82A9-7DC69CBA858F}"/>
              </a:ext>
            </a:extLst>
          </p:cNvPr>
          <p:cNvSpPr txBox="1"/>
          <p:nvPr/>
        </p:nvSpPr>
        <p:spPr>
          <a:xfrm>
            <a:off x="597597" y="872194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Univariant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DE0C8-99C1-7DC7-91C3-1475419C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2" y="1501782"/>
            <a:ext cx="9720989" cy="50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57945-5A00-6D53-6421-64183F40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3A612-8590-CFC4-ED80-EBC827D2C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F4FFACAF-E0C4-FE1F-3A67-E8B69ED7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BED7DA-19B4-3F34-96C6-44F953279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38846-3D1D-0E96-0092-DEC8AA2E5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E130B7-817D-80CA-F2FA-5E19FE88D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58A488-686B-3824-37BA-CCC0CC70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14D4B5-A5A6-60AA-5021-AC682DEE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6709D5-D7D4-F1D8-D88A-93EE12E5E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128A7E-7080-E0AE-D885-EC9EC1FC5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3AEEC2-B4E6-E8BD-277F-2EE77CF2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1A3704-0812-6B84-9AA0-AA2D1588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0AF83D-3CA3-EBC6-6B50-FAF4A21EE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6C30A3-AE83-EDA9-67B2-CFA1D6CE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48D2F9-2381-422F-F0E6-38EE3FB1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70FA1F-23B9-1243-DE6B-0E0592850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46576E-86FD-0B2F-A522-4EBAF4C98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5951BB-1044-0EED-D6FB-72CDFAF8B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6D27DF-2C64-D45B-05AB-0C7352E57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9ACA54-883A-F41F-1099-C464CDFFE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6B23D2-1E89-7134-04C4-B771B02B8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8F028C-EDE0-7DAE-3091-AEA593A9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89EB9E-AF80-905F-E427-3198D2112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A58E90-CDD4-DF78-0636-E84AC5AF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1716F-5419-1C83-090D-C47A625CF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D9604F-762D-7F4B-0CF5-26F5C6D5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FC17DE-1EC7-862E-E25B-33EF8AB62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385DAC-FC15-F581-D384-7F49F8F5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7A4272-645C-228E-5CE0-AA0B4F0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5657A1-0D3A-D081-D3F2-D3FD5E6BC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4C9E55-9E31-B988-EC5D-0E6256B08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A2EA0D-4FD4-1786-0CEA-DA8866FF5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BD2447-41D9-8A2A-CB1B-8B58F67FF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7238AD-598B-7A98-8300-2CADB387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3B031E3-1B9D-5B13-C898-554EBA4E3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004230A-1440-0C54-883E-EE88118AED07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193A137-14EA-EBCD-AC84-48CC4532E333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0A6C319-AADD-D828-F727-E1528639938F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9F1883B-B46D-9AEB-B6DA-A0E7CC32DCCA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C65A70B-D92C-7A03-68D4-B0CA7E9A2028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EE365975-2A16-DEB1-C2B6-D617A99BAECA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EECAFC9D-4199-297F-29D0-DF6B131835FC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CF9C0D35-B7F0-6BF9-59C7-F49DD1489C8B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69A41581-4655-C08A-A344-B72C5AA2A971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84214434-18B9-8FD4-763B-12F6C3AF4BBA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B2E1900C-A915-C1C9-D785-C4A0BA9BFD8C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85F809CE-24BE-DDCC-C869-D6E7BDE939D2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EFA16-81B1-66EA-0BB2-F0DBEADE369F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69D72-0583-0518-1406-969EA6B9B419}"/>
              </a:ext>
            </a:extLst>
          </p:cNvPr>
          <p:cNvSpPr txBox="1"/>
          <p:nvPr/>
        </p:nvSpPr>
        <p:spPr>
          <a:xfrm>
            <a:off x="597597" y="872194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4">
                    <a:lumMod val="50000"/>
                  </a:schemeClr>
                </a:solidFill>
              </a:rPr>
              <a:t>Multivarient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A210DB-E6DD-19EF-8BD6-73B109A5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" y="1605446"/>
            <a:ext cx="12169920" cy="50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400EE-D93F-286C-0ACC-708B2F4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C2CD7-41A1-FB6D-5359-0C7C41DE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E593767-6985-F8D9-61E6-DD4850C4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48FB299-9BDC-C3AA-0571-1E53652C9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A08C0-C0A8-0844-FB1B-C57067EC2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D6A386-4A07-B857-C2A7-16CE2EF75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A5C94C-33D3-CC0C-135A-01DBE389F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BBCACE-E0C9-805A-1A65-77707A4D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AEE967-B258-F8F3-FF5F-152B57A0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590368-A748-4E84-8D64-4C10B5F07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FA5C3E-A882-242E-30E6-2560BDA63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A18C68-3CF3-C351-7ACE-E0193AE1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012BCD-9840-A21F-B0F0-5BF4F1C9F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047CB5-3972-2AAC-99E6-D908EBF72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1003BE-1576-3396-C6E0-8F861415C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831FD8-94D3-ABBA-02D4-F372E66C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FEC25F-78CF-7564-9004-DAF6C2ADB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98B4D7-324F-9F2F-4DAD-788D97F0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6EE86DE-D25D-29EE-7F44-D268C76F6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DC1818-3BD1-4048-9444-BDBFAE851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AA25AB-8964-B148-9109-09CBC4E2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584F7-431D-6C53-438B-3B9662C4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D65ADD-F29A-B3A2-304F-565031BF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77A036-4FC6-2C93-9D0B-0B90567C8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38974B-F603-A2A4-7A10-FDC34811E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7AD5D1-7FC3-9F30-AB57-E7FA68243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F9C3CC-B6FF-3D30-9CC2-C181565EA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656705-65E7-849B-22B6-5594A52F6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F73C9-5016-37D7-3B4E-2F6F5552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8E1BFA-BCC9-B150-90E8-254F7AD1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3C1C40-5F9C-E638-6B25-06EBC843D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39B7F4-1C34-040A-FB2C-1D7D461F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48DFE1-CE17-3891-3365-6F014F3AD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E5C4BB-4C70-CB8A-4862-3125B3351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CA00F23-B784-61DF-593F-A777A470E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399F6A-9300-80CC-024B-579B6DE84B84}"/>
              </a:ext>
            </a:extLst>
          </p:cNvPr>
          <p:cNvSpPr/>
          <p:nvPr/>
        </p:nvSpPr>
        <p:spPr>
          <a:xfrm>
            <a:off x="9122600" y="168282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163735E-DD2C-E109-ADC4-1A6F0325D4C5}"/>
              </a:ext>
            </a:extLst>
          </p:cNvPr>
          <p:cNvSpPr/>
          <p:nvPr/>
        </p:nvSpPr>
        <p:spPr>
          <a:xfrm>
            <a:off x="7041493" y="136591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9739ECA-88D5-C054-B231-18C25F808988}"/>
              </a:ext>
            </a:extLst>
          </p:cNvPr>
          <p:cNvSpPr/>
          <p:nvPr/>
        </p:nvSpPr>
        <p:spPr>
          <a:xfrm>
            <a:off x="9122599" y="2581597"/>
            <a:ext cx="2678132" cy="2403908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175F18D-940A-658E-639A-E14A1833CD66}"/>
              </a:ext>
            </a:extLst>
          </p:cNvPr>
          <p:cNvSpPr/>
          <p:nvPr/>
        </p:nvSpPr>
        <p:spPr>
          <a:xfrm>
            <a:off x="7038328" y="3758635"/>
            <a:ext cx="2678132" cy="2403908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83AE7C1-EBE6-A23D-4553-458F7F90B997}"/>
              </a:ext>
            </a:extLst>
          </p:cNvPr>
          <p:cNvSpPr/>
          <p:nvPr/>
        </p:nvSpPr>
        <p:spPr>
          <a:xfrm>
            <a:off x="7381121" y="1617227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36AD6B43-59DE-8AFC-8534-C07A16EBC12B}"/>
              </a:ext>
            </a:extLst>
          </p:cNvPr>
          <p:cNvSpPr/>
          <p:nvPr/>
        </p:nvSpPr>
        <p:spPr>
          <a:xfrm>
            <a:off x="9398634" y="375159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5D44C685-DD6D-2011-5392-CC3824F452B0}"/>
              </a:ext>
            </a:extLst>
          </p:cNvPr>
          <p:cNvSpPr/>
          <p:nvPr/>
        </p:nvSpPr>
        <p:spPr>
          <a:xfrm>
            <a:off x="7328805" y="3968661"/>
            <a:ext cx="2155071" cy="1949377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F2534A24-D69C-BB3D-2D18-3A38436F9190}"/>
              </a:ext>
            </a:extLst>
          </p:cNvPr>
          <p:cNvSpPr/>
          <p:nvPr/>
        </p:nvSpPr>
        <p:spPr>
          <a:xfrm>
            <a:off x="9450949" y="2811565"/>
            <a:ext cx="2050440" cy="186281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6EE49757-D2D1-856B-421E-970B75FEDB83}"/>
              </a:ext>
            </a:extLst>
          </p:cNvPr>
          <p:cNvSpPr/>
          <p:nvPr/>
        </p:nvSpPr>
        <p:spPr>
          <a:xfrm>
            <a:off x="9661395" y="628590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DA91AF33-49FB-E678-0976-4B250D92494A}"/>
              </a:ext>
            </a:extLst>
          </p:cNvPr>
          <p:cNvSpPr/>
          <p:nvPr/>
        </p:nvSpPr>
        <p:spPr>
          <a:xfrm>
            <a:off x="7614409" y="4208653"/>
            <a:ext cx="1629548" cy="1417094"/>
          </a:xfrm>
          <a:prstGeom prst="hexagon">
            <a:avLst/>
          </a:prstGeom>
          <a:solidFill>
            <a:srgbClr val="33B0DD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03C50BC5-7813-349E-C52D-FA98796D9DEB}"/>
              </a:ext>
            </a:extLst>
          </p:cNvPr>
          <p:cNvSpPr/>
          <p:nvPr/>
        </p:nvSpPr>
        <p:spPr>
          <a:xfrm>
            <a:off x="7645472" y="1797414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FD285EA8-200D-FCA2-1F89-F156B0A2DD82}"/>
              </a:ext>
            </a:extLst>
          </p:cNvPr>
          <p:cNvSpPr/>
          <p:nvPr/>
        </p:nvSpPr>
        <p:spPr>
          <a:xfrm>
            <a:off x="9686288" y="3000270"/>
            <a:ext cx="1594050" cy="149850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58107-1BF1-4982-FAAD-CDCF4605E777}"/>
              </a:ext>
            </a:extLst>
          </p:cNvPr>
          <p:cNvSpPr txBox="1"/>
          <p:nvPr/>
        </p:nvSpPr>
        <p:spPr>
          <a:xfrm>
            <a:off x="565133" y="353098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Exploratory Data Analysis (EDA):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C1E60-D799-9BE2-5A12-E6F8A8025302}"/>
              </a:ext>
            </a:extLst>
          </p:cNvPr>
          <p:cNvSpPr txBox="1"/>
          <p:nvPr/>
        </p:nvSpPr>
        <p:spPr>
          <a:xfrm>
            <a:off x="597597" y="872194"/>
            <a:ext cx="61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4">
                    <a:lumMod val="50000"/>
                  </a:schemeClr>
                </a:solidFill>
              </a:rPr>
              <a:t>Multivarient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 Analysis:</a:t>
            </a:r>
            <a:endParaRPr lang="en-IN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6BF221-CE36-BB5D-41D0-211B4C07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" y="1391290"/>
            <a:ext cx="1094069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7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002475-D5A2-47A8-8A06-3C96BE8C844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495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Darshika Dankhara</dc:creator>
  <cp:lastModifiedBy>Darshika Dankhara</cp:lastModifiedBy>
  <cp:revision>31</cp:revision>
  <dcterms:created xsi:type="dcterms:W3CDTF">2024-11-11T10:59:13Z</dcterms:created>
  <dcterms:modified xsi:type="dcterms:W3CDTF">2024-11-11T13:11:17Z</dcterms:modified>
</cp:coreProperties>
</file>