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
  </p:notesMasterIdLst>
  <p:sldIdLst>
    <p:sldId id="257" r:id="rId12"/>
    <p:sldId id="258" r:id="rId13"/>
    <p:sldId id="259" r:id="rId14"/>
    <p:sldId id="260" r:id="rId15"/>
    <p:sldId id="261" r:id="rId16"/>
    <p:sldId id="262" r:id="rId17"/>
    <p:sldId id="263" r:id="rId18"/>
    <p:sldId id="264" r:id="rId19"/>
    <p:sldId id="265" r:id="rId20"/>
    <p:sldId id="266" r:id="rId21"/>
  </p:sldIdLst>
  <p:sldSz cx="9144000" cy="5143500" type="screen16x9"/>
  <p:notesSz cx="6858000" cy="9144000"/>
  <p:embeddedFontLst>
    <p:embeddedFont>
      <p:font typeface="Proxima Nova" panose="02000506030000020004" pitchFamily="2"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42" d="100"/>
          <a:sy n="142" d="100"/>
        </p:scale>
        <p:origin x="192" y="3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font" Target="fonts/font1.fntdata"/><Relationship Id="rId5" Type="http://schemas.openxmlformats.org/officeDocument/2006/relationships/font" Target="fonts/font2.fntdata"/><Relationship Id="rId6" Type="http://schemas.openxmlformats.org/officeDocument/2006/relationships/font" Target="fonts/font3.fntdata"/><Relationship Id="rId7" Type="http://schemas.openxmlformats.org/officeDocument/2006/relationships/font" Target="fonts/font4.fntdata"/><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While the tool already delivers substantial functionality, there are several potential areas for future improvement. Advanced authentication mechanisms can be introduced to provide finer-grained access control and stronger security. The user interface and experience can be enhanced with modern Streamlit components, animations, and layout refinements to make the tool more engaging. Additionally, introducing persistent historical data storage would allow users to save summaries, track research queries over time, and build comprehensive news archives—all elevating the tool's research capabilities.</a:t>
            </a:r>
          </a:p>
        </p:txBody>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In conclusion, this AI-powered News Research Tool delivers real-time, summarized insights tailored for equity research and beyond. By integrating LangChain, Groq LLM, Streamlit, and NewsAPI, it transforms fragmented news content into structured, actionable summaries. The tool empowers analysts to access relevant information quickly, supported by features like visual charts, secure login, and PDF reporting. With a scalable architecture, the system is primed for future enhancements, ensuring continued innovation in AI-driven research solutions.</a:t>
            </a:r>
          </a:p>
        </p:txBody>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Welcome to the presentation on our AI-powered News Research Tool. This project combines the power of LangChain's orchestration, Groq's LLM capabilities, and NewsAPI's real-time news feed to deliver concise, actionable news insights. Specifically designed to assist equity research analysts, the tool generates AI-curated summaries of relevant news, streamlining their research process. The user interface, built with Streamlit, offers secure access, intuitive interaction, PDF exports, and query history tracking—making it a robust solution for modern news analysis.</a:t>
            </a:r>
          </a:p>
        </p:txBody>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This project focuses on building a comprehensive news research tool, tailored for equity research analysts and knowledge workers. It integrates LangChain's orchestration, Groq LLM's generative power, and NewsAPI's real-time feed to produce accurate, AI-powered news digests. The Streamlit interface ensures interactive user experience with secure login, PDF report generation, and visual data presentation. By merging these technologies, the system simplifies the research workflow, transforming scattered news into concise, structured summaries.</a:t>
            </a:r>
          </a:p>
        </p:txBody>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From a technical perspective, the project leverages modular tools for scalable AI research workflows. LangChain integrates Groq's LLaMA 3 via structured `PromptTemplate` pipelines. The Groq model executes through `llm_chain.invoke()` calls, generating human-like summaries. The frontend uses Streamlit components with `st.session_state` to manage sessions and `FPDF` for PDF generation. NewsAPI connects to live news data sources, filtering results by query, date range, and language, ensuring real-time and relevant content for summarization.</a:t>
            </a:r>
          </a:p>
        </p:txBody>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This technical breakdown illustrates the project's complete system architecture. User authentication relies on environment variables loaded via `dotenv`. After login, Streamlit's input form collects queries, invoking `get_news_articles()` with time filters for real-time news fetching. Summaries are generated through `summarize_articles()`, with both query and summaries structured into prompts and processed by `llm_chain.invoke()`. Results are displayed in the frontend alongside frequency charts, with an option to export AI-generated reports as PDFs for offline reference.</a:t>
            </a:r>
          </a:p>
        </p:txBody>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LangChain forms the core of the orchestration layer in this project, using advanced prompt templates to guide AI responses. These prompts combine user queries with summarized news inputs, ensuring the output is contextually accurate and actionable. The system integrates Groq's LLaMA 3 model, a powerful large language model capable of generating human-like summaries. Together, LangChain and Groq LLM form a reliable pipeline, transforming raw news data into concise, insightful summaries optimized for research needs.</a:t>
            </a:r>
          </a:p>
        </p:txBody>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The project utilizes a secure Streamlit-based frontend to deliver an intuitive user experience. The login system restricts tool access to authorized users, improving security for sensitive research tasks. Once logged in, users can interact with forms to submit queries, view AI-generated summaries, and access additional resources. The interface also maintains session history, allowing users to revisit previous queries and responses seamlessly. This combination of security, interactivity, and convenience forms the foundation of the user interface.</a:t>
            </a:r>
          </a:p>
        </p:txBody>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The tool integrates NewsAPI to fetch real-time, relevant news articles based on user queries. Users can filter results by date range, ensuring they access the most recent information. Once articles are retrieved, the system summarizes key points, which are passed to the Groq LLM for further refinement. Additionally, visual insights like frequency charts illustrate how news volume fluctuates over time, helping users quickly identify peaks in coverage and stay informed on market-moving events.</a:t>
            </a:r>
          </a:p>
        </p:txBody>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Beyond core summarization, this tool incorporates several advanced features to enhance research workflows. Users can instantly download AI-generated summaries as PDF reports for easy sharing and archiving. Visual trend charts help track news volume fluctuations, aiding in spotting critical coverage spikes. Additionally, integrated links allow users to quickly search their query on Google for further investigation. These enhancements transform the tool into a comprehensive research assistant, supporting deeper, data-driven decision-making.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userDrawn="1">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hasCustomPrompt="1"/>
          </p:nvPr>
        </p:nvSpPr>
        <p:spPr>
          <a:xfrm>
            <a:off x="311700" y="0"/>
            <a:ext cx="8520600" cy="712925"/>
          </a:xfrm>
          <a:prstGeom prst="rect">
            <a:avLst/>
          </a:prstGeom>
        </p:spPr>
        <p:txBody>
          <a:bodyPr spcFirstLastPara="1" wrap="square" lIns="91425" tIns="91425" rIns="91425" bIns="91425" anchor="ctr"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dirty="0"/>
              <a:t>Agenda</a:t>
            </a:r>
            <a:endParaRPr dirty="0"/>
          </a:p>
        </p:txBody>
      </p:sp>
      <p:sp>
        <p:nvSpPr>
          <p:cNvPr id="26" name="Google Shape;26;p5"/>
          <p:cNvSpPr txBox="1">
            <a:spLocks noGrp="1"/>
          </p:cNvSpPr>
          <p:nvPr>
            <p:ph type="body" idx="1"/>
          </p:nvPr>
        </p:nvSpPr>
        <p:spPr>
          <a:xfrm>
            <a:off x="311700" y="1194734"/>
            <a:ext cx="8520600" cy="3850965"/>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7" name="Google Shape;27;p5"/>
          <p:cNvSpPr txBox="1">
            <a:spLocks noGrp="1"/>
          </p:cNvSpPr>
          <p:nvPr>
            <p:ph type="sldNum" idx="12"/>
          </p:nvPr>
        </p:nvSpPr>
        <p:spPr>
          <a:xfrm>
            <a:off x="8832297" y="4863993"/>
            <a:ext cx="311411" cy="192824"/>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10" name="Subtitle 1">
            <a:extLst>
              <a:ext uri="{FF2B5EF4-FFF2-40B4-BE49-F238E27FC236}">
                <a16:creationId xmlns:a16="http://schemas.microsoft.com/office/drawing/2014/main" id="{0D296A4F-FF01-A06E-7AAA-3D203B6399A4}"/>
              </a:ext>
            </a:extLst>
          </p:cNvPr>
          <p:cNvSpPr>
            <a:spLocks noGrp="1"/>
          </p:cNvSpPr>
          <p:nvPr>
            <p:ph type="subTitle" idx="13"/>
          </p:nvPr>
        </p:nvSpPr>
        <p:spPr>
          <a:xfrm>
            <a:off x="311699" y="712926"/>
            <a:ext cx="8520599" cy="481810"/>
          </a:xfrm>
        </p:spPr>
        <p:txBody>
          <a:bodyPr tIns="0" anchor="t">
            <a:normAutofit/>
          </a:bodyPr>
          <a:lstStyle>
            <a:lvl1pPr marL="0" indent="0" algn="l">
              <a:lnSpc>
                <a:spcPct val="100000"/>
              </a:lnSpc>
              <a:buNone/>
              <a:defRPr sz="16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 Id="rId3" Type="http://schemas.openxmlformats.org/officeDocument/2006/relationships/notesSlide" Target="../notesSlides/notesSlide9.xml"/></Relationships>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Optional Improvements</a:t>
            </a:r>
          </a:p>
        </p:txBody>
      </p:sp>
      <p:sp>
        <p:nvSpPr>
          <p:cNvPr id="4" name="Subtitle 3"/>
          <p:cNvSpPr>
            <a:spLocks noGrp="1"/>
          </p:cNvSpPr>
          <p:nvPr>
            <p:ph type="subTitle" idx="13"/>
          </p:nvPr>
        </p:nvSpPr>
        <p:spPr/>
        <p:txBody>
          <a:bodyPr>
            <a:normAutofit/>
          </a:bodyPr>
          <a:lstStyle/>
          <a:p>
            <a:r>
              <a:t>Future Enhancements for Greater Functionality</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fy1cu39t.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Advanced Authentication</a:t>
            </a:r>
          </a:p>
          <a:p>
            <a:pPr algn="ctr">
              <a:spcAft>
                <a:spcPts val="1200"/>
              </a:spcAft>
            </a:pPr>
            <a:r>
              <a:rPr b="0" i="0" sz="1300">
                <a:solidFill>
                  <a:srgbClr val="616161"/>
                </a:solidFill>
                <a:latin typeface="Proxima Nova"/>
              </a:rPr>
              <a:t>Implement role-based access and stronger security protocols.</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7xd25p4n.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Enhanced UI/UX</a:t>
            </a:r>
          </a:p>
          <a:p>
            <a:pPr algn="ctr">
              <a:spcAft>
                <a:spcPts val="1200"/>
              </a:spcAft>
            </a:pPr>
            <a:r>
              <a:rPr b="0" i="0" sz="1300">
                <a:solidFill>
                  <a:srgbClr val="616161"/>
                </a:solidFill>
                <a:latin typeface="Proxima Nova"/>
              </a:rPr>
              <a:t>Improve visual components and interactivity for a polished user experience.</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mhwlhffi.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Historical Data Storage</a:t>
            </a:r>
          </a:p>
          <a:p>
            <a:pPr algn="ctr">
              <a:spcAft>
                <a:spcPts val="1200"/>
              </a:spcAft>
            </a:pPr>
            <a:r>
              <a:rPr b="0" i="0" sz="1300">
                <a:solidFill>
                  <a:srgbClr val="616161"/>
                </a:solidFill>
                <a:latin typeface="Proxima Nova"/>
              </a:rPr>
              <a:t>Enable query history tracking, saving summaries, and long-term research logs.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Conclusion</a:t>
            </a:r>
          </a:p>
        </p:txBody>
      </p:sp>
      <p:sp>
        <p:nvSpPr>
          <p:cNvPr id="4" name="Subtitle 3"/>
          <p:cNvSpPr>
            <a:spLocks noGrp="1"/>
          </p:cNvSpPr>
          <p:nvPr>
            <p:ph type="subTitle" idx="13"/>
          </p:nvPr>
        </p:nvSpPr>
        <p:spPr/>
        <p:txBody>
          <a:bodyPr>
            <a:normAutofit/>
          </a:bodyPr>
          <a:lstStyle/>
          <a:p>
            <a:r>
              <a:t>AI-Powered Research for the Future</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uisx6ih8.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Efficient News Summarization</a:t>
            </a:r>
          </a:p>
          <a:p>
            <a:pPr algn="ctr">
              <a:spcAft>
                <a:spcPts val="1200"/>
              </a:spcAft>
            </a:pPr>
            <a:r>
              <a:rPr b="0" i="0" sz="1300">
                <a:solidFill>
                  <a:srgbClr val="616161"/>
                </a:solidFill>
                <a:latin typeface="Proxima Nova"/>
              </a:rPr>
              <a:t>Combines AI and real-time data to streamline news research workflows.</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rv_m92ac.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Tailored for Analysts</a:t>
            </a:r>
          </a:p>
          <a:p>
            <a:pPr algn="ctr">
              <a:spcAft>
                <a:spcPts val="1200"/>
              </a:spcAft>
            </a:pPr>
            <a:r>
              <a:rPr b="0" i="0" sz="1300">
                <a:solidFill>
                  <a:srgbClr val="616161"/>
                </a:solidFill>
                <a:latin typeface="Proxima Nova"/>
              </a:rPr>
              <a:t>Provides concise, data-rich insights designed for equity research needs.</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3rz5oq7v.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Foundation for Expansion</a:t>
            </a:r>
          </a:p>
          <a:p>
            <a:pPr algn="ctr">
              <a:spcAft>
                <a:spcPts val="1200"/>
              </a:spcAft>
            </a:pPr>
            <a:r>
              <a:rPr b="0" i="0" sz="1300">
                <a:solidFill>
                  <a:srgbClr val="616161"/>
                </a:solidFill>
                <a:latin typeface="Proxima Nova"/>
              </a:rPr>
              <a:t>Future-ready architecture allows for easy integration of new features and capabilities.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LLM-Powered News Research Tool</a:t>
            </a:r>
          </a:p>
        </p:txBody>
      </p:sp>
      <p:sp>
        <p:nvSpPr>
          <p:cNvPr id="4" name="Subtitle 3"/>
          <p:cNvSpPr>
            <a:spLocks noGrp="1"/>
          </p:cNvSpPr>
          <p:nvPr>
            <p:ph type="subTitle" idx="13"/>
          </p:nvPr>
        </p:nvSpPr>
        <p:spPr/>
        <p:txBody>
          <a:bodyPr>
            <a:normAutofit/>
          </a:bodyPr>
          <a:lstStyle/>
          <a:p>
            <a:r>
              <a:t>Project Overview and Implementation</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2346424"/>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Real-time News Insights:</a:t>
            </a:r>
            <a:r>
              <a:rPr b="0" i="0" sz="1300">
                <a:solidFill>
                  <a:srgbClr val="616161"/>
                </a:solidFill>
                <a:latin typeface="Proxima Nova"/>
              </a:rPr>
              <a:t> Harnesses LangChain, Groq LLM, and NewsAPI to generate instant summaries of global news.</a:t>
            </a:r>
          </a:p>
          <a:p>
            <a:pPr lvl="1" algn="l" marL="228600" indent="-91440">
              <a:spcBef>
                <a:spcPts val="1200"/>
              </a:spcBef>
              <a:spcAft>
                <a:spcPts val="0"/>
              </a:spcAft>
              <a:buSzPct val="100000"/>
              <a:buFont typeface="Arial"/>
              <a:buChar char="•"/>
            </a:pPr>
            <a:r>
              <a:rPr b="1" i="0" sz="1300">
                <a:solidFill>
                  <a:srgbClr val="616161"/>
                </a:solidFill>
                <a:latin typeface="Proxima Nova"/>
              </a:rPr>
              <a:t>Designed for Equity Research:</a:t>
            </a:r>
            <a:r>
              <a:rPr b="0" i="0" sz="1300">
                <a:solidFill>
                  <a:srgbClr val="616161"/>
                </a:solidFill>
                <a:latin typeface="Proxima Nova"/>
              </a:rPr>
              <a:t> Tailored to support analysts with AI-generated concise, data-driven news digests.</a:t>
            </a:r>
          </a:p>
          <a:p>
            <a:pPr lvl="1" algn="l" marL="228600" indent="-91440">
              <a:spcBef>
                <a:spcPts val="1200"/>
              </a:spcBef>
              <a:spcAft>
                <a:spcPts val="0"/>
              </a:spcAft>
              <a:buSzPct val="100000"/>
              <a:buFont typeface="Arial"/>
              <a:buChar char="•"/>
            </a:pPr>
            <a:r>
              <a:rPr b="1" i="0" sz="1300">
                <a:solidFill>
                  <a:srgbClr val="616161"/>
                </a:solidFill>
                <a:latin typeface="Proxima Nova"/>
              </a:rPr>
              <a:t>Secure and Interactive Tool:</a:t>
            </a:r>
            <a:r>
              <a:rPr b="0" i="0" sz="1300">
                <a:solidFill>
                  <a:srgbClr val="616161"/>
                </a:solidFill>
                <a:latin typeface="Proxima Nova"/>
              </a:rPr>
              <a:t> Streamlit-based interface with user authentication, PDF exports, and query history.</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4b0bxal8.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Luke Chesser on Unsplash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Project Overview</a:t>
            </a:r>
          </a:p>
        </p:txBody>
      </p:sp>
      <p:sp>
        <p:nvSpPr>
          <p:cNvPr id="4" name="Subtitle 3"/>
          <p:cNvSpPr>
            <a:spLocks noGrp="1"/>
          </p:cNvSpPr>
          <p:nvPr>
            <p:ph type="subTitle" idx="13"/>
          </p:nvPr>
        </p:nvSpPr>
        <p:spPr/>
        <p:txBody>
          <a:bodyPr>
            <a:normAutofit/>
          </a:bodyPr>
          <a:lstStyle/>
          <a:p>
            <a:r>
              <a:t>AI-Powered News Research Tool</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5uzy6r0q.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End-to-End Research Support</a:t>
            </a:r>
          </a:p>
          <a:p>
            <a:pPr algn="ctr">
              <a:spcAft>
                <a:spcPts val="1200"/>
              </a:spcAft>
            </a:pPr>
            <a:r>
              <a:rPr b="0" i="0" sz="1300">
                <a:solidFill>
                  <a:srgbClr val="616161"/>
                </a:solidFill>
                <a:latin typeface="Proxima Nova"/>
              </a:rPr>
              <a:t>Delivers real-time, AI-generated news summaries tailored for equity analysts.</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b_3n5so8.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Integrated Technologies</a:t>
            </a:r>
          </a:p>
          <a:p>
            <a:pPr algn="ctr">
              <a:spcAft>
                <a:spcPts val="1200"/>
              </a:spcAft>
            </a:pPr>
            <a:r>
              <a:rPr b="0" i="0" sz="1300">
                <a:solidFill>
                  <a:srgbClr val="616161"/>
                </a:solidFill>
                <a:latin typeface="Proxima Nova"/>
              </a:rPr>
              <a:t>Combines LangChain, Groq LLM, Streamlit UI, and NewsAPI for seamless functionality.</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478zy6m0.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Enhanced User Features</a:t>
            </a:r>
          </a:p>
          <a:p>
            <a:pPr algn="ctr">
              <a:spcAft>
                <a:spcPts val="1200"/>
              </a:spcAft>
            </a:pPr>
            <a:r>
              <a:rPr b="0" i="0" sz="1300">
                <a:solidFill>
                  <a:srgbClr val="616161"/>
                </a:solidFill>
                <a:latin typeface="Proxima Nova"/>
              </a:rPr>
              <a:t>Includes secure login, PDF export, visual charts, and query history for better usability.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Technology Stack (Technical View)</a:t>
            </a:r>
          </a:p>
        </p:txBody>
      </p:sp>
      <p:sp>
        <p:nvSpPr>
          <p:cNvPr id="4" name="Subtitle 3"/>
          <p:cNvSpPr>
            <a:spLocks noGrp="1"/>
          </p:cNvSpPr>
          <p:nvPr>
            <p:ph type="subTitle" idx="13"/>
          </p:nvPr>
        </p:nvSpPr>
        <p:spPr/>
        <p:txBody>
          <a:bodyPr>
            <a:normAutofit/>
          </a:bodyPr>
          <a:lstStyle/>
          <a:p>
            <a:r>
              <a:t>Modules and Components Used</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1158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31158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3115865"/>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LangChain Orchestration:</a:t>
            </a:r>
            <a:r>
              <a:rPr b="0" i="0" sz="1300">
                <a:solidFill>
                  <a:srgbClr val="616161"/>
                </a:solidFill>
                <a:latin typeface="Proxima Nova"/>
              </a:rPr>
              <a:t> Uses `langchain_groq` with `PromptTemplate`, `RunnableLambda`, and `StrOutputParser` for LLM pipelines.</a:t>
            </a:r>
          </a:p>
          <a:p>
            <a:pPr lvl="1" algn="l" marL="228600" indent="-91440">
              <a:spcBef>
                <a:spcPts val="1200"/>
              </a:spcBef>
              <a:spcAft>
                <a:spcPts val="0"/>
              </a:spcAft>
              <a:buSzPct val="100000"/>
              <a:buFont typeface="Arial"/>
              <a:buChar char="•"/>
            </a:pPr>
            <a:r>
              <a:rPr b="1" i="0" sz="1300">
                <a:solidFill>
                  <a:srgbClr val="616161"/>
                </a:solidFill>
                <a:latin typeface="Proxima Nova"/>
              </a:rPr>
              <a:t>Groq LLaMA 3 LLM:</a:t>
            </a:r>
            <a:r>
              <a:rPr b="0" i="0" sz="1300">
                <a:solidFill>
                  <a:srgbClr val="616161"/>
                </a:solidFill>
                <a:latin typeface="Proxima Nova"/>
              </a:rPr>
              <a:t> `ChatGroq` model (e.g., `llama3-8b-8192`) invoked via `llm_chain.invoke()` with structured prompts.</a:t>
            </a:r>
          </a:p>
          <a:p>
            <a:pPr lvl="1" algn="l" marL="228600" indent="-91440">
              <a:spcBef>
                <a:spcPts val="1200"/>
              </a:spcBef>
              <a:spcAft>
                <a:spcPts val="0"/>
              </a:spcAft>
              <a:buSzPct val="100000"/>
              <a:buFont typeface="Arial"/>
              <a:buChar char="•"/>
            </a:pPr>
            <a:r>
              <a:rPr b="1" i="0" sz="1300">
                <a:solidFill>
                  <a:srgbClr val="616161"/>
                </a:solidFill>
                <a:latin typeface="Proxima Nova"/>
              </a:rPr>
              <a:t>Streamlit Web Application:</a:t>
            </a:r>
            <a:r>
              <a:rPr b="0" i="0" sz="1300">
                <a:solidFill>
                  <a:srgbClr val="616161"/>
                </a:solidFill>
                <a:latin typeface="Proxima Nova"/>
              </a:rPr>
              <a:t> `streamlit` for forms, interactive UI, state management (`st.session_state`), PDF exports via `FPDF`.</a:t>
            </a:r>
          </a:p>
          <a:p>
            <a:pPr lvl="1" algn="l" marL="228600" indent="-91440">
              <a:spcBef>
                <a:spcPts val="1200"/>
              </a:spcBef>
              <a:spcAft>
                <a:spcPts val="0"/>
              </a:spcAft>
              <a:buSzPct val="100000"/>
              <a:buFont typeface="Arial"/>
              <a:buChar char="•"/>
            </a:pPr>
            <a:r>
              <a:rPr b="1" i="0" sz="1300">
                <a:solidFill>
                  <a:srgbClr val="616161"/>
                </a:solidFill>
                <a:latin typeface="Proxima Nova"/>
              </a:rPr>
              <a:t>NewsAPI Integration:</a:t>
            </a:r>
            <a:r>
              <a:rPr b="0" i="0" sz="1300">
                <a:solidFill>
                  <a:srgbClr val="616161"/>
                </a:solidFill>
                <a:latin typeface="Proxima Nova"/>
              </a:rPr>
              <a:t> `newsapi-python` retrieves global articles with filters: query, date range, language='en', sorted by recency.</a:t>
            </a:r>
          </a:p>
        </p:txBody>
      </p:sp>
      <p:sp>
        <p:nvSpPr>
          <p:cNvPr id="10" name="Rectangle 9"/>
          <p:cNvSpPr/>
          <p:nvPr/>
        </p:nvSpPr>
        <p:spPr>
          <a:xfrm>
            <a:off x="4724400" y="1508670"/>
            <a:ext cx="4190999" cy="31158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ddudqfli.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ThisisEngineering RAEng on Unsplash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System Architecture (Technical View)</a:t>
            </a:r>
          </a:p>
        </p:txBody>
      </p:sp>
      <p:sp>
        <p:nvSpPr>
          <p:cNvPr id="4" name="Subtitle 3"/>
          <p:cNvSpPr>
            <a:spLocks noGrp="1"/>
          </p:cNvSpPr>
          <p:nvPr>
            <p:ph type="subTitle" idx="13"/>
          </p:nvPr>
        </p:nvSpPr>
        <p:spPr/>
        <p:txBody>
          <a:bodyPr>
            <a:normAutofit/>
          </a:bodyPr>
          <a:lstStyle/>
          <a:p>
            <a:r>
              <a:t>Data Flow and Integration Logic</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28646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419099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2171700" y="1508670"/>
            <a:ext cx="304800" cy="304800"/>
          </a:xfrm>
          <a:prstGeom prst="rect">
            <a:avLst/>
          </a:prstGeom>
          <a:noFill/>
          <a:ln>
            <a:noFill/>
          </a:ln>
        </p:spPr>
        <p:txBody>
          <a:bodyPr wrap="square" bIns="0" lIns="0" rIns="0" tIns="0" anchor="t">
            <a:spAutoFit/>
          </a:bodyPr>
          <a:lstStyle/>
          <a:p>
            <a:pPr algn="ctr"/>
          </a:p>
        </p:txBody>
      </p:sp>
      <p:pic>
        <p:nvPicPr>
          <p:cNvPr id="12" name="Picture 11" descr="tmpvwgtn977.png"/>
          <p:cNvPicPr>
            <a:picLocks noChangeAspect="1"/>
          </p:cNvPicPr>
          <p:nvPr/>
        </p:nvPicPr>
        <p:blipFill>
          <a:blip r:embed="rId2"/>
          <a:stretch>
            <a:fillRect/>
          </a:stretch>
        </p:blipFill>
        <p:spPr>
          <a:xfrm>
            <a:off x="2171700" y="1508670"/>
            <a:ext cx="304800" cy="304800"/>
          </a:xfrm>
          <a:prstGeom prst="rect">
            <a:avLst/>
          </a:prstGeom>
        </p:spPr>
      </p:pic>
      <p:sp>
        <p:nvSpPr>
          <p:cNvPr id="13" name="TextBox 12"/>
          <p:cNvSpPr txBox="1"/>
          <p:nvPr/>
        </p:nvSpPr>
        <p:spPr>
          <a:xfrm>
            <a:off x="228600" y="1965870"/>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User Input Layer</a:t>
            </a:r>
          </a:p>
          <a:p>
            <a:pPr algn="ctr">
              <a:spcAft>
                <a:spcPts val="1200"/>
              </a:spcAft>
            </a:pPr>
            <a:r>
              <a:rPr b="0" i="0" sz="1300">
                <a:solidFill>
                  <a:srgbClr val="616161"/>
                </a:solidFill>
                <a:latin typeface="Proxima Nova"/>
              </a:rPr>
              <a:t>Streamlit form captures query via `st.text_input()`, user authenticated through `.env`-based credentials.</a:t>
            </a:r>
          </a:p>
        </p:txBody>
      </p:sp>
      <p:sp>
        <p:nvSpPr>
          <p:cNvPr id="14" name="Rectangle 13"/>
          <p:cNvSpPr/>
          <p:nvPr/>
        </p:nvSpPr>
        <p:spPr>
          <a:xfrm>
            <a:off x="4724400" y="1508670"/>
            <a:ext cx="419099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6667500" y="1508670"/>
            <a:ext cx="304800" cy="304800"/>
          </a:xfrm>
          <a:prstGeom prst="rect">
            <a:avLst/>
          </a:prstGeom>
          <a:noFill/>
          <a:ln>
            <a:noFill/>
          </a:ln>
        </p:spPr>
        <p:txBody>
          <a:bodyPr wrap="square" bIns="0" lIns="0" rIns="0" tIns="0" anchor="t">
            <a:spAutoFit/>
          </a:bodyPr>
          <a:lstStyle/>
          <a:p>
            <a:pPr algn="ctr"/>
          </a:p>
        </p:txBody>
      </p:sp>
      <p:pic>
        <p:nvPicPr>
          <p:cNvPr id="17" name="Picture 16" descr="tmptx9cuudr.png"/>
          <p:cNvPicPr>
            <a:picLocks noChangeAspect="1"/>
          </p:cNvPicPr>
          <p:nvPr/>
        </p:nvPicPr>
        <p:blipFill>
          <a:blip r:embed="rId3"/>
          <a:stretch>
            <a:fillRect/>
          </a:stretch>
        </p:blipFill>
        <p:spPr>
          <a:xfrm>
            <a:off x="6667500" y="1508670"/>
            <a:ext cx="304800" cy="304800"/>
          </a:xfrm>
          <a:prstGeom prst="rect">
            <a:avLst/>
          </a:prstGeom>
        </p:spPr>
      </p:pic>
      <p:sp>
        <p:nvSpPr>
          <p:cNvPr id="18" name="TextBox 17"/>
          <p:cNvSpPr txBox="1"/>
          <p:nvPr/>
        </p:nvSpPr>
        <p:spPr>
          <a:xfrm>
            <a:off x="4724400" y="1965870"/>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Data Aggregation</a:t>
            </a:r>
          </a:p>
          <a:p>
            <a:pPr algn="ctr">
              <a:spcAft>
                <a:spcPts val="1200"/>
              </a:spcAft>
            </a:pPr>
            <a:r>
              <a:rPr b="0" i="0" sz="1300">
                <a:solidFill>
                  <a:srgbClr val="616161"/>
                </a:solidFill>
                <a:latin typeface="Proxima Nova"/>
              </a:rPr>
              <a:t>`get_news_articles(query, days_back)` fetches articles using NewsAPI, applying filters: query, date range, language='en'.</a:t>
            </a:r>
          </a:p>
        </p:txBody>
      </p:sp>
      <p:sp>
        <p:nvSpPr>
          <p:cNvPr id="19" name="Rectangle 18"/>
          <p:cNvSpPr/>
          <p:nvPr/>
        </p:nvSpPr>
        <p:spPr>
          <a:xfrm>
            <a:off x="228600" y="3093392"/>
            <a:ext cx="419099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2171700" y="309339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2171700" y="3093392"/>
            <a:ext cx="304800" cy="304800"/>
          </a:xfrm>
          <a:prstGeom prst="rect">
            <a:avLst/>
          </a:prstGeom>
          <a:noFill/>
          <a:ln>
            <a:noFill/>
          </a:ln>
        </p:spPr>
        <p:txBody>
          <a:bodyPr wrap="square" bIns="0" lIns="0" rIns="0" tIns="0" anchor="t">
            <a:spAutoFit/>
          </a:bodyPr>
          <a:lstStyle/>
          <a:p>
            <a:pPr algn="ctr"/>
          </a:p>
        </p:txBody>
      </p:sp>
      <p:pic>
        <p:nvPicPr>
          <p:cNvPr id="22" name="Picture 21" descr="tmp15h6obln.png"/>
          <p:cNvPicPr>
            <a:picLocks noChangeAspect="1"/>
          </p:cNvPicPr>
          <p:nvPr/>
        </p:nvPicPr>
        <p:blipFill>
          <a:blip r:embed="rId4"/>
          <a:stretch>
            <a:fillRect/>
          </a:stretch>
        </p:blipFill>
        <p:spPr>
          <a:xfrm>
            <a:off x="2171700" y="3093392"/>
            <a:ext cx="304800" cy="304800"/>
          </a:xfrm>
          <a:prstGeom prst="rect">
            <a:avLst/>
          </a:prstGeom>
        </p:spPr>
      </p:pic>
      <p:sp>
        <p:nvSpPr>
          <p:cNvPr id="23" name="TextBox 22"/>
          <p:cNvSpPr txBox="1"/>
          <p:nvPr/>
        </p:nvSpPr>
        <p:spPr>
          <a:xfrm>
            <a:off x="228600" y="3550592"/>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Summarization Pipeline</a:t>
            </a:r>
          </a:p>
          <a:p>
            <a:pPr algn="ctr">
              <a:spcAft>
                <a:spcPts val="1200"/>
              </a:spcAft>
            </a:pPr>
            <a:r>
              <a:rPr b="0" i="0" sz="1300">
                <a:solidFill>
                  <a:srgbClr val="616161"/>
                </a:solidFill>
                <a:latin typeface="Proxima Nova"/>
              </a:rPr>
              <a:t>Articles summarized via `summarize_articles()`, passed with query to `llm_chain.invoke()` for AI-generated output.</a:t>
            </a:r>
          </a:p>
        </p:txBody>
      </p:sp>
      <p:sp>
        <p:nvSpPr>
          <p:cNvPr id="24" name="Rectangle 23"/>
          <p:cNvSpPr/>
          <p:nvPr/>
        </p:nvSpPr>
        <p:spPr>
          <a:xfrm>
            <a:off x="4724400" y="3093392"/>
            <a:ext cx="419099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Rectangle 24"/>
          <p:cNvSpPr/>
          <p:nvPr/>
        </p:nvSpPr>
        <p:spPr>
          <a:xfrm>
            <a:off x="6667500" y="309339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6667500" y="3093392"/>
            <a:ext cx="304800" cy="304800"/>
          </a:xfrm>
          <a:prstGeom prst="rect">
            <a:avLst/>
          </a:prstGeom>
          <a:noFill/>
          <a:ln>
            <a:noFill/>
          </a:ln>
        </p:spPr>
        <p:txBody>
          <a:bodyPr wrap="square" bIns="0" lIns="0" rIns="0" tIns="0" anchor="t">
            <a:spAutoFit/>
          </a:bodyPr>
          <a:lstStyle/>
          <a:p>
            <a:pPr algn="ctr"/>
          </a:p>
        </p:txBody>
      </p:sp>
      <p:pic>
        <p:nvPicPr>
          <p:cNvPr id="27" name="Picture 26" descr="tmpguz0old9.png"/>
          <p:cNvPicPr>
            <a:picLocks noChangeAspect="1"/>
          </p:cNvPicPr>
          <p:nvPr/>
        </p:nvPicPr>
        <p:blipFill>
          <a:blip r:embed="rId5"/>
          <a:stretch>
            <a:fillRect/>
          </a:stretch>
        </p:blipFill>
        <p:spPr>
          <a:xfrm>
            <a:off x="6667500" y="3093392"/>
            <a:ext cx="304800" cy="304800"/>
          </a:xfrm>
          <a:prstGeom prst="rect">
            <a:avLst/>
          </a:prstGeom>
        </p:spPr>
      </p:pic>
      <p:sp>
        <p:nvSpPr>
          <p:cNvPr id="28" name="TextBox 27"/>
          <p:cNvSpPr txBox="1"/>
          <p:nvPr/>
        </p:nvSpPr>
        <p:spPr>
          <a:xfrm>
            <a:off x="4724400" y="3550592"/>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Output Presentation</a:t>
            </a:r>
          </a:p>
          <a:p>
            <a:pPr algn="ctr">
              <a:spcAft>
                <a:spcPts val="1200"/>
              </a:spcAft>
            </a:pPr>
            <a:r>
              <a:rPr b="0" i="0" sz="1300">
                <a:solidFill>
                  <a:srgbClr val="616161"/>
                </a:solidFill>
                <a:latin typeface="Proxima Nova"/>
              </a:rPr>
              <a:t>Summaries displayed with `st.success()`, visual trends via `st.bar_chart()`, and optional PDF reports generated by `FPDF`.</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LangChain &amp; LLM Configuration</a:t>
            </a:r>
          </a:p>
        </p:txBody>
      </p:sp>
      <p:sp>
        <p:nvSpPr>
          <p:cNvPr id="4" name="Subtitle 3"/>
          <p:cNvSpPr>
            <a:spLocks noGrp="1"/>
          </p:cNvSpPr>
          <p:nvPr>
            <p:ph type="subTitle" idx="13"/>
          </p:nvPr>
        </p:nvSpPr>
        <p:spPr/>
        <p:txBody>
          <a:bodyPr>
            <a:normAutofit/>
          </a:bodyPr>
          <a:lstStyle/>
          <a:p>
            <a:r>
              <a:t>Prompt Engineering and Model Orchestration</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90iozxyd.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LangChain Prompt Templates</a:t>
            </a:r>
          </a:p>
          <a:p>
            <a:pPr algn="ctr">
              <a:spcAft>
                <a:spcPts val="1200"/>
              </a:spcAft>
            </a:pPr>
            <a:r>
              <a:rPr b="0" i="0" sz="1300">
                <a:solidFill>
                  <a:srgbClr val="616161"/>
                </a:solidFill>
                <a:latin typeface="Proxima Nova"/>
              </a:rPr>
              <a:t>Custom prompts crafted to structure AI responses with context and clarity.</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86ozeuju.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Groq LLaMA 3 Integration</a:t>
            </a:r>
          </a:p>
          <a:p>
            <a:pPr algn="ctr">
              <a:spcAft>
                <a:spcPts val="1200"/>
              </a:spcAft>
            </a:pPr>
            <a:r>
              <a:rPr b="0" i="0" sz="1300">
                <a:solidFill>
                  <a:srgbClr val="616161"/>
                </a:solidFill>
                <a:latin typeface="Proxima Nova"/>
              </a:rPr>
              <a:t>Powerful large language model generating concise, relevant summaries.</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qx40v6pq.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Summarization Pipeline</a:t>
            </a:r>
          </a:p>
          <a:p>
            <a:pPr algn="ctr">
              <a:spcAft>
                <a:spcPts val="1200"/>
              </a:spcAft>
            </a:pPr>
            <a:r>
              <a:rPr b="0" i="0" sz="1300">
                <a:solidFill>
                  <a:srgbClr val="616161"/>
                </a:solidFill>
                <a:latin typeface="Proxima Nova"/>
              </a:rPr>
              <a:t>Query and news summaries combined to produce final AI-driven outputs.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Streamlit Frontend</a:t>
            </a:r>
          </a:p>
        </p:txBody>
      </p:sp>
      <p:sp>
        <p:nvSpPr>
          <p:cNvPr id="4" name="Subtitle 3"/>
          <p:cNvSpPr>
            <a:spLocks noGrp="1"/>
          </p:cNvSpPr>
          <p:nvPr>
            <p:ph type="subTitle" idx="13"/>
          </p:nvPr>
        </p:nvSpPr>
        <p:spPr/>
        <p:txBody>
          <a:bodyPr>
            <a:normAutofit/>
          </a:bodyPr>
          <a:lstStyle/>
          <a:p>
            <a:r>
              <a:t>Secure and User-Friendly Interface</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3f4hgqu6.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User Authentication</a:t>
            </a:r>
          </a:p>
          <a:p>
            <a:pPr algn="ctr">
              <a:spcAft>
                <a:spcPts val="1200"/>
              </a:spcAft>
            </a:pPr>
            <a:r>
              <a:rPr b="0" i="0" sz="1300">
                <a:solidFill>
                  <a:srgbClr val="616161"/>
                </a:solidFill>
                <a:latin typeface="Proxima Nova"/>
              </a:rPr>
              <a:t>Credential-based login system ensures only authorized access.</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sy2_cz_9.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Interactive Layout</a:t>
            </a:r>
          </a:p>
          <a:p>
            <a:pPr algn="ctr">
              <a:spcAft>
                <a:spcPts val="1200"/>
              </a:spcAft>
            </a:pPr>
            <a:r>
              <a:rPr b="0" i="0" sz="1300">
                <a:solidFill>
                  <a:srgbClr val="616161"/>
                </a:solidFill>
                <a:latin typeface="Proxima Nova"/>
              </a:rPr>
              <a:t>Streamlit-based forms, buttons, and visual components for smooth interaction.</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limqz4du.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Session Management</a:t>
            </a:r>
          </a:p>
          <a:p>
            <a:pPr algn="ctr">
              <a:spcAft>
                <a:spcPts val="1200"/>
              </a:spcAft>
            </a:pPr>
            <a:r>
              <a:rPr b="0" i="0" sz="1300">
                <a:solidFill>
                  <a:srgbClr val="616161"/>
                </a:solidFill>
                <a:latin typeface="Proxima Nova"/>
              </a:rPr>
              <a:t>Tracks user sessions and maintains query history across interactions.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NewsAPI Integration</a:t>
            </a:r>
          </a:p>
        </p:txBody>
      </p:sp>
      <p:sp>
        <p:nvSpPr>
          <p:cNvPr id="4" name="Subtitle 3"/>
          <p:cNvSpPr>
            <a:spLocks noGrp="1"/>
          </p:cNvSpPr>
          <p:nvPr>
            <p:ph type="subTitle" idx="13"/>
          </p:nvPr>
        </p:nvSpPr>
        <p:spPr/>
        <p:txBody>
          <a:bodyPr>
            <a:normAutofit/>
          </a:bodyPr>
          <a:lstStyle/>
          <a:p>
            <a:r>
              <a:t>Real-Time News Aggregation and Insights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4393xcdv.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Live News Fetching</a:t>
            </a:r>
          </a:p>
          <a:p>
            <a:pPr algn="ctr">
              <a:spcAft>
                <a:spcPts val="1200"/>
              </a:spcAft>
            </a:pPr>
            <a:r>
              <a:rPr b="0" i="0" sz="1300">
                <a:solidFill>
                  <a:srgbClr val="616161"/>
                </a:solidFill>
                <a:latin typeface="Proxima Nova"/>
              </a:rPr>
              <a:t>Searches global news sources using NewsAPI with custom time filters.</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qwha3ugg.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Article Summarization</a:t>
            </a:r>
          </a:p>
          <a:p>
            <a:pPr algn="ctr">
              <a:spcAft>
                <a:spcPts val="1200"/>
              </a:spcAft>
            </a:pPr>
            <a:r>
              <a:rPr b="0" i="0" sz="1300">
                <a:solidFill>
                  <a:srgbClr val="616161"/>
                </a:solidFill>
                <a:latin typeface="Proxima Nova"/>
              </a:rPr>
              <a:t>Extracts key points from news articles to feed AI-generated summaries.</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dg364h7a.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Visual Data Insights</a:t>
            </a:r>
          </a:p>
          <a:p>
            <a:pPr algn="ctr">
              <a:spcAft>
                <a:spcPts val="1200"/>
              </a:spcAft>
            </a:pPr>
            <a:r>
              <a:rPr b="0" i="0" sz="1300">
                <a:solidFill>
                  <a:srgbClr val="616161"/>
                </a:solidFill>
                <a:latin typeface="Proxima Nova"/>
              </a:rPr>
              <a:t>Displays article frequency charts for temporal trend analysis.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Enhancements and Features</a:t>
            </a:r>
          </a:p>
        </p:txBody>
      </p:sp>
      <p:sp>
        <p:nvSpPr>
          <p:cNvPr id="4" name="Subtitle 3"/>
          <p:cNvSpPr>
            <a:spLocks noGrp="1"/>
          </p:cNvSpPr>
          <p:nvPr>
            <p:ph type="subTitle" idx="13"/>
          </p:nvPr>
        </p:nvSpPr>
        <p:spPr/>
        <p:txBody>
          <a:bodyPr>
            <a:normAutofit/>
          </a:bodyPr>
          <a:lstStyle/>
          <a:p>
            <a:r>
              <a:t>Advanced Capabilities for Improved Research</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2346424"/>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PDF Report Generation:</a:t>
            </a:r>
            <a:r>
              <a:rPr b="0" i="0" sz="1300">
                <a:solidFill>
                  <a:srgbClr val="616161"/>
                </a:solidFill>
                <a:latin typeface="Proxima Nova"/>
              </a:rPr>
              <a:t> Users can download AI summaries as professionally formatted PDF documents.</a:t>
            </a:r>
          </a:p>
          <a:p>
            <a:pPr lvl="1" algn="l" marL="228600" indent="-91440">
              <a:spcBef>
                <a:spcPts val="1200"/>
              </a:spcBef>
              <a:spcAft>
                <a:spcPts val="0"/>
              </a:spcAft>
              <a:buSzPct val="100000"/>
              <a:buFont typeface="Arial"/>
              <a:buChar char="•"/>
            </a:pPr>
            <a:r>
              <a:rPr b="1" i="0" sz="1300">
                <a:solidFill>
                  <a:srgbClr val="616161"/>
                </a:solidFill>
                <a:latin typeface="Proxima Nova"/>
              </a:rPr>
              <a:t>Visual Trend Analysis:</a:t>
            </a:r>
            <a:r>
              <a:rPr b="0" i="0" sz="1300">
                <a:solidFill>
                  <a:srgbClr val="616161"/>
                </a:solidFill>
                <a:latin typeface="Proxima Nova"/>
              </a:rPr>
              <a:t> Charts display article frequency over time for quick identification of news surges.</a:t>
            </a:r>
          </a:p>
          <a:p>
            <a:pPr lvl="1" algn="l" marL="228600" indent="-91440">
              <a:spcBef>
                <a:spcPts val="1200"/>
              </a:spcBef>
              <a:spcAft>
                <a:spcPts val="0"/>
              </a:spcAft>
              <a:buSzPct val="100000"/>
              <a:buFont typeface="Arial"/>
              <a:buChar char="•"/>
            </a:pPr>
            <a:r>
              <a:rPr b="1" i="0" sz="1300">
                <a:solidFill>
                  <a:srgbClr val="616161"/>
                </a:solidFill>
                <a:latin typeface="Proxima Nova"/>
              </a:rPr>
              <a:t>External Resource Integration:</a:t>
            </a:r>
            <a:r>
              <a:rPr b="0" i="0" sz="1300">
                <a:solidFill>
                  <a:srgbClr val="616161"/>
                </a:solidFill>
                <a:latin typeface="Proxima Nova"/>
              </a:rPr>
              <a:t> Quick links to Google search for expanded exploration beyond AI summaries.</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x66gwsqw.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Hitesh Choudhary on Unsplash</a:t>
            </a: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Words>
  <Application>Microsoft Macintosh PowerPoint</Application>
  <PresentationFormat>On-screen Show (16:9)</PresentationFormat>
  <Paragraphs>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Proxima Nova</vt:lpstr>
      <vt:lpstr>Spearmint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Lightstone GmbH</cp:lastModifiedBy>
  <cp:revision>3</cp:revision>
  <dcterms:modified xsi:type="dcterms:W3CDTF">2024-08-19T12:09:31Z</dcterms:modified>
</cp:coreProperties>
</file>