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8288000" cy="10287000"/>
  <p:notesSz cx="6858000" cy="9144000"/>
  <p:embeddedFontLst>
    <p:embeddedFont>
      <p:font typeface="Oswald Bold" charset="1" panose="00000800000000000000"/>
      <p:regular r:id="rId34"/>
    </p:embeddedFont>
    <p:embeddedFont>
      <p:font typeface="Quicksand Bold" charset="1" panose="00000800000000000000"/>
      <p:regular r:id="rId35"/>
    </p:embeddedFont>
    <p:embeddedFont>
      <p:font typeface="Quicksand Medium" charset="1" panose="00000600000000000000"/>
      <p:regular r:id="rId36"/>
    </p:embeddedFont>
    <p:embeddedFont>
      <p:font typeface="Quicksand" charset="1" panose="00000500000000000000"/>
      <p:regular r:id="rId37"/>
    </p:embeddedFont>
    <p:embeddedFont>
      <p:font typeface="Oswald" charset="1" panose="00000500000000000000"/>
      <p:regular r:id="rId38"/>
    </p:embeddedFont>
    <p:embeddedFont>
      <p:font typeface="Canva Sans Bold" charset="1" panose="020B0803030501040103"/>
      <p:regular r:id="rId39"/>
    </p:embeddedFont>
    <p:embeddedFont>
      <p:font typeface="Canva Sans" charset="1" panose="020B0503030501040103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31.png" Type="http://schemas.openxmlformats.org/officeDocument/2006/relationships/image"/><Relationship Id="rId5" Target="../media/image3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33.png" Type="http://schemas.openxmlformats.org/officeDocument/2006/relationships/image"/><Relationship Id="rId5" Target="../media/image34.png" Type="http://schemas.openxmlformats.org/officeDocument/2006/relationships/image"/><Relationship Id="rId6" Target="../media/image3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38.png" Type="http://schemas.openxmlformats.org/officeDocument/2006/relationships/image"/><Relationship Id="rId5" Target="../media/image3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40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44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45.png" Type="http://schemas.openxmlformats.org/officeDocument/2006/relationships/image"/><Relationship Id="rId5" Target="../media/image46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3.png" Type="http://schemas.openxmlformats.org/officeDocument/2006/relationships/image"/><Relationship Id="rId11" Target="../media/image54.svg" Type="http://schemas.openxmlformats.org/officeDocument/2006/relationships/image"/><Relationship Id="rId2" Target="../media/image47.png" Type="http://schemas.openxmlformats.org/officeDocument/2006/relationships/image"/><Relationship Id="rId3" Target="../media/image48.svg" Type="http://schemas.openxmlformats.org/officeDocument/2006/relationships/image"/><Relationship Id="rId4" Target="../media/image49.png" Type="http://schemas.openxmlformats.org/officeDocument/2006/relationships/image"/><Relationship Id="rId5" Target="../media/image5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51.png" Type="http://schemas.openxmlformats.org/officeDocument/2006/relationships/image"/><Relationship Id="rId9" Target="../media/image52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3.png" Type="http://schemas.openxmlformats.org/officeDocument/2006/relationships/image"/><Relationship Id="rId3" Target="../media/image54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55.png" Type="http://schemas.openxmlformats.org/officeDocument/2006/relationships/image"/><Relationship Id="rId9" Target="../media/image5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721691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9655" y="4655258"/>
            <a:ext cx="18568395" cy="2115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0"/>
              </a:lnSpc>
            </a:pPr>
            <a:r>
              <a:rPr lang="en-US" b="true" sz="8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FEATURE ANALYSIS AND </a:t>
            </a:r>
          </a:p>
          <a:p>
            <a:pPr algn="ctr">
              <a:lnSpc>
                <a:spcPts val="8240"/>
              </a:lnSpc>
            </a:pPr>
            <a:r>
              <a:rPr lang="en-US" b="true" sz="8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PRICE PREDICTION FOR HANDSETS</a:t>
            </a:r>
            <a:r>
              <a:rPr lang="en-US" b="true" sz="8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29776" y="6942439"/>
            <a:ext cx="10228448" cy="669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b="true" sz="4002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Presentation by Darshika Dudhat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996118" cy="10954000"/>
            <a:chOff x="0" y="0"/>
            <a:chExt cx="1052475" cy="2885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2475" cy="2885004"/>
            </a:xfrm>
            <a:custGeom>
              <a:avLst/>
              <a:gdLst/>
              <a:ahLst/>
              <a:cxnLst/>
              <a:rect r="r" b="b" t="t" l="l"/>
              <a:pathLst>
                <a:path h="2885004" w="1052475">
                  <a:moveTo>
                    <a:pt x="0" y="0"/>
                  </a:moveTo>
                  <a:lnTo>
                    <a:pt x="1052475" y="0"/>
                  </a:lnTo>
                  <a:lnTo>
                    <a:pt x="1052475" y="2885004"/>
                  </a:lnTo>
                  <a:lnTo>
                    <a:pt x="0" y="2885004"/>
                  </a:lnTo>
                  <a:close/>
                </a:path>
              </a:pathLst>
            </a:custGeom>
            <a:solidFill>
              <a:srgbClr val="E2AD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52475" cy="2923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0" y="1510628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-514350" y="5261022"/>
            <a:ext cx="4510468" cy="1903362"/>
            <a:chOff x="0" y="0"/>
            <a:chExt cx="1187942" cy="5012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87942" cy="501297"/>
            </a:xfrm>
            <a:custGeom>
              <a:avLst/>
              <a:gdLst/>
              <a:ahLst/>
              <a:cxnLst/>
              <a:rect r="r" b="b" t="t" l="l"/>
              <a:pathLst>
                <a:path h="501297" w="1187942">
                  <a:moveTo>
                    <a:pt x="0" y="0"/>
                  </a:moveTo>
                  <a:lnTo>
                    <a:pt x="1187942" y="0"/>
                  </a:lnTo>
                  <a:lnTo>
                    <a:pt x="1187942" y="501297"/>
                  </a:lnTo>
                  <a:lnTo>
                    <a:pt x="0" y="501297"/>
                  </a:lnTo>
                  <a:close/>
                </a:path>
              </a:pathLst>
            </a:custGeom>
            <a:solidFill>
              <a:srgbClr val="0F2C3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87942" cy="539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0" y="3394941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0" y="5279253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0" y="7163566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3140914" y="6212703"/>
            <a:ext cx="855204" cy="886507"/>
          </a:xfrm>
          <a:custGeom>
            <a:avLst/>
            <a:gdLst/>
            <a:ahLst/>
            <a:cxnLst/>
            <a:rect r="r" b="b" t="t" l="l"/>
            <a:pathLst>
              <a:path h="886507" w="855204">
                <a:moveTo>
                  <a:pt x="0" y="0"/>
                </a:moveTo>
                <a:lnTo>
                  <a:pt x="855204" y="0"/>
                </a:lnTo>
                <a:lnTo>
                  <a:pt x="855204" y="886507"/>
                </a:lnTo>
                <a:lnTo>
                  <a:pt x="0" y="886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4843768" y="758153"/>
            <a:ext cx="12656857" cy="7400687"/>
            <a:chOff x="0" y="0"/>
            <a:chExt cx="16875810" cy="986758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773928" y="0"/>
              <a:ext cx="15068345" cy="1525670"/>
            </a:xfrm>
            <a:custGeom>
              <a:avLst/>
              <a:gdLst/>
              <a:ahLst/>
              <a:cxnLst/>
              <a:rect r="r" b="b" t="t" l="l"/>
              <a:pathLst>
                <a:path h="1525670" w="15068345">
                  <a:moveTo>
                    <a:pt x="0" y="0"/>
                  </a:moveTo>
                  <a:lnTo>
                    <a:pt x="15068345" y="0"/>
                  </a:lnTo>
                  <a:lnTo>
                    <a:pt x="15068345" y="1525670"/>
                  </a:lnTo>
                  <a:lnTo>
                    <a:pt x="0" y="1525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2232775"/>
              <a:ext cx="16875810" cy="1286780"/>
            </a:xfrm>
            <a:custGeom>
              <a:avLst/>
              <a:gdLst/>
              <a:ahLst/>
              <a:cxnLst/>
              <a:rect r="r" b="b" t="t" l="l"/>
              <a:pathLst>
                <a:path h="1286780" w="16875810">
                  <a:moveTo>
                    <a:pt x="0" y="0"/>
                  </a:moveTo>
                  <a:lnTo>
                    <a:pt x="16875810" y="0"/>
                  </a:lnTo>
                  <a:lnTo>
                    <a:pt x="16875810" y="1286780"/>
                  </a:lnTo>
                  <a:lnTo>
                    <a:pt x="0" y="12867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773928" y="4166379"/>
              <a:ext cx="15068345" cy="2147239"/>
            </a:xfrm>
            <a:custGeom>
              <a:avLst/>
              <a:gdLst/>
              <a:ahLst/>
              <a:cxnLst/>
              <a:rect r="r" b="b" t="t" l="l"/>
              <a:pathLst>
                <a:path h="2147239" w="15068345">
                  <a:moveTo>
                    <a:pt x="0" y="0"/>
                  </a:moveTo>
                  <a:lnTo>
                    <a:pt x="15068345" y="0"/>
                  </a:lnTo>
                  <a:lnTo>
                    <a:pt x="15068345" y="2147239"/>
                  </a:lnTo>
                  <a:lnTo>
                    <a:pt x="0" y="2147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976514" y="6960442"/>
              <a:ext cx="10922781" cy="2907140"/>
            </a:xfrm>
            <a:custGeom>
              <a:avLst/>
              <a:gdLst/>
              <a:ahLst/>
              <a:cxnLst/>
              <a:rect r="r" b="b" t="t" l="l"/>
              <a:pathLst>
                <a:path h="2907140" w="10922781">
                  <a:moveTo>
                    <a:pt x="0" y="0"/>
                  </a:moveTo>
                  <a:lnTo>
                    <a:pt x="10922782" y="0"/>
                  </a:lnTo>
                  <a:lnTo>
                    <a:pt x="10922782" y="2907140"/>
                  </a:lnTo>
                  <a:lnTo>
                    <a:pt x="0" y="29071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205447" y="462878"/>
            <a:ext cx="336306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PROBLEM STATEMENT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14350" y="2242416"/>
            <a:ext cx="514788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WORKFLOW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68588" y="4041822"/>
            <a:ext cx="514788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DATA EXPLORATION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14350" y="5659434"/>
            <a:ext cx="348176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DATA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PRE-PROCESSING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68588" y="7429883"/>
            <a:ext cx="514788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FEATURE ANALYSIS 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&amp; EXTRACTION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996118" cy="10954000"/>
            <a:chOff x="0" y="0"/>
            <a:chExt cx="1052475" cy="2885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2475" cy="2885004"/>
            </a:xfrm>
            <a:custGeom>
              <a:avLst/>
              <a:gdLst/>
              <a:ahLst/>
              <a:cxnLst/>
              <a:rect r="r" b="b" t="t" l="l"/>
              <a:pathLst>
                <a:path h="2885004" w="1052475">
                  <a:moveTo>
                    <a:pt x="0" y="0"/>
                  </a:moveTo>
                  <a:lnTo>
                    <a:pt x="1052475" y="0"/>
                  </a:lnTo>
                  <a:lnTo>
                    <a:pt x="1052475" y="2885004"/>
                  </a:lnTo>
                  <a:lnTo>
                    <a:pt x="0" y="2885004"/>
                  </a:lnTo>
                  <a:close/>
                </a:path>
              </a:pathLst>
            </a:custGeom>
            <a:solidFill>
              <a:srgbClr val="E2AD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52475" cy="2923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0" y="1510628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-389122" y="7144516"/>
            <a:ext cx="4385240" cy="1689521"/>
            <a:chOff x="0" y="0"/>
            <a:chExt cx="1154960" cy="44497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54960" cy="444977"/>
            </a:xfrm>
            <a:custGeom>
              <a:avLst/>
              <a:gdLst/>
              <a:ahLst/>
              <a:cxnLst/>
              <a:rect r="r" b="b" t="t" l="l"/>
              <a:pathLst>
                <a:path h="444977" w="1154960">
                  <a:moveTo>
                    <a:pt x="0" y="0"/>
                  </a:moveTo>
                  <a:lnTo>
                    <a:pt x="1154960" y="0"/>
                  </a:lnTo>
                  <a:lnTo>
                    <a:pt x="1154960" y="444977"/>
                  </a:lnTo>
                  <a:lnTo>
                    <a:pt x="0" y="444977"/>
                  </a:lnTo>
                  <a:close/>
                </a:path>
              </a:pathLst>
            </a:custGeom>
            <a:solidFill>
              <a:srgbClr val="0F2C3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54960" cy="483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0" y="3394941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0" y="5279253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0" y="7163566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4480049" y="2335510"/>
            <a:ext cx="12779251" cy="2191327"/>
            <a:chOff x="0" y="0"/>
            <a:chExt cx="4051688" cy="69476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51688" cy="694765"/>
            </a:xfrm>
            <a:custGeom>
              <a:avLst/>
              <a:gdLst/>
              <a:ahLst/>
              <a:cxnLst/>
              <a:rect r="r" b="b" t="t" l="l"/>
              <a:pathLst>
                <a:path h="694765" w="4051688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480049" y="4762688"/>
            <a:ext cx="12779251" cy="3115252"/>
            <a:chOff x="0" y="0"/>
            <a:chExt cx="4051688" cy="98769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051688" cy="987697"/>
            </a:xfrm>
            <a:custGeom>
              <a:avLst/>
              <a:gdLst/>
              <a:ahLst/>
              <a:cxnLst/>
              <a:rect r="r" b="b" t="t" l="l"/>
              <a:pathLst>
                <a:path h="987697" w="4051688">
                  <a:moveTo>
                    <a:pt x="0" y="0"/>
                  </a:moveTo>
                  <a:lnTo>
                    <a:pt x="4051688" y="0"/>
                  </a:lnTo>
                  <a:lnTo>
                    <a:pt x="4051688" y="987697"/>
                  </a:lnTo>
                  <a:lnTo>
                    <a:pt x="0" y="987697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051688" cy="1025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1" id="21"/>
          <p:cNvSpPr/>
          <p:nvPr/>
        </p:nvSpPr>
        <p:spPr>
          <a:xfrm flipV="true">
            <a:off x="8816530" y="2546984"/>
            <a:ext cx="15825" cy="1768379"/>
          </a:xfrm>
          <a:prstGeom prst="line">
            <a:avLst/>
          </a:prstGeom>
          <a:ln cap="flat" w="1047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V="true">
            <a:off x="8816530" y="4974162"/>
            <a:ext cx="15825" cy="1768379"/>
          </a:xfrm>
          <a:prstGeom prst="line">
            <a:avLst/>
          </a:prstGeom>
          <a:ln cap="flat" w="1047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3" id="23"/>
          <p:cNvSpPr/>
          <p:nvPr/>
        </p:nvSpPr>
        <p:spPr>
          <a:xfrm flipH="true" flipV="true" rot="0">
            <a:off x="16458038" y="342461"/>
            <a:ext cx="1602524" cy="1602524"/>
          </a:xfrm>
          <a:custGeom>
            <a:avLst/>
            <a:gdLst/>
            <a:ahLst/>
            <a:cxnLst/>
            <a:rect r="r" b="b" t="t" l="l"/>
            <a:pathLst>
              <a:path h="1602524" w="1602524">
                <a:moveTo>
                  <a:pt x="1602524" y="1602524"/>
                </a:moveTo>
                <a:lnTo>
                  <a:pt x="0" y="1602524"/>
                </a:lnTo>
                <a:lnTo>
                  <a:pt x="0" y="0"/>
                </a:lnTo>
                <a:lnTo>
                  <a:pt x="1602524" y="0"/>
                </a:lnTo>
                <a:lnTo>
                  <a:pt x="1602524" y="16025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true" rot="0">
            <a:off x="16845190" y="7096266"/>
            <a:ext cx="1856920" cy="1786019"/>
          </a:xfrm>
          <a:custGeom>
            <a:avLst/>
            <a:gdLst/>
            <a:ahLst/>
            <a:cxnLst/>
            <a:rect r="r" b="b" t="t" l="l"/>
            <a:pathLst>
              <a:path h="1786019" w="1856920">
                <a:moveTo>
                  <a:pt x="1856920" y="1786020"/>
                </a:moveTo>
                <a:lnTo>
                  <a:pt x="0" y="1786020"/>
                </a:lnTo>
                <a:lnTo>
                  <a:pt x="0" y="0"/>
                </a:lnTo>
                <a:lnTo>
                  <a:pt x="1856920" y="0"/>
                </a:lnTo>
                <a:lnTo>
                  <a:pt x="1856920" y="178602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7027320" y="-1871027"/>
            <a:ext cx="3714840" cy="3742054"/>
          </a:xfrm>
          <a:custGeom>
            <a:avLst/>
            <a:gdLst/>
            <a:ahLst/>
            <a:cxnLst/>
            <a:rect r="r" b="b" t="t" l="l"/>
            <a:pathLst>
              <a:path h="3742054" w="3714840">
                <a:moveTo>
                  <a:pt x="0" y="0"/>
                </a:moveTo>
                <a:lnTo>
                  <a:pt x="3714840" y="0"/>
                </a:lnTo>
                <a:lnTo>
                  <a:pt x="3714840" y="3742054"/>
                </a:lnTo>
                <a:lnTo>
                  <a:pt x="0" y="3742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9412584" y="2639489"/>
            <a:ext cx="7563325" cy="167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generated correlation matrix to get insights of feature relevance with respect of price column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Result: memory and RAM are higly correlated with price.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984722" y="2860245"/>
            <a:ext cx="3452591" cy="530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3156">
                <a:solidFill>
                  <a:srgbClr val="0F2C33"/>
                </a:solidFill>
                <a:latin typeface="Oswald"/>
                <a:ea typeface="Oswald"/>
                <a:cs typeface="Oswald"/>
                <a:sym typeface="Oswald"/>
              </a:rPr>
              <a:t>CORRELATION MATRIX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984722" y="5066668"/>
            <a:ext cx="3452591" cy="1638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3156">
                <a:solidFill>
                  <a:srgbClr val="0F2C33"/>
                </a:solidFill>
                <a:latin typeface="Oswald"/>
                <a:ea typeface="Oswald"/>
                <a:cs typeface="Oswald"/>
                <a:sym typeface="Oswald"/>
              </a:rPr>
              <a:t>PCA FOR</a:t>
            </a:r>
          </a:p>
          <a:p>
            <a:pPr algn="l">
              <a:lnSpc>
                <a:spcPts val="4419"/>
              </a:lnSpc>
            </a:pPr>
            <a:r>
              <a:rPr lang="en-US" sz="3156">
                <a:solidFill>
                  <a:srgbClr val="0F2C33"/>
                </a:solidFill>
                <a:latin typeface="Oswald"/>
                <a:ea typeface="Oswald"/>
                <a:cs typeface="Oswald"/>
                <a:sym typeface="Oswald"/>
              </a:rPr>
              <a:t>DIMENTIONALITY</a:t>
            </a:r>
          </a:p>
          <a:p>
            <a:pPr algn="l">
              <a:lnSpc>
                <a:spcPts val="4419"/>
              </a:lnSpc>
            </a:pPr>
            <a:r>
              <a:rPr lang="en-US" sz="3156">
                <a:solidFill>
                  <a:srgbClr val="0F2C33"/>
                </a:solidFill>
                <a:latin typeface="Oswald"/>
                <a:ea typeface="Oswald"/>
                <a:cs typeface="Oswald"/>
                <a:sym typeface="Oswald"/>
              </a:rPr>
              <a:t>REDUCTION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412584" y="5066668"/>
            <a:ext cx="7563325" cy="251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retained 95% variance from the data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Used imputers: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Numberical columns --&gt; Simple imputer with mean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categorical columns --&gt; Simple imputer with mode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3140914" y="7877941"/>
            <a:ext cx="855204" cy="886507"/>
          </a:xfrm>
          <a:custGeom>
            <a:avLst/>
            <a:gdLst/>
            <a:ahLst/>
            <a:cxnLst/>
            <a:rect r="r" b="b" t="t" l="l"/>
            <a:pathLst>
              <a:path h="886507" w="855204">
                <a:moveTo>
                  <a:pt x="0" y="0"/>
                </a:moveTo>
                <a:lnTo>
                  <a:pt x="855204" y="0"/>
                </a:lnTo>
                <a:lnTo>
                  <a:pt x="855204" y="886506"/>
                </a:lnTo>
                <a:lnTo>
                  <a:pt x="0" y="8865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205447" y="462878"/>
            <a:ext cx="336306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PROBLEM STATEMENT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14350" y="2242416"/>
            <a:ext cx="514788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WORKFLOW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68588" y="4041822"/>
            <a:ext cx="514788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DATA EXPLORATION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14350" y="5659434"/>
            <a:ext cx="348176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DATA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PRE-PROCESSING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68588" y="7429883"/>
            <a:ext cx="514788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FEATURE ANALYSIS 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&amp; EXTRACTION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996118" cy="10954000"/>
            <a:chOff x="0" y="0"/>
            <a:chExt cx="1052475" cy="2885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2475" cy="2885004"/>
            </a:xfrm>
            <a:custGeom>
              <a:avLst/>
              <a:gdLst/>
              <a:ahLst/>
              <a:cxnLst/>
              <a:rect r="r" b="b" t="t" l="l"/>
              <a:pathLst>
                <a:path h="2885004" w="1052475">
                  <a:moveTo>
                    <a:pt x="0" y="0"/>
                  </a:moveTo>
                  <a:lnTo>
                    <a:pt x="1052475" y="0"/>
                  </a:lnTo>
                  <a:lnTo>
                    <a:pt x="1052475" y="2885004"/>
                  </a:lnTo>
                  <a:lnTo>
                    <a:pt x="0" y="2885004"/>
                  </a:lnTo>
                  <a:close/>
                </a:path>
              </a:pathLst>
            </a:custGeom>
            <a:solidFill>
              <a:srgbClr val="E2AD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52475" cy="2923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0" y="1510628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-389122" y="7144516"/>
            <a:ext cx="4385240" cy="1689521"/>
            <a:chOff x="0" y="0"/>
            <a:chExt cx="1154960" cy="44497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54960" cy="444977"/>
            </a:xfrm>
            <a:custGeom>
              <a:avLst/>
              <a:gdLst/>
              <a:ahLst/>
              <a:cxnLst/>
              <a:rect r="r" b="b" t="t" l="l"/>
              <a:pathLst>
                <a:path h="444977" w="1154960">
                  <a:moveTo>
                    <a:pt x="0" y="0"/>
                  </a:moveTo>
                  <a:lnTo>
                    <a:pt x="1154960" y="0"/>
                  </a:lnTo>
                  <a:lnTo>
                    <a:pt x="1154960" y="444977"/>
                  </a:lnTo>
                  <a:lnTo>
                    <a:pt x="0" y="444977"/>
                  </a:lnTo>
                  <a:close/>
                </a:path>
              </a:pathLst>
            </a:custGeom>
            <a:solidFill>
              <a:srgbClr val="0F2C3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54960" cy="483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0" y="3394941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0" y="5279253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0" y="7163566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4480049" y="3050299"/>
            <a:ext cx="12779251" cy="2573595"/>
            <a:chOff x="0" y="0"/>
            <a:chExt cx="4051688" cy="81596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51688" cy="815964"/>
            </a:xfrm>
            <a:custGeom>
              <a:avLst/>
              <a:gdLst/>
              <a:ahLst/>
              <a:cxnLst/>
              <a:rect r="r" b="b" t="t" l="l"/>
              <a:pathLst>
                <a:path h="815964" w="4051688">
                  <a:moveTo>
                    <a:pt x="0" y="0"/>
                  </a:moveTo>
                  <a:lnTo>
                    <a:pt x="4051688" y="0"/>
                  </a:lnTo>
                  <a:lnTo>
                    <a:pt x="4051688" y="815964"/>
                  </a:lnTo>
                  <a:lnTo>
                    <a:pt x="0" y="815964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051688" cy="854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8" id="18"/>
          <p:cNvSpPr/>
          <p:nvPr/>
        </p:nvSpPr>
        <p:spPr>
          <a:xfrm flipH="true" flipV="true">
            <a:off x="8832355" y="3261773"/>
            <a:ext cx="52385" cy="1561513"/>
          </a:xfrm>
          <a:prstGeom prst="line">
            <a:avLst/>
          </a:prstGeom>
          <a:ln cap="flat" w="1047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true" flipV="true" rot="0">
            <a:off x="16458038" y="342461"/>
            <a:ext cx="1602524" cy="1602524"/>
          </a:xfrm>
          <a:custGeom>
            <a:avLst/>
            <a:gdLst/>
            <a:ahLst/>
            <a:cxnLst/>
            <a:rect r="r" b="b" t="t" l="l"/>
            <a:pathLst>
              <a:path h="1602524" w="1602524">
                <a:moveTo>
                  <a:pt x="1602524" y="1602524"/>
                </a:moveTo>
                <a:lnTo>
                  <a:pt x="0" y="1602524"/>
                </a:lnTo>
                <a:lnTo>
                  <a:pt x="0" y="0"/>
                </a:lnTo>
                <a:lnTo>
                  <a:pt x="1602524" y="0"/>
                </a:lnTo>
                <a:lnTo>
                  <a:pt x="1602524" y="16025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true" rot="0">
            <a:off x="16845190" y="7096266"/>
            <a:ext cx="1856920" cy="1786019"/>
          </a:xfrm>
          <a:custGeom>
            <a:avLst/>
            <a:gdLst/>
            <a:ahLst/>
            <a:cxnLst/>
            <a:rect r="r" b="b" t="t" l="l"/>
            <a:pathLst>
              <a:path h="1786019" w="1856920">
                <a:moveTo>
                  <a:pt x="1856920" y="1786020"/>
                </a:moveTo>
                <a:lnTo>
                  <a:pt x="0" y="1786020"/>
                </a:lnTo>
                <a:lnTo>
                  <a:pt x="0" y="0"/>
                </a:lnTo>
                <a:lnTo>
                  <a:pt x="1856920" y="0"/>
                </a:lnTo>
                <a:lnTo>
                  <a:pt x="1856920" y="178602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027320" y="-1871027"/>
            <a:ext cx="3714840" cy="3742054"/>
          </a:xfrm>
          <a:custGeom>
            <a:avLst/>
            <a:gdLst/>
            <a:ahLst/>
            <a:cxnLst/>
            <a:rect r="r" b="b" t="t" l="l"/>
            <a:pathLst>
              <a:path h="3742054" w="3714840">
                <a:moveTo>
                  <a:pt x="0" y="0"/>
                </a:moveTo>
                <a:lnTo>
                  <a:pt x="3714840" y="0"/>
                </a:lnTo>
                <a:lnTo>
                  <a:pt x="3714840" y="3742054"/>
                </a:lnTo>
                <a:lnTo>
                  <a:pt x="0" y="3742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9412584" y="3354279"/>
            <a:ext cx="7563325" cy="2091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used different feature selection techniques on data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RFE method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mutual information scores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lasso regression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984722" y="3575035"/>
            <a:ext cx="3452591" cy="530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3156">
                <a:solidFill>
                  <a:srgbClr val="0F2C33"/>
                </a:solidFill>
                <a:latin typeface="Oswald"/>
                <a:ea typeface="Oswald"/>
                <a:cs typeface="Oswald"/>
                <a:sym typeface="Oswald"/>
              </a:rPr>
              <a:t>FEATURE SELECTION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3140914" y="7877941"/>
            <a:ext cx="855204" cy="886507"/>
          </a:xfrm>
          <a:custGeom>
            <a:avLst/>
            <a:gdLst/>
            <a:ahLst/>
            <a:cxnLst/>
            <a:rect r="r" b="b" t="t" l="l"/>
            <a:pathLst>
              <a:path h="886507" w="855204">
                <a:moveTo>
                  <a:pt x="0" y="0"/>
                </a:moveTo>
                <a:lnTo>
                  <a:pt x="855204" y="0"/>
                </a:lnTo>
                <a:lnTo>
                  <a:pt x="855204" y="886506"/>
                </a:lnTo>
                <a:lnTo>
                  <a:pt x="0" y="8865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05447" y="462878"/>
            <a:ext cx="336306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PROBLEM STATEMENT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14350" y="2242416"/>
            <a:ext cx="514788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WORKFLOW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68588" y="4041822"/>
            <a:ext cx="514788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DATA EXPLORATION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14350" y="5659434"/>
            <a:ext cx="348176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DATA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PRE-PROCESSING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68588" y="7429883"/>
            <a:ext cx="514788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FEATURE ANALYSIS 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&amp; EXTRACTION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996118" cy="10954000"/>
            <a:chOff x="0" y="0"/>
            <a:chExt cx="1052475" cy="2885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2475" cy="2885004"/>
            </a:xfrm>
            <a:custGeom>
              <a:avLst/>
              <a:gdLst/>
              <a:ahLst/>
              <a:cxnLst/>
              <a:rect r="r" b="b" t="t" l="l"/>
              <a:pathLst>
                <a:path h="2885004" w="1052475">
                  <a:moveTo>
                    <a:pt x="0" y="0"/>
                  </a:moveTo>
                  <a:lnTo>
                    <a:pt x="1052475" y="0"/>
                  </a:lnTo>
                  <a:lnTo>
                    <a:pt x="1052475" y="2885004"/>
                  </a:lnTo>
                  <a:lnTo>
                    <a:pt x="0" y="2885004"/>
                  </a:lnTo>
                  <a:close/>
                </a:path>
              </a:pathLst>
            </a:custGeom>
            <a:solidFill>
              <a:srgbClr val="E2AD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52475" cy="2923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0" y="1510628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-389122" y="7144516"/>
            <a:ext cx="4385240" cy="1689521"/>
            <a:chOff x="0" y="0"/>
            <a:chExt cx="1154960" cy="44497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54960" cy="444977"/>
            </a:xfrm>
            <a:custGeom>
              <a:avLst/>
              <a:gdLst/>
              <a:ahLst/>
              <a:cxnLst/>
              <a:rect r="r" b="b" t="t" l="l"/>
              <a:pathLst>
                <a:path h="444977" w="1154960">
                  <a:moveTo>
                    <a:pt x="0" y="0"/>
                  </a:moveTo>
                  <a:lnTo>
                    <a:pt x="1154960" y="0"/>
                  </a:lnTo>
                  <a:lnTo>
                    <a:pt x="1154960" y="444977"/>
                  </a:lnTo>
                  <a:lnTo>
                    <a:pt x="0" y="444977"/>
                  </a:lnTo>
                  <a:close/>
                </a:path>
              </a:pathLst>
            </a:custGeom>
            <a:solidFill>
              <a:srgbClr val="0F2C3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54960" cy="483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0" y="3394941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0" y="5279253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0" y="7163566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4480049" y="3050299"/>
            <a:ext cx="12779251" cy="2573595"/>
            <a:chOff x="0" y="0"/>
            <a:chExt cx="4051688" cy="81596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51688" cy="815964"/>
            </a:xfrm>
            <a:custGeom>
              <a:avLst/>
              <a:gdLst/>
              <a:ahLst/>
              <a:cxnLst/>
              <a:rect r="r" b="b" t="t" l="l"/>
              <a:pathLst>
                <a:path h="815964" w="4051688">
                  <a:moveTo>
                    <a:pt x="0" y="0"/>
                  </a:moveTo>
                  <a:lnTo>
                    <a:pt x="4051688" y="0"/>
                  </a:lnTo>
                  <a:lnTo>
                    <a:pt x="4051688" y="815964"/>
                  </a:lnTo>
                  <a:lnTo>
                    <a:pt x="0" y="815964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051688" cy="854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8" id="18"/>
          <p:cNvSpPr/>
          <p:nvPr/>
        </p:nvSpPr>
        <p:spPr>
          <a:xfrm flipH="true" flipV="true">
            <a:off x="8832355" y="3261773"/>
            <a:ext cx="52385" cy="1561513"/>
          </a:xfrm>
          <a:prstGeom prst="line">
            <a:avLst/>
          </a:prstGeom>
          <a:ln cap="flat" w="1047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true" flipV="true" rot="0">
            <a:off x="16458038" y="342461"/>
            <a:ext cx="1602524" cy="1602524"/>
          </a:xfrm>
          <a:custGeom>
            <a:avLst/>
            <a:gdLst/>
            <a:ahLst/>
            <a:cxnLst/>
            <a:rect r="r" b="b" t="t" l="l"/>
            <a:pathLst>
              <a:path h="1602524" w="1602524">
                <a:moveTo>
                  <a:pt x="1602524" y="1602524"/>
                </a:moveTo>
                <a:lnTo>
                  <a:pt x="0" y="1602524"/>
                </a:lnTo>
                <a:lnTo>
                  <a:pt x="0" y="0"/>
                </a:lnTo>
                <a:lnTo>
                  <a:pt x="1602524" y="0"/>
                </a:lnTo>
                <a:lnTo>
                  <a:pt x="1602524" y="16025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true" rot="0">
            <a:off x="16845190" y="7096266"/>
            <a:ext cx="1856920" cy="1786019"/>
          </a:xfrm>
          <a:custGeom>
            <a:avLst/>
            <a:gdLst/>
            <a:ahLst/>
            <a:cxnLst/>
            <a:rect r="r" b="b" t="t" l="l"/>
            <a:pathLst>
              <a:path h="1786019" w="1856920">
                <a:moveTo>
                  <a:pt x="1856920" y="1786020"/>
                </a:moveTo>
                <a:lnTo>
                  <a:pt x="0" y="1786020"/>
                </a:lnTo>
                <a:lnTo>
                  <a:pt x="0" y="0"/>
                </a:lnTo>
                <a:lnTo>
                  <a:pt x="1856920" y="0"/>
                </a:lnTo>
                <a:lnTo>
                  <a:pt x="1856920" y="178602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027320" y="-1871027"/>
            <a:ext cx="3714840" cy="3742054"/>
          </a:xfrm>
          <a:custGeom>
            <a:avLst/>
            <a:gdLst/>
            <a:ahLst/>
            <a:cxnLst/>
            <a:rect r="r" b="b" t="t" l="l"/>
            <a:pathLst>
              <a:path h="3742054" w="3714840">
                <a:moveTo>
                  <a:pt x="0" y="0"/>
                </a:moveTo>
                <a:lnTo>
                  <a:pt x="3714840" y="0"/>
                </a:lnTo>
                <a:lnTo>
                  <a:pt x="3714840" y="3742054"/>
                </a:lnTo>
                <a:lnTo>
                  <a:pt x="0" y="3742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9412584" y="3354279"/>
            <a:ext cx="7563325" cy="2091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used different feature selection techniques on data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RFE method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mutual information scores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lasso regression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984722" y="3575035"/>
            <a:ext cx="3452591" cy="530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3156">
                <a:solidFill>
                  <a:srgbClr val="0F2C33"/>
                </a:solidFill>
                <a:latin typeface="Oswald"/>
                <a:ea typeface="Oswald"/>
                <a:cs typeface="Oswald"/>
                <a:sym typeface="Oswald"/>
              </a:rPr>
              <a:t>FEATURE SELECTION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3140914" y="7877941"/>
            <a:ext cx="855204" cy="886507"/>
          </a:xfrm>
          <a:custGeom>
            <a:avLst/>
            <a:gdLst/>
            <a:ahLst/>
            <a:cxnLst/>
            <a:rect r="r" b="b" t="t" l="l"/>
            <a:pathLst>
              <a:path h="886507" w="855204">
                <a:moveTo>
                  <a:pt x="0" y="0"/>
                </a:moveTo>
                <a:lnTo>
                  <a:pt x="855204" y="0"/>
                </a:lnTo>
                <a:lnTo>
                  <a:pt x="855204" y="886506"/>
                </a:lnTo>
                <a:lnTo>
                  <a:pt x="0" y="8865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05447" y="462878"/>
            <a:ext cx="336306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PROBLEM STATEMENT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14350" y="2242416"/>
            <a:ext cx="514788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WORKFLOW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68588" y="4041822"/>
            <a:ext cx="514788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DATA EXPLORATION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14350" y="5659434"/>
            <a:ext cx="348176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DATA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PRE-PROCESSING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68588" y="7429883"/>
            <a:ext cx="514788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FEATURE ANALYSIS 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&amp; EXTRACTION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996118" cy="10954000"/>
            <a:chOff x="0" y="0"/>
            <a:chExt cx="1052475" cy="2885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2475" cy="2885004"/>
            </a:xfrm>
            <a:custGeom>
              <a:avLst/>
              <a:gdLst/>
              <a:ahLst/>
              <a:cxnLst/>
              <a:rect r="r" b="b" t="t" l="l"/>
              <a:pathLst>
                <a:path h="2885004" w="1052475">
                  <a:moveTo>
                    <a:pt x="0" y="0"/>
                  </a:moveTo>
                  <a:lnTo>
                    <a:pt x="1052475" y="0"/>
                  </a:lnTo>
                  <a:lnTo>
                    <a:pt x="1052475" y="2885004"/>
                  </a:lnTo>
                  <a:lnTo>
                    <a:pt x="0" y="2885004"/>
                  </a:lnTo>
                  <a:close/>
                </a:path>
              </a:pathLst>
            </a:custGeom>
            <a:solidFill>
              <a:srgbClr val="E2AD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52475" cy="2923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0" y="1510628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-389122" y="7144516"/>
            <a:ext cx="4385240" cy="1689521"/>
            <a:chOff x="0" y="0"/>
            <a:chExt cx="1154960" cy="44497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54960" cy="444977"/>
            </a:xfrm>
            <a:custGeom>
              <a:avLst/>
              <a:gdLst/>
              <a:ahLst/>
              <a:cxnLst/>
              <a:rect r="r" b="b" t="t" l="l"/>
              <a:pathLst>
                <a:path h="444977" w="1154960">
                  <a:moveTo>
                    <a:pt x="0" y="0"/>
                  </a:moveTo>
                  <a:lnTo>
                    <a:pt x="1154960" y="0"/>
                  </a:lnTo>
                  <a:lnTo>
                    <a:pt x="1154960" y="444977"/>
                  </a:lnTo>
                  <a:lnTo>
                    <a:pt x="0" y="444977"/>
                  </a:lnTo>
                  <a:close/>
                </a:path>
              </a:pathLst>
            </a:custGeom>
            <a:solidFill>
              <a:srgbClr val="0F2C3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54960" cy="483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0" y="3394941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0" y="5279253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0" y="7163566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3140914" y="7877941"/>
            <a:ext cx="855204" cy="886507"/>
          </a:xfrm>
          <a:custGeom>
            <a:avLst/>
            <a:gdLst/>
            <a:ahLst/>
            <a:cxnLst/>
            <a:rect r="r" b="b" t="t" l="l"/>
            <a:pathLst>
              <a:path h="886507" w="855204">
                <a:moveTo>
                  <a:pt x="0" y="0"/>
                </a:moveTo>
                <a:lnTo>
                  <a:pt x="855204" y="0"/>
                </a:lnTo>
                <a:lnTo>
                  <a:pt x="855204" y="886506"/>
                </a:lnTo>
                <a:lnTo>
                  <a:pt x="0" y="8865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133396" y="1215353"/>
            <a:ext cx="7739774" cy="1550937"/>
          </a:xfrm>
          <a:custGeom>
            <a:avLst/>
            <a:gdLst/>
            <a:ahLst/>
            <a:cxnLst/>
            <a:rect r="r" b="b" t="t" l="l"/>
            <a:pathLst>
              <a:path h="1550937" w="7739774">
                <a:moveTo>
                  <a:pt x="0" y="0"/>
                </a:moveTo>
                <a:lnTo>
                  <a:pt x="7739774" y="0"/>
                </a:lnTo>
                <a:lnTo>
                  <a:pt x="7739774" y="1550938"/>
                </a:lnTo>
                <a:lnTo>
                  <a:pt x="0" y="15509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133396" y="3369690"/>
            <a:ext cx="7788783" cy="4214620"/>
          </a:xfrm>
          <a:custGeom>
            <a:avLst/>
            <a:gdLst/>
            <a:ahLst/>
            <a:cxnLst/>
            <a:rect r="r" b="b" t="t" l="l"/>
            <a:pathLst>
              <a:path h="4214620" w="7788783">
                <a:moveTo>
                  <a:pt x="0" y="0"/>
                </a:moveTo>
                <a:lnTo>
                  <a:pt x="7788783" y="0"/>
                </a:lnTo>
                <a:lnTo>
                  <a:pt x="7788783" y="4214620"/>
                </a:lnTo>
                <a:lnTo>
                  <a:pt x="0" y="42146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05447" y="462878"/>
            <a:ext cx="336306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PROBLEM STATEMENT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2242416"/>
            <a:ext cx="514788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WORKFLOW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68588" y="4041822"/>
            <a:ext cx="514788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DATA EXPLORATION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350" y="5659434"/>
            <a:ext cx="348176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DATA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PRE-PROCESSING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68588" y="7429883"/>
            <a:ext cx="514788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FEATURE ANALYSIS 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&amp; EXTRACTION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996118" cy="10954000"/>
            <a:chOff x="0" y="0"/>
            <a:chExt cx="1052475" cy="2885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2475" cy="2885004"/>
            </a:xfrm>
            <a:custGeom>
              <a:avLst/>
              <a:gdLst/>
              <a:ahLst/>
              <a:cxnLst/>
              <a:rect r="r" b="b" t="t" l="l"/>
              <a:pathLst>
                <a:path h="2885004" w="1052475">
                  <a:moveTo>
                    <a:pt x="0" y="0"/>
                  </a:moveTo>
                  <a:lnTo>
                    <a:pt x="1052475" y="0"/>
                  </a:lnTo>
                  <a:lnTo>
                    <a:pt x="1052475" y="2885004"/>
                  </a:lnTo>
                  <a:lnTo>
                    <a:pt x="0" y="2885004"/>
                  </a:lnTo>
                  <a:close/>
                </a:path>
              </a:pathLst>
            </a:custGeom>
            <a:solidFill>
              <a:srgbClr val="E2AD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52475" cy="2923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0" y="1510628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-389122" y="7144516"/>
            <a:ext cx="4385240" cy="1689521"/>
            <a:chOff x="0" y="0"/>
            <a:chExt cx="1154960" cy="44497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54960" cy="444977"/>
            </a:xfrm>
            <a:custGeom>
              <a:avLst/>
              <a:gdLst/>
              <a:ahLst/>
              <a:cxnLst/>
              <a:rect r="r" b="b" t="t" l="l"/>
              <a:pathLst>
                <a:path h="444977" w="1154960">
                  <a:moveTo>
                    <a:pt x="0" y="0"/>
                  </a:moveTo>
                  <a:lnTo>
                    <a:pt x="1154960" y="0"/>
                  </a:lnTo>
                  <a:lnTo>
                    <a:pt x="1154960" y="444977"/>
                  </a:lnTo>
                  <a:lnTo>
                    <a:pt x="0" y="444977"/>
                  </a:lnTo>
                  <a:close/>
                </a:path>
              </a:pathLst>
            </a:custGeom>
            <a:solidFill>
              <a:srgbClr val="0F2C3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54960" cy="483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0" y="3394941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0" y="5279253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0" y="7163566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3140914" y="7877941"/>
            <a:ext cx="855204" cy="886507"/>
          </a:xfrm>
          <a:custGeom>
            <a:avLst/>
            <a:gdLst/>
            <a:ahLst/>
            <a:cxnLst/>
            <a:rect r="r" b="b" t="t" l="l"/>
            <a:pathLst>
              <a:path h="886507" w="855204">
                <a:moveTo>
                  <a:pt x="0" y="0"/>
                </a:moveTo>
                <a:lnTo>
                  <a:pt x="855204" y="0"/>
                </a:lnTo>
                <a:lnTo>
                  <a:pt x="855204" y="886506"/>
                </a:lnTo>
                <a:lnTo>
                  <a:pt x="0" y="8865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982166" y="400050"/>
            <a:ext cx="8221479" cy="2366241"/>
          </a:xfrm>
          <a:custGeom>
            <a:avLst/>
            <a:gdLst/>
            <a:ahLst/>
            <a:cxnLst/>
            <a:rect r="r" b="b" t="t" l="l"/>
            <a:pathLst>
              <a:path h="2366241" w="8221479">
                <a:moveTo>
                  <a:pt x="0" y="0"/>
                </a:moveTo>
                <a:lnTo>
                  <a:pt x="8221479" y="0"/>
                </a:lnTo>
                <a:lnTo>
                  <a:pt x="8221479" y="2366241"/>
                </a:lnTo>
                <a:lnTo>
                  <a:pt x="0" y="23662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616470" y="2963840"/>
            <a:ext cx="10952870" cy="1601857"/>
          </a:xfrm>
          <a:custGeom>
            <a:avLst/>
            <a:gdLst/>
            <a:ahLst/>
            <a:cxnLst/>
            <a:rect r="r" b="b" t="t" l="l"/>
            <a:pathLst>
              <a:path h="1601857" w="10952870">
                <a:moveTo>
                  <a:pt x="0" y="0"/>
                </a:moveTo>
                <a:lnTo>
                  <a:pt x="10952871" y="0"/>
                </a:lnTo>
                <a:lnTo>
                  <a:pt x="10952871" y="1601857"/>
                </a:lnTo>
                <a:lnTo>
                  <a:pt x="0" y="16018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862383" y="4765722"/>
            <a:ext cx="8461044" cy="3862404"/>
          </a:xfrm>
          <a:custGeom>
            <a:avLst/>
            <a:gdLst/>
            <a:ahLst/>
            <a:cxnLst/>
            <a:rect r="r" b="b" t="t" l="l"/>
            <a:pathLst>
              <a:path h="3862404" w="8461044">
                <a:moveTo>
                  <a:pt x="0" y="0"/>
                </a:moveTo>
                <a:lnTo>
                  <a:pt x="8461044" y="0"/>
                </a:lnTo>
                <a:lnTo>
                  <a:pt x="8461044" y="3862404"/>
                </a:lnTo>
                <a:lnTo>
                  <a:pt x="0" y="38624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05447" y="462878"/>
            <a:ext cx="336306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PROBLEM STATEMENT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4350" y="2242416"/>
            <a:ext cx="514788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WORKFLOW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68588" y="4041822"/>
            <a:ext cx="514788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DATA EXPLORATION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14350" y="5659434"/>
            <a:ext cx="348176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DATA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PRE-PROCESSING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68588" y="7429883"/>
            <a:ext cx="514788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FEATURE ANALYSIS 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&amp; EXTRACTION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996118" cy="10954000"/>
            <a:chOff x="0" y="0"/>
            <a:chExt cx="1052475" cy="2885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2475" cy="2885004"/>
            </a:xfrm>
            <a:custGeom>
              <a:avLst/>
              <a:gdLst/>
              <a:ahLst/>
              <a:cxnLst/>
              <a:rect r="r" b="b" t="t" l="l"/>
              <a:pathLst>
                <a:path h="2885004" w="1052475">
                  <a:moveTo>
                    <a:pt x="0" y="0"/>
                  </a:moveTo>
                  <a:lnTo>
                    <a:pt x="1052475" y="0"/>
                  </a:lnTo>
                  <a:lnTo>
                    <a:pt x="1052475" y="2885004"/>
                  </a:lnTo>
                  <a:lnTo>
                    <a:pt x="0" y="2885004"/>
                  </a:lnTo>
                  <a:close/>
                </a:path>
              </a:pathLst>
            </a:custGeom>
            <a:solidFill>
              <a:srgbClr val="E2AD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52475" cy="2923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0" y="1510628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0" y="3394941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0" y="5279253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0" y="7163566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-514350" y="-1543050"/>
            <a:ext cx="4510468" cy="3086100"/>
            <a:chOff x="0" y="0"/>
            <a:chExt cx="1187942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87942" cy="812800"/>
            </a:xfrm>
            <a:custGeom>
              <a:avLst/>
              <a:gdLst/>
              <a:ahLst/>
              <a:cxnLst/>
              <a:rect r="r" b="b" t="t" l="l"/>
              <a:pathLst>
                <a:path h="812800" w="1187942">
                  <a:moveTo>
                    <a:pt x="0" y="0"/>
                  </a:moveTo>
                  <a:lnTo>
                    <a:pt x="1187942" y="0"/>
                  </a:lnTo>
                  <a:lnTo>
                    <a:pt x="118794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F2C3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187942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86358" y="1975716"/>
            <a:ext cx="242198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MODEL EVALUATION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6358" y="3842616"/>
            <a:ext cx="35275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FEATURE IMPORTANCE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ANALUSIS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3140914" y="955859"/>
            <a:ext cx="855204" cy="886507"/>
          </a:xfrm>
          <a:custGeom>
            <a:avLst/>
            <a:gdLst/>
            <a:ahLst/>
            <a:cxnLst/>
            <a:rect r="r" b="b" t="t" l="l"/>
            <a:pathLst>
              <a:path h="886507" w="855204">
                <a:moveTo>
                  <a:pt x="0" y="0"/>
                </a:moveTo>
                <a:lnTo>
                  <a:pt x="855204" y="0"/>
                </a:lnTo>
                <a:lnTo>
                  <a:pt x="855204" y="886507"/>
                </a:lnTo>
                <a:lnTo>
                  <a:pt x="0" y="886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86358" y="5905096"/>
            <a:ext cx="348176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DIFFICULTIES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6358" y="453353"/>
            <a:ext cx="336306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MODEL BUILDING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86358" y="7582666"/>
            <a:ext cx="295742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CONCLUSION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4480049" y="438098"/>
            <a:ext cx="12779251" cy="1906845"/>
            <a:chOff x="0" y="0"/>
            <a:chExt cx="4051688" cy="60456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051688" cy="604569"/>
            </a:xfrm>
            <a:custGeom>
              <a:avLst/>
              <a:gdLst/>
              <a:ahLst/>
              <a:cxnLst/>
              <a:rect r="r" b="b" t="t" l="l"/>
              <a:pathLst>
                <a:path h="604569" w="4051688">
                  <a:moveTo>
                    <a:pt x="0" y="0"/>
                  </a:moveTo>
                  <a:lnTo>
                    <a:pt x="4051688" y="0"/>
                  </a:lnTo>
                  <a:lnTo>
                    <a:pt x="4051688" y="604569"/>
                  </a:lnTo>
                  <a:lnTo>
                    <a:pt x="0" y="604569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051688" cy="642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4" id="24"/>
          <p:cNvSpPr/>
          <p:nvPr/>
        </p:nvSpPr>
        <p:spPr>
          <a:xfrm flipH="true" flipV="true">
            <a:off x="8832355" y="649572"/>
            <a:ext cx="52385" cy="1561513"/>
          </a:xfrm>
          <a:prstGeom prst="line">
            <a:avLst/>
          </a:prstGeom>
          <a:ln cap="flat" w="1047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5" id="25"/>
          <p:cNvSpPr txBox="true"/>
          <p:nvPr/>
        </p:nvSpPr>
        <p:spPr>
          <a:xfrm rot="0">
            <a:off x="9412584" y="898709"/>
            <a:ext cx="7563325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used 8:2 ration to split data between train and test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984722" y="962834"/>
            <a:ext cx="3452591" cy="530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3156">
                <a:solidFill>
                  <a:srgbClr val="0F2C33"/>
                </a:solidFill>
                <a:latin typeface="Oswald"/>
                <a:ea typeface="Oswald"/>
                <a:cs typeface="Oswald"/>
                <a:sym typeface="Oswald"/>
              </a:rPr>
              <a:t>DATA SPLIT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4480049" y="2734430"/>
            <a:ext cx="12779251" cy="2230695"/>
            <a:chOff x="0" y="0"/>
            <a:chExt cx="4051688" cy="70724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051688" cy="707246"/>
            </a:xfrm>
            <a:custGeom>
              <a:avLst/>
              <a:gdLst/>
              <a:ahLst/>
              <a:cxnLst/>
              <a:rect r="r" b="b" t="t" l="l"/>
              <a:pathLst>
                <a:path h="707246" w="4051688">
                  <a:moveTo>
                    <a:pt x="0" y="0"/>
                  </a:moveTo>
                  <a:lnTo>
                    <a:pt x="4051688" y="0"/>
                  </a:lnTo>
                  <a:lnTo>
                    <a:pt x="4051688" y="707246"/>
                  </a:lnTo>
                  <a:lnTo>
                    <a:pt x="0" y="707246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4051688" cy="7453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30" id="30"/>
          <p:cNvSpPr/>
          <p:nvPr/>
        </p:nvSpPr>
        <p:spPr>
          <a:xfrm flipH="true" flipV="true">
            <a:off x="8832355" y="2945904"/>
            <a:ext cx="52385" cy="1561513"/>
          </a:xfrm>
          <a:prstGeom prst="line">
            <a:avLst/>
          </a:prstGeom>
          <a:ln cap="flat" w="1047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1" id="31"/>
          <p:cNvSpPr txBox="true"/>
          <p:nvPr/>
        </p:nvSpPr>
        <p:spPr>
          <a:xfrm rot="0">
            <a:off x="9412584" y="3038409"/>
            <a:ext cx="7563325" cy="167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Implemented linear regression model on pre-processed data using scikit-learn.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used R^2, MAE and RMSE as evaluation strategy to evaluate linear regression model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984722" y="3259165"/>
            <a:ext cx="3452591" cy="530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3156">
                <a:solidFill>
                  <a:srgbClr val="0F2C33"/>
                </a:solidFill>
                <a:latin typeface="Oswald"/>
                <a:ea typeface="Oswald"/>
                <a:cs typeface="Oswald"/>
                <a:sym typeface="Oswald"/>
              </a:rPr>
              <a:t>LINEAR REGRESSION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4480049" y="5355649"/>
            <a:ext cx="12779251" cy="2946783"/>
            <a:chOff x="0" y="0"/>
            <a:chExt cx="4051688" cy="934284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051688" cy="934284"/>
            </a:xfrm>
            <a:custGeom>
              <a:avLst/>
              <a:gdLst/>
              <a:ahLst/>
              <a:cxnLst/>
              <a:rect r="r" b="b" t="t" l="l"/>
              <a:pathLst>
                <a:path h="934284" w="4051688">
                  <a:moveTo>
                    <a:pt x="0" y="0"/>
                  </a:moveTo>
                  <a:lnTo>
                    <a:pt x="4051688" y="0"/>
                  </a:lnTo>
                  <a:lnTo>
                    <a:pt x="4051688" y="934284"/>
                  </a:lnTo>
                  <a:lnTo>
                    <a:pt x="0" y="934284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4051688" cy="9723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15731652" y="7610965"/>
            <a:ext cx="3657600" cy="928434"/>
          </a:xfrm>
          <a:custGeom>
            <a:avLst/>
            <a:gdLst/>
            <a:ahLst/>
            <a:cxnLst/>
            <a:rect r="r" b="b" t="t" l="l"/>
            <a:pathLst>
              <a:path h="928434" w="3657600">
                <a:moveTo>
                  <a:pt x="0" y="0"/>
                </a:moveTo>
                <a:lnTo>
                  <a:pt x="3657600" y="0"/>
                </a:lnTo>
                <a:lnTo>
                  <a:pt x="3657600" y="928434"/>
                </a:lnTo>
                <a:lnTo>
                  <a:pt x="0" y="928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7" id="37"/>
          <p:cNvSpPr/>
          <p:nvPr/>
        </p:nvSpPr>
        <p:spPr>
          <a:xfrm flipH="true" flipV="true">
            <a:off x="8832355" y="5567123"/>
            <a:ext cx="52385" cy="1561513"/>
          </a:xfrm>
          <a:prstGeom prst="line">
            <a:avLst/>
          </a:prstGeom>
          <a:ln cap="flat" w="1047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8" id="38"/>
          <p:cNvSpPr txBox="true"/>
          <p:nvPr/>
        </p:nvSpPr>
        <p:spPr>
          <a:xfrm rot="0">
            <a:off x="9410526" y="5564392"/>
            <a:ext cx="7563325" cy="251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predicted price with the help of decision tree model.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used R^2 and MSE for model evaluation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performed hyper parameter tuning with gridSearchCV method to getr optimal paramerters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984722" y="5880385"/>
            <a:ext cx="3452591" cy="530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3156">
                <a:solidFill>
                  <a:srgbClr val="0F2C33"/>
                </a:solidFill>
                <a:latin typeface="Oswald"/>
                <a:ea typeface="Oswald"/>
                <a:cs typeface="Oswald"/>
                <a:sym typeface="Oswald"/>
              </a:rPr>
              <a:t>DECISION TREE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996118" cy="10954000"/>
            <a:chOff x="0" y="0"/>
            <a:chExt cx="1052475" cy="2885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2475" cy="2885004"/>
            </a:xfrm>
            <a:custGeom>
              <a:avLst/>
              <a:gdLst/>
              <a:ahLst/>
              <a:cxnLst/>
              <a:rect r="r" b="b" t="t" l="l"/>
              <a:pathLst>
                <a:path h="2885004" w="1052475">
                  <a:moveTo>
                    <a:pt x="0" y="0"/>
                  </a:moveTo>
                  <a:lnTo>
                    <a:pt x="1052475" y="0"/>
                  </a:lnTo>
                  <a:lnTo>
                    <a:pt x="1052475" y="2885004"/>
                  </a:lnTo>
                  <a:lnTo>
                    <a:pt x="0" y="2885004"/>
                  </a:lnTo>
                  <a:close/>
                </a:path>
              </a:pathLst>
            </a:custGeom>
            <a:solidFill>
              <a:srgbClr val="E2AD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52475" cy="2923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0" y="1510628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0" y="3394941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0" y="5279253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0" y="7163566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-514350" y="-1543050"/>
            <a:ext cx="4510468" cy="3086100"/>
            <a:chOff x="0" y="0"/>
            <a:chExt cx="1187942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87942" cy="812800"/>
            </a:xfrm>
            <a:custGeom>
              <a:avLst/>
              <a:gdLst/>
              <a:ahLst/>
              <a:cxnLst/>
              <a:rect r="r" b="b" t="t" l="l"/>
              <a:pathLst>
                <a:path h="812800" w="1187942">
                  <a:moveTo>
                    <a:pt x="0" y="0"/>
                  </a:moveTo>
                  <a:lnTo>
                    <a:pt x="1187942" y="0"/>
                  </a:lnTo>
                  <a:lnTo>
                    <a:pt x="118794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F2C3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187942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86358" y="1975716"/>
            <a:ext cx="242198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MODEL EVALUATION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6358" y="3842616"/>
            <a:ext cx="35275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FEATURE IMPORTANCE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ANALUSIS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3140914" y="955859"/>
            <a:ext cx="855204" cy="886507"/>
          </a:xfrm>
          <a:custGeom>
            <a:avLst/>
            <a:gdLst/>
            <a:ahLst/>
            <a:cxnLst/>
            <a:rect r="r" b="b" t="t" l="l"/>
            <a:pathLst>
              <a:path h="886507" w="855204">
                <a:moveTo>
                  <a:pt x="0" y="0"/>
                </a:moveTo>
                <a:lnTo>
                  <a:pt x="855204" y="0"/>
                </a:lnTo>
                <a:lnTo>
                  <a:pt x="855204" y="886507"/>
                </a:lnTo>
                <a:lnTo>
                  <a:pt x="0" y="886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86358" y="5905096"/>
            <a:ext cx="348176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DIFFICULTIES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6358" y="453353"/>
            <a:ext cx="336306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MODEL BUILDING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86358" y="7582666"/>
            <a:ext cx="295742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CONCLUSION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4674756" y="2435899"/>
            <a:ext cx="12779251" cy="2946783"/>
            <a:chOff x="0" y="0"/>
            <a:chExt cx="4051688" cy="93428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051688" cy="934284"/>
            </a:xfrm>
            <a:custGeom>
              <a:avLst/>
              <a:gdLst/>
              <a:ahLst/>
              <a:cxnLst/>
              <a:rect r="r" b="b" t="t" l="l"/>
              <a:pathLst>
                <a:path h="934284" w="4051688">
                  <a:moveTo>
                    <a:pt x="0" y="0"/>
                  </a:moveTo>
                  <a:lnTo>
                    <a:pt x="4051688" y="0"/>
                  </a:lnTo>
                  <a:lnTo>
                    <a:pt x="4051688" y="934284"/>
                  </a:lnTo>
                  <a:lnTo>
                    <a:pt x="0" y="934284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051688" cy="9723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5731652" y="7610965"/>
            <a:ext cx="3657600" cy="928434"/>
          </a:xfrm>
          <a:custGeom>
            <a:avLst/>
            <a:gdLst/>
            <a:ahLst/>
            <a:cxnLst/>
            <a:rect r="r" b="b" t="t" l="l"/>
            <a:pathLst>
              <a:path h="928434" w="3657600">
                <a:moveTo>
                  <a:pt x="0" y="0"/>
                </a:moveTo>
                <a:lnTo>
                  <a:pt x="3657600" y="0"/>
                </a:lnTo>
                <a:lnTo>
                  <a:pt x="3657600" y="928434"/>
                </a:lnTo>
                <a:lnTo>
                  <a:pt x="0" y="928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5" id="25"/>
          <p:cNvSpPr/>
          <p:nvPr/>
        </p:nvSpPr>
        <p:spPr>
          <a:xfrm flipV="true">
            <a:off x="8972126" y="2646165"/>
            <a:ext cx="0" cy="2498544"/>
          </a:xfrm>
          <a:prstGeom prst="line">
            <a:avLst/>
          </a:prstGeom>
          <a:ln cap="flat" w="1047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6" id="26"/>
          <p:cNvSpPr txBox="true"/>
          <p:nvPr/>
        </p:nvSpPr>
        <p:spPr>
          <a:xfrm rot="0">
            <a:off x="9605233" y="2644641"/>
            <a:ext cx="7563325" cy="251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used another tree based model to predict prices.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used R^2 and MSE for model evaluation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performed hyper parameter tuning with gridSearchCV method to get optimal parameters for random forest model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179429" y="2960634"/>
            <a:ext cx="3452591" cy="530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3156">
                <a:solidFill>
                  <a:srgbClr val="0F2C33"/>
                </a:solidFill>
                <a:latin typeface="Oswald"/>
                <a:ea typeface="Oswald"/>
                <a:cs typeface="Oswald"/>
                <a:sym typeface="Oswald"/>
              </a:rPr>
              <a:t>RANDOM FOREST 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5731652" y="169804"/>
            <a:ext cx="2199728" cy="2115739"/>
          </a:xfrm>
          <a:custGeom>
            <a:avLst/>
            <a:gdLst/>
            <a:ahLst/>
            <a:cxnLst/>
            <a:rect r="r" b="b" t="t" l="l"/>
            <a:pathLst>
              <a:path h="2115739" w="2199728">
                <a:moveTo>
                  <a:pt x="0" y="0"/>
                </a:moveTo>
                <a:lnTo>
                  <a:pt x="2199728" y="0"/>
                </a:lnTo>
                <a:lnTo>
                  <a:pt x="2199728" y="2115739"/>
                </a:lnTo>
                <a:lnTo>
                  <a:pt x="0" y="21157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0">
            <a:off x="4458759" y="6756331"/>
            <a:ext cx="1856920" cy="1786019"/>
          </a:xfrm>
          <a:custGeom>
            <a:avLst/>
            <a:gdLst/>
            <a:ahLst/>
            <a:cxnLst/>
            <a:rect r="r" b="b" t="t" l="l"/>
            <a:pathLst>
              <a:path h="1786019" w="1856920">
                <a:moveTo>
                  <a:pt x="1856920" y="1786019"/>
                </a:moveTo>
                <a:lnTo>
                  <a:pt x="0" y="1786019"/>
                </a:lnTo>
                <a:lnTo>
                  <a:pt x="0" y="0"/>
                </a:lnTo>
                <a:lnTo>
                  <a:pt x="1856920" y="0"/>
                </a:lnTo>
                <a:lnTo>
                  <a:pt x="1856920" y="178601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996118" cy="10954000"/>
            <a:chOff x="0" y="0"/>
            <a:chExt cx="1052475" cy="2885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2475" cy="2885004"/>
            </a:xfrm>
            <a:custGeom>
              <a:avLst/>
              <a:gdLst/>
              <a:ahLst/>
              <a:cxnLst/>
              <a:rect r="r" b="b" t="t" l="l"/>
              <a:pathLst>
                <a:path h="2885004" w="1052475">
                  <a:moveTo>
                    <a:pt x="0" y="0"/>
                  </a:moveTo>
                  <a:lnTo>
                    <a:pt x="1052475" y="0"/>
                  </a:lnTo>
                  <a:lnTo>
                    <a:pt x="1052475" y="2885004"/>
                  </a:lnTo>
                  <a:lnTo>
                    <a:pt x="0" y="2885004"/>
                  </a:lnTo>
                  <a:close/>
                </a:path>
              </a:pathLst>
            </a:custGeom>
            <a:solidFill>
              <a:srgbClr val="E2AD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52475" cy="2923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0" y="1510628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0" y="3394941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0" y="5279253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0" y="7163566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-514350" y="-1543050"/>
            <a:ext cx="4510468" cy="3086100"/>
            <a:chOff x="0" y="0"/>
            <a:chExt cx="1187942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87942" cy="812800"/>
            </a:xfrm>
            <a:custGeom>
              <a:avLst/>
              <a:gdLst/>
              <a:ahLst/>
              <a:cxnLst/>
              <a:rect r="r" b="b" t="t" l="l"/>
              <a:pathLst>
                <a:path h="812800" w="1187942">
                  <a:moveTo>
                    <a:pt x="0" y="0"/>
                  </a:moveTo>
                  <a:lnTo>
                    <a:pt x="1187942" y="0"/>
                  </a:lnTo>
                  <a:lnTo>
                    <a:pt x="118794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F2C3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187942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3140914" y="955859"/>
            <a:ext cx="855204" cy="886507"/>
          </a:xfrm>
          <a:custGeom>
            <a:avLst/>
            <a:gdLst/>
            <a:ahLst/>
            <a:cxnLst/>
            <a:rect r="r" b="b" t="t" l="l"/>
            <a:pathLst>
              <a:path h="886507" w="855204">
                <a:moveTo>
                  <a:pt x="0" y="0"/>
                </a:moveTo>
                <a:lnTo>
                  <a:pt x="855204" y="0"/>
                </a:lnTo>
                <a:lnTo>
                  <a:pt x="855204" y="886507"/>
                </a:lnTo>
                <a:lnTo>
                  <a:pt x="0" y="886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755239" y="3099114"/>
            <a:ext cx="5162565" cy="2610952"/>
          </a:xfrm>
          <a:custGeom>
            <a:avLst/>
            <a:gdLst/>
            <a:ahLst/>
            <a:cxnLst/>
            <a:rect r="r" b="b" t="t" l="l"/>
            <a:pathLst>
              <a:path h="2610952" w="5162565">
                <a:moveTo>
                  <a:pt x="0" y="0"/>
                </a:moveTo>
                <a:lnTo>
                  <a:pt x="5162565" y="0"/>
                </a:lnTo>
                <a:lnTo>
                  <a:pt x="5162565" y="2610953"/>
                </a:lnTo>
                <a:lnTo>
                  <a:pt x="0" y="26109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466216" y="1582110"/>
            <a:ext cx="7307434" cy="5644962"/>
          </a:xfrm>
          <a:custGeom>
            <a:avLst/>
            <a:gdLst/>
            <a:ahLst/>
            <a:cxnLst/>
            <a:rect r="r" b="b" t="t" l="l"/>
            <a:pathLst>
              <a:path h="5644962" w="7307434">
                <a:moveTo>
                  <a:pt x="0" y="0"/>
                </a:moveTo>
                <a:lnTo>
                  <a:pt x="7307434" y="0"/>
                </a:lnTo>
                <a:lnTo>
                  <a:pt x="7307434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86358" y="1975716"/>
            <a:ext cx="242198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MODEL EVALUATION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6358" y="3842616"/>
            <a:ext cx="35275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FEATURE IMPORTANCE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ANALUSIS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86358" y="5905096"/>
            <a:ext cx="348176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DIFFICULTIES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86358" y="453353"/>
            <a:ext cx="336306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MODEL BUILDING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86358" y="7582666"/>
            <a:ext cx="295742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CONCLUSION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996118" cy="10954000"/>
            <a:chOff x="0" y="0"/>
            <a:chExt cx="1052475" cy="2885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2475" cy="2885004"/>
            </a:xfrm>
            <a:custGeom>
              <a:avLst/>
              <a:gdLst/>
              <a:ahLst/>
              <a:cxnLst/>
              <a:rect r="r" b="b" t="t" l="l"/>
              <a:pathLst>
                <a:path h="2885004" w="1052475">
                  <a:moveTo>
                    <a:pt x="0" y="0"/>
                  </a:moveTo>
                  <a:lnTo>
                    <a:pt x="1052475" y="0"/>
                  </a:lnTo>
                  <a:lnTo>
                    <a:pt x="1052475" y="2885004"/>
                  </a:lnTo>
                  <a:lnTo>
                    <a:pt x="0" y="2885004"/>
                  </a:lnTo>
                  <a:close/>
                </a:path>
              </a:pathLst>
            </a:custGeom>
            <a:solidFill>
              <a:srgbClr val="E2AD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52475" cy="2923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0" y="1510628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0" y="3394941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0" y="5279253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0" y="7163566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-514350" y="-1543050"/>
            <a:ext cx="4510468" cy="3086100"/>
            <a:chOff x="0" y="0"/>
            <a:chExt cx="1187942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87942" cy="812800"/>
            </a:xfrm>
            <a:custGeom>
              <a:avLst/>
              <a:gdLst/>
              <a:ahLst/>
              <a:cxnLst/>
              <a:rect r="r" b="b" t="t" l="l"/>
              <a:pathLst>
                <a:path h="812800" w="1187942">
                  <a:moveTo>
                    <a:pt x="0" y="0"/>
                  </a:moveTo>
                  <a:lnTo>
                    <a:pt x="1187942" y="0"/>
                  </a:lnTo>
                  <a:lnTo>
                    <a:pt x="118794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F2C3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187942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3140914" y="955859"/>
            <a:ext cx="855204" cy="886507"/>
          </a:xfrm>
          <a:custGeom>
            <a:avLst/>
            <a:gdLst/>
            <a:ahLst/>
            <a:cxnLst/>
            <a:rect r="r" b="b" t="t" l="l"/>
            <a:pathLst>
              <a:path h="886507" w="855204">
                <a:moveTo>
                  <a:pt x="0" y="0"/>
                </a:moveTo>
                <a:lnTo>
                  <a:pt x="855204" y="0"/>
                </a:lnTo>
                <a:lnTo>
                  <a:pt x="855204" y="886507"/>
                </a:lnTo>
                <a:lnTo>
                  <a:pt x="0" y="886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296304" y="2537691"/>
            <a:ext cx="6105196" cy="3320958"/>
          </a:xfrm>
          <a:custGeom>
            <a:avLst/>
            <a:gdLst/>
            <a:ahLst/>
            <a:cxnLst/>
            <a:rect r="r" b="b" t="t" l="l"/>
            <a:pathLst>
              <a:path h="3320958" w="6105196">
                <a:moveTo>
                  <a:pt x="0" y="0"/>
                </a:moveTo>
                <a:lnTo>
                  <a:pt x="6105196" y="0"/>
                </a:lnTo>
                <a:lnTo>
                  <a:pt x="6105196" y="3320958"/>
                </a:lnTo>
                <a:lnTo>
                  <a:pt x="0" y="3320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830125" y="1997642"/>
            <a:ext cx="6865117" cy="4813897"/>
          </a:xfrm>
          <a:custGeom>
            <a:avLst/>
            <a:gdLst/>
            <a:ahLst/>
            <a:cxnLst/>
            <a:rect r="r" b="b" t="t" l="l"/>
            <a:pathLst>
              <a:path h="4813897" w="6865117">
                <a:moveTo>
                  <a:pt x="0" y="0"/>
                </a:moveTo>
                <a:lnTo>
                  <a:pt x="6865117" y="0"/>
                </a:lnTo>
                <a:lnTo>
                  <a:pt x="6865117" y="4813897"/>
                </a:lnTo>
                <a:lnTo>
                  <a:pt x="0" y="48138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86358" y="1975716"/>
            <a:ext cx="242198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MODEL EVALUATION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6358" y="3842616"/>
            <a:ext cx="35275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FEATURE IMPORTANCE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ANALUSIS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86358" y="5905096"/>
            <a:ext cx="348176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DIFFICULTIES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86358" y="453353"/>
            <a:ext cx="336306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MODEL BUILDING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86358" y="7582666"/>
            <a:ext cx="295742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996118" cy="10954000"/>
            <a:chOff x="0" y="0"/>
            <a:chExt cx="1052475" cy="2885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2475" cy="2885004"/>
            </a:xfrm>
            <a:custGeom>
              <a:avLst/>
              <a:gdLst/>
              <a:ahLst/>
              <a:cxnLst/>
              <a:rect r="r" b="b" t="t" l="l"/>
              <a:pathLst>
                <a:path h="2885004" w="1052475">
                  <a:moveTo>
                    <a:pt x="0" y="0"/>
                  </a:moveTo>
                  <a:lnTo>
                    <a:pt x="1052475" y="0"/>
                  </a:lnTo>
                  <a:lnTo>
                    <a:pt x="1052475" y="2885004"/>
                  </a:lnTo>
                  <a:lnTo>
                    <a:pt x="0" y="2885004"/>
                  </a:lnTo>
                  <a:close/>
                </a:path>
              </a:pathLst>
            </a:custGeom>
            <a:solidFill>
              <a:srgbClr val="E2AD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52475" cy="2923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0" y="1510628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0" y="3394941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0" y="5279253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0" y="7163566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5731652" y="169804"/>
            <a:ext cx="2199728" cy="2115739"/>
          </a:xfrm>
          <a:custGeom>
            <a:avLst/>
            <a:gdLst/>
            <a:ahLst/>
            <a:cxnLst/>
            <a:rect r="r" b="b" t="t" l="l"/>
            <a:pathLst>
              <a:path h="2115739" w="2199728">
                <a:moveTo>
                  <a:pt x="0" y="0"/>
                </a:moveTo>
                <a:lnTo>
                  <a:pt x="2199728" y="0"/>
                </a:lnTo>
                <a:lnTo>
                  <a:pt x="2199728" y="2115739"/>
                </a:lnTo>
                <a:lnTo>
                  <a:pt x="0" y="21157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-514350" y="-1543050"/>
            <a:ext cx="4510468" cy="3086100"/>
            <a:chOff x="0" y="0"/>
            <a:chExt cx="1187942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87942" cy="812800"/>
            </a:xfrm>
            <a:custGeom>
              <a:avLst/>
              <a:gdLst/>
              <a:ahLst/>
              <a:cxnLst/>
              <a:rect r="r" b="b" t="t" l="l"/>
              <a:pathLst>
                <a:path h="812800" w="1187942">
                  <a:moveTo>
                    <a:pt x="0" y="0"/>
                  </a:moveTo>
                  <a:lnTo>
                    <a:pt x="1187942" y="0"/>
                  </a:lnTo>
                  <a:lnTo>
                    <a:pt x="118794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F2C33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187942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5731652" y="7610965"/>
            <a:ext cx="3657600" cy="928434"/>
          </a:xfrm>
          <a:custGeom>
            <a:avLst/>
            <a:gdLst/>
            <a:ahLst/>
            <a:cxnLst/>
            <a:rect r="r" b="b" t="t" l="l"/>
            <a:pathLst>
              <a:path h="928434" w="3657600">
                <a:moveTo>
                  <a:pt x="0" y="0"/>
                </a:moveTo>
                <a:lnTo>
                  <a:pt x="3657600" y="0"/>
                </a:lnTo>
                <a:lnTo>
                  <a:pt x="3657600" y="928434"/>
                </a:lnTo>
                <a:lnTo>
                  <a:pt x="0" y="928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0">
            <a:off x="4458759" y="6756331"/>
            <a:ext cx="1856920" cy="1786019"/>
          </a:xfrm>
          <a:custGeom>
            <a:avLst/>
            <a:gdLst/>
            <a:ahLst/>
            <a:cxnLst/>
            <a:rect r="r" b="b" t="t" l="l"/>
            <a:pathLst>
              <a:path h="1786019" w="1856920">
                <a:moveTo>
                  <a:pt x="1856920" y="1786019"/>
                </a:moveTo>
                <a:lnTo>
                  <a:pt x="0" y="1786019"/>
                </a:lnTo>
                <a:lnTo>
                  <a:pt x="0" y="0"/>
                </a:lnTo>
                <a:lnTo>
                  <a:pt x="1856920" y="0"/>
                </a:lnTo>
                <a:lnTo>
                  <a:pt x="1856920" y="178601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14350" y="2242416"/>
            <a:ext cx="514788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WORKFLOW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68588" y="4041822"/>
            <a:ext cx="514788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DATA EXPLORATION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387219" y="2471016"/>
            <a:ext cx="10976665" cy="3957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F2C3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Objective: Develop a predictive model to estimate handset prices based on their features, helping the organization refine its pricing strategy amidst rising market competition.</a:t>
            </a:r>
          </a:p>
          <a:p>
            <a:pPr algn="ctr">
              <a:lnSpc>
                <a:spcPts val="3919"/>
              </a:lnSpc>
            </a:pPr>
          </a:p>
          <a:p>
            <a:pPr algn="ctr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F2C3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Insight Generation: Identify key features influencing handset pricing to provide actionable insights for optimizing marketing and pricing strategies.</a:t>
            </a:r>
          </a:p>
          <a:p>
            <a:pPr algn="ctr">
              <a:lnSpc>
                <a:spcPts val="3919"/>
              </a:lnSpc>
            </a:pP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3140914" y="955859"/>
            <a:ext cx="855204" cy="886507"/>
          </a:xfrm>
          <a:custGeom>
            <a:avLst/>
            <a:gdLst/>
            <a:ahLst/>
            <a:cxnLst/>
            <a:rect r="r" b="b" t="t" l="l"/>
            <a:pathLst>
              <a:path h="886507" w="855204">
                <a:moveTo>
                  <a:pt x="0" y="0"/>
                </a:moveTo>
                <a:lnTo>
                  <a:pt x="855204" y="0"/>
                </a:lnTo>
                <a:lnTo>
                  <a:pt x="855204" y="886507"/>
                </a:lnTo>
                <a:lnTo>
                  <a:pt x="0" y="8865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514350" y="5659434"/>
            <a:ext cx="348176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DATA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PRE-PROCESSING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05447" y="462878"/>
            <a:ext cx="336306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PROBLEM STATEMENT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68588" y="7429883"/>
            <a:ext cx="514788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FEATURE ANALYSIS 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&amp; EXTRACTION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996118" cy="10954000"/>
            <a:chOff x="0" y="0"/>
            <a:chExt cx="1052475" cy="2885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2475" cy="2885004"/>
            </a:xfrm>
            <a:custGeom>
              <a:avLst/>
              <a:gdLst/>
              <a:ahLst/>
              <a:cxnLst/>
              <a:rect r="r" b="b" t="t" l="l"/>
              <a:pathLst>
                <a:path h="2885004" w="1052475">
                  <a:moveTo>
                    <a:pt x="0" y="0"/>
                  </a:moveTo>
                  <a:lnTo>
                    <a:pt x="1052475" y="0"/>
                  </a:lnTo>
                  <a:lnTo>
                    <a:pt x="1052475" y="2885004"/>
                  </a:lnTo>
                  <a:lnTo>
                    <a:pt x="0" y="2885004"/>
                  </a:lnTo>
                  <a:close/>
                </a:path>
              </a:pathLst>
            </a:custGeom>
            <a:solidFill>
              <a:srgbClr val="E2AD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52475" cy="2923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0" y="1510628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0" y="3394941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0" y="5279253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0" y="7163566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-514350" y="-1543050"/>
            <a:ext cx="4510468" cy="3086100"/>
            <a:chOff x="0" y="0"/>
            <a:chExt cx="1187942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87942" cy="812800"/>
            </a:xfrm>
            <a:custGeom>
              <a:avLst/>
              <a:gdLst/>
              <a:ahLst/>
              <a:cxnLst/>
              <a:rect r="r" b="b" t="t" l="l"/>
              <a:pathLst>
                <a:path h="812800" w="1187942">
                  <a:moveTo>
                    <a:pt x="0" y="0"/>
                  </a:moveTo>
                  <a:lnTo>
                    <a:pt x="1187942" y="0"/>
                  </a:lnTo>
                  <a:lnTo>
                    <a:pt x="118794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F2C3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187942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3140914" y="955859"/>
            <a:ext cx="855204" cy="886507"/>
          </a:xfrm>
          <a:custGeom>
            <a:avLst/>
            <a:gdLst/>
            <a:ahLst/>
            <a:cxnLst/>
            <a:rect r="r" b="b" t="t" l="l"/>
            <a:pathLst>
              <a:path h="886507" w="855204">
                <a:moveTo>
                  <a:pt x="0" y="0"/>
                </a:moveTo>
                <a:lnTo>
                  <a:pt x="855204" y="0"/>
                </a:lnTo>
                <a:lnTo>
                  <a:pt x="855204" y="886507"/>
                </a:lnTo>
                <a:lnTo>
                  <a:pt x="0" y="886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563378" y="1543050"/>
            <a:ext cx="7633759" cy="5856474"/>
          </a:xfrm>
          <a:custGeom>
            <a:avLst/>
            <a:gdLst/>
            <a:ahLst/>
            <a:cxnLst/>
            <a:rect r="r" b="b" t="t" l="l"/>
            <a:pathLst>
              <a:path h="5856474" w="7633759">
                <a:moveTo>
                  <a:pt x="0" y="0"/>
                </a:moveTo>
                <a:lnTo>
                  <a:pt x="7633759" y="0"/>
                </a:lnTo>
                <a:lnTo>
                  <a:pt x="7633759" y="5856474"/>
                </a:lnTo>
                <a:lnTo>
                  <a:pt x="0" y="58564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86358" y="1975716"/>
            <a:ext cx="242198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MODEL EVALUATION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86358" y="3842616"/>
            <a:ext cx="35275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FEATURE IMPORTANCE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ANALUSIS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6358" y="5905096"/>
            <a:ext cx="348176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DIFFICULTIES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86358" y="453353"/>
            <a:ext cx="336306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MODEL BUILDING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86358" y="7582666"/>
            <a:ext cx="295742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CONCLUSION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996118" cy="10954000"/>
            <a:chOff x="0" y="0"/>
            <a:chExt cx="1052475" cy="2885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2475" cy="2885004"/>
            </a:xfrm>
            <a:custGeom>
              <a:avLst/>
              <a:gdLst/>
              <a:ahLst/>
              <a:cxnLst/>
              <a:rect r="r" b="b" t="t" l="l"/>
              <a:pathLst>
                <a:path h="2885004" w="1052475">
                  <a:moveTo>
                    <a:pt x="0" y="0"/>
                  </a:moveTo>
                  <a:lnTo>
                    <a:pt x="1052475" y="0"/>
                  </a:lnTo>
                  <a:lnTo>
                    <a:pt x="1052475" y="2885004"/>
                  </a:lnTo>
                  <a:lnTo>
                    <a:pt x="0" y="2885004"/>
                  </a:lnTo>
                  <a:close/>
                </a:path>
              </a:pathLst>
            </a:custGeom>
            <a:solidFill>
              <a:srgbClr val="E2AD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52475" cy="2923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0" y="1510628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0" y="3394941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0" y="5279253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0" y="7163566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-514350" y="-1543050"/>
            <a:ext cx="4510468" cy="3086100"/>
            <a:chOff x="0" y="0"/>
            <a:chExt cx="1187942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87942" cy="812800"/>
            </a:xfrm>
            <a:custGeom>
              <a:avLst/>
              <a:gdLst/>
              <a:ahLst/>
              <a:cxnLst/>
              <a:rect r="r" b="b" t="t" l="l"/>
              <a:pathLst>
                <a:path h="812800" w="1187942">
                  <a:moveTo>
                    <a:pt x="0" y="0"/>
                  </a:moveTo>
                  <a:lnTo>
                    <a:pt x="1187942" y="0"/>
                  </a:lnTo>
                  <a:lnTo>
                    <a:pt x="118794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F2C3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187942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3140914" y="955859"/>
            <a:ext cx="855204" cy="886507"/>
          </a:xfrm>
          <a:custGeom>
            <a:avLst/>
            <a:gdLst/>
            <a:ahLst/>
            <a:cxnLst/>
            <a:rect r="r" b="b" t="t" l="l"/>
            <a:pathLst>
              <a:path h="886507" w="855204">
                <a:moveTo>
                  <a:pt x="0" y="0"/>
                </a:moveTo>
                <a:lnTo>
                  <a:pt x="855204" y="0"/>
                </a:lnTo>
                <a:lnTo>
                  <a:pt x="855204" y="886507"/>
                </a:lnTo>
                <a:lnTo>
                  <a:pt x="0" y="886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480010" y="1543050"/>
            <a:ext cx="5727598" cy="2772326"/>
          </a:xfrm>
          <a:custGeom>
            <a:avLst/>
            <a:gdLst/>
            <a:ahLst/>
            <a:cxnLst/>
            <a:rect r="r" b="b" t="t" l="l"/>
            <a:pathLst>
              <a:path h="2772326" w="5727598">
                <a:moveTo>
                  <a:pt x="0" y="0"/>
                </a:moveTo>
                <a:lnTo>
                  <a:pt x="5727599" y="0"/>
                </a:lnTo>
                <a:lnTo>
                  <a:pt x="5727599" y="2772326"/>
                </a:lnTo>
                <a:lnTo>
                  <a:pt x="0" y="27723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480010" y="4531371"/>
            <a:ext cx="5727598" cy="2543184"/>
          </a:xfrm>
          <a:custGeom>
            <a:avLst/>
            <a:gdLst/>
            <a:ahLst/>
            <a:cxnLst/>
            <a:rect r="r" b="b" t="t" l="l"/>
            <a:pathLst>
              <a:path h="2543184" w="5727598">
                <a:moveTo>
                  <a:pt x="0" y="0"/>
                </a:moveTo>
                <a:lnTo>
                  <a:pt x="5727599" y="0"/>
                </a:lnTo>
                <a:lnTo>
                  <a:pt x="5727599" y="2543184"/>
                </a:lnTo>
                <a:lnTo>
                  <a:pt x="0" y="25431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540984" y="1543050"/>
            <a:ext cx="7232666" cy="5548764"/>
          </a:xfrm>
          <a:custGeom>
            <a:avLst/>
            <a:gdLst/>
            <a:ahLst/>
            <a:cxnLst/>
            <a:rect r="r" b="b" t="t" l="l"/>
            <a:pathLst>
              <a:path h="5548764" w="7232666">
                <a:moveTo>
                  <a:pt x="0" y="0"/>
                </a:moveTo>
                <a:lnTo>
                  <a:pt x="7232666" y="0"/>
                </a:lnTo>
                <a:lnTo>
                  <a:pt x="7232666" y="5548764"/>
                </a:lnTo>
                <a:lnTo>
                  <a:pt x="0" y="55487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86358" y="1975716"/>
            <a:ext cx="242198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MODEL EVALUATION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86358" y="3842616"/>
            <a:ext cx="35275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FEATURE IMPORTANCE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ANALUSIS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86358" y="5905096"/>
            <a:ext cx="348176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DIFFICULTIES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86358" y="453353"/>
            <a:ext cx="336306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MODEL BUILDING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86358" y="7582666"/>
            <a:ext cx="295742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CONCLUSION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996118" cy="10954000"/>
            <a:chOff x="0" y="0"/>
            <a:chExt cx="1052475" cy="2885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2475" cy="2885004"/>
            </a:xfrm>
            <a:custGeom>
              <a:avLst/>
              <a:gdLst/>
              <a:ahLst/>
              <a:cxnLst/>
              <a:rect r="r" b="b" t="t" l="l"/>
              <a:pathLst>
                <a:path h="2885004" w="1052475">
                  <a:moveTo>
                    <a:pt x="0" y="0"/>
                  </a:moveTo>
                  <a:lnTo>
                    <a:pt x="1052475" y="0"/>
                  </a:lnTo>
                  <a:lnTo>
                    <a:pt x="1052475" y="2885004"/>
                  </a:lnTo>
                  <a:lnTo>
                    <a:pt x="0" y="2885004"/>
                  </a:lnTo>
                  <a:close/>
                </a:path>
              </a:pathLst>
            </a:custGeom>
            <a:solidFill>
              <a:srgbClr val="E2AD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52475" cy="2923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0" y="1510628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-514350" y="1529678"/>
            <a:ext cx="4510468" cy="1884312"/>
            <a:chOff x="0" y="0"/>
            <a:chExt cx="1187942" cy="4962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87942" cy="496280"/>
            </a:xfrm>
            <a:custGeom>
              <a:avLst/>
              <a:gdLst/>
              <a:ahLst/>
              <a:cxnLst/>
              <a:rect r="r" b="b" t="t" l="l"/>
              <a:pathLst>
                <a:path h="496280" w="1187942">
                  <a:moveTo>
                    <a:pt x="0" y="0"/>
                  </a:moveTo>
                  <a:lnTo>
                    <a:pt x="1187942" y="0"/>
                  </a:lnTo>
                  <a:lnTo>
                    <a:pt x="1187942" y="496280"/>
                  </a:lnTo>
                  <a:lnTo>
                    <a:pt x="0" y="496280"/>
                  </a:lnTo>
                  <a:close/>
                </a:path>
              </a:pathLst>
            </a:custGeom>
            <a:solidFill>
              <a:srgbClr val="0F2C3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87942" cy="5343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0" y="3394941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0" y="5279253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0" y="7163566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3088291" y="2489384"/>
            <a:ext cx="855204" cy="886507"/>
          </a:xfrm>
          <a:custGeom>
            <a:avLst/>
            <a:gdLst/>
            <a:ahLst/>
            <a:cxnLst/>
            <a:rect r="r" b="b" t="t" l="l"/>
            <a:pathLst>
              <a:path h="886507" w="855204">
                <a:moveTo>
                  <a:pt x="0" y="0"/>
                </a:moveTo>
                <a:lnTo>
                  <a:pt x="855204" y="0"/>
                </a:lnTo>
                <a:lnTo>
                  <a:pt x="855204" y="886507"/>
                </a:lnTo>
                <a:lnTo>
                  <a:pt x="0" y="886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7000871" y="2042391"/>
            <a:ext cx="7814224" cy="1702961"/>
            <a:chOff x="0" y="0"/>
            <a:chExt cx="10418966" cy="2270614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10418966" cy="2270614"/>
              <a:chOff x="0" y="0"/>
              <a:chExt cx="2477516" cy="539927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2477516" cy="539927"/>
              </a:xfrm>
              <a:custGeom>
                <a:avLst/>
                <a:gdLst/>
                <a:ahLst/>
                <a:cxnLst/>
                <a:rect r="r" b="b" t="t" l="l"/>
                <a:pathLst>
                  <a:path h="539927" w="2477516">
                    <a:moveTo>
                      <a:pt x="0" y="0"/>
                    </a:moveTo>
                    <a:lnTo>
                      <a:pt x="2477516" y="0"/>
                    </a:lnTo>
                    <a:lnTo>
                      <a:pt x="2477516" y="539927"/>
                    </a:lnTo>
                    <a:lnTo>
                      <a:pt x="0" y="539927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2477516" cy="57802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906992" y="613226"/>
              <a:ext cx="8898664" cy="1093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0F2C33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I used R square and Mean square error (MSE) to evaluate the model performance. 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5042755" y="-2231426"/>
            <a:ext cx="3714840" cy="3742054"/>
          </a:xfrm>
          <a:custGeom>
            <a:avLst/>
            <a:gdLst/>
            <a:ahLst/>
            <a:cxnLst/>
            <a:rect r="r" b="b" t="t" l="l"/>
            <a:pathLst>
              <a:path h="3742054" w="3714840">
                <a:moveTo>
                  <a:pt x="0" y="0"/>
                </a:moveTo>
                <a:lnTo>
                  <a:pt x="3714840" y="0"/>
                </a:lnTo>
                <a:lnTo>
                  <a:pt x="3714840" y="3742054"/>
                </a:lnTo>
                <a:lnTo>
                  <a:pt x="0" y="3742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5594113" y="-1875264"/>
            <a:ext cx="3330375" cy="3029730"/>
            <a:chOff x="0" y="0"/>
            <a:chExt cx="877136" cy="79795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77136" cy="797954"/>
            </a:xfrm>
            <a:custGeom>
              <a:avLst/>
              <a:gdLst/>
              <a:ahLst/>
              <a:cxnLst/>
              <a:rect r="r" b="b" t="t" l="l"/>
              <a:pathLst>
                <a:path h="797954" w="877136">
                  <a:moveTo>
                    <a:pt x="118557" y="0"/>
                  </a:moveTo>
                  <a:lnTo>
                    <a:pt x="758579" y="0"/>
                  </a:lnTo>
                  <a:cubicBezTo>
                    <a:pt x="790022" y="0"/>
                    <a:pt x="820178" y="12491"/>
                    <a:pt x="842411" y="34724"/>
                  </a:cubicBezTo>
                  <a:cubicBezTo>
                    <a:pt x="864645" y="56958"/>
                    <a:pt x="877136" y="87113"/>
                    <a:pt x="877136" y="118557"/>
                  </a:cubicBezTo>
                  <a:lnTo>
                    <a:pt x="877136" y="679397"/>
                  </a:lnTo>
                  <a:cubicBezTo>
                    <a:pt x="877136" y="710840"/>
                    <a:pt x="864645" y="740996"/>
                    <a:pt x="842411" y="763229"/>
                  </a:cubicBezTo>
                  <a:cubicBezTo>
                    <a:pt x="820178" y="785463"/>
                    <a:pt x="790022" y="797954"/>
                    <a:pt x="758579" y="797954"/>
                  </a:cubicBezTo>
                  <a:lnTo>
                    <a:pt x="118557" y="797954"/>
                  </a:lnTo>
                  <a:cubicBezTo>
                    <a:pt x="53080" y="797954"/>
                    <a:pt x="0" y="744874"/>
                    <a:pt x="0" y="679397"/>
                  </a:cubicBezTo>
                  <a:lnTo>
                    <a:pt x="0" y="118557"/>
                  </a:lnTo>
                  <a:cubicBezTo>
                    <a:pt x="0" y="87113"/>
                    <a:pt x="12491" y="56958"/>
                    <a:pt x="34724" y="34724"/>
                  </a:cubicBezTo>
                  <a:cubicBezTo>
                    <a:pt x="56958" y="12491"/>
                    <a:pt x="87113" y="0"/>
                    <a:pt x="11855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BFA288">
                    <a:alpha val="100000"/>
                  </a:srgbClr>
                </a:gs>
                <a:gs pos="100000">
                  <a:srgbClr val="4D4F2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877136" cy="8360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Table 25" id="25"/>
          <p:cNvGraphicFramePr>
            <a:graphicFrameLocks noGrp="true"/>
          </p:cNvGraphicFramePr>
          <p:nvPr/>
        </p:nvGraphicFramePr>
        <p:xfrm>
          <a:off x="7000871" y="3914371"/>
          <a:ext cx="7814224" cy="3209925"/>
        </p:xfrm>
        <a:graphic>
          <a:graphicData uri="http://schemas.openxmlformats.org/drawingml/2006/table">
            <a:tbl>
              <a:tblPr/>
              <a:tblGrid>
                <a:gridCol w="2437585"/>
                <a:gridCol w="2437585"/>
                <a:gridCol w="2939054"/>
              </a:tblGrid>
              <a:tr h="11470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Linear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Decision Tree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Random forest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10314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0.789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0.789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0.9245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14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2959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3040235.69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3106771.54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26" id="26"/>
          <p:cNvSpPr txBox="true"/>
          <p:nvPr/>
        </p:nvSpPr>
        <p:spPr>
          <a:xfrm rot="0">
            <a:off x="386358" y="453353"/>
            <a:ext cx="336306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MODEL BUILDING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86358" y="1975716"/>
            <a:ext cx="242198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MODEL EVALUATION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86358" y="3842616"/>
            <a:ext cx="35275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FEATURE IMPORTANCE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ANALUSIS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86358" y="5905096"/>
            <a:ext cx="348176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DIFFICULTIES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86358" y="7582666"/>
            <a:ext cx="295742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258837" y="5419850"/>
            <a:ext cx="1413831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 square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258837" y="6371821"/>
            <a:ext cx="1413831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MSE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996118" cy="10954000"/>
            <a:chOff x="0" y="0"/>
            <a:chExt cx="1052475" cy="2885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2475" cy="2885004"/>
            </a:xfrm>
            <a:custGeom>
              <a:avLst/>
              <a:gdLst/>
              <a:ahLst/>
              <a:cxnLst/>
              <a:rect r="r" b="b" t="t" l="l"/>
              <a:pathLst>
                <a:path h="2885004" w="1052475">
                  <a:moveTo>
                    <a:pt x="0" y="0"/>
                  </a:moveTo>
                  <a:lnTo>
                    <a:pt x="1052475" y="0"/>
                  </a:lnTo>
                  <a:lnTo>
                    <a:pt x="1052475" y="2885004"/>
                  </a:lnTo>
                  <a:lnTo>
                    <a:pt x="0" y="2885004"/>
                  </a:lnTo>
                  <a:close/>
                </a:path>
              </a:pathLst>
            </a:custGeom>
            <a:solidFill>
              <a:srgbClr val="E2AD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52475" cy="2923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0" y="1510628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-514350" y="1529678"/>
            <a:ext cx="4510468" cy="1884312"/>
            <a:chOff x="0" y="0"/>
            <a:chExt cx="1187942" cy="4962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87942" cy="496280"/>
            </a:xfrm>
            <a:custGeom>
              <a:avLst/>
              <a:gdLst/>
              <a:ahLst/>
              <a:cxnLst/>
              <a:rect r="r" b="b" t="t" l="l"/>
              <a:pathLst>
                <a:path h="496280" w="1187942">
                  <a:moveTo>
                    <a:pt x="0" y="0"/>
                  </a:moveTo>
                  <a:lnTo>
                    <a:pt x="1187942" y="0"/>
                  </a:lnTo>
                  <a:lnTo>
                    <a:pt x="1187942" y="496280"/>
                  </a:lnTo>
                  <a:lnTo>
                    <a:pt x="0" y="496280"/>
                  </a:lnTo>
                  <a:close/>
                </a:path>
              </a:pathLst>
            </a:custGeom>
            <a:solidFill>
              <a:srgbClr val="0F2C3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87942" cy="5343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0" y="3394941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0" y="5279253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0" y="7163566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3088291" y="2489384"/>
            <a:ext cx="855204" cy="886507"/>
          </a:xfrm>
          <a:custGeom>
            <a:avLst/>
            <a:gdLst/>
            <a:ahLst/>
            <a:cxnLst/>
            <a:rect r="r" b="b" t="t" l="l"/>
            <a:pathLst>
              <a:path h="886507" w="855204">
                <a:moveTo>
                  <a:pt x="0" y="0"/>
                </a:moveTo>
                <a:lnTo>
                  <a:pt x="855204" y="0"/>
                </a:lnTo>
                <a:lnTo>
                  <a:pt x="855204" y="886507"/>
                </a:lnTo>
                <a:lnTo>
                  <a:pt x="0" y="886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149254" y="1876618"/>
            <a:ext cx="12110046" cy="5055944"/>
          </a:xfrm>
          <a:custGeom>
            <a:avLst/>
            <a:gdLst/>
            <a:ahLst/>
            <a:cxnLst/>
            <a:rect r="r" b="b" t="t" l="l"/>
            <a:pathLst>
              <a:path h="5055944" w="12110046">
                <a:moveTo>
                  <a:pt x="0" y="0"/>
                </a:moveTo>
                <a:lnTo>
                  <a:pt x="12110046" y="0"/>
                </a:lnTo>
                <a:lnTo>
                  <a:pt x="12110046" y="5055945"/>
                </a:lnTo>
                <a:lnTo>
                  <a:pt x="0" y="50559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86358" y="453353"/>
            <a:ext cx="336306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MODEL BUILDING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86358" y="1975716"/>
            <a:ext cx="242198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MODEL EVALUATION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6358" y="3842616"/>
            <a:ext cx="35275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FEATURE IMPORTANCE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ANALUSIS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86358" y="5905096"/>
            <a:ext cx="348176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DIFFICULTIES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86358" y="7582666"/>
            <a:ext cx="295742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CONCLUSION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996118" cy="10954000"/>
            <a:chOff x="0" y="0"/>
            <a:chExt cx="1052475" cy="2885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2475" cy="2885004"/>
            </a:xfrm>
            <a:custGeom>
              <a:avLst/>
              <a:gdLst/>
              <a:ahLst/>
              <a:cxnLst/>
              <a:rect r="r" b="b" t="t" l="l"/>
              <a:pathLst>
                <a:path h="2885004" w="1052475">
                  <a:moveTo>
                    <a:pt x="0" y="0"/>
                  </a:moveTo>
                  <a:lnTo>
                    <a:pt x="1052475" y="0"/>
                  </a:lnTo>
                  <a:lnTo>
                    <a:pt x="1052475" y="2885004"/>
                  </a:lnTo>
                  <a:lnTo>
                    <a:pt x="0" y="2885004"/>
                  </a:lnTo>
                  <a:close/>
                </a:path>
              </a:pathLst>
            </a:custGeom>
            <a:solidFill>
              <a:srgbClr val="E2AD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52475" cy="2923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0" y="1510628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-514350" y="3394941"/>
            <a:ext cx="4510468" cy="1903362"/>
            <a:chOff x="0" y="0"/>
            <a:chExt cx="1187942" cy="5012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87942" cy="501297"/>
            </a:xfrm>
            <a:custGeom>
              <a:avLst/>
              <a:gdLst/>
              <a:ahLst/>
              <a:cxnLst/>
              <a:rect r="r" b="b" t="t" l="l"/>
              <a:pathLst>
                <a:path h="501297" w="1187942">
                  <a:moveTo>
                    <a:pt x="0" y="0"/>
                  </a:moveTo>
                  <a:lnTo>
                    <a:pt x="1187942" y="0"/>
                  </a:lnTo>
                  <a:lnTo>
                    <a:pt x="1187942" y="501297"/>
                  </a:lnTo>
                  <a:lnTo>
                    <a:pt x="0" y="501297"/>
                  </a:lnTo>
                  <a:close/>
                </a:path>
              </a:pathLst>
            </a:custGeom>
            <a:solidFill>
              <a:srgbClr val="0F2C3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87942" cy="539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0" y="3394941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0" y="5279253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0" y="7163566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4058810" y="1884452"/>
            <a:ext cx="3714840" cy="3742054"/>
          </a:xfrm>
          <a:custGeom>
            <a:avLst/>
            <a:gdLst/>
            <a:ahLst/>
            <a:cxnLst/>
            <a:rect r="r" b="b" t="t" l="l"/>
            <a:pathLst>
              <a:path h="3742054" w="3714840">
                <a:moveTo>
                  <a:pt x="0" y="0"/>
                </a:moveTo>
                <a:lnTo>
                  <a:pt x="3714840" y="0"/>
                </a:lnTo>
                <a:lnTo>
                  <a:pt x="3714840" y="3742054"/>
                </a:lnTo>
                <a:lnTo>
                  <a:pt x="0" y="37420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850734" y="2975841"/>
            <a:ext cx="8353461" cy="251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performed feature importance analysis on random forest model.</a:t>
            </a: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used bar chart to visualize the important feature.</a:t>
            </a: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analysis:</a:t>
            </a:r>
          </a:p>
          <a:p>
            <a:pPr algn="l" marL="1036323" indent="-345441" lvl="2">
              <a:lnSpc>
                <a:spcPts val="3360"/>
              </a:lnSpc>
              <a:buFont typeface="Arial"/>
              <a:buChar char="⚬"/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Memory is the most important feature</a:t>
            </a:r>
          </a:p>
          <a:p>
            <a:pPr algn="l" marL="1036323" indent="-345441" lvl="2">
              <a:lnSpc>
                <a:spcPts val="3360"/>
              </a:lnSpc>
              <a:buFont typeface="Arial"/>
              <a:buChar char="⚬"/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RAm is the second most important feature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3140914" y="4411796"/>
            <a:ext cx="855204" cy="886507"/>
          </a:xfrm>
          <a:custGeom>
            <a:avLst/>
            <a:gdLst/>
            <a:ahLst/>
            <a:cxnLst/>
            <a:rect r="r" b="b" t="t" l="l"/>
            <a:pathLst>
              <a:path h="886507" w="855204">
                <a:moveTo>
                  <a:pt x="0" y="0"/>
                </a:moveTo>
                <a:lnTo>
                  <a:pt x="855204" y="0"/>
                </a:lnTo>
                <a:lnTo>
                  <a:pt x="855204" y="886507"/>
                </a:lnTo>
                <a:lnTo>
                  <a:pt x="0" y="886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3653090" y="2831757"/>
            <a:ext cx="3330375" cy="3029730"/>
            <a:chOff x="0" y="0"/>
            <a:chExt cx="877136" cy="79795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77136" cy="797954"/>
            </a:xfrm>
            <a:custGeom>
              <a:avLst/>
              <a:gdLst/>
              <a:ahLst/>
              <a:cxnLst/>
              <a:rect r="r" b="b" t="t" l="l"/>
              <a:pathLst>
                <a:path h="797954" w="877136">
                  <a:moveTo>
                    <a:pt x="118557" y="0"/>
                  </a:moveTo>
                  <a:lnTo>
                    <a:pt x="758579" y="0"/>
                  </a:lnTo>
                  <a:cubicBezTo>
                    <a:pt x="790022" y="0"/>
                    <a:pt x="820178" y="12491"/>
                    <a:pt x="842411" y="34724"/>
                  </a:cubicBezTo>
                  <a:cubicBezTo>
                    <a:pt x="864645" y="56958"/>
                    <a:pt x="877136" y="87113"/>
                    <a:pt x="877136" y="118557"/>
                  </a:cubicBezTo>
                  <a:lnTo>
                    <a:pt x="877136" y="679397"/>
                  </a:lnTo>
                  <a:cubicBezTo>
                    <a:pt x="877136" y="710840"/>
                    <a:pt x="864645" y="740996"/>
                    <a:pt x="842411" y="763229"/>
                  </a:cubicBezTo>
                  <a:cubicBezTo>
                    <a:pt x="820178" y="785463"/>
                    <a:pt x="790022" y="797954"/>
                    <a:pt x="758579" y="797954"/>
                  </a:cubicBezTo>
                  <a:lnTo>
                    <a:pt x="118557" y="797954"/>
                  </a:lnTo>
                  <a:cubicBezTo>
                    <a:pt x="53080" y="797954"/>
                    <a:pt x="0" y="744874"/>
                    <a:pt x="0" y="679397"/>
                  </a:cubicBezTo>
                  <a:lnTo>
                    <a:pt x="0" y="118557"/>
                  </a:lnTo>
                  <a:cubicBezTo>
                    <a:pt x="0" y="87113"/>
                    <a:pt x="12491" y="56958"/>
                    <a:pt x="34724" y="34724"/>
                  </a:cubicBezTo>
                  <a:cubicBezTo>
                    <a:pt x="56958" y="12491"/>
                    <a:pt x="87113" y="0"/>
                    <a:pt x="118557" y="0"/>
                  </a:cubicBezTo>
                  <a:close/>
                </a:path>
              </a:pathLst>
            </a:custGeom>
            <a:solidFill>
              <a:srgbClr val="AA7D5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877136" cy="8360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386358" y="453353"/>
            <a:ext cx="336306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MODEL BUILDING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86358" y="1975716"/>
            <a:ext cx="242198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MODEL EVALUATION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86358" y="3842616"/>
            <a:ext cx="35275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FEATURE IMPORTANCE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ANALUSIS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86358" y="5905096"/>
            <a:ext cx="348176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DIFFICULTIES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86358" y="7582666"/>
            <a:ext cx="295742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CONCLUSION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996118" cy="10954000"/>
            <a:chOff x="0" y="0"/>
            <a:chExt cx="1052475" cy="2885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2475" cy="2885004"/>
            </a:xfrm>
            <a:custGeom>
              <a:avLst/>
              <a:gdLst/>
              <a:ahLst/>
              <a:cxnLst/>
              <a:rect r="r" b="b" t="t" l="l"/>
              <a:pathLst>
                <a:path h="2885004" w="1052475">
                  <a:moveTo>
                    <a:pt x="0" y="0"/>
                  </a:moveTo>
                  <a:lnTo>
                    <a:pt x="1052475" y="0"/>
                  </a:lnTo>
                  <a:lnTo>
                    <a:pt x="1052475" y="2885004"/>
                  </a:lnTo>
                  <a:lnTo>
                    <a:pt x="0" y="2885004"/>
                  </a:lnTo>
                  <a:close/>
                </a:path>
              </a:pathLst>
            </a:custGeom>
            <a:solidFill>
              <a:srgbClr val="E2AD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52475" cy="2923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0" y="1510628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-514350" y="3394941"/>
            <a:ext cx="4510468" cy="1903362"/>
            <a:chOff x="0" y="0"/>
            <a:chExt cx="1187942" cy="5012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87942" cy="501297"/>
            </a:xfrm>
            <a:custGeom>
              <a:avLst/>
              <a:gdLst/>
              <a:ahLst/>
              <a:cxnLst/>
              <a:rect r="r" b="b" t="t" l="l"/>
              <a:pathLst>
                <a:path h="501297" w="1187942">
                  <a:moveTo>
                    <a:pt x="0" y="0"/>
                  </a:moveTo>
                  <a:lnTo>
                    <a:pt x="1187942" y="0"/>
                  </a:lnTo>
                  <a:lnTo>
                    <a:pt x="1187942" y="501297"/>
                  </a:lnTo>
                  <a:lnTo>
                    <a:pt x="0" y="501297"/>
                  </a:lnTo>
                  <a:close/>
                </a:path>
              </a:pathLst>
            </a:custGeom>
            <a:solidFill>
              <a:srgbClr val="0F2C3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87942" cy="539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0" y="3394941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0" y="5279253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0" y="7163566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3140914" y="4411796"/>
            <a:ext cx="855204" cy="886507"/>
          </a:xfrm>
          <a:custGeom>
            <a:avLst/>
            <a:gdLst/>
            <a:ahLst/>
            <a:cxnLst/>
            <a:rect r="r" b="b" t="t" l="l"/>
            <a:pathLst>
              <a:path h="886507" w="855204">
                <a:moveTo>
                  <a:pt x="0" y="0"/>
                </a:moveTo>
                <a:lnTo>
                  <a:pt x="855204" y="0"/>
                </a:lnTo>
                <a:lnTo>
                  <a:pt x="855204" y="886507"/>
                </a:lnTo>
                <a:lnTo>
                  <a:pt x="0" y="886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865796" y="1028700"/>
            <a:ext cx="10450547" cy="694202"/>
          </a:xfrm>
          <a:custGeom>
            <a:avLst/>
            <a:gdLst/>
            <a:ahLst/>
            <a:cxnLst/>
            <a:rect r="r" b="b" t="t" l="l"/>
            <a:pathLst>
              <a:path h="694202" w="10450547">
                <a:moveTo>
                  <a:pt x="0" y="0"/>
                </a:moveTo>
                <a:lnTo>
                  <a:pt x="10450547" y="0"/>
                </a:lnTo>
                <a:lnTo>
                  <a:pt x="10450547" y="694202"/>
                </a:lnTo>
                <a:lnTo>
                  <a:pt x="0" y="6942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059917" y="2343728"/>
            <a:ext cx="8678877" cy="5836545"/>
          </a:xfrm>
          <a:custGeom>
            <a:avLst/>
            <a:gdLst/>
            <a:ahLst/>
            <a:cxnLst/>
            <a:rect r="r" b="b" t="t" l="l"/>
            <a:pathLst>
              <a:path h="5836545" w="8678877">
                <a:moveTo>
                  <a:pt x="0" y="0"/>
                </a:moveTo>
                <a:lnTo>
                  <a:pt x="8678877" y="0"/>
                </a:lnTo>
                <a:lnTo>
                  <a:pt x="8678877" y="5836545"/>
                </a:lnTo>
                <a:lnTo>
                  <a:pt x="0" y="58365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86358" y="453353"/>
            <a:ext cx="336306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MODEL BUILDING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6358" y="1975716"/>
            <a:ext cx="242198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MODEL EVALUATION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86358" y="3842616"/>
            <a:ext cx="35275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FEATURE IMPORTANCE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ANALUSIS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86358" y="5905096"/>
            <a:ext cx="348176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DIFFICULTIES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86358" y="7582666"/>
            <a:ext cx="295742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CONCLUSION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996118" cy="10954000"/>
            <a:chOff x="0" y="0"/>
            <a:chExt cx="1052475" cy="2885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2475" cy="2885004"/>
            </a:xfrm>
            <a:custGeom>
              <a:avLst/>
              <a:gdLst/>
              <a:ahLst/>
              <a:cxnLst/>
              <a:rect r="r" b="b" t="t" l="l"/>
              <a:pathLst>
                <a:path h="2885004" w="1052475">
                  <a:moveTo>
                    <a:pt x="0" y="0"/>
                  </a:moveTo>
                  <a:lnTo>
                    <a:pt x="1052475" y="0"/>
                  </a:lnTo>
                  <a:lnTo>
                    <a:pt x="1052475" y="2885004"/>
                  </a:lnTo>
                  <a:lnTo>
                    <a:pt x="0" y="2885004"/>
                  </a:lnTo>
                  <a:close/>
                </a:path>
              </a:pathLst>
            </a:custGeom>
            <a:solidFill>
              <a:srgbClr val="E2AD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52475" cy="2923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0" y="1510628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-514350" y="5261022"/>
            <a:ext cx="4510468" cy="1903362"/>
            <a:chOff x="0" y="0"/>
            <a:chExt cx="1187942" cy="5012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87942" cy="501297"/>
            </a:xfrm>
            <a:custGeom>
              <a:avLst/>
              <a:gdLst/>
              <a:ahLst/>
              <a:cxnLst/>
              <a:rect r="r" b="b" t="t" l="l"/>
              <a:pathLst>
                <a:path h="501297" w="1187942">
                  <a:moveTo>
                    <a:pt x="0" y="0"/>
                  </a:moveTo>
                  <a:lnTo>
                    <a:pt x="1187942" y="0"/>
                  </a:lnTo>
                  <a:lnTo>
                    <a:pt x="1187942" y="501297"/>
                  </a:lnTo>
                  <a:lnTo>
                    <a:pt x="0" y="501297"/>
                  </a:lnTo>
                  <a:close/>
                </a:path>
              </a:pathLst>
            </a:custGeom>
            <a:solidFill>
              <a:srgbClr val="0F2C3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87942" cy="539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flipV="true">
            <a:off x="0" y="3394941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0" y="5279253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0" y="7163566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3140914" y="6212703"/>
            <a:ext cx="855204" cy="886507"/>
          </a:xfrm>
          <a:custGeom>
            <a:avLst/>
            <a:gdLst/>
            <a:ahLst/>
            <a:cxnLst/>
            <a:rect r="r" b="b" t="t" l="l"/>
            <a:pathLst>
              <a:path h="886507" w="855204">
                <a:moveTo>
                  <a:pt x="0" y="0"/>
                </a:moveTo>
                <a:lnTo>
                  <a:pt x="855204" y="0"/>
                </a:lnTo>
                <a:lnTo>
                  <a:pt x="855204" y="886507"/>
                </a:lnTo>
                <a:lnTo>
                  <a:pt x="0" y="886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7341608" y="3134010"/>
            <a:ext cx="7814224" cy="2541161"/>
            <a:chOff x="0" y="0"/>
            <a:chExt cx="10418966" cy="3388214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0418966" cy="3388214"/>
              <a:chOff x="0" y="0"/>
              <a:chExt cx="2477516" cy="80568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477516" cy="805680"/>
              </a:xfrm>
              <a:custGeom>
                <a:avLst/>
                <a:gdLst/>
                <a:ahLst/>
                <a:cxnLst/>
                <a:rect r="r" b="b" t="t" l="l"/>
                <a:pathLst>
                  <a:path h="805680" w="2477516">
                    <a:moveTo>
                      <a:pt x="0" y="0"/>
                    </a:moveTo>
                    <a:lnTo>
                      <a:pt x="2477516" y="0"/>
                    </a:lnTo>
                    <a:lnTo>
                      <a:pt x="2477516" y="805680"/>
                    </a:lnTo>
                    <a:lnTo>
                      <a:pt x="0" y="80568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2477516" cy="8437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906992" y="613226"/>
              <a:ext cx="8898664" cy="22110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0F2C33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there is no null values in Dataset.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0F2C33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However, when i tried to separate the dataset for training and testing purpose, there were null values. 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5042755" y="-2231426"/>
            <a:ext cx="3714840" cy="3742054"/>
          </a:xfrm>
          <a:custGeom>
            <a:avLst/>
            <a:gdLst/>
            <a:ahLst/>
            <a:cxnLst/>
            <a:rect r="r" b="b" t="t" l="l"/>
            <a:pathLst>
              <a:path h="3742054" w="3714840">
                <a:moveTo>
                  <a:pt x="0" y="0"/>
                </a:moveTo>
                <a:lnTo>
                  <a:pt x="3714840" y="0"/>
                </a:lnTo>
                <a:lnTo>
                  <a:pt x="3714840" y="3742054"/>
                </a:lnTo>
                <a:lnTo>
                  <a:pt x="0" y="3742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5594113" y="-1875264"/>
            <a:ext cx="3330375" cy="3029730"/>
            <a:chOff x="0" y="0"/>
            <a:chExt cx="877136" cy="79795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77136" cy="797954"/>
            </a:xfrm>
            <a:custGeom>
              <a:avLst/>
              <a:gdLst/>
              <a:ahLst/>
              <a:cxnLst/>
              <a:rect r="r" b="b" t="t" l="l"/>
              <a:pathLst>
                <a:path h="797954" w="877136">
                  <a:moveTo>
                    <a:pt x="118557" y="0"/>
                  </a:moveTo>
                  <a:lnTo>
                    <a:pt x="758579" y="0"/>
                  </a:lnTo>
                  <a:cubicBezTo>
                    <a:pt x="790022" y="0"/>
                    <a:pt x="820178" y="12491"/>
                    <a:pt x="842411" y="34724"/>
                  </a:cubicBezTo>
                  <a:cubicBezTo>
                    <a:pt x="864645" y="56958"/>
                    <a:pt x="877136" y="87113"/>
                    <a:pt x="877136" y="118557"/>
                  </a:cubicBezTo>
                  <a:lnTo>
                    <a:pt x="877136" y="679397"/>
                  </a:lnTo>
                  <a:cubicBezTo>
                    <a:pt x="877136" y="710840"/>
                    <a:pt x="864645" y="740996"/>
                    <a:pt x="842411" y="763229"/>
                  </a:cubicBezTo>
                  <a:cubicBezTo>
                    <a:pt x="820178" y="785463"/>
                    <a:pt x="790022" y="797954"/>
                    <a:pt x="758579" y="797954"/>
                  </a:cubicBezTo>
                  <a:lnTo>
                    <a:pt x="118557" y="797954"/>
                  </a:lnTo>
                  <a:cubicBezTo>
                    <a:pt x="53080" y="797954"/>
                    <a:pt x="0" y="744874"/>
                    <a:pt x="0" y="679397"/>
                  </a:cubicBezTo>
                  <a:lnTo>
                    <a:pt x="0" y="118557"/>
                  </a:lnTo>
                  <a:cubicBezTo>
                    <a:pt x="0" y="87113"/>
                    <a:pt x="12491" y="56958"/>
                    <a:pt x="34724" y="34724"/>
                  </a:cubicBezTo>
                  <a:cubicBezTo>
                    <a:pt x="56958" y="12491"/>
                    <a:pt x="87113" y="0"/>
                    <a:pt x="11855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BFA288">
                    <a:alpha val="100000"/>
                  </a:srgbClr>
                </a:gs>
                <a:gs pos="100000">
                  <a:srgbClr val="4D4F2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877136" cy="8360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386358" y="453353"/>
            <a:ext cx="336306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MODEL BUILDING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86358" y="1975716"/>
            <a:ext cx="242198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MODEL EVALUATION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86358" y="3842616"/>
            <a:ext cx="35275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FEATURE IMPORTANCE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ANALUSIS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86358" y="5905096"/>
            <a:ext cx="348176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DIFFICULTIES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86358" y="7582666"/>
            <a:ext cx="295742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CONCLUSION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32675" y="1529678"/>
            <a:ext cx="10926625" cy="6655308"/>
          </a:xfrm>
          <a:custGeom>
            <a:avLst/>
            <a:gdLst/>
            <a:ahLst/>
            <a:cxnLst/>
            <a:rect r="r" b="b" t="t" l="l"/>
            <a:pathLst>
              <a:path h="6655308" w="10926625">
                <a:moveTo>
                  <a:pt x="0" y="0"/>
                </a:moveTo>
                <a:lnTo>
                  <a:pt x="10926625" y="0"/>
                </a:lnTo>
                <a:lnTo>
                  <a:pt x="10926625" y="6655308"/>
                </a:lnTo>
                <a:lnTo>
                  <a:pt x="0" y="6655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29658" y="3287294"/>
            <a:ext cx="9732658" cy="307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true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Random Forest showed best performance among all models with 0.93 R square score.</a:t>
            </a:r>
          </a:p>
          <a:p>
            <a:pPr algn="ctr">
              <a:lnSpc>
                <a:spcPts val="4899"/>
              </a:lnSpc>
            </a:pPr>
          </a:p>
          <a:p>
            <a:pPr algn="ctr">
              <a:lnSpc>
                <a:spcPts val="4899"/>
              </a:lnSpc>
            </a:pPr>
            <a:r>
              <a:rPr lang="en-US" b="true" sz="3499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memory and RAM are most important features to predict prices.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93250" y="4032570"/>
            <a:ext cx="5539425" cy="1232522"/>
          </a:xfrm>
          <a:custGeom>
            <a:avLst/>
            <a:gdLst/>
            <a:ahLst/>
            <a:cxnLst/>
            <a:rect r="r" b="b" t="t" l="l"/>
            <a:pathLst>
              <a:path h="1232522" w="5539425">
                <a:moveTo>
                  <a:pt x="0" y="0"/>
                </a:moveTo>
                <a:lnTo>
                  <a:pt x="5539425" y="0"/>
                </a:lnTo>
                <a:lnTo>
                  <a:pt x="5539425" y="1232522"/>
                </a:lnTo>
                <a:lnTo>
                  <a:pt x="0" y="12325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828720" y="-1163493"/>
            <a:ext cx="3714840" cy="3742054"/>
          </a:xfrm>
          <a:custGeom>
            <a:avLst/>
            <a:gdLst/>
            <a:ahLst/>
            <a:cxnLst/>
            <a:rect r="r" b="b" t="t" l="l"/>
            <a:pathLst>
              <a:path h="3742054" w="3714840">
                <a:moveTo>
                  <a:pt x="0" y="0"/>
                </a:moveTo>
                <a:lnTo>
                  <a:pt x="3714840" y="0"/>
                </a:lnTo>
                <a:lnTo>
                  <a:pt x="3714840" y="3742055"/>
                </a:lnTo>
                <a:lnTo>
                  <a:pt x="0" y="37420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79179" y="6231834"/>
            <a:ext cx="1602524" cy="1602524"/>
          </a:xfrm>
          <a:custGeom>
            <a:avLst/>
            <a:gdLst/>
            <a:ahLst/>
            <a:cxnLst/>
            <a:rect r="r" b="b" t="t" l="l"/>
            <a:pathLst>
              <a:path h="1602524" w="1602524">
                <a:moveTo>
                  <a:pt x="0" y="0"/>
                </a:moveTo>
                <a:lnTo>
                  <a:pt x="1602524" y="0"/>
                </a:lnTo>
                <a:lnTo>
                  <a:pt x="1602524" y="1602524"/>
                </a:lnTo>
                <a:lnTo>
                  <a:pt x="0" y="16025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25815" y="-757319"/>
            <a:ext cx="1856920" cy="1786019"/>
          </a:xfrm>
          <a:custGeom>
            <a:avLst/>
            <a:gdLst/>
            <a:ahLst/>
            <a:cxnLst/>
            <a:rect r="r" b="b" t="t" l="l"/>
            <a:pathLst>
              <a:path h="1786019" w="1856920">
                <a:moveTo>
                  <a:pt x="0" y="0"/>
                </a:moveTo>
                <a:lnTo>
                  <a:pt x="1856919" y="0"/>
                </a:lnTo>
                <a:lnTo>
                  <a:pt x="1856919" y="1786019"/>
                </a:lnTo>
                <a:lnTo>
                  <a:pt x="0" y="178601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4279900"/>
            <a:ext cx="590095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b="true" sz="5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CONCLUSION 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018527" y="119191"/>
            <a:ext cx="3134223" cy="3014552"/>
          </a:xfrm>
          <a:custGeom>
            <a:avLst/>
            <a:gdLst/>
            <a:ahLst/>
            <a:cxnLst/>
            <a:rect r="r" b="b" t="t" l="l"/>
            <a:pathLst>
              <a:path h="3014552" w="3134223">
                <a:moveTo>
                  <a:pt x="0" y="0"/>
                </a:moveTo>
                <a:lnTo>
                  <a:pt x="3134223" y="0"/>
                </a:lnTo>
                <a:lnTo>
                  <a:pt x="3134223" y="3014553"/>
                </a:lnTo>
                <a:lnTo>
                  <a:pt x="0" y="30145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97154" y="392556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29160" y="-2115587"/>
            <a:ext cx="3714840" cy="3742054"/>
          </a:xfrm>
          <a:custGeom>
            <a:avLst/>
            <a:gdLst/>
            <a:ahLst/>
            <a:cxnLst/>
            <a:rect r="r" b="b" t="t" l="l"/>
            <a:pathLst>
              <a:path h="3742054" w="3714840">
                <a:moveTo>
                  <a:pt x="0" y="0"/>
                </a:moveTo>
                <a:lnTo>
                  <a:pt x="3714840" y="0"/>
                </a:lnTo>
                <a:lnTo>
                  <a:pt x="3714840" y="3742054"/>
                </a:lnTo>
                <a:lnTo>
                  <a:pt x="0" y="3742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894516" y="6698674"/>
            <a:ext cx="2441759" cy="404000"/>
          </a:xfrm>
          <a:custGeom>
            <a:avLst/>
            <a:gdLst/>
            <a:ahLst/>
            <a:cxnLst/>
            <a:rect r="r" b="b" t="t" l="l"/>
            <a:pathLst>
              <a:path h="404000" w="2441759">
                <a:moveTo>
                  <a:pt x="0" y="0"/>
                </a:moveTo>
                <a:lnTo>
                  <a:pt x="2441759" y="0"/>
                </a:lnTo>
                <a:lnTo>
                  <a:pt x="2441759" y="404000"/>
                </a:lnTo>
                <a:lnTo>
                  <a:pt x="0" y="404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269473" y="2933719"/>
            <a:ext cx="11749054" cy="1783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b="true" sz="10443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90453" y="4772229"/>
            <a:ext cx="9907094" cy="1386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 b="true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Presentation by Darshika Dudhat</a:t>
            </a:r>
          </a:p>
          <a:p>
            <a:pPr algn="ctr">
              <a:lnSpc>
                <a:spcPts val="5604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996118" cy="10954000"/>
            <a:chOff x="0" y="0"/>
            <a:chExt cx="1052475" cy="2885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2475" cy="2885004"/>
            </a:xfrm>
            <a:custGeom>
              <a:avLst/>
              <a:gdLst/>
              <a:ahLst/>
              <a:cxnLst/>
              <a:rect r="r" b="b" t="t" l="l"/>
              <a:pathLst>
                <a:path h="2885004" w="1052475">
                  <a:moveTo>
                    <a:pt x="0" y="0"/>
                  </a:moveTo>
                  <a:lnTo>
                    <a:pt x="1052475" y="0"/>
                  </a:lnTo>
                  <a:lnTo>
                    <a:pt x="1052475" y="2885004"/>
                  </a:lnTo>
                  <a:lnTo>
                    <a:pt x="0" y="2885004"/>
                  </a:lnTo>
                  <a:close/>
                </a:path>
              </a:pathLst>
            </a:custGeom>
            <a:solidFill>
              <a:srgbClr val="E2AD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52475" cy="2923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0" y="1510628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-514350" y="1529678"/>
            <a:ext cx="4510468" cy="1884312"/>
            <a:chOff x="0" y="0"/>
            <a:chExt cx="1187942" cy="4962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87942" cy="496280"/>
            </a:xfrm>
            <a:custGeom>
              <a:avLst/>
              <a:gdLst/>
              <a:ahLst/>
              <a:cxnLst/>
              <a:rect r="r" b="b" t="t" l="l"/>
              <a:pathLst>
                <a:path h="496280" w="1187942">
                  <a:moveTo>
                    <a:pt x="0" y="0"/>
                  </a:moveTo>
                  <a:lnTo>
                    <a:pt x="1187942" y="0"/>
                  </a:lnTo>
                  <a:lnTo>
                    <a:pt x="1187942" y="496280"/>
                  </a:lnTo>
                  <a:lnTo>
                    <a:pt x="0" y="496280"/>
                  </a:lnTo>
                  <a:close/>
                </a:path>
              </a:pathLst>
            </a:custGeom>
            <a:solidFill>
              <a:srgbClr val="0F2C3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87942" cy="5343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0" y="3394941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0" y="5279253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0" y="7163566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5731652" y="169804"/>
            <a:ext cx="2199728" cy="2115739"/>
          </a:xfrm>
          <a:custGeom>
            <a:avLst/>
            <a:gdLst/>
            <a:ahLst/>
            <a:cxnLst/>
            <a:rect r="r" b="b" t="t" l="l"/>
            <a:pathLst>
              <a:path h="2115739" w="2199728">
                <a:moveTo>
                  <a:pt x="0" y="0"/>
                </a:moveTo>
                <a:lnTo>
                  <a:pt x="2199728" y="0"/>
                </a:lnTo>
                <a:lnTo>
                  <a:pt x="2199728" y="2115739"/>
                </a:lnTo>
                <a:lnTo>
                  <a:pt x="0" y="21157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731652" y="7610965"/>
            <a:ext cx="3657600" cy="928434"/>
          </a:xfrm>
          <a:custGeom>
            <a:avLst/>
            <a:gdLst/>
            <a:ahLst/>
            <a:cxnLst/>
            <a:rect r="r" b="b" t="t" l="l"/>
            <a:pathLst>
              <a:path h="928434" w="3657600">
                <a:moveTo>
                  <a:pt x="0" y="0"/>
                </a:moveTo>
                <a:lnTo>
                  <a:pt x="3657600" y="0"/>
                </a:lnTo>
                <a:lnTo>
                  <a:pt x="3657600" y="928434"/>
                </a:lnTo>
                <a:lnTo>
                  <a:pt x="0" y="928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0">
            <a:off x="4458759" y="6756331"/>
            <a:ext cx="1856920" cy="1786019"/>
          </a:xfrm>
          <a:custGeom>
            <a:avLst/>
            <a:gdLst/>
            <a:ahLst/>
            <a:cxnLst/>
            <a:rect r="r" b="b" t="t" l="l"/>
            <a:pathLst>
              <a:path h="1786019" w="1856920">
                <a:moveTo>
                  <a:pt x="1856920" y="1786019"/>
                </a:moveTo>
                <a:lnTo>
                  <a:pt x="0" y="1786019"/>
                </a:lnTo>
                <a:lnTo>
                  <a:pt x="0" y="0"/>
                </a:lnTo>
                <a:lnTo>
                  <a:pt x="1856920" y="0"/>
                </a:lnTo>
                <a:lnTo>
                  <a:pt x="1856920" y="178601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088291" y="2489384"/>
            <a:ext cx="855204" cy="886507"/>
          </a:xfrm>
          <a:custGeom>
            <a:avLst/>
            <a:gdLst/>
            <a:ahLst/>
            <a:cxnLst/>
            <a:rect r="r" b="b" t="t" l="l"/>
            <a:pathLst>
              <a:path h="886507" w="855204">
                <a:moveTo>
                  <a:pt x="0" y="0"/>
                </a:moveTo>
                <a:lnTo>
                  <a:pt x="855204" y="0"/>
                </a:lnTo>
                <a:lnTo>
                  <a:pt x="855204" y="886507"/>
                </a:lnTo>
                <a:lnTo>
                  <a:pt x="0" y="8865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106632" y="949586"/>
            <a:ext cx="10626626" cy="7232222"/>
          </a:xfrm>
          <a:custGeom>
            <a:avLst/>
            <a:gdLst/>
            <a:ahLst/>
            <a:cxnLst/>
            <a:rect r="r" b="b" t="t" l="l"/>
            <a:pathLst>
              <a:path h="7232222" w="10626626">
                <a:moveTo>
                  <a:pt x="0" y="0"/>
                </a:moveTo>
                <a:lnTo>
                  <a:pt x="10626626" y="0"/>
                </a:lnTo>
                <a:lnTo>
                  <a:pt x="10626626" y="7232222"/>
                </a:lnTo>
                <a:lnTo>
                  <a:pt x="0" y="72322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6261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05447" y="462878"/>
            <a:ext cx="336306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PROBLEM STATEMENT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350" y="2242416"/>
            <a:ext cx="514788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WORKFLOW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68588" y="4041822"/>
            <a:ext cx="514788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DATA EXPLORATION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14350" y="5659434"/>
            <a:ext cx="348176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DATA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PRE-PROCESSING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68588" y="7429883"/>
            <a:ext cx="514788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FEATURE ANALYSIS 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&amp; EXTRACTION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996118" cy="10954000"/>
            <a:chOff x="0" y="0"/>
            <a:chExt cx="1052475" cy="2885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2475" cy="2885004"/>
            </a:xfrm>
            <a:custGeom>
              <a:avLst/>
              <a:gdLst/>
              <a:ahLst/>
              <a:cxnLst/>
              <a:rect r="r" b="b" t="t" l="l"/>
              <a:pathLst>
                <a:path h="2885004" w="1052475">
                  <a:moveTo>
                    <a:pt x="0" y="0"/>
                  </a:moveTo>
                  <a:lnTo>
                    <a:pt x="1052475" y="0"/>
                  </a:lnTo>
                  <a:lnTo>
                    <a:pt x="1052475" y="2885004"/>
                  </a:lnTo>
                  <a:lnTo>
                    <a:pt x="0" y="2885004"/>
                  </a:lnTo>
                  <a:close/>
                </a:path>
              </a:pathLst>
            </a:custGeom>
            <a:solidFill>
              <a:srgbClr val="E2AD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52475" cy="2923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0" y="1510628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-514350" y="3394941"/>
            <a:ext cx="4510468" cy="1903362"/>
            <a:chOff x="0" y="0"/>
            <a:chExt cx="1187942" cy="5012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87942" cy="501297"/>
            </a:xfrm>
            <a:custGeom>
              <a:avLst/>
              <a:gdLst/>
              <a:ahLst/>
              <a:cxnLst/>
              <a:rect r="r" b="b" t="t" l="l"/>
              <a:pathLst>
                <a:path h="501297" w="1187942">
                  <a:moveTo>
                    <a:pt x="0" y="0"/>
                  </a:moveTo>
                  <a:lnTo>
                    <a:pt x="1187942" y="0"/>
                  </a:lnTo>
                  <a:lnTo>
                    <a:pt x="1187942" y="501297"/>
                  </a:lnTo>
                  <a:lnTo>
                    <a:pt x="0" y="501297"/>
                  </a:lnTo>
                  <a:close/>
                </a:path>
              </a:pathLst>
            </a:custGeom>
            <a:solidFill>
              <a:srgbClr val="0F2C3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87942" cy="539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0" y="3394941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0" y="5279253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0" y="7163566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4058810" y="1884452"/>
            <a:ext cx="3714840" cy="3742054"/>
          </a:xfrm>
          <a:custGeom>
            <a:avLst/>
            <a:gdLst/>
            <a:ahLst/>
            <a:cxnLst/>
            <a:rect r="r" b="b" t="t" l="l"/>
            <a:pathLst>
              <a:path h="3742054" w="3714840">
                <a:moveTo>
                  <a:pt x="0" y="0"/>
                </a:moveTo>
                <a:lnTo>
                  <a:pt x="3714840" y="0"/>
                </a:lnTo>
                <a:lnTo>
                  <a:pt x="3714840" y="3742054"/>
                </a:lnTo>
                <a:lnTo>
                  <a:pt x="0" y="37420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850734" y="1056480"/>
            <a:ext cx="8353461" cy="7120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F2C3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 the raw data,</a:t>
            </a:r>
          </a:p>
          <a:p>
            <a:pPr algn="l" marL="1036323" indent="-345441" lvl="2">
              <a:lnSpc>
                <a:spcPts val="3360"/>
              </a:lnSpc>
              <a:buFont typeface="Arial"/>
              <a:buChar char="⚬"/>
            </a:pPr>
            <a:r>
              <a:rPr lang="en-US" b="true" sz="2400">
                <a:solidFill>
                  <a:srgbClr val="0F2C3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there is no null values.</a:t>
            </a:r>
          </a:p>
          <a:p>
            <a:pPr algn="l" marL="1036323" indent="-345441" lvl="2">
              <a:lnSpc>
                <a:spcPts val="3360"/>
              </a:lnSpc>
              <a:buFont typeface="Arial"/>
              <a:buChar char="⚬"/>
            </a:pPr>
            <a:r>
              <a:rPr lang="en-US" b="true" sz="2400">
                <a:solidFill>
                  <a:srgbClr val="0F2C3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checked data types.</a:t>
            </a:r>
          </a:p>
          <a:p>
            <a:pPr algn="l" marL="1036323" indent="-345441" lvl="2">
              <a:lnSpc>
                <a:spcPts val="3360"/>
              </a:lnSpc>
              <a:buFont typeface="Arial"/>
              <a:buChar char="⚬"/>
            </a:pPr>
            <a:r>
              <a:rPr lang="en-US" b="true" sz="2400">
                <a:solidFill>
                  <a:srgbClr val="0F2C3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cleaned price column.</a:t>
            </a:r>
          </a:p>
          <a:p>
            <a:pPr algn="l" marL="1036323" indent="-345441" lvl="2">
              <a:lnSpc>
                <a:spcPts val="3360"/>
              </a:lnSpc>
              <a:buFont typeface="Arial"/>
              <a:buChar char="⚬"/>
            </a:pPr>
            <a:r>
              <a:rPr lang="en-US" b="true" sz="2400">
                <a:solidFill>
                  <a:srgbClr val="0F2C3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cleaned camara resolution columns.</a:t>
            </a: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F2C3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Data aggregation for visualizing features:</a:t>
            </a:r>
          </a:p>
          <a:p>
            <a:pPr algn="l" marL="1036323" indent="-345441" lvl="2">
              <a:lnSpc>
                <a:spcPts val="3360"/>
              </a:lnSpc>
              <a:buFont typeface="Arial"/>
              <a:buChar char="⚬"/>
            </a:pPr>
            <a:r>
              <a:rPr lang="en-US" b="true" sz="2400">
                <a:solidFill>
                  <a:srgbClr val="0F2C3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grouped by model column into data-frame.</a:t>
            </a:r>
          </a:p>
          <a:p>
            <a:pPr algn="l" marL="1036323" indent="-345441" lvl="2">
              <a:lnSpc>
                <a:spcPts val="3360"/>
              </a:lnSpc>
              <a:buFont typeface="Arial"/>
              <a:buChar char="⚬"/>
            </a:pPr>
            <a:r>
              <a:rPr lang="en-US" b="true" sz="2400">
                <a:solidFill>
                  <a:srgbClr val="0F2C3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groped by model with camara features.</a:t>
            </a:r>
          </a:p>
          <a:p>
            <a:pPr algn="l" marL="1036323" indent="-345441" lvl="2">
              <a:lnSpc>
                <a:spcPts val="3360"/>
              </a:lnSpc>
              <a:buFont typeface="Arial"/>
              <a:buChar char="⚬"/>
            </a:pPr>
            <a:r>
              <a:rPr lang="en-US" b="true" sz="2400">
                <a:solidFill>
                  <a:srgbClr val="0F2C3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groped by model with frequent processor column.</a:t>
            </a:r>
          </a:p>
          <a:p>
            <a:pPr algn="l" marL="1036323" indent="-345441" lvl="2">
              <a:lnSpc>
                <a:spcPts val="3360"/>
              </a:lnSpc>
              <a:buFont typeface="Arial"/>
              <a:buChar char="⚬"/>
            </a:pPr>
            <a:r>
              <a:rPr lang="en-US" b="true" sz="2400">
                <a:solidFill>
                  <a:srgbClr val="0F2C3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grouped by model with highest price.</a:t>
            </a:r>
          </a:p>
          <a:p>
            <a:pPr algn="l" marL="1036323" indent="-345441" lvl="2">
              <a:lnSpc>
                <a:spcPts val="3360"/>
              </a:lnSpc>
              <a:buFont typeface="Arial"/>
              <a:buChar char="⚬"/>
            </a:pPr>
            <a:r>
              <a:rPr lang="en-US" b="true" sz="2400">
                <a:solidFill>
                  <a:srgbClr val="0F2C3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groped by model with color column.</a:t>
            </a: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F2C3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separated continuous and categorical features.</a:t>
            </a: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F2C3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visualizing correlation among continuous features.</a:t>
            </a: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F2C3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 have attached some of the plots...</a:t>
            </a: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F2C3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Analysis from heatmap: </a:t>
            </a:r>
          </a:p>
          <a:p>
            <a:pPr algn="l" marL="1036323" indent="-345441" lvl="2">
              <a:lnSpc>
                <a:spcPts val="3360"/>
              </a:lnSpc>
              <a:buFont typeface="Arial"/>
              <a:buChar char="⚬"/>
            </a:pPr>
            <a:r>
              <a:rPr lang="en-US" b="true" sz="2400">
                <a:solidFill>
                  <a:srgbClr val="0F2C3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it is evident that price of handsets are increasing with the memory and RAM.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3140914" y="4411796"/>
            <a:ext cx="855204" cy="886507"/>
          </a:xfrm>
          <a:custGeom>
            <a:avLst/>
            <a:gdLst/>
            <a:ahLst/>
            <a:cxnLst/>
            <a:rect r="r" b="b" t="t" l="l"/>
            <a:pathLst>
              <a:path h="886507" w="855204">
                <a:moveTo>
                  <a:pt x="0" y="0"/>
                </a:moveTo>
                <a:lnTo>
                  <a:pt x="855204" y="0"/>
                </a:lnTo>
                <a:lnTo>
                  <a:pt x="855204" y="886507"/>
                </a:lnTo>
                <a:lnTo>
                  <a:pt x="0" y="886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3653090" y="2831757"/>
            <a:ext cx="3330375" cy="3029730"/>
            <a:chOff x="0" y="0"/>
            <a:chExt cx="877136" cy="79795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77136" cy="797954"/>
            </a:xfrm>
            <a:custGeom>
              <a:avLst/>
              <a:gdLst/>
              <a:ahLst/>
              <a:cxnLst/>
              <a:rect r="r" b="b" t="t" l="l"/>
              <a:pathLst>
                <a:path h="797954" w="877136">
                  <a:moveTo>
                    <a:pt x="118557" y="0"/>
                  </a:moveTo>
                  <a:lnTo>
                    <a:pt x="758579" y="0"/>
                  </a:lnTo>
                  <a:cubicBezTo>
                    <a:pt x="790022" y="0"/>
                    <a:pt x="820178" y="12491"/>
                    <a:pt x="842411" y="34724"/>
                  </a:cubicBezTo>
                  <a:cubicBezTo>
                    <a:pt x="864645" y="56958"/>
                    <a:pt x="877136" y="87113"/>
                    <a:pt x="877136" y="118557"/>
                  </a:cubicBezTo>
                  <a:lnTo>
                    <a:pt x="877136" y="679397"/>
                  </a:lnTo>
                  <a:cubicBezTo>
                    <a:pt x="877136" y="710840"/>
                    <a:pt x="864645" y="740996"/>
                    <a:pt x="842411" y="763229"/>
                  </a:cubicBezTo>
                  <a:cubicBezTo>
                    <a:pt x="820178" y="785463"/>
                    <a:pt x="790022" y="797954"/>
                    <a:pt x="758579" y="797954"/>
                  </a:cubicBezTo>
                  <a:lnTo>
                    <a:pt x="118557" y="797954"/>
                  </a:lnTo>
                  <a:cubicBezTo>
                    <a:pt x="53080" y="797954"/>
                    <a:pt x="0" y="744874"/>
                    <a:pt x="0" y="679397"/>
                  </a:cubicBezTo>
                  <a:lnTo>
                    <a:pt x="0" y="118557"/>
                  </a:lnTo>
                  <a:cubicBezTo>
                    <a:pt x="0" y="87113"/>
                    <a:pt x="12491" y="56958"/>
                    <a:pt x="34724" y="34724"/>
                  </a:cubicBezTo>
                  <a:cubicBezTo>
                    <a:pt x="56958" y="12491"/>
                    <a:pt x="87113" y="0"/>
                    <a:pt x="118557" y="0"/>
                  </a:cubicBezTo>
                  <a:close/>
                </a:path>
              </a:pathLst>
            </a:custGeom>
            <a:solidFill>
              <a:srgbClr val="AA7D5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877136" cy="8360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05447" y="462878"/>
            <a:ext cx="336306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PROBLEM STATEMENT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14350" y="2242416"/>
            <a:ext cx="514788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WORKFLOW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68588" y="4041822"/>
            <a:ext cx="514788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DATA EXPLORATION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14350" y="5659434"/>
            <a:ext cx="348176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DATA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PRE-PROCESSING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68588" y="7429883"/>
            <a:ext cx="514788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FEATURE ANALYSIS 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&amp; EXTRACTION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996118" cy="10954000"/>
            <a:chOff x="0" y="0"/>
            <a:chExt cx="1052475" cy="2885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2475" cy="2885004"/>
            </a:xfrm>
            <a:custGeom>
              <a:avLst/>
              <a:gdLst/>
              <a:ahLst/>
              <a:cxnLst/>
              <a:rect r="r" b="b" t="t" l="l"/>
              <a:pathLst>
                <a:path h="2885004" w="1052475">
                  <a:moveTo>
                    <a:pt x="0" y="0"/>
                  </a:moveTo>
                  <a:lnTo>
                    <a:pt x="1052475" y="0"/>
                  </a:lnTo>
                  <a:lnTo>
                    <a:pt x="1052475" y="2885004"/>
                  </a:lnTo>
                  <a:lnTo>
                    <a:pt x="0" y="2885004"/>
                  </a:lnTo>
                  <a:close/>
                </a:path>
              </a:pathLst>
            </a:custGeom>
            <a:solidFill>
              <a:srgbClr val="E2AD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52475" cy="2923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0" y="1510628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-514350" y="3394941"/>
            <a:ext cx="4510468" cy="1903362"/>
            <a:chOff x="0" y="0"/>
            <a:chExt cx="1187942" cy="5012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87942" cy="501297"/>
            </a:xfrm>
            <a:custGeom>
              <a:avLst/>
              <a:gdLst/>
              <a:ahLst/>
              <a:cxnLst/>
              <a:rect r="r" b="b" t="t" l="l"/>
              <a:pathLst>
                <a:path h="501297" w="1187942">
                  <a:moveTo>
                    <a:pt x="0" y="0"/>
                  </a:moveTo>
                  <a:lnTo>
                    <a:pt x="1187942" y="0"/>
                  </a:lnTo>
                  <a:lnTo>
                    <a:pt x="1187942" y="501297"/>
                  </a:lnTo>
                  <a:lnTo>
                    <a:pt x="0" y="501297"/>
                  </a:lnTo>
                  <a:close/>
                </a:path>
              </a:pathLst>
            </a:custGeom>
            <a:solidFill>
              <a:srgbClr val="0F2C3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87942" cy="539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0" y="3394941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0" y="5279253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0" y="7163566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3140914" y="4411796"/>
            <a:ext cx="855204" cy="886507"/>
          </a:xfrm>
          <a:custGeom>
            <a:avLst/>
            <a:gdLst/>
            <a:ahLst/>
            <a:cxnLst/>
            <a:rect r="r" b="b" t="t" l="l"/>
            <a:pathLst>
              <a:path h="886507" w="855204">
                <a:moveTo>
                  <a:pt x="0" y="0"/>
                </a:moveTo>
                <a:lnTo>
                  <a:pt x="855204" y="0"/>
                </a:lnTo>
                <a:lnTo>
                  <a:pt x="855204" y="886507"/>
                </a:lnTo>
                <a:lnTo>
                  <a:pt x="0" y="886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436490" y="1098719"/>
            <a:ext cx="13318905" cy="6626155"/>
          </a:xfrm>
          <a:custGeom>
            <a:avLst/>
            <a:gdLst/>
            <a:ahLst/>
            <a:cxnLst/>
            <a:rect r="r" b="b" t="t" l="l"/>
            <a:pathLst>
              <a:path h="6626155" w="13318905">
                <a:moveTo>
                  <a:pt x="0" y="0"/>
                </a:moveTo>
                <a:lnTo>
                  <a:pt x="13318905" y="0"/>
                </a:lnTo>
                <a:lnTo>
                  <a:pt x="13318905" y="6626155"/>
                </a:lnTo>
                <a:lnTo>
                  <a:pt x="0" y="66261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05447" y="462878"/>
            <a:ext cx="336306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PROBLEM STATEMENT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2242416"/>
            <a:ext cx="514788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WORKFLOW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68588" y="4041822"/>
            <a:ext cx="514788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DATA EXPLORATION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4350" y="5659434"/>
            <a:ext cx="348176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DATA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PRE-PROCESSING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68588" y="7429883"/>
            <a:ext cx="514788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FEATURE ANALYSIS 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&amp; EXTRACTION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996118" cy="10954000"/>
            <a:chOff x="0" y="0"/>
            <a:chExt cx="1052475" cy="2885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2475" cy="2885004"/>
            </a:xfrm>
            <a:custGeom>
              <a:avLst/>
              <a:gdLst/>
              <a:ahLst/>
              <a:cxnLst/>
              <a:rect r="r" b="b" t="t" l="l"/>
              <a:pathLst>
                <a:path h="2885004" w="1052475">
                  <a:moveTo>
                    <a:pt x="0" y="0"/>
                  </a:moveTo>
                  <a:lnTo>
                    <a:pt x="1052475" y="0"/>
                  </a:lnTo>
                  <a:lnTo>
                    <a:pt x="1052475" y="2885004"/>
                  </a:lnTo>
                  <a:lnTo>
                    <a:pt x="0" y="2885004"/>
                  </a:lnTo>
                  <a:close/>
                </a:path>
              </a:pathLst>
            </a:custGeom>
            <a:solidFill>
              <a:srgbClr val="E2AD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52475" cy="2923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0" y="1510628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-514350" y="3394941"/>
            <a:ext cx="4510468" cy="1903362"/>
            <a:chOff x="0" y="0"/>
            <a:chExt cx="1187942" cy="5012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87942" cy="501297"/>
            </a:xfrm>
            <a:custGeom>
              <a:avLst/>
              <a:gdLst/>
              <a:ahLst/>
              <a:cxnLst/>
              <a:rect r="r" b="b" t="t" l="l"/>
              <a:pathLst>
                <a:path h="501297" w="1187942">
                  <a:moveTo>
                    <a:pt x="0" y="0"/>
                  </a:moveTo>
                  <a:lnTo>
                    <a:pt x="1187942" y="0"/>
                  </a:lnTo>
                  <a:lnTo>
                    <a:pt x="1187942" y="501297"/>
                  </a:lnTo>
                  <a:lnTo>
                    <a:pt x="0" y="501297"/>
                  </a:lnTo>
                  <a:close/>
                </a:path>
              </a:pathLst>
            </a:custGeom>
            <a:solidFill>
              <a:srgbClr val="0F2C3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87942" cy="539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0" y="3394941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0" y="5279253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0" y="7163566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3140914" y="4411796"/>
            <a:ext cx="855204" cy="886507"/>
          </a:xfrm>
          <a:custGeom>
            <a:avLst/>
            <a:gdLst/>
            <a:ahLst/>
            <a:cxnLst/>
            <a:rect r="r" b="b" t="t" l="l"/>
            <a:pathLst>
              <a:path h="886507" w="855204">
                <a:moveTo>
                  <a:pt x="0" y="0"/>
                </a:moveTo>
                <a:lnTo>
                  <a:pt x="855204" y="0"/>
                </a:lnTo>
                <a:lnTo>
                  <a:pt x="855204" y="886507"/>
                </a:lnTo>
                <a:lnTo>
                  <a:pt x="0" y="886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813628" y="514153"/>
            <a:ext cx="11026683" cy="3589876"/>
          </a:xfrm>
          <a:custGeom>
            <a:avLst/>
            <a:gdLst/>
            <a:ahLst/>
            <a:cxnLst/>
            <a:rect r="r" b="b" t="t" l="l"/>
            <a:pathLst>
              <a:path h="3589876" w="11026683">
                <a:moveTo>
                  <a:pt x="0" y="0"/>
                </a:moveTo>
                <a:lnTo>
                  <a:pt x="11026683" y="0"/>
                </a:lnTo>
                <a:lnTo>
                  <a:pt x="11026683" y="3589875"/>
                </a:lnTo>
                <a:lnTo>
                  <a:pt x="0" y="35898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362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264193" y="3885916"/>
            <a:ext cx="5759377" cy="4819837"/>
          </a:xfrm>
          <a:custGeom>
            <a:avLst/>
            <a:gdLst/>
            <a:ahLst/>
            <a:cxnLst/>
            <a:rect r="r" b="b" t="t" l="l"/>
            <a:pathLst>
              <a:path h="4819837" w="5759377">
                <a:moveTo>
                  <a:pt x="0" y="0"/>
                </a:moveTo>
                <a:lnTo>
                  <a:pt x="5759377" y="0"/>
                </a:lnTo>
                <a:lnTo>
                  <a:pt x="5759377" y="4819838"/>
                </a:lnTo>
                <a:lnTo>
                  <a:pt x="0" y="48198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290270" y="4411796"/>
            <a:ext cx="7626926" cy="4140057"/>
          </a:xfrm>
          <a:custGeom>
            <a:avLst/>
            <a:gdLst/>
            <a:ahLst/>
            <a:cxnLst/>
            <a:rect r="r" b="b" t="t" l="l"/>
            <a:pathLst>
              <a:path h="4140057" w="7626926">
                <a:moveTo>
                  <a:pt x="0" y="0"/>
                </a:moveTo>
                <a:lnTo>
                  <a:pt x="7626925" y="0"/>
                </a:lnTo>
                <a:lnTo>
                  <a:pt x="7626925" y="4140057"/>
                </a:lnTo>
                <a:lnTo>
                  <a:pt x="0" y="41400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05447" y="462878"/>
            <a:ext cx="336306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PROBLEM STATEMENT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4350" y="2242416"/>
            <a:ext cx="514788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WORKFLOW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68588" y="4041822"/>
            <a:ext cx="514788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DATA EXPLORATION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14350" y="5659434"/>
            <a:ext cx="348176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DATA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PRE-PROCESSING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68588" y="7429883"/>
            <a:ext cx="514788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FEATURE ANALYSIS 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&amp; EXTRACTION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996118" cy="10954000"/>
            <a:chOff x="0" y="0"/>
            <a:chExt cx="1052475" cy="2885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2475" cy="2885004"/>
            </a:xfrm>
            <a:custGeom>
              <a:avLst/>
              <a:gdLst/>
              <a:ahLst/>
              <a:cxnLst/>
              <a:rect r="r" b="b" t="t" l="l"/>
              <a:pathLst>
                <a:path h="2885004" w="1052475">
                  <a:moveTo>
                    <a:pt x="0" y="0"/>
                  </a:moveTo>
                  <a:lnTo>
                    <a:pt x="1052475" y="0"/>
                  </a:lnTo>
                  <a:lnTo>
                    <a:pt x="1052475" y="2885004"/>
                  </a:lnTo>
                  <a:lnTo>
                    <a:pt x="0" y="2885004"/>
                  </a:lnTo>
                  <a:close/>
                </a:path>
              </a:pathLst>
            </a:custGeom>
            <a:solidFill>
              <a:srgbClr val="E2AD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52475" cy="2923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0" y="1510628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-514350" y="5261022"/>
            <a:ext cx="4510468" cy="1903362"/>
            <a:chOff x="0" y="0"/>
            <a:chExt cx="1187942" cy="5012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87942" cy="501297"/>
            </a:xfrm>
            <a:custGeom>
              <a:avLst/>
              <a:gdLst/>
              <a:ahLst/>
              <a:cxnLst/>
              <a:rect r="r" b="b" t="t" l="l"/>
              <a:pathLst>
                <a:path h="501297" w="1187942">
                  <a:moveTo>
                    <a:pt x="0" y="0"/>
                  </a:moveTo>
                  <a:lnTo>
                    <a:pt x="1187942" y="0"/>
                  </a:lnTo>
                  <a:lnTo>
                    <a:pt x="1187942" y="501297"/>
                  </a:lnTo>
                  <a:lnTo>
                    <a:pt x="0" y="501297"/>
                  </a:lnTo>
                  <a:close/>
                </a:path>
              </a:pathLst>
            </a:custGeom>
            <a:solidFill>
              <a:srgbClr val="0F2C3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87942" cy="539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0" y="3394941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0" y="5279253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0" y="7163566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4337734" y="2973498"/>
            <a:ext cx="6136071" cy="4908857"/>
          </a:xfrm>
          <a:custGeom>
            <a:avLst/>
            <a:gdLst/>
            <a:ahLst/>
            <a:cxnLst/>
            <a:rect r="r" b="b" t="t" l="l"/>
            <a:pathLst>
              <a:path h="4908857" w="6136071">
                <a:moveTo>
                  <a:pt x="0" y="0"/>
                </a:moveTo>
                <a:lnTo>
                  <a:pt x="6136072" y="0"/>
                </a:lnTo>
                <a:lnTo>
                  <a:pt x="6136072" y="4908857"/>
                </a:lnTo>
                <a:lnTo>
                  <a:pt x="0" y="49088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123229" y="2973498"/>
            <a:ext cx="6136071" cy="4908857"/>
          </a:xfrm>
          <a:custGeom>
            <a:avLst/>
            <a:gdLst/>
            <a:ahLst/>
            <a:cxnLst/>
            <a:rect r="r" b="b" t="t" l="l"/>
            <a:pathLst>
              <a:path h="4908857" w="6136071">
                <a:moveTo>
                  <a:pt x="0" y="0"/>
                </a:moveTo>
                <a:lnTo>
                  <a:pt x="6136071" y="0"/>
                </a:lnTo>
                <a:lnTo>
                  <a:pt x="6136071" y="4908857"/>
                </a:lnTo>
                <a:lnTo>
                  <a:pt x="0" y="49088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357976" y="1900151"/>
            <a:ext cx="6115830" cy="622703"/>
          </a:xfrm>
          <a:custGeom>
            <a:avLst/>
            <a:gdLst/>
            <a:ahLst/>
            <a:cxnLst/>
            <a:rect r="r" b="b" t="t" l="l"/>
            <a:pathLst>
              <a:path h="622703" w="6115830">
                <a:moveTo>
                  <a:pt x="0" y="0"/>
                </a:moveTo>
                <a:lnTo>
                  <a:pt x="6115830" y="0"/>
                </a:lnTo>
                <a:lnTo>
                  <a:pt x="6115830" y="622702"/>
                </a:lnTo>
                <a:lnTo>
                  <a:pt x="0" y="6227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707113" y="4206103"/>
            <a:ext cx="5766693" cy="251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F2C3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 used box plot to visualize the outliers in each column.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F2C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instead of removing them, i segmented the main data into normal data and outlier data.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F2C33"/>
                </a:solidFill>
                <a:latin typeface="Quicksand"/>
                <a:ea typeface="Quicksand"/>
                <a:cs typeface="Quicksand"/>
                <a:sym typeface="Quicksand"/>
              </a:rPr>
              <a:t>used z-scores to find outliers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327643" y="1823951"/>
            <a:ext cx="4156254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F2C33"/>
                </a:solidFill>
                <a:latin typeface="Oswald"/>
                <a:ea typeface="Oswald"/>
                <a:cs typeface="Oswald"/>
                <a:sym typeface="Oswald"/>
              </a:rPr>
              <a:t>OUTLIERS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445648" y="4121915"/>
            <a:ext cx="5491233" cy="2547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F2C3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There are unnecessary distinct values in color column. so, to make it simple, i generalized them into simple color (like white)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F2C3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did same for processor and model column. 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1123229" y="1900151"/>
            <a:ext cx="6115830" cy="622703"/>
          </a:xfrm>
          <a:custGeom>
            <a:avLst/>
            <a:gdLst/>
            <a:ahLst/>
            <a:cxnLst/>
            <a:rect r="r" b="b" t="t" l="l"/>
            <a:pathLst>
              <a:path h="622703" w="6115830">
                <a:moveTo>
                  <a:pt x="0" y="0"/>
                </a:moveTo>
                <a:lnTo>
                  <a:pt x="6115830" y="0"/>
                </a:lnTo>
                <a:lnTo>
                  <a:pt x="6115830" y="622702"/>
                </a:lnTo>
                <a:lnTo>
                  <a:pt x="0" y="6227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2315381" y="1876423"/>
            <a:ext cx="4156254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F2C33"/>
                </a:solidFill>
                <a:latin typeface="Oswald"/>
                <a:ea typeface="Oswald"/>
                <a:cs typeface="Oswald"/>
                <a:sym typeface="Oswald"/>
              </a:rPr>
              <a:t>DATA GENERALIZATION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3140914" y="6212703"/>
            <a:ext cx="855204" cy="886507"/>
          </a:xfrm>
          <a:custGeom>
            <a:avLst/>
            <a:gdLst/>
            <a:ahLst/>
            <a:cxnLst/>
            <a:rect r="r" b="b" t="t" l="l"/>
            <a:pathLst>
              <a:path h="886507" w="855204">
                <a:moveTo>
                  <a:pt x="0" y="0"/>
                </a:moveTo>
                <a:lnTo>
                  <a:pt x="855204" y="0"/>
                </a:lnTo>
                <a:lnTo>
                  <a:pt x="855204" y="886507"/>
                </a:lnTo>
                <a:lnTo>
                  <a:pt x="0" y="8865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05447" y="462878"/>
            <a:ext cx="336306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PROBLEM STATEMENT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14350" y="2242416"/>
            <a:ext cx="514788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WORKFLOW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68588" y="4041822"/>
            <a:ext cx="514788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DATA EXPLORATION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14350" y="5659434"/>
            <a:ext cx="348176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DATA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PRE-PROCESSING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68588" y="7429883"/>
            <a:ext cx="514788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FEATURE ANALYSIS 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&amp; EXTRACTION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996118" cy="10954000"/>
            <a:chOff x="0" y="0"/>
            <a:chExt cx="1052475" cy="2885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2475" cy="2885004"/>
            </a:xfrm>
            <a:custGeom>
              <a:avLst/>
              <a:gdLst/>
              <a:ahLst/>
              <a:cxnLst/>
              <a:rect r="r" b="b" t="t" l="l"/>
              <a:pathLst>
                <a:path h="2885004" w="1052475">
                  <a:moveTo>
                    <a:pt x="0" y="0"/>
                  </a:moveTo>
                  <a:lnTo>
                    <a:pt x="1052475" y="0"/>
                  </a:lnTo>
                  <a:lnTo>
                    <a:pt x="1052475" y="2885004"/>
                  </a:lnTo>
                  <a:lnTo>
                    <a:pt x="0" y="2885004"/>
                  </a:lnTo>
                  <a:close/>
                </a:path>
              </a:pathLst>
            </a:custGeom>
            <a:solidFill>
              <a:srgbClr val="E2AD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52475" cy="2923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0" y="1510628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-514350" y="5261022"/>
            <a:ext cx="4510468" cy="1903362"/>
            <a:chOff x="0" y="0"/>
            <a:chExt cx="1187942" cy="5012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87942" cy="501297"/>
            </a:xfrm>
            <a:custGeom>
              <a:avLst/>
              <a:gdLst/>
              <a:ahLst/>
              <a:cxnLst/>
              <a:rect r="r" b="b" t="t" l="l"/>
              <a:pathLst>
                <a:path h="501297" w="1187942">
                  <a:moveTo>
                    <a:pt x="0" y="0"/>
                  </a:moveTo>
                  <a:lnTo>
                    <a:pt x="1187942" y="0"/>
                  </a:lnTo>
                  <a:lnTo>
                    <a:pt x="1187942" y="501297"/>
                  </a:lnTo>
                  <a:lnTo>
                    <a:pt x="0" y="501297"/>
                  </a:lnTo>
                  <a:close/>
                </a:path>
              </a:pathLst>
            </a:custGeom>
            <a:solidFill>
              <a:srgbClr val="0F2C3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87942" cy="539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0" y="3394941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0" y="5279253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0" y="7163566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3140914" y="6212703"/>
            <a:ext cx="855204" cy="886507"/>
          </a:xfrm>
          <a:custGeom>
            <a:avLst/>
            <a:gdLst/>
            <a:ahLst/>
            <a:cxnLst/>
            <a:rect r="r" b="b" t="t" l="l"/>
            <a:pathLst>
              <a:path h="886507" w="855204">
                <a:moveTo>
                  <a:pt x="0" y="0"/>
                </a:moveTo>
                <a:lnTo>
                  <a:pt x="855204" y="0"/>
                </a:lnTo>
                <a:lnTo>
                  <a:pt x="855204" y="886507"/>
                </a:lnTo>
                <a:lnTo>
                  <a:pt x="0" y="886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626710" y="1378964"/>
            <a:ext cx="7988150" cy="1860254"/>
          </a:xfrm>
          <a:custGeom>
            <a:avLst/>
            <a:gdLst/>
            <a:ahLst/>
            <a:cxnLst/>
            <a:rect r="r" b="b" t="t" l="l"/>
            <a:pathLst>
              <a:path h="1860254" w="7988150">
                <a:moveTo>
                  <a:pt x="0" y="0"/>
                </a:moveTo>
                <a:lnTo>
                  <a:pt x="7988150" y="0"/>
                </a:lnTo>
                <a:lnTo>
                  <a:pt x="7988150" y="1860254"/>
                </a:lnTo>
                <a:lnTo>
                  <a:pt x="0" y="18602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626710" y="3619134"/>
            <a:ext cx="7988150" cy="1410520"/>
          </a:xfrm>
          <a:custGeom>
            <a:avLst/>
            <a:gdLst/>
            <a:ahLst/>
            <a:cxnLst/>
            <a:rect r="r" b="b" t="t" l="l"/>
            <a:pathLst>
              <a:path h="1410520" w="7988150">
                <a:moveTo>
                  <a:pt x="0" y="0"/>
                </a:moveTo>
                <a:lnTo>
                  <a:pt x="7988150" y="0"/>
                </a:lnTo>
                <a:lnTo>
                  <a:pt x="7988150" y="1410520"/>
                </a:lnTo>
                <a:lnTo>
                  <a:pt x="0" y="14105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626710" y="5410654"/>
            <a:ext cx="6145333" cy="1026896"/>
          </a:xfrm>
          <a:custGeom>
            <a:avLst/>
            <a:gdLst/>
            <a:ahLst/>
            <a:cxnLst/>
            <a:rect r="r" b="b" t="t" l="l"/>
            <a:pathLst>
              <a:path h="1026896" w="6145333">
                <a:moveTo>
                  <a:pt x="0" y="0"/>
                </a:moveTo>
                <a:lnTo>
                  <a:pt x="6145333" y="0"/>
                </a:lnTo>
                <a:lnTo>
                  <a:pt x="6145333" y="1026896"/>
                </a:lnTo>
                <a:lnTo>
                  <a:pt x="0" y="102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012692" y="1378964"/>
            <a:ext cx="4626505" cy="5863082"/>
          </a:xfrm>
          <a:custGeom>
            <a:avLst/>
            <a:gdLst/>
            <a:ahLst/>
            <a:cxnLst/>
            <a:rect r="r" b="b" t="t" l="l"/>
            <a:pathLst>
              <a:path h="5863082" w="4626505">
                <a:moveTo>
                  <a:pt x="0" y="0"/>
                </a:moveTo>
                <a:lnTo>
                  <a:pt x="4626505" y="0"/>
                </a:lnTo>
                <a:lnTo>
                  <a:pt x="4626505" y="5863082"/>
                </a:lnTo>
                <a:lnTo>
                  <a:pt x="0" y="58630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05447" y="462878"/>
            <a:ext cx="336306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PROBLEM STATEMENT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350" y="2242416"/>
            <a:ext cx="514788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WORKFLOW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68588" y="4041822"/>
            <a:ext cx="514788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DATA EXPLORATION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14350" y="5659434"/>
            <a:ext cx="348176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DATA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PRE-PROCESSING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68588" y="7429883"/>
            <a:ext cx="514788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FEATURE ANALYSIS 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&amp; EXTRACTION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996118" cy="10954000"/>
            <a:chOff x="0" y="0"/>
            <a:chExt cx="1052475" cy="2885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2475" cy="2885004"/>
            </a:xfrm>
            <a:custGeom>
              <a:avLst/>
              <a:gdLst/>
              <a:ahLst/>
              <a:cxnLst/>
              <a:rect r="r" b="b" t="t" l="l"/>
              <a:pathLst>
                <a:path h="2885004" w="1052475">
                  <a:moveTo>
                    <a:pt x="0" y="0"/>
                  </a:moveTo>
                  <a:lnTo>
                    <a:pt x="1052475" y="0"/>
                  </a:lnTo>
                  <a:lnTo>
                    <a:pt x="1052475" y="2885004"/>
                  </a:lnTo>
                  <a:lnTo>
                    <a:pt x="0" y="2885004"/>
                  </a:lnTo>
                  <a:close/>
                </a:path>
              </a:pathLst>
            </a:custGeom>
            <a:solidFill>
              <a:srgbClr val="E2AD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52475" cy="2923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0" y="1510628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-514350" y="5261022"/>
            <a:ext cx="4510468" cy="1903362"/>
            <a:chOff x="0" y="0"/>
            <a:chExt cx="1187942" cy="5012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87942" cy="501297"/>
            </a:xfrm>
            <a:custGeom>
              <a:avLst/>
              <a:gdLst/>
              <a:ahLst/>
              <a:cxnLst/>
              <a:rect r="r" b="b" t="t" l="l"/>
              <a:pathLst>
                <a:path h="501297" w="1187942">
                  <a:moveTo>
                    <a:pt x="0" y="0"/>
                  </a:moveTo>
                  <a:lnTo>
                    <a:pt x="1187942" y="0"/>
                  </a:lnTo>
                  <a:lnTo>
                    <a:pt x="1187942" y="501297"/>
                  </a:lnTo>
                  <a:lnTo>
                    <a:pt x="0" y="501297"/>
                  </a:lnTo>
                  <a:close/>
                </a:path>
              </a:pathLst>
            </a:custGeom>
            <a:solidFill>
              <a:srgbClr val="0F2C3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87942" cy="539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flipV="true">
            <a:off x="0" y="3394941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0" y="5279253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0" y="7163566"/>
            <a:ext cx="3996118" cy="0"/>
          </a:xfrm>
          <a:prstGeom prst="line">
            <a:avLst/>
          </a:prstGeom>
          <a:ln cap="flat" w="38100">
            <a:solidFill>
              <a:srgbClr val="0F2C3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7817617" y="1199277"/>
            <a:ext cx="6115830" cy="622703"/>
            <a:chOff x="0" y="0"/>
            <a:chExt cx="8154440" cy="83027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54440" cy="830270"/>
            </a:xfrm>
            <a:custGeom>
              <a:avLst/>
              <a:gdLst/>
              <a:ahLst/>
              <a:cxnLst/>
              <a:rect r="r" b="b" t="t" l="l"/>
              <a:pathLst>
                <a:path h="830270" w="8154440">
                  <a:moveTo>
                    <a:pt x="0" y="0"/>
                  </a:moveTo>
                  <a:lnTo>
                    <a:pt x="8154440" y="0"/>
                  </a:lnTo>
                  <a:lnTo>
                    <a:pt x="8154440" y="830270"/>
                  </a:lnTo>
                  <a:lnTo>
                    <a:pt x="0" y="8302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1292890" y="-76200"/>
              <a:ext cx="5541672" cy="836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20"/>
                </a:lnSpc>
              </a:pPr>
              <a:r>
                <a:rPr lang="en-US" sz="3800">
                  <a:solidFill>
                    <a:srgbClr val="0F2C33"/>
                  </a:solidFill>
                  <a:latin typeface="Oswald"/>
                  <a:ea typeface="Oswald"/>
                  <a:cs typeface="Oswald"/>
                  <a:sym typeface="Oswald"/>
                </a:rPr>
                <a:t>DATA ENCODING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3140914" y="6212703"/>
            <a:ext cx="855204" cy="886507"/>
          </a:xfrm>
          <a:custGeom>
            <a:avLst/>
            <a:gdLst/>
            <a:ahLst/>
            <a:cxnLst/>
            <a:rect r="r" b="b" t="t" l="l"/>
            <a:pathLst>
              <a:path h="886507" w="855204">
                <a:moveTo>
                  <a:pt x="0" y="0"/>
                </a:moveTo>
                <a:lnTo>
                  <a:pt x="855204" y="0"/>
                </a:lnTo>
                <a:lnTo>
                  <a:pt x="855204" y="886507"/>
                </a:lnTo>
                <a:lnTo>
                  <a:pt x="0" y="886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05447" y="462878"/>
            <a:ext cx="336306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PROBLEM STATEMENT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14350" y="2242416"/>
            <a:ext cx="514788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WORKFLOW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68588" y="4041822"/>
            <a:ext cx="514788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DATA EXPLORATION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5659434"/>
            <a:ext cx="348176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DATA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PRE-PROCESSING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68588" y="7429883"/>
            <a:ext cx="514788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FEATURE ANALYSIS 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F2C33"/>
                </a:solidFill>
                <a:latin typeface="Oswald Bold"/>
                <a:ea typeface="Oswald Bold"/>
                <a:cs typeface="Oswald Bold"/>
                <a:sym typeface="Oswald Bold"/>
              </a:rPr>
              <a:t>&amp; EXTRACTION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6968420" y="2537691"/>
            <a:ext cx="7814224" cy="5055761"/>
            <a:chOff x="0" y="0"/>
            <a:chExt cx="10418966" cy="6741014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10418966" cy="6741014"/>
              <a:chOff x="0" y="0"/>
              <a:chExt cx="2477516" cy="1602939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477516" cy="1602939"/>
              </a:xfrm>
              <a:custGeom>
                <a:avLst/>
                <a:gdLst/>
                <a:ahLst/>
                <a:cxnLst/>
                <a:rect r="r" b="b" t="t" l="l"/>
                <a:pathLst>
                  <a:path h="1602939" w="2477516">
                    <a:moveTo>
                      <a:pt x="0" y="0"/>
                    </a:moveTo>
                    <a:lnTo>
                      <a:pt x="2477516" y="0"/>
                    </a:lnTo>
                    <a:lnTo>
                      <a:pt x="2477516" y="1602939"/>
                    </a:lnTo>
                    <a:lnTo>
                      <a:pt x="0" y="1602939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2477516" cy="16410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906992" y="613226"/>
              <a:ext cx="8898664" cy="5563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0F2C33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As color column contains nominal categorical values, I used one-hot encoding.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0F2C33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Label encoding for processor column, as they show clear ordering.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0F2C33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also used label encoding for model column.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0F2C33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converted Boolean columns to integer.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0F2C33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performed numeric extraction in processor names column.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5042755" y="-2231426"/>
            <a:ext cx="3714840" cy="3742054"/>
          </a:xfrm>
          <a:custGeom>
            <a:avLst/>
            <a:gdLst/>
            <a:ahLst/>
            <a:cxnLst/>
            <a:rect r="r" b="b" t="t" l="l"/>
            <a:pathLst>
              <a:path h="3742054" w="3714840">
                <a:moveTo>
                  <a:pt x="0" y="0"/>
                </a:moveTo>
                <a:lnTo>
                  <a:pt x="3714840" y="0"/>
                </a:lnTo>
                <a:lnTo>
                  <a:pt x="3714840" y="3742054"/>
                </a:lnTo>
                <a:lnTo>
                  <a:pt x="0" y="3742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5594113" y="-1875264"/>
            <a:ext cx="3330375" cy="3029730"/>
            <a:chOff x="0" y="0"/>
            <a:chExt cx="877136" cy="79795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77136" cy="797954"/>
            </a:xfrm>
            <a:custGeom>
              <a:avLst/>
              <a:gdLst/>
              <a:ahLst/>
              <a:cxnLst/>
              <a:rect r="r" b="b" t="t" l="l"/>
              <a:pathLst>
                <a:path h="797954" w="877136">
                  <a:moveTo>
                    <a:pt x="118557" y="0"/>
                  </a:moveTo>
                  <a:lnTo>
                    <a:pt x="758579" y="0"/>
                  </a:lnTo>
                  <a:cubicBezTo>
                    <a:pt x="790022" y="0"/>
                    <a:pt x="820178" y="12491"/>
                    <a:pt x="842411" y="34724"/>
                  </a:cubicBezTo>
                  <a:cubicBezTo>
                    <a:pt x="864645" y="56958"/>
                    <a:pt x="877136" y="87113"/>
                    <a:pt x="877136" y="118557"/>
                  </a:cubicBezTo>
                  <a:lnTo>
                    <a:pt x="877136" y="679397"/>
                  </a:lnTo>
                  <a:cubicBezTo>
                    <a:pt x="877136" y="710840"/>
                    <a:pt x="864645" y="740996"/>
                    <a:pt x="842411" y="763229"/>
                  </a:cubicBezTo>
                  <a:cubicBezTo>
                    <a:pt x="820178" y="785463"/>
                    <a:pt x="790022" y="797954"/>
                    <a:pt x="758579" y="797954"/>
                  </a:cubicBezTo>
                  <a:lnTo>
                    <a:pt x="118557" y="797954"/>
                  </a:lnTo>
                  <a:cubicBezTo>
                    <a:pt x="53080" y="797954"/>
                    <a:pt x="0" y="744874"/>
                    <a:pt x="0" y="679397"/>
                  </a:cubicBezTo>
                  <a:lnTo>
                    <a:pt x="0" y="118557"/>
                  </a:lnTo>
                  <a:cubicBezTo>
                    <a:pt x="0" y="87113"/>
                    <a:pt x="12491" y="56958"/>
                    <a:pt x="34724" y="34724"/>
                  </a:cubicBezTo>
                  <a:cubicBezTo>
                    <a:pt x="56958" y="12491"/>
                    <a:pt x="87113" y="0"/>
                    <a:pt x="11855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BFA288">
                    <a:alpha val="100000"/>
                  </a:srgbClr>
                </a:gs>
                <a:gs pos="100000">
                  <a:srgbClr val="4D4F2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877136" cy="8360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DAGZ5al9pBY</dc:identifier>
  <dcterms:modified xsi:type="dcterms:W3CDTF">2011-08-01T06:04:30Z</dcterms:modified>
  <cp:revision>1</cp:revision>
  <dc:title>Dark Green and White Modern Minimalist Thesis Defense Presentation</dc:title>
</cp:coreProperties>
</file>