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92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6" r:id="rId14"/>
    <p:sldId id="304" r:id="rId15"/>
    <p:sldId id="307" r:id="rId16"/>
    <p:sldId id="305" r:id="rId17"/>
  </p:sldIdLst>
  <p:sldSz cx="9144000" cy="5143500" type="screen16x9"/>
  <p:notesSz cx="6858000" cy="9144000"/>
  <p:embeddedFontLst>
    <p:embeddedFont>
      <p:font typeface="Proxima Nov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B0CF5-133D-75DF-A647-0A4D47BA0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C078ED-2FB3-198D-831F-4377393FCA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BBC3DE-E248-F822-7B0B-AB7546497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3877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2"/>
          </p:nvPr>
        </p:nvSpPr>
        <p:spPr>
          <a:xfrm>
            <a:off x="387975" y="789025"/>
            <a:ext cx="8520600" cy="8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userDrawn="1">
  <p:cSld name="TITLE_AND_BODY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hasCustomPrompt="1"/>
          </p:nvPr>
        </p:nvSpPr>
        <p:spPr>
          <a:xfrm>
            <a:off x="311700" y="0"/>
            <a:ext cx="8520600" cy="712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/>
              <a:t>Agenda</a:t>
            </a:r>
            <a:endParaRPr dirty="0"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94734"/>
            <a:ext cx="8520600" cy="3850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832297" y="4863993"/>
            <a:ext cx="311411" cy="1928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0D296A4F-FF01-A06E-7AAA-3D203B6399A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11699" y="712926"/>
            <a:ext cx="8520599" cy="481810"/>
          </a:xfrm>
        </p:spPr>
        <p:txBody>
          <a:bodyPr tIns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4"/>
                </a:solidFill>
              </a:defRPr>
            </a:lvl1pPr>
            <a:lvl2pPr lvl="1">
              <a:buNone/>
              <a:defRPr>
                <a:solidFill>
                  <a:schemeClr val="accent4"/>
                </a:solidFill>
              </a:defRPr>
            </a:lvl2pPr>
            <a:lvl3pPr lvl="2">
              <a:buNone/>
              <a:defRPr>
                <a:solidFill>
                  <a:schemeClr val="accent4"/>
                </a:solidFill>
              </a:defRPr>
            </a:lvl3pPr>
            <a:lvl4pPr lvl="3">
              <a:buNone/>
              <a:defRPr>
                <a:solidFill>
                  <a:schemeClr val="accent4"/>
                </a:solidFill>
              </a:defRPr>
            </a:lvl4pPr>
            <a:lvl5pPr lvl="4">
              <a:buNone/>
              <a:defRPr>
                <a:solidFill>
                  <a:schemeClr val="accent4"/>
                </a:solidFill>
              </a:defRPr>
            </a:lvl5pPr>
            <a:lvl6pPr lvl="5">
              <a:buNone/>
              <a:defRPr>
                <a:solidFill>
                  <a:schemeClr val="accent4"/>
                </a:solidFill>
              </a:defRPr>
            </a:lvl6pPr>
            <a:lvl7pPr lvl="6">
              <a:buNone/>
              <a:defRPr>
                <a:solidFill>
                  <a:schemeClr val="accent4"/>
                </a:solidFill>
              </a:defRPr>
            </a:lvl7pPr>
            <a:lvl8pPr lvl="7">
              <a:buNone/>
              <a:defRPr>
                <a:solidFill>
                  <a:schemeClr val="accent4"/>
                </a:solidFill>
              </a:defRPr>
            </a:lvl8pPr>
            <a:lvl9pPr lvl="8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3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3"/>
          </p:nvPr>
        </p:nvSpPr>
        <p:spPr>
          <a:xfrm>
            <a:off x="386975" y="787800"/>
            <a:ext cx="8368200" cy="8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4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3050" algn="r" rtl="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 algn="r" rtl="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 algn="r" rtl="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Job Market Analysis and Recommendation System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Data-Driven Insights for the Future of Work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8686800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28600" y="1508670"/>
            <a:ext cx="2692300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50" y="1508670"/>
            <a:ext cx="304800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Objective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Develop a system to analyze job trends and provide personalized job recommendations using real-time 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25700" y="1508670"/>
            <a:ext cx="2692449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451" y="1508670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25700" y="1965870"/>
            <a:ext cx="269244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Scope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Covers salary trends, emerging job categories, predictive modeling, and a web-based dashboard with Docker deployment.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2950" y="1508670"/>
            <a:ext cx="2692300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700" y="1508670"/>
            <a:ext cx="304800" cy="30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2295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Outcome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Interactive tools and insights to support job seekers and recruiters in making data-informed decisions.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Task 5: Job Recommendation Engine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AI-Driven Personalized Suggestions Based on Market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8686800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28600" y="1508670"/>
            <a:ext cx="2692300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50" y="1508670"/>
            <a:ext cx="304800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User Profiling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Extracted preferences and skillsets to match relevant job postings.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25700" y="1508670"/>
            <a:ext cx="269244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451" y="1508670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25700" y="1965870"/>
            <a:ext cx="269244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Filtering Logic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Engine ranks postings by relevance, location, rate, and category match.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2950" y="1508670"/>
            <a:ext cx="2692300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700" y="1508670"/>
            <a:ext cx="304800" cy="30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2295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Prototype Interface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Streamlit-based UI enabling real-time user interaction with live job feeds.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Task 6: Tracking Monthly Job Market Trends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Live Dashboard for Dynamic Trend Monitoring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8686800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28600" y="1508670"/>
            <a:ext cx="2692300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50" y="1508670"/>
            <a:ext cx="304800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Real-Time Insights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Monthly updates reflect the most recent shifts in job demand and categories.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25700" y="1508670"/>
            <a:ext cx="269244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451" y="1508670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25700" y="1965870"/>
            <a:ext cx="269244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Interactive Dashboard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Streamlit app displays visual summaries of category trends by month.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2950" y="1508670"/>
            <a:ext cx="2692300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700" y="1508670"/>
            <a:ext cx="304800" cy="30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2295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Use Case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Ideal for recruiters, educators, and job seekers tracking market changes.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Task 7: Remote Work Trends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Analyzing the Rise and Stability of Remote Employment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8686800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28600" y="1508670"/>
            <a:ext cx="2692300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50" y="1508670"/>
            <a:ext cx="304800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Category Monitoring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Tracked remote-specific postings to evaluate growth and market share.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25700" y="1508670"/>
            <a:ext cx="269244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451" y="1508670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25700" y="1965870"/>
            <a:ext cx="269244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Stability vs. Growth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Remote roles show consistent presence; minor fluctuations linked to policy and economic shifts.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2950" y="1508670"/>
            <a:ext cx="2692300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700" y="1508670"/>
            <a:ext cx="304800" cy="30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2295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Strategic Advice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Seekers should enhance digital collaboration skills and prepare for hybrid roles.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Visual Forecasts and Interactive Dashboards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Screenshots from Streamlit Interfaces and Predictive Models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4190999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8600" y="1508670"/>
            <a:ext cx="4190999" cy="2140743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Demand Trend Visuals: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Line graphs display projected demand per role including sharp growth for analysts.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Salary Comparison Views: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 err="1">
                <a:solidFill>
                  <a:srgbClr val="616161"/>
                </a:solidFill>
                <a:latin typeface="Proxima Nova"/>
              </a:rPr>
              <a:t>Streamlit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dashboards visualize remote vs onsite salary trends by month.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616161"/>
                </a:solidFill>
                <a:latin typeface="Proxima Nova"/>
              </a:rPr>
              <a:t>Comprehensive Report Interface: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Text-based predictive analysis embedded in a dynamic web dashboard.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1508670"/>
            <a:ext cx="4190999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74FA263-CB8D-0961-F441-8A44A6300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599" y="953831"/>
            <a:ext cx="4501655" cy="388073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Task 8: Predicting Future Job Market Trends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Projecting Growth Using Predictive Analytics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8686800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28600" y="1508670"/>
            <a:ext cx="2692300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50" y="1508670"/>
            <a:ext cx="304800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Model Output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AI models forecast increased demand in tech and creative fields through August 2024.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25700" y="1508670"/>
            <a:ext cx="269244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451" y="1508670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25700" y="1965870"/>
            <a:ext cx="269244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Strategic Recommendations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Focus on AI, content, and analytics roles; remote work remains essential.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2950" y="1508670"/>
            <a:ext cx="2692300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700" y="1508670"/>
            <a:ext cx="304800" cy="30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2295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Insight Delivery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Textual reports and visualizations integrated into final Streamlit dashboards.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2D41C-1CCF-0512-23BE-DF90908FB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AA91-F5EF-007D-8394-CE112306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Visual Forecasts and Interactive Dashboards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86363CB-8F88-9B71-B6F7-61982B108A5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rPr dirty="0"/>
              <a:t>Screenshots from </a:t>
            </a:r>
            <a:r>
              <a:rPr dirty="0" err="1"/>
              <a:t>Streamlit</a:t>
            </a:r>
            <a:r>
              <a:rPr dirty="0"/>
              <a:t> Interfaces and Predictive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181B5-5C58-C025-9F76-A41974FF37CE}"/>
              </a:ext>
            </a:extLst>
          </p:cNvPr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494C7-4C48-D88F-4873-5C37ECABCAD6}"/>
              </a:ext>
            </a:extLst>
          </p:cNvPr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847C2-18E6-5DD5-C593-55BB23CC86CD}"/>
              </a:ext>
            </a:extLst>
          </p:cNvPr>
          <p:cNvSpPr/>
          <p:nvPr/>
        </p:nvSpPr>
        <p:spPr>
          <a:xfrm>
            <a:off x="228600" y="1508670"/>
            <a:ext cx="8686800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7BA47-8384-51BB-8C3C-74A2AA698E90}"/>
              </a:ext>
            </a:extLst>
          </p:cNvPr>
          <p:cNvSpPr/>
          <p:nvPr/>
        </p:nvSpPr>
        <p:spPr>
          <a:xfrm>
            <a:off x="228600" y="1508670"/>
            <a:ext cx="4190999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071B64-BA70-5B0B-414B-F23F88E933D4}"/>
              </a:ext>
            </a:extLst>
          </p:cNvPr>
          <p:cNvSpPr/>
          <p:nvPr/>
        </p:nvSpPr>
        <p:spPr>
          <a:xfrm>
            <a:off x="4724400" y="1508670"/>
            <a:ext cx="4190999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7E3B1-870D-4112-73E5-E6A9783404D4}"/>
              </a:ext>
            </a:extLst>
          </p:cNvPr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A048C4-280A-09BF-AA64-2C12F57C2AA5}"/>
              </a:ext>
            </a:extLst>
          </p:cNvPr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F653BD-A192-4E99-AE96-752973253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43" y="949449"/>
            <a:ext cx="3954965" cy="38763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9006C6-9C34-E0C9-B7A3-B8342396C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664" y="949449"/>
            <a:ext cx="4475892" cy="389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5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Conclusion and Thank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Empowering the Future of Work Through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8686800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28600" y="1508670"/>
            <a:ext cx="2692300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50" y="1508670"/>
            <a:ext cx="304800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Comprehensive Insights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From trend detection to recommendations, the project delivers a full-spectrum view of the job market.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25700" y="1508670"/>
            <a:ext cx="2692449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451" y="1508670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25700" y="1965870"/>
            <a:ext cx="269244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Impact &amp; Utility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Supports job seekers, recruiters, and educators with real-time, actionable insights.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2950" y="1508670"/>
            <a:ext cx="2692300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700" y="1508670"/>
            <a:ext cx="304800" cy="30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2295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Future Directions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Scalable dashboards, enhanced AI models, and broader dataset integration ahead.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Future Job Market Predictions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Insights from Forecasting Models and Predictive Analytics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4190999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8600" y="1508670"/>
            <a:ext cx="4190999" cy="2140743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High-Demand Roles: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Developer, designer, and analyst roles forecasted to see significant demand growth through mid-2024.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Stable Yet Niche Remote Work: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Remote jobs maintain steady demand; influenced by economic and organizational trends.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Career Guidance: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Seekers advised to focus on tech-centric roles and remote collaboration skills.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1508670"/>
            <a:ext cx="4190999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08670"/>
            <a:ext cx="4190999" cy="2362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Luke Chesser on Unsplash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Project Objective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Empowering Job Seekers with Data-Driven Career Insights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8686800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28600" y="1508670"/>
            <a:ext cx="2692300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50" y="1508670"/>
            <a:ext cx="304800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Trend Analysis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Leverage job postings data to extract demand, salary, and category insights using statistical and ML techniques.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25700" y="1508670"/>
            <a:ext cx="2692449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451" y="1508670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25700" y="1965870"/>
            <a:ext cx="269244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Personalized Recommendations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Provide job seekers with tailored job suggestions based on trends and real-time data.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2950" y="1508670"/>
            <a:ext cx="2692300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700" y="1508670"/>
            <a:ext cx="304800" cy="30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2295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Deployment-Ready System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Build a scalable, containerized web application for end users to interact with dashboards and recommendations.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Situational Overview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Understanding the Dynamics of the Modern Job Market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4190999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8600" y="1508670"/>
            <a:ext cx="4190999" cy="2140743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Market Volatility: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Job availability fluctuates with economic shifts, tech advancements, and global events.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Data Opportunity: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Large-scale job postings data enables granular analysis of real-time trends.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Stakeholder Benefits: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Helps job seekers, recruiters, and analysts make timely, data-informed decisions.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1508670"/>
            <a:ext cx="4190999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08670"/>
            <a:ext cx="4190999" cy="2362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Luke Chesser on Unsplash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Technology and Tools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Frameworks and Platforms Powering the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8686800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28600" y="1508670"/>
            <a:ext cx="2692300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50" y="1508670"/>
            <a:ext cx="304800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Data &amp; ML Stack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Python, Pandas, Scikit-Learn, and TensorFlow used for preprocessing, modeling, and analysis.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25700" y="1508670"/>
            <a:ext cx="269244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451" y="1508670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25700" y="1965870"/>
            <a:ext cx="269244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Web Interface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Streamlit powers an interactive dashboard and user input modules for job insights.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2950" y="1508670"/>
            <a:ext cx="2692300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700" y="1508670"/>
            <a:ext cx="304800" cy="30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2295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Deployment &amp; Scaling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Docker containerization ensures consistent environments across development and production.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Task 1: Job Title Keywords vs Salary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Analyzing Correlation Between Title Terminology and Pay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8686800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28600" y="1508670"/>
            <a:ext cx="2692300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50" y="1508670"/>
            <a:ext cx="304800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Keyword Extraction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Parsed job titles to identify high-frequency terms and job-specific keywords.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25700" y="1508670"/>
            <a:ext cx="2692449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451" y="1508670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25700" y="1965870"/>
            <a:ext cx="269244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Statistical Correlation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Analyzed relationship between specific keywords and offered salaries using regression models.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2950" y="1508670"/>
            <a:ext cx="2692300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700" y="1508670"/>
            <a:ext cx="304800" cy="30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2295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Findings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Technical titles (e.g., 'Engineer', 'Developer') correlate with higher pay. Creative or support roles tend to offer less.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Task 2: Identifying Emerging Job Categories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Tracking Frequency Patterns in Job Postings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4190999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8600" y="1508670"/>
            <a:ext cx="4190999" cy="1935063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Trend Detection: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Analyzed monthly frequency of job titles to identify upward-trending categories.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Growth Indicators: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Tech, design, and freelance roles show rising occurrence over multiple timeframes.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Implications: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These trends inform curriculum design, workforce planning, and job seeker focus.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1508670"/>
            <a:ext cx="4190999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08670"/>
            <a:ext cx="4190999" cy="2362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Isaac Smith on Unsplash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Task 3: Predicting High-Demand Job Roles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Forecasting Using Historical Posting Patterns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4190999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8600" y="1508670"/>
            <a:ext cx="4190999" cy="2140743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Time-Series Modeling: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Used historical job posting data to train predictive models forecasting future role demand.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Accuracy Metrics: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Models evaluated using RMSE and MAE to ensure reliability.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Forecast Outcomes: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Developer, analyst, and creative tech roles projected to lead market through Q3 2024.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24400" y="1508670"/>
            <a:ext cx="4190999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508670"/>
            <a:ext cx="4190999" cy="23622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>
              <a:spcAft>
                <a:spcPts val="1200"/>
              </a:spcAft>
            </a:pPr>
            <a:r>
              <a:rPr sz="900" b="0" i="0">
                <a:solidFill>
                  <a:srgbClr val="616161"/>
                </a:solidFill>
                <a:latin typeface="Proxima Nova"/>
              </a:rPr>
              <a:t>Photo by ThisisEngineering RAEng on Unsplash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Task 4: Comparing Hourly Rates by Country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3"/>
          </p:nvPr>
        </p:nvSpPr>
        <p:spPr/>
        <p:txBody>
          <a:bodyPr>
            <a:normAutofit/>
          </a:bodyPr>
          <a:lstStyle/>
          <a:p>
            <a:r>
              <a:t>Geographical Insights into Job Market Compensation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300" b="0" i="0">
                <a:solidFill>
                  <a:srgbClr val="616161"/>
                </a:solidFill>
                <a:latin typeface="Proxima Nova"/>
              </a:defRPr>
            </a:pP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28600" y="1508670"/>
            <a:ext cx="8686800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228600" y="1508670"/>
            <a:ext cx="2692300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42235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50" y="1508670"/>
            <a:ext cx="304800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860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Data Aggregation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Collected hourly rate data from job postings across multiple regions and normalized for comparison.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25700" y="1508670"/>
            <a:ext cx="2692449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4419451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451" y="1508670"/>
            <a:ext cx="304800" cy="3048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225700" y="1965870"/>
            <a:ext cx="2692449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Cross-Country Analysis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Visualized disparities in hourly wages using choropleth maps and boxplots.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22950" y="1508670"/>
            <a:ext cx="2692300" cy="148560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7416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endParaRPr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700" y="1508670"/>
            <a:ext cx="304800" cy="3048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222950" y="1965870"/>
            <a:ext cx="2692300" cy="20568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i="0">
                <a:solidFill>
                  <a:srgbClr val="616161"/>
                </a:solidFill>
                <a:latin typeface="Proxima Nova"/>
              </a:rPr>
              <a:t>Findings</a:t>
            </a:r>
          </a:p>
          <a:p>
            <a:pPr algn="ctr">
              <a:spcAft>
                <a:spcPts val="1200"/>
              </a:spcAft>
            </a:pPr>
            <a:r>
              <a:rPr sz="1300" b="0" i="0">
                <a:solidFill>
                  <a:srgbClr val="616161"/>
                </a:solidFill>
                <a:latin typeface="Proxima Nova"/>
              </a:rPr>
              <a:t>Western countries tend to offer higher rates, while emerging economies are more competitive in remote gigs.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947</Words>
  <Application>Microsoft Office PowerPoint</Application>
  <PresentationFormat>On-screen Show (16:9)</PresentationFormat>
  <Paragraphs>111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Proxima Nova</vt:lpstr>
      <vt:lpstr>Spearmint</vt:lpstr>
      <vt:lpstr>Job Market Analysis and Recommendation System</vt:lpstr>
      <vt:lpstr>Future Job Market Predictions</vt:lpstr>
      <vt:lpstr>Project Objective</vt:lpstr>
      <vt:lpstr>Situational Overview</vt:lpstr>
      <vt:lpstr>Technology and Tools</vt:lpstr>
      <vt:lpstr>Task 1: Job Title Keywords vs Salary</vt:lpstr>
      <vt:lpstr>Task 2: Identifying Emerging Job Categories</vt:lpstr>
      <vt:lpstr>Task 3: Predicting High-Demand Job Roles</vt:lpstr>
      <vt:lpstr>Task 4: Comparing Hourly Rates by Country</vt:lpstr>
      <vt:lpstr>Task 5: Job Recommendation Engine</vt:lpstr>
      <vt:lpstr>Task 6: Tracking Monthly Job Market Trends</vt:lpstr>
      <vt:lpstr>Task 7: Remote Work Trends</vt:lpstr>
      <vt:lpstr>Visual Forecasts and Interactive Dashboards</vt:lpstr>
      <vt:lpstr>Task 8: Predicting Future Job Market Trends</vt:lpstr>
      <vt:lpstr>Visual Forecasts and Interactive Dashboards</vt:lpstr>
      <vt:lpstr>Conclusion and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jeni shihora</cp:lastModifiedBy>
  <cp:revision>5</cp:revision>
  <dcterms:modified xsi:type="dcterms:W3CDTF">2025-05-30T18:11:04Z</dcterms:modified>
</cp:coreProperties>
</file>