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9b4249e75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9b4249e7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9b4249e75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9b4249e7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9b4249e75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9b4249e7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9b4249e75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9b4249e7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9b4249e75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9b4249e7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ea59a24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ea59a24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ea59a24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ea59a24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9b4249e7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9b4249e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9b4249e75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9b4249e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b4249e75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b4249e7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9b4249e75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9b4249e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9b4249e75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9b4249e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9b4249e75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9b4249e7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TellCo Data Analysis &amp; Recommendations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Analysis of User Behavior, Engagement, Experience, and Satisfaction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4437200"/>
            <a:ext cx="17088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27 Jan, 2025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525" y="4198100"/>
            <a:ext cx="21189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Darshika Dudhat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4294967295" type="body"/>
          </p:nvPr>
        </p:nvSpPr>
        <p:spPr>
          <a:xfrm>
            <a:off x="146250" y="395850"/>
            <a:ext cx="8851500" cy="4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Top 10 Satisfied Customers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MSISDN: 3.369858e+10, Satisfaction Score: 1.221813e+09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MSISDN: 3.366131e+10, Satisfaction Score: 1.226956e+09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MSISDN: 3.366491e+10, Satisfaction Score: 1.227758e+09, And so on.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Satisfaction Score Summary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Count: 106,857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Mean: 2.46e+09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Standard Deviation: 3.62e+07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Range: 1.22e+09 (min) to 2.47e+09 (max)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4294967295" type="body"/>
          </p:nvPr>
        </p:nvSpPr>
        <p:spPr>
          <a:xfrm>
            <a:off x="146250" y="216450"/>
            <a:ext cx="88515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Predicted Satisfaction: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	</a:t>
            </a:r>
            <a:r>
              <a:rPr lang="en" sz="1600">
                <a:solidFill>
                  <a:schemeClr val="dk2"/>
                </a:solidFill>
              </a:rPr>
              <a:t>Regressor model gives best fit for the data.Here’s the outcome for it.</a:t>
            </a:r>
            <a:r>
              <a:rPr lang="en">
                <a:solidFill>
                  <a:schemeClr val="dk2"/>
                </a:solidFill>
              </a:rPr>
              <a:t>   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50" y="1205263"/>
            <a:ext cx="61341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550" y="2167300"/>
            <a:ext cx="5981475" cy="278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7230150" y="1255075"/>
            <a:ext cx="19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4294967295" type="body"/>
          </p:nvPr>
        </p:nvSpPr>
        <p:spPr>
          <a:xfrm>
            <a:off x="146250" y="216450"/>
            <a:ext cx="88515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Clustering Satisfaction and Experience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Cluster 0 provides more engagement and experience compare to cluster 1.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53" y="1285875"/>
            <a:ext cx="5315150" cy="344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4294967295" type="body"/>
          </p:nvPr>
        </p:nvSpPr>
        <p:spPr>
          <a:xfrm>
            <a:off x="146250" y="216450"/>
            <a:ext cx="88515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Aggregate Scores per Cluster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Conclusion: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Cluster 0: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These users are likely casual users who enjoy a seamless experience and remain satisfied with service.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Cluster 1: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These users are power users who frequently interact but are less satisfied due to possible networ/device issues.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00" y="659150"/>
            <a:ext cx="5201775" cy="13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Limitations</a:t>
            </a:r>
            <a:endParaRPr b="1" sz="2800"/>
          </a:p>
        </p:txBody>
      </p:sp>
      <p:sp>
        <p:nvSpPr>
          <p:cNvPr id="146" name="Google Shape;146;p26"/>
          <p:cNvSpPr txBox="1"/>
          <p:nvPr>
            <p:ph idx="4294967295" type="body"/>
          </p:nvPr>
        </p:nvSpPr>
        <p:spPr>
          <a:xfrm>
            <a:off x="146250" y="814550"/>
            <a:ext cx="8851500" cy="4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The analysis is limited by potential data quality issues, such as missing values and outliers, which could affect the accuracy of results. 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It assumes linear relationships in the regression model and equal importance of metrics like engagement and experience, which may not reflect real-world complexity. 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Additionally, the clustering relies on K-Means, which assumes equal-sized clusters, potentially oversimplifying the user segmentation. 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The dataset provides a static snapshot, lacking insights into temporal trends or seasonality. </a:t>
            </a:r>
            <a:endParaRPr>
              <a:solidFill>
                <a:schemeClr val="dk2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>
                <a:solidFill>
                  <a:schemeClr val="dk2"/>
                </a:solidFill>
              </a:rPr>
              <a:t>Finally, external factors like market competition and regional variations were not considered, limiting the generalizability of findings.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Recommendation</a:t>
            </a:r>
            <a:endParaRPr b="1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Recommendation: Purchase TellCo.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Loyal and engaged user base.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Reliable network infrastructure minimizes the need for immediate upgrades.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satisfaction indicates a strong position to retain and expand the customer base.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Recommendation: Conditional Purchase.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TellCo to implement specific improvements before acquisition or negotiate a lower price to account for future investments.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71900" y="1919075"/>
            <a:ext cx="8190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Recommendation: Do Not Purchase TellCo.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Acquiring TellCo would require significant investment to improve services.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user satisfaction suggests a weak brand or significant operational issues.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 on TellCo Acquisition</a:t>
            </a:r>
            <a:endParaRPr sz="3500"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71825" y="1718875"/>
            <a:ext cx="82221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Based on the analysis of TellCo's engagement, experience, and satisfaction metrics, as well as its operational and market performance, the recommendation is as follows: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Engagement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High/Moderate/Low user activity (session frequency, traffic).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Strong/Weak network performance (e.g., RTT, throughput).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High/Low satisfaction across clusters.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Recommendation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above findings, we recommend: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Purchase TellCo.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42400" y="1788550"/>
            <a:ext cx="8851500" cy="31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Analyze TellCo’s data &amp; provide </a:t>
            </a:r>
            <a:r>
              <a:rPr lang="en">
                <a:solidFill>
                  <a:schemeClr val="dk2"/>
                </a:solidFill>
              </a:rPr>
              <a:t>actionable</a:t>
            </a:r>
            <a:r>
              <a:rPr lang="en">
                <a:solidFill>
                  <a:schemeClr val="dk2"/>
                </a:solidFill>
              </a:rPr>
              <a:t> insights for business growth potential.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Understand customer needs and network performance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Drive data-informed decision-making for business expansion.</a:t>
            </a:r>
            <a:endParaRPr>
              <a:solidFill>
                <a:schemeClr val="dk2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Key Deliverables: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Analyze data to uncover trends in user behavior, engagement, and network performance.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Recommend strategies to enhance customer satisfaction and drive business growth.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Task 1 - User Overview Analysis</a:t>
            </a:r>
            <a:endParaRPr b="1" sz="2800"/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146250" y="814550"/>
            <a:ext cx="88515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Interpretation (Task 1.1)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Huawei leads as the most popular handset brand among users.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Apple holds a strong position with multiple models in the top 10, including the iPhone 6S and iPhone 6.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Samsung Galaxy S8 emerges as a key competitor in user preference.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Recommandation: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Prioritize offers for Huawei and Apple users, focus on Samsung-specific benefits to boost engagement, and run campaigns encouraging unidentified handset users to register their devices.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146250" y="113925"/>
            <a:ext cx="8851500" cy="4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 Correlations</a:t>
            </a:r>
            <a:r>
              <a:rPr b="1" lang="en">
                <a:solidFill>
                  <a:schemeClr val="dk2"/>
                </a:solidFill>
              </a:rPr>
              <a:t> (Task 1.2):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Gaming data correlates (0.998) with total usage, making it a major contributor.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Platforms like YouTube and Netflix show minimal correlation (&lt;0.03).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Email uploads have negligible and negative correlation (-0.0016).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User Decile insight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Deciles 0, 3, and 4 exhibit high data usage due to longer sessions or frequent high-data activities.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Decile 2 (average sessions) shows significantly lower usage (~6.08 TB).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PCA highlights: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PC1 captures throughput patterns, distinguishing low vs. high download rates.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PC2 reflects HTTP traffic and intermediate downloads, indicating correlated behaviors.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Task 2 - User Engagement Analysis</a:t>
            </a:r>
            <a:endParaRPr b="1" sz="2800"/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146250" y="814550"/>
            <a:ext cx="88515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Cluster Characteristics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Cluster 0 (Low Engagement): Occasional users with low session counts and traffic.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Cluster 1 (Medium Engagement): Regular users with moderate session counts and traffic.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Cluster 2 (High Engagement): Heavy users with high session counts and traffic.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Insights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Marketing Strategy: Tailor promotions to user engagement levels.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Resource Optimization: Allocate network resources efficiently.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Customer Retention: Engage low-usage customers to prevent churn.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146250" y="395850"/>
            <a:ext cx="8851500" cy="4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Decision Making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High Engagement Cluster: Offer premium services or loyalty rewards.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Medium Engagement Cluster: Target with promotional campaigns.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Low Engagement Cluster: Address churn risks with re-engagement offers.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Recommendations Based on Findings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High Data Consumers (e.g., Cluster 6):Offer premium plans and additional services (e.g., high-speed data).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Moderate Users (e.g., Cluster 3):Provide incentives such as loyalty programs to increase engagement.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Low Usage Customers (e.g., Cluster 0):Encourage data usage with promotions or bundled services.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Task 3 - Experience Analytics</a:t>
            </a:r>
            <a:endParaRPr b="1" sz="2800"/>
          </a:p>
        </p:txBody>
      </p:sp>
      <p:sp>
        <p:nvSpPr>
          <p:cNvPr id="104" name="Google Shape;104;p19"/>
          <p:cNvSpPr txBox="1"/>
          <p:nvPr>
            <p:ph idx="4294967295" type="body"/>
          </p:nvPr>
        </p:nvSpPr>
        <p:spPr>
          <a:xfrm>
            <a:off x="146250" y="814550"/>
            <a:ext cx="8851500" cy="4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Boxplot Insights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Downlink Throughput: Higher median = better performance; wider IQR = more variability.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TCP Retransmissions: Higher retransmissions = connectivity issues; lower = stable performance.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Cluster Insights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Cluster 0 (High-Performance):</a:t>
            </a:r>
            <a:endParaRPr>
              <a:solidFill>
                <a:schemeClr val="dk2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Low retransmissions, low RTT, high throughput.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Recommendation: Offer premium data plans and high-speed services.</a:t>
            </a:r>
            <a:endParaRPr sz="1500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Cluster 1 (Moderate-Performance):</a:t>
            </a:r>
            <a:endParaRPr>
              <a:solidFill>
                <a:schemeClr val="dk2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Moderate retransmissions and RTT, moderate throughput.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Recommendation: Provide optimization solutions during peak times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146250" y="395850"/>
            <a:ext cx="8851500" cy="4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Cluster Insights (Continued)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Cluster 2 (Low-Performance):</a:t>
            </a:r>
            <a:endParaRPr>
              <a:solidFill>
                <a:schemeClr val="dk2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High retransmissions, high RTT, low throughput.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Recommendation: Suggest network troubleshooting, device upgrades, or better coverage.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Recommendations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Cluster 0: Maximize experience with premium services.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Cluster 1: Enhance performance during peak times.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Cluster 2: Address connectivity issues with troubleshooting or upgrades.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Task 4 - Satisfaction Analysis</a:t>
            </a:r>
            <a:endParaRPr b="1" sz="2800"/>
          </a:p>
        </p:txBody>
      </p:sp>
      <p:sp>
        <p:nvSpPr>
          <p:cNvPr id="115" name="Google Shape;115;p21"/>
          <p:cNvSpPr txBox="1"/>
          <p:nvPr>
            <p:ph idx="4294967295" type="body"/>
          </p:nvPr>
        </p:nvSpPr>
        <p:spPr>
          <a:xfrm>
            <a:off x="146250" y="814550"/>
            <a:ext cx="8851500" cy="4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Task 4.1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Engagement Score</a:t>
            </a:r>
            <a:r>
              <a:rPr lang="en">
                <a:solidFill>
                  <a:schemeClr val="dk2"/>
                </a:solidFill>
              </a:rPr>
              <a:t>: Calculated as the Euclidean distance between each user's data point and the least engaged cluster from Task 2.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Experience Score</a:t>
            </a:r>
            <a:r>
              <a:rPr lang="en">
                <a:solidFill>
                  <a:schemeClr val="dk2"/>
                </a:solidFill>
              </a:rPr>
              <a:t>: Calculated as the Euclidean distance between each user's data point and the worst experience cluster from Task 3.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Task 4.2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-36195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1" lang="en">
                <a:solidFill>
                  <a:schemeClr val="dk2"/>
                </a:solidFill>
              </a:rPr>
              <a:t>Satisfaction Score</a:t>
            </a:r>
            <a:r>
              <a:rPr lang="en">
                <a:solidFill>
                  <a:schemeClr val="dk2"/>
                </a:solidFill>
              </a:rPr>
              <a:t>: Average of the Engagement and Experience scores for each user.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