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92" r:id="rId7"/>
    <p:sldId id="293" r:id="rId8"/>
    <p:sldId id="294" r:id="rId9"/>
    <p:sldId id="261" r:id="rId10"/>
    <p:sldId id="264" r:id="rId11"/>
    <p:sldId id="265" r:id="rId12"/>
    <p:sldId id="262" r:id="rId13"/>
    <p:sldId id="263" r:id="rId14"/>
    <p:sldId id="267" r:id="rId15"/>
    <p:sldId id="269" r:id="rId16"/>
    <p:sldId id="277" r:id="rId17"/>
    <p:sldId id="278" r:id="rId18"/>
    <p:sldId id="279" r:id="rId19"/>
    <p:sldId id="270" r:id="rId20"/>
    <p:sldId id="271" r:id="rId21"/>
    <p:sldId id="272" r:id="rId22"/>
    <p:sldId id="273" r:id="rId23"/>
    <p:sldId id="274" r:id="rId24"/>
    <p:sldId id="275" r:id="rId25"/>
    <p:sldId id="281" r:id="rId26"/>
    <p:sldId id="282" r:id="rId27"/>
    <p:sldId id="283" r:id="rId28"/>
    <p:sldId id="284" r:id="rId29"/>
    <p:sldId id="286" r:id="rId30"/>
    <p:sldId id="287" r:id="rId31"/>
    <p:sldId id="288" r:id="rId32"/>
    <p:sldId id="289" r:id="rId33"/>
    <p:sldId id="290" r:id="rId34"/>
    <p:sldId id="291"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7074" autoAdjust="0"/>
    <p:restoredTop sz="94660"/>
  </p:normalViewPr>
  <p:slideViewPr>
    <p:cSldViewPr snapToGrid="0">
      <p:cViewPr varScale="1">
        <p:scale>
          <a:sx n="85" d="100"/>
          <a:sy n="85" d="100"/>
        </p:scale>
        <p:origin x="41"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516987-A18C-4F7C-89DC-367006FFD445}"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en-US"/>
        </a:p>
      </dgm:t>
    </dgm:pt>
    <dgm:pt modelId="{8E8B3AD4-675E-4523-8FA1-D4F6DCC4FB30}">
      <dgm:prSet phldrT="[Text]"/>
      <dgm:spPr/>
      <dgm:t>
        <a:bodyPr/>
        <a:lstStyle/>
        <a:p>
          <a:r>
            <a:rPr lang="en-US"/>
            <a:t>User History Data</a:t>
          </a:r>
        </a:p>
      </dgm:t>
    </dgm:pt>
    <dgm:pt modelId="{5871AF9E-8692-44D3-9AC4-76154C42BB2A}" type="parTrans" cxnId="{4AD5CDC8-36CE-40EC-851F-7B4DCE9C0C61}">
      <dgm:prSet/>
      <dgm:spPr/>
      <dgm:t>
        <a:bodyPr/>
        <a:lstStyle/>
        <a:p>
          <a:endParaRPr lang="en-US"/>
        </a:p>
      </dgm:t>
    </dgm:pt>
    <dgm:pt modelId="{03D6F6DC-FD86-462D-B5C7-079869366BB1}" type="sibTrans" cxnId="{4AD5CDC8-36CE-40EC-851F-7B4DCE9C0C61}">
      <dgm:prSet/>
      <dgm:spPr/>
      <dgm:t>
        <a:bodyPr/>
        <a:lstStyle/>
        <a:p>
          <a:endParaRPr lang="en-US"/>
        </a:p>
      </dgm:t>
    </dgm:pt>
    <dgm:pt modelId="{CCE05EE2-1F8D-453B-94D6-ACD26C118A52}">
      <dgm:prSet phldrT="[Text]"/>
      <dgm:spPr/>
      <dgm:t>
        <a:bodyPr/>
        <a:lstStyle/>
        <a:p>
          <a:r>
            <a:rPr lang="en-US"/>
            <a:t>Order History</a:t>
          </a:r>
        </a:p>
      </dgm:t>
    </dgm:pt>
    <dgm:pt modelId="{1D3ACAD3-5F54-4E17-B724-2BCD2FDC3C1A}" type="parTrans" cxnId="{BEF75580-0E99-478A-B968-BA774EC6B5A5}">
      <dgm:prSet/>
      <dgm:spPr/>
      <dgm:t>
        <a:bodyPr/>
        <a:lstStyle/>
        <a:p>
          <a:endParaRPr lang="en-US"/>
        </a:p>
      </dgm:t>
    </dgm:pt>
    <dgm:pt modelId="{A9334246-4823-46C2-BFB2-15B667D6A01E}" type="sibTrans" cxnId="{BEF75580-0E99-478A-B968-BA774EC6B5A5}">
      <dgm:prSet/>
      <dgm:spPr/>
      <dgm:t>
        <a:bodyPr/>
        <a:lstStyle/>
        <a:p>
          <a:endParaRPr lang="en-US"/>
        </a:p>
      </dgm:t>
    </dgm:pt>
    <dgm:pt modelId="{A2E2C5C0-1B15-4313-8FA0-EFB0D30AD3A2}">
      <dgm:prSet phldrT="[Text]"/>
      <dgm:spPr/>
      <dgm:t>
        <a:bodyPr/>
        <a:lstStyle/>
        <a:p>
          <a:r>
            <a:rPr lang="en-US"/>
            <a:t>Clustering Algorithm</a:t>
          </a:r>
        </a:p>
      </dgm:t>
    </dgm:pt>
    <dgm:pt modelId="{D40FBF69-6CE8-45C9-8327-61AC4EB939B7}" type="parTrans" cxnId="{67F8D1DA-71E4-4006-8EB4-7981BB7BBB15}">
      <dgm:prSet/>
      <dgm:spPr/>
      <dgm:t>
        <a:bodyPr/>
        <a:lstStyle/>
        <a:p>
          <a:endParaRPr lang="en-US"/>
        </a:p>
      </dgm:t>
    </dgm:pt>
    <dgm:pt modelId="{2A9B0674-559F-4D5D-9707-B29E609D1232}" type="sibTrans" cxnId="{67F8D1DA-71E4-4006-8EB4-7981BB7BBB15}">
      <dgm:prSet/>
      <dgm:spPr/>
      <dgm:t>
        <a:bodyPr/>
        <a:lstStyle/>
        <a:p>
          <a:endParaRPr lang="en-US"/>
        </a:p>
      </dgm:t>
    </dgm:pt>
    <dgm:pt modelId="{1D4BE3D4-58B3-4BA2-A664-A92D1B75EFD4}">
      <dgm:prSet phldrT="[Text]"/>
      <dgm:spPr/>
      <dgm:t>
        <a:bodyPr/>
        <a:lstStyle/>
        <a:p>
          <a:r>
            <a:rPr lang="en-US"/>
            <a:t>Data Representation</a:t>
          </a:r>
        </a:p>
      </dgm:t>
    </dgm:pt>
    <dgm:pt modelId="{E2FDC231-C955-46A0-8AFE-E102CF6FBBF7}" type="parTrans" cxnId="{EBF6E65C-E022-4F48-988C-F89293BA0EB4}">
      <dgm:prSet/>
      <dgm:spPr/>
      <dgm:t>
        <a:bodyPr/>
        <a:lstStyle/>
        <a:p>
          <a:endParaRPr lang="en-US"/>
        </a:p>
      </dgm:t>
    </dgm:pt>
    <dgm:pt modelId="{EFCEF7E0-46B1-49F6-A29E-B73007B770FE}" type="sibTrans" cxnId="{EBF6E65C-E022-4F48-988C-F89293BA0EB4}">
      <dgm:prSet/>
      <dgm:spPr/>
      <dgm:t>
        <a:bodyPr/>
        <a:lstStyle/>
        <a:p>
          <a:endParaRPr lang="en-US"/>
        </a:p>
      </dgm:t>
    </dgm:pt>
    <dgm:pt modelId="{07CCAA1C-27EA-4F34-8A47-21926E24714F}">
      <dgm:prSet phldrT="[Text]"/>
      <dgm:spPr/>
      <dgm:t>
        <a:bodyPr/>
        <a:lstStyle/>
        <a:p>
          <a:r>
            <a:rPr lang="en-US"/>
            <a:t>Cart Details</a:t>
          </a:r>
        </a:p>
      </dgm:t>
    </dgm:pt>
    <dgm:pt modelId="{2A7CD6A8-0CD2-4789-B4A0-B189E469093F}" type="parTrans" cxnId="{C6200A61-AE33-426A-80FE-5B823788C8B4}">
      <dgm:prSet/>
      <dgm:spPr/>
      <dgm:t>
        <a:bodyPr/>
        <a:lstStyle/>
        <a:p>
          <a:endParaRPr lang="en-US"/>
        </a:p>
      </dgm:t>
    </dgm:pt>
    <dgm:pt modelId="{F9B6CA31-68A5-450D-BAEC-9A93633CA859}" type="sibTrans" cxnId="{C6200A61-AE33-426A-80FE-5B823788C8B4}">
      <dgm:prSet/>
      <dgm:spPr/>
      <dgm:t>
        <a:bodyPr/>
        <a:lstStyle/>
        <a:p>
          <a:endParaRPr lang="en-US"/>
        </a:p>
      </dgm:t>
    </dgm:pt>
    <dgm:pt modelId="{FC691BE0-3A80-4804-AF78-D1AB05908B40}">
      <dgm:prSet phldrT="[Text]"/>
      <dgm:spPr/>
      <dgm:t>
        <a:bodyPr/>
        <a:lstStyle/>
        <a:p>
          <a:r>
            <a:rPr lang="en-US"/>
            <a:t>ClickSteam data</a:t>
          </a:r>
        </a:p>
      </dgm:t>
    </dgm:pt>
    <dgm:pt modelId="{232D8BA4-467F-404C-A87E-04A5A6A87CD9}" type="parTrans" cxnId="{C0865006-10C0-4FEA-AA9F-5A5CC2DD493E}">
      <dgm:prSet/>
      <dgm:spPr/>
      <dgm:t>
        <a:bodyPr/>
        <a:lstStyle/>
        <a:p>
          <a:endParaRPr lang="en-US"/>
        </a:p>
      </dgm:t>
    </dgm:pt>
    <dgm:pt modelId="{9287AA20-983E-48B8-A557-A199C8A422B7}" type="sibTrans" cxnId="{C0865006-10C0-4FEA-AA9F-5A5CC2DD493E}">
      <dgm:prSet/>
      <dgm:spPr/>
      <dgm:t>
        <a:bodyPr/>
        <a:lstStyle/>
        <a:p>
          <a:endParaRPr lang="en-US"/>
        </a:p>
      </dgm:t>
    </dgm:pt>
    <dgm:pt modelId="{D4175FF3-C285-461B-A84F-2FD0C7F0BB17}">
      <dgm:prSet phldrT="[Text]"/>
      <dgm:spPr/>
      <dgm:t>
        <a:bodyPr/>
        <a:lstStyle/>
        <a:p>
          <a:endParaRPr lang="en-US"/>
        </a:p>
      </dgm:t>
    </dgm:pt>
    <dgm:pt modelId="{46E1607B-7B85-42C7-AD75-0AF7A9C90035}" type="parTrans" cxnId="{EBE1124E-ED01-4614-B96A-ADB01EEAF4EF}">
      <dgm:prSet/>
      <dgm:spPr/>
      <dgm:t>
        <a:bodyPr/>
        <a:lstStyle/>
        <a:p>
          <a:endParaRPr lang="en-US"/>
        </a:p>
      </dgm:t>
    </dgm:pt>
    <dgm:pt modelId="{DE0820B4-8F0F-499B-91E3-DFF21ED27898}" type="sibTrans" cxnId="{EBE1124E-ED01-4614-B96A-ADB01EEAF4EF}">
      <dgm:prSet/>
      <dgm:spPr/>
      <dgm:t>
        <a:bodyPr/>
        <a:lstStyle/>
        <a:p>
          <a:endParaRPr lang="en-US"/>
        </a:p>
      </dgm:t>
    </dgm:pt>
    <dgm:pt modelId="{5A826297-E5EC-493D-ADA9-FA24E623E4B0}">
      <dgm:prSet phldrT="[Text]"/>
      <dgm:spPr/>
      <dgm:t>
        <a:bodyPr/>
        <a:lstStyle/>
        <a:p>
          <a:r>
            <a:rPr lang="en-US"/>
            <a:t>Making clusters of Users</a:t>
          </a:r>
        </a:p>
      </dgm:t>
    </dgm:pt>
    <dgm:pt modelId="{27FD6F1D-B59D-4E3B-89C9-C41466249EDA}" type="parTrans" cxnId="{2C0F64EF-6297-49E7-AEB2-A2EDF172A940}">
      <dgm:prSet/>
      <dgm:spPr/>
      <dgm:t>
        <a:bodyPr/>
        <a:lstStyle/>
        <a:p>
          <a:endParaRPr lang="en-US"/>
        </a:p>
      </dgm:t>
    </dgm:pt>
    <dgm:pt modelId="{24D3897F-9086-48C7-9241-8EFA083CE77C}" type="sibTrans" cxnId="{2C0F64EF-6297-49E7-AEB2-A2EDF172A940}">
      <dgm:prSet/>
      <dgm:spPr/>
      <dgm:t>
        <a:bodyPr/>
        <a:lstStyle/>
        <a:p>
          <a:endParaRPr lang="en-US"/>
        </a:p>
      </dgm:t>
    </dgm:pt>
    <dgm:pt modelId="{ADE12471-0ADB-47F3-88C0-62DCF2F02EFB}">
      <dgm:prSet phldrT="[Text]"/>
      <dgm:spPr/>
      <dgm:t>
        <a:bodyPr/>
        <a:lstStyle/>
        <a:p>
          <a:r>
            <a:rPr lang="en-US"/>
            <a:t>Making clusters of Items</a:t>
          </a:r>
        </a:p>
      </dgm:t>
    </dgm:pt>
    <dgm:pt modelId="{B58B59B2-0B4A-4577-A96A-E26FFE51FF16}" type="parTrans" cxnId="{FECE0F99-CAA3-46BA-8F57-1D106BD3236A}">
      <dgm:prSet/>
      <dgm:spPr/>
      <dgm:t>
        <a:bodyPr/>
        <a:lstStyle/>
        <a:p>
          <a:endParaRPr lang="en-US"/>
        </a:p>
      </dgm:t>
    </dgm:pt>
    <dgm:pt modelId="{81E092E2-19C2-4B36-8A5E-E651BB35CE12}" type="sibTrans" cxnId="{FECE0F99-CAA3-46BA-8F57-1D106BD3236A}">
      <dgm:prSet/>
      <dgm:spPr/>
      <dgm:t>
        <a:bodyPr/>
        <a:lstStyle/>
        <a:p>
          <a:endParaRPr lang="en-US"/>
        </a:p>
      </dgm:t>
    </dgm:pt>
    <dgm:pt modelId="{F097EED7-D5D0-47AC-9FCD-8113E6F3380B}">
      <dgm:prSet phldrT="[Text]"/>
      <dgm:spPr/>
      <dgm:t>
        <a:bodyPr/>
        <a:lstStyle/>
        <a:p>
          <a:r>
            <a:rPr lang="en-US"/>
            <a:t>m * n User Item Matrix</a:t>
          </a:r>
        </a:p>
      </dgm:t>
    </dgm:pt>
    <dgm:pt modelId="{94A194A3-9DA2-46A7-B38C-413045321076}" type="parTrans" cxnId="{162F44B2-2AB8-4BB6-ACE0-2E47D8F0EA84}">
      <dgm:prSet/>
      <dgm:spPr/>
      <dgm:t>
        <a:bodyPr/>
        <a:lstStyle/>
        <a:p>
          <a:endParaRPr lang="en-US"/>
        </a:p>
      </dgm:t>
    </dgm:pt>
    <dgm:pt modelId="{E2535148-6002-434D-B3A3-C602F59BC821}" type="sibTrans" cxnId="{162F44B2-2AB8-4BB6-ACE0-2E47D8F0EA84}">
      <dgm:prSet/>
      <dgm:spPr/>
      <dgm:t>
        <a:bodyPr/>
        <a:lstStyle/>
        <a:p>
          <a:endParaRPr lang="en-US"/>
        </a:p>
      </dgm:t>
    </dgm:pt>
    <dgm:pt modelId="{694F4221-B9F5-4420-92F2-191F353DA280}">
      <dgm:prSet phldrT="[Text]"/>
      <dgm:spPr/>
      <dgm:t>
        <a:bodyPr/>
        <a:lstStyle/>
        <a:p>
          <a:r>
            <a:rPr lang="en-US"/>
            <a:t>Affinity Matrix</a:t>
          </a:r>
        </a:p>
      </dgm:t>
    </dgm:pt>
    <dgm:pt modelId="{97A1AD76-46F2-4645-9135-D4E548371F2A}" type="parTrans" cxnId="{D2044BEC-8EEF-4C55-8110-28E4BBBAB761}">
      <dgm:prSet/>
      <dgm:spPr/>
      <dgm:t>
        <a:bodyPr/>
        <a:lstStyle/>
        <a:p>
          <a:endParaRPr lang="en-US"/>
        </a:p>
      </dgm:t>
    </dgm:pt>
    <dgm:pt modelId="{1A397A61-CF77-41BF-93F2-ED062382C49B}" type="sibTrans" cxnId="{D2044BEC-8EEF-4C55-8110-28E4BBBAB761}">
      <dgm:prSet/>
      <dgm:spPr/>
      <dgm:t>
        <a:bodyPr/>
        <a:lstStyle/>
        <a:p>
          <a:endParaRPr lang="en-US"/>
        </a:p>
      </dgm:t>
    </dgm:pt>
    <dgm:pt modelId="{998087A2-6954-4764-A0E7-18CBB7E7F361}">
      <dgm:prSet phldrT="[Text]"/>
      <dgm:spPr/>
      <dgm:t>
        <a:bodyPr/>
        <a:lstStyle/>
        <a:p>
          <a:r>
            <a:rPr lang="en-US"/>
            <a:t>Collaborative Filtering Algorithm</a:t>
          </a:r>
        </a:p>
      </dgm:t>
    </dgm:pt>
    <dgm:pt modelId="{7B64E07C-143F-4938-A7DC-434C2233CFB4}" type="parTrans" cxnId="{8880BB20-95FD-4231-AF4C-63C36EF047D6}">
      <dgm:prSet/>
      <dgm:spPr/>
      <dgm:t>
        <a:bodyPr/>
        <a:lstStyle/>
        <a:p>
          <a:endParaRPr lang="en-US"/>
        </a:p>
      </dgm:t>
    </dgm:pt>
    <dgm:pt modelId="{13F1DA92-0615-4949-9E27-157FF7444F44}" type="sibTrans" cxnId="{8880BB20-95FD-4231-AF4C-63C36EF047D6}">
      <dgm:prSet/>
      <dgm:spPr/>
      <dgm:t>
        <a:bodyPr/>
        <a:lstStyle/>
        <a:p>
          <a:endParaRPr lang="en-US"/>
        </a:p>
      </dgm:t>
    </dgm:pt>
    <dgm:pt modelId="{BD6D2626-0FD4-43C9-BDB7-845E8C1AD3BA}">
      <dgm:prSet phldrT="[Text]"/>
      <dgm:spPr/>
      <dgm:t>
        <a:bodyPr/>
        <a:lstStyle/>
        <a:p>
          <a:r>
            <a:rPr lang="en-US"/>
            <a:t>User based Collaborative filtering </a:t>
          </a:r>
        </a:p>
      </dgm:t>
    </dgm:pt>
    <dgm:pt modelId="{F2DCD07F-2266-4B17-8513-D40215953C58}" type="parTrans" cxnId="{36196C64-FEEB-48BD-A544-49FBE5B497BC}">
      <dgm:prSet/>
      <dgm:spPr/>
      <dgm:t>
        <a:bodyPr/>
        <a:lstStyle/>
        <a:p>
          <a:endParaRPr lang="en-US"/>
        </a:p>
      </dgm:t>
    </dgm:pt>
    <dgm:pt modelId="{76F9E710-B55B-4045-88C8-73D0C16D1398}" type="sibTrans" cxnId="{36196C64-FEEB-48BD-A544-49FBE5B497BC}">
      <dgm:prSet/>
      <dgm:spPr/>
      <dgm:t>
        <a:bodyPr/>
        <a:lstStyle/>
        <a:p>
          <a:endParaRPr lang="en-US"/>
        </a:p>
      </dgm:t>
    </dgm:pt>
    <dgm:pt modelId="{9B0F5347-E0E5-4867-8160-AE1C08CC7369}">
      <dgm:prSet phldrT="[Text]"/>
      <dgm:spPr/>
      <dgm:t>
        <a:bodyPr/>
        <a:lstStyle/>
        <a:p>
          <a:r>
            <a:rPr lang="en-US"/>
            <a:t>Item based Collaborative filtering</a:t>
          </a:r>
        </a:p>
      </dgm:t>
    </dgm:pt>
    <dgm:pt modelId="{CB776689-ED9E-4E58-83EE-D9F5D4751507}" type="parTrans" cxnId="{BF3F0816-B9F3-430E-AD25-3D673FF4A15B}">
      <dgm:prSet/>
      <dgm:spPr/>
      <dgm:t>
        <a:bodyPr/>
        <a:lstStyle/>
        <a:p>
          <a:endParaRPr lang="en-US"/>
        </a:p>
      </dgm:t>
    </dgm:pt>
    <dgm:pt modelId="{FBB31BBF-798F-4CDD-877C-1448505B83A7}" type="sibTrans" cxnId="{BF3F0816-B9F3-430E-AD25-3D673FF4A15B}">
      <dgm:prSet/>
      <dgm:spPr/>
      <dgm:t>
        <a:bodyPr/>
        <a:lstStyle/>
        <a:p>
          <a:endParaRPr lang="en-US"/>
        </a:p>
      </dgm:t>
    </dgm:pt>
    <dgm:pt modelId="{E4220A19-E71A-4E10-9F99-DF133F4DB554}">
      <dgm:prSet phldrT="[Text]"/>
      <dgm:spPr/>
      <dgm:t>
        <a:bodyPr/>
        <a:lstStyle/>
        <a:p>
          <a:r>
            <a:rPr lang="en-US"/>
            <a:t>Hybrid filtering </a:t>
          </a:r>
        </a:p>
      </dgm:t>
    </dgm:pt>
    <dgm:pt modelId="{A7BAA4E2-ECE7-4DFA-8BE9-F48BE157D710}" type="parTrans" cxnId="{5C16FFA6-8C8E-4A9A-95F4-8FDF3CDAD421}">
      <dgm:prSet/>
      <dgm:spPr/>
      <dgm:t>
        <a:bodyPr/>
        <a:lstStyle/>
        <a:p>
          <a:endParaRPr lang="en-US"/>
        </a:p>
      </dgm:t>
    </dgm:pt>
    <dgm:pt modelId="{648DCE1C-3CDD-4308-A8C8-7ABEC8552ACF}" type="sibTrans" cxnId="{5C16FFA6-8C8E-4A9A-95F4-8FDF3CDAD421}">
      <dgm:prSet/>
      <dgm:spPr/>
      <dgm:t>
        <a:bodyPr/>
        <a:lstStyle/>
        <a:p>
          <a:endParaRPr lang="en-US"/>
        </a:p>
      </dgm:t>
    </dgm:pt>
    <dgm:pt modelId="{D12F2250-4C83-4B2A-9C59-9AD53CEA7E2D}">
      <dgm:prSet phldrT="[Text]"/>
      <dgm:spPr/>
      <dgm:t>
        <a:bodyPr/>
        <a:lstStyle/>
        <a:p>
          <a:r>
            <a:rPr lang="en-US"/>
            <a:t>Prediction Output </a:t>
          </a:r>
        </a:p>
      </dgm:t>
    </dgm:pt>
    <dgm:pt modelId="{3A9AD8DC-2F1B-46E0-88D5-81C3A6115596}" type="parTrans" cxnId="{987D53F5-8B1A-45FA-9109-4E8CA907E01F}">
      <dgm:prSet/>
      <dgm:spPr/>
      <dgm:t>
        <a:bodyPr/>
        <a:lstStyle/>
        <a:p>
          <a:endParaRPr lang="en-US"/>
        </a:p>
      </dgm:t>
    </dgm:pt>
    <dgm:pt modelId="{0B7F2F34-2A49-40C2-9E59-95DE91EAAED1}" type="sibTrans" cxnId="{987D53F5-8B1A-45FA-9109-4E8CA907E01F}">
      <dgm:prSet/>
      <dgm:spPr/>
      <dgm:t>
        <a:bodyPr/>
        <a:lstStyle/>
        <a:p>
          <a:endParaRPr lang="en-US"/>
        </a:p>
      </dgm:t>
    </dgm:pt>
    <dgm:pt modelId="{5680916C-DB47-47B4-BAB5-A97972B4374E}">
      <dgm:prSet phldrT="[Text]"/>
      <dgm:spPr/>
      <dgm:t>
        <a:bodyPr/>
        <a:lstStyle/>
        <a:p>
          <a:r>
            <a:rPr lang="en-US"/>
            <a:t>Best 6 Item recommeded </a:t>
          </a:r>
        </a:p>
      </dgm:t>
    </dgm:pt>
    <dgm:pt modelId="{25239F81-7135-4791-BF4D-EC33B426B793}" type="parTrans" cxnId="{9A84F785-C768-4F55-82CA-BCA2767365B0}">
      <dgm:prSet/>
      <dgm:spPr/>
      <dgm:t>
        <a:bodyPr/>
        <a:lstStyle/>
        <a:p>
          <a:endParaRPr lang="en-US"/>
        </a:p>
      </dgm:t>
    </dgm:pt>
    <dgm:pt modelId="{53EAF304-24E9-4BF3-A42E-3B2891F43602}" type="sibTrans" cxnId="{9A84F785-C768-4F55-82CA-BCA2767365B0}">
      <dgm:prSet/>
      <dgm:spPr/>
      <dgm:t>
        <a:bodyPr/>
        <a:lstStyle/>
        <a:p>
          <a:endParaRPr lang="en-US"/>
        </a:p>
      </dgm:t>
    </dgm:pt>
    <dgm:pt modelId="{DBACFFC8-D8C0-475F-A748-46039DFF5487}">
      <dgm:prSet phldrT="[Text]"/>
      <dgm:spPr/>
      <dgm:t>
        <a:bodyPr/>
        <a:lstStyle/>
        <a:p>
          <a:r>
            <a:rPr lang="en-US"/>
            <a:t>Other business Rules</a:t>
          </a:r>
        </a:p>
      </dgm:t>
    </dgm:pt>
    <dgm:pt modelId="{A313BD7A-2435-44C0-B83C-C6D2049F1D71}" type="parTrans" cxnId="{2091CAE7-BBCA-43F5-B41B-194508F5B849}">
      <dgm:prSet/>
      <dgm:spPr/>
      <dgm:t>
        <a:bodyPr/>
        <a:lstStyle/>
        <a:p>
          <a:endParaRPr lang="en-US"/>
        </a:p>
      </dgm:t>
    </dgm:pt>
    <dgm:pt modelId="{7694668F-6D39-491B-B4F9-26C6FFD18345}" type="sibTrans" cxnId="{2091CAE7-BBCA-43F5-B41B-194508F5B849}">
      <dgm:prSet/>
      <dgm:spPr/>
      <dgm:t>
        <a:bodyPr/>
        <a:lstStyle/>
        <a:p>
          <a:endParaRPr lang="en-US"/>
        </a:p>
      </dgm:t>
    </dgm:pt>
    <dgm:pt modelId="{AB248480-0B67-4AD0-8F5D-9017AC8316EE}">
      <dgm:prSet phldrT="[Text]"/>
      <dgm:spPr/>
      <dgm:t>
        <a:bodyPr/>
        <a:lstStyle/>
        <a:p>
          <a:r>
            <a:rPr lang="en-US"/>
            <a:t>Selection of best method using RMSE</a:t>
          </a:r>
        </a:p>
      </dgm:t>
    </dgm:pt>
    <dgm:pt modelId="{68D68A6A-94FE-4E77-9CEE-163979A621C4}" type="parTrans" cxnId="{AD1DE206-28CA-43DD-9C61-5B884A969589}">
      <dgm:prSet/>
      <dgm:spPr/>
      <dgm:t>
        <a:bodyPr/>
        <a:lstStyle/>
        <a:p>
          <a:endParaRPr lang="en-US"/>
        </a:p>
      </dgm:t>
    </dgm:pt>
    <dgm:pt modelId="{E388D8CD-CD44-40BF-A7F6-3739C9AFCAD4}" type="sibTrans" cxnId="{AD1DE206-28CA-43DD-9C61-5B884A969589}">
      <dgm:prSet/>
      <dgm:spPr/>
      <dgm:t>
        <a:bodyPr/>
        <a:lstStyle/>
        <a:p>
          <a:endParaRPr lang="en-US"/>
        </a:p>
      </dgm:t>
    </dgm:pt>
    <dgm:pt modelId="{520F8B74-B2F0-43B1-B8DA-4D51FDCEF851}" type="pres">
      <dgm:prSet presAssocID="{F2516987-A18C-4F7C-89DC-367006FFD445}" presName="linearFlow" presStyleCnt="0">
        <dgm:presLayoutVars>
          <dgm:dir/>
          <dgm:animLvl val="lvl"/>
          <dgm:resizeHandles val="exact"/>
        </dgm:presLayoutVars>
      </dgm:prSet>
      <dgm:spPr/>
    </dgm:pt>
    <dgm:pt modelId="{7F63AC3F-D980-4DAB-9C03-D47FC139686B}" type="pres">
      <dgm:prSet presAssocID="{8E8B3AD4-675E-4523-8FA1-D4F6DCC4FB30}" presName="composite" presStyleCnt="0"/>
      <dgm:spPr/>
    </dgm:pt>
    <dgm:pt modelId="{D4D125C6-4337-4619-AAAE-56044FD21347}" type="pres">
      <dgm:prSet presAssocID="{8E8B3AD4-675E-4523-8FA1-D4F6DCC4FB30}" presName="parTx" presStyleLbl="node1" presStyleIdx="0" presStyleCnt="5">
        <dgm:presLayoutVars>
          <dgm:chMax val="0"/>
          <dgm:chPref val="0"/>
          <dgm:bulletEnabled val="1"/>
        </dgm:presLayoutVars>
      </dgm:prSet>
      <dgm:spPr/>
    </dgm:pt>
    <dgm:pt modelId="{E2C0B8E7-F66A-4085-8212-FBE12D011EB1}" type="pres">
      <dgm:prSet presAssocID="{8E8B3AD4-675E-4523-8FA1-D4F6DCC4FB30}" presName="parSh" presStyleLbl="node1" presStyleIdx="0" presStyleCnt="5"/>
      <dgm:spPr/>
    </dgm:pt>
    <dgm:pt modelId="{305B1E63-5045-4285-8861-7CBD6C7A4C6D}" type="pres">
      <dgm:prSet presAssocID="{8E8B3AD4-675E-4523-8FA1-D4F6DCC4FB30}" presName="desTx" presStyleLbl="fgAcc1" presStyleIdx="0" presStyleCnt="5">
        <dgm:presLayoutVars>
          <dgm:bulletEnabled val="1"/>
        </dgm:presLayoutVars>
      </dgm:prSet>
      <dgm:spPr/>
    </dgm:pt>
    <dgm:pt modelId="{77E36466-BAB3-4BB7-8D1F-97A68B85AE44}" type="pres">
      <dgm:prSet presAssocID="{03D6F6DC-FD86-462D-B5C7-079869366BB1}" presName="sibTrans" presStyleLbl="sibTrans2D1" presStyleIdx="0" presStyleCnt="4"/>
      <dgm:spPr/>
    </dgm:pt>
    <dgm:pt modelId="{9DACBC8E-B44F-4D26-B7D1-B55BE3C26C4B}" type="pres">
      <dgm:prSet presAssocID="{03D6F6DC-FD86-462D-B5C7-079869366BB1}" presName="connTx" presStyleLbl="sibTrans2D1" presStyleIdx="0" presStyleCnt="4"/>
      <dgm:spPr/>
    </dgm:pt>
    <dgm:pt modelId="{36FDC90F-1BEC-4E2A-86F0-26C294421D85}" type="pres">
      <dgm:prSet presAssocID="{A2E2C5C0-1B15-4313-8FA0-EFB0D30AD3A2}" presName="composite" presStyleCnt="0"/>
      <dgm:spPr/>
    </dgm:pt>
    <dgm:pt modelId="{E94B3463-5069-4129-AE88-D47638205D91}" type="pres">
      <dgm:prSet presAssocID="{A2E2C5C0-1B15-4313-8FA0-EFB0D30AD3A2}" presName="parTx" presStyleLbl="node1" presStyleIdx="0" presStyleCnt="5">
        <dgm:presLayoutVars>
          <dgm:chMax val="0"/>
          <dgm:chPref val="0"/>
          <dgm:bulletEnabled val="1"/>
        </dgm:presLayoutVars>
      </dgm:prSet>
      <dgm:spPr/>
    </dgm:pt>
    <dgm:pt modelId="{113452E8-6EFE-4876-94E7-16F1B9F27E7D}" type="pres">
      <dgm:prSet presAssocID="{A2E2C5C0-1B15-4313-8FA0-EFB0D30AD3A2}" presName="parSh" presStyleLbl="node1" presStyleIdx="1" presStyleCnt="5"/>
      <dgm:spPr/>
    </dgm:pt>
    <dgm:pt modelId="{42BF598D-B6FD-44CE-B502-B3DB4DFAC1AC}" type="pres">
      <dgm:prSet presAssocID="{A2E2C5C0-1B15-4313-8FA0-EFB0D30AD3A2}" presName="desTx" presStyleLbl="fgAcc1" presStyleIdx="1" presStyleCnt="5">
        <dgm:presLayoutVars>
          <dgm:bulletEnabled val="1"/>
        </dgm:presLayoutVars>
      </dgm:prSet>
      <dgm:spPr/>
    </dgm:pt>
    <dgm:pt modelId="{39FAC9EF-1067-4B6D-B4DB-FD92ECD31299}" type="pres">
      <dgm:prSet presAssocID="{2A9B0674-559F-4D5D-9707-B29E609D1232}" presName="sibTrans" presStyleLbl="sibTrans2D1" presStyleIdx="1" presStyleCnt="4"/>
      <dgm:spPr/>
    </dgm:pt>
    <dgm:pt modelId="{3B641710-961B-41A3-B1A0-4DBFB942A7D7}" type="pres">
      <dgm:prSet presAssocID="{2A9B0674-559F-4D5D-9707-B29E609D1232}" presName="connTx" presStyleLbl="sibTrans2D1" presStyleIdx="1" presStyleCnt="4"/>
      <dgm:spPr/>
    </dgm:pt>
    <dgm:pt modelId="{7ACFFD82-3ED2-469D-BA5A-4054A34D5207}" type="pres">
      <dgm:prSet presAssocID="{1D4BE3D4-58B3-4BA2-A664-A92D1B75EFD4}" presName="composite" presStyleCnt="0"/>
      <dgm:spPr/>
    </dgm:pt>
    <dgm:pt modelId="{3BB68803-2953-4160-9A17-4E5802D6AD30}" type="pres">
      <dgm:prSet presAssocID="{1D4BE3D4-58B3-4BA2-A664-A92D1B75EFD4}" presName="parTx" presStyleLbl="node1" presStyleIdx="1" presStyleCnt="5">
        <dgm:presLayoutVars>
          <dgm:chMax val="0"/>
          <dgm:chPref val="0"/>
          <dgm:bulletEnabled val="1"/>
        </dgm:presLayoutVars>
      </dgm:prSet>
      <dgm:spPr/>
    </dgm:pt>
    <dgm:pt modelId="{C5462746-E147-461E-A400-64593155E248}" type="pres">
      <dgm:prSet presAssocID="{1D4BE3D4-58B3-4BA2-A664-A92D1B75EFD4}" presName="parSh" presStyleLbl="node1" presStyleIdx="2" presStyleCnt="5"/>
      <dgm:spPr/>
    </dgm:pt>
    <dgm:pt modelId="{2528C3CD-600E-4380-87A4-E88C6847A7BE}" type="pres">
      <dgm:prSet presAssocID="{1D4BE3D4-58B3-4BA2-A664-A92D1B75EFD4}" presName="desTx" presStyleLbl="fgAcc1" presStyleIdx="2" presStyleCnt="5">
        <dgm:presLayoutVars>
          <dgm:bulletEnabled val="1"/>
        </dgm:presLayoutVars>
      </dgm:prSet>
      <dgm:spPr/>
    </dgm:pt>
    <dgm:pt modelId="{F18D68D1-0E12-49AA-A3B8-4E8A4FDB4E1A}" type="pres">
      <dgm:prSet presAssocID="{EFCEF7E0-46B1-49F6-A29E-B73007B770FE}" presName="sibTrans" presStyleLbl="sibTrans2D1" presStyleIdx="2" presStyleCnt="4"/>
      <dgm:spPr/>
    </dgm:pt>
    <dgm:pt modelId="{F3405F28-2183-4632-9B15-F4BECD986E41}" type="pres">
      <dgm:prSet presAssocID="{EFCEF7E0-46B1-49F6-A29E-B73007B770FE}" presName="connTx" presStyleLbl="sibTrans2D1" presStyleIdx="2" presStyleCnt="4"/>
      <dgm:spPr/>
    </dgm:pt>
    <dgm:pt modelId="{03BCF398-CDB3-4B38-9504-610A8BE8537E}" type="pres">
      <dgm:prSet presAssocID="{998087A2-6954-4764-A0E7-18CBB7E7F361}" presName="composite" presStyleCnt="0"/>
      <dgm:spPr/>
    </dgm:pt>
    <dgm:pt modelId="{9A5309FD-2F28-4839-A9B8-A343E1CCE319}" type="pres">
      <dgm:prSet presAssocID="{998087A2-6954-4764-A0E7-18CBB7E7F361}" presName="parTx" presStyleLbl="node1" presStyleIdx="2" presStyleCnt="5">
        <dgm:presLayoutVars>
          <dgm:chMax val="0"/>
          <dgm:chPref val="0"/>
          <dgm:bulletEnabled val="1"/>
        </dgm:presLayoutVars>
      </dgm:prSet>
      <dgm:spPr/>
    </dgm:pt>
    <dgm:pt modelId="{07B5EFC6-9800-4DAC-94BC-AD54EB451F5A}" type="pres">
      <dgm:prSet presAssocID="{998087A2-6954-4764-A0E7-18CBB7E7F361}" presName="parSh" presStyleLbl="node1" presStyleIdx="3" presStyleCnt="5"/>
      <dgm:spPr/>
    </dgm:pt>
    <dgm:pt modelId="{123C08D7-74CA-4E65-B196-C022D0742C23}" type="pres">
      <dgm:prSet presAssocID="{998087A2-6954-4764-A0E7-18CBB7E7F361}" presName="desTx" presStyleLbl="fgAcc1" presStyleIdx="3" presStyleCnt="5">
        <dgm:presLayoutVars>
          <dgm:bulletEnabled val="1"/>
        </dgm:presLayoutVars>
      </dgm:prSet>
      <dgm:spPr/>
    </dgm:pt>
    <dgm:pt modelId="{6470FA56-3EDF-44C4-8495-329707268F30}" type="pres">
      <dgm:prSet presAssocID="{13F1DA92-0615-4949-9E27-157FF7444F44}" presName="sibTrans" presStyleLbl="sibTrans2D1" presStyleIdx="3" presStyleCnt="4"/>
      <dgm:spPr/>
    </dgm:pt>
    <dgm:pt modelId="{008C7426-7486-4DF1-B329-9C725CADAB82}" type="pres">
      <dgm:prSet presAssocID="{13F1DA92-0615-4949-9E27-157FF7444F44}" presName="connTx" presStyleLbl="sibTrans2D1" presStyleIdx="3" presStyleCnt="4"/>
      <dgm:spPr/>
    </dgm:pt>
    <dgm:pt modelId="{CC2CC839-141A-40DE-8BF1-4ABDB2F28018}" type="pres">
      <dgm:prSet presAssocID="{D12F2250-4C83-4B2A-9C59-9AD53CEA7E2D}" presName="composite" presStyleCnt="0"/>
      <dgm:spPr/>
    </dgm:pt>
    <dgm:pt modelId="{1F12AB5D-8DA1-4625-AC8D-E6D32622004C}" type="pres">
      <dgm:prSet presAssocID="{D12F2250-4C83-4B2A-9C59-9AD53CEA7E2D}" presName="parTx" presStyleLbl="node1" presStyleIdx="3" presStyleCnt="5">
        <dgm:presLayoutVars>
          <dgm:chMax val="0"/>
          <dgm:chPref val="0"/>
          <dgm:bulletEnabled val="1"/>
        </dgm:presLayoutVars>
      </dgm:prSet>
      <dgm:spPr/>
    </dgm:pt>
    <dgm:pt modelId="{25ECB5FD-2940-4A5E-B8EF-516B3E682401}" type="pres">
      <dgm:prSet presAssocID="{D12F2250-4C83-4B2A-9C59-9AD53CEA7E2D}" presName="parSh" presStyleLbl="node1" presStyleIdx="4" presStyleCnt="5"/>
      <dgm:spPr/>
    </dgm:pt>
    <dgm:pt modelId="{D7FDD5B1-DFA9-4EFA-A4C0-1BA61111A36C}" type="pres">
      <dgm:prSet presAssocID="{D12F2250-4C83-4B2A-9C59-9AD53CEA7E2D}" presName="desTx" presStyleLbl="fgAcc1" presStyleIdx="4" presStyleCnt="5">
        <dgm:presLayoutVars>
          <dgm:bulletEnabled val="1"/>
        </dgm:presLayoutVars>
      </dgm:prSet>
      <dgm:spPr/>
    </dgm:pt>
  </dgm:ptLst>
  <dgm:cxnLst>
    <dgm:cxn modelId="{AD1DE206-28CA-43DD-9C61-5B884A969589}" srcId="{998087A2-6954-4764-A0E7-18CBB7E7F361}" destId="{AB248480-0B67-4AD0-8F5D-9017AC8316EE}" srcOrd="0" destOrd="0" parTransId="{68D68A6A-94FE-4E77-9CEE-163979A621C4}" sibTransId="{E388D8CD-CD44-40BF-A7F6-3739C9AFCAD4}"/>
    <dgm:cxn modelId="{16C3E44C-96AD-4F44-8272-7027FCFC2F88}" type="presOf" srcId="{FC691BE0-3A80-4804-AF78-D1AB05908B40}" destId="{305B1E63-5045-4285-8861-7CBD6C7A4C6D}" srcOrd="0" destOrd="2" presId="urn:microsoft.com/office/officeart/2005/8/layout/process3"/>
    <dgm:cxn modelId="{043E689A-5DEA-4B95-A806-923EC77669D7}" type="presOf" srcId="{F2516987-A18C-4F7C-89DC-367006FFD445}" destId="{520F8B74-B2F0-43B1-B8DA-4D51FDCEF851}" srcOrd="0" destOrd="0" presId="urn:microsoft.com/office/officeart/2005/8/layout/process3"/>
    <dgm:cxn modelId="{A09F6237-F05F-42A0-A5BA-36E13015F668}" type="presOf" srcId="{F097EED7-D5D0-47AC-9FCD-8113E6F3380B}" destId="{2528C3CD-600E-4380-87A4-E88C6847A7BE}" srcOrd="0" destOrd="0" presId="urn:microsoft.com/office/officeart/2005/8/layout/process3"/>
    <dgm:cxn modelId="{45A1F29B-45A6-4246-88E7-AF54647A7BEB}" type="presOf" srcId="{8E8B3AD4-675E-4523-8FA1-D4F6DCC4FB30}" destId="{E2C0B8E7-F66A-4085-8212-FBE12D011EB1}" srcOrd="1" destOrd="0" presId="urn:microsoft.com/office/officeart/2005/8/layout/process3"/>
    <dgm:cxn modelId="{2091CAE7-BBCA-43F5-B41B-194508F5B849}" srcId="{D12F2250-4C83-4B2A-9C59-9AD53CEA7E2D}" destId="{DBACFFC8-D8C0-475F-A748-46039DFF5487}" srcOrd="1" destOrd="0" parTransId="{A313BD7A-2435-44C0-B83C-C6D2049F1D71}" sibTransId="{7694668F-6D39-491B-B4F9-26C6FFD18345}"/>
    <dgm:cxn modelId="{880CE7B0-0DDE-4E60-A601-316F1DB601BB}" type="presOf" srcId="{BD6D2626-0FD4-43C9-BDB7-845E8C1AD3BA}" destId="{123C08D7-74CA-4E65-B196-C022D0742C23}" srcOrd="0" destOrd="1" presId="urn:microsoft.com/office/officeart/2005/8/layout/process3"/>
    <dgm:cxn modelId="{987D53F5-8B1A-45FA-9109-4E8CA907E01F}" srcId="{F2516987-A18C-4F7C-89DC-367006FFD445}" destId="{D12F2250-4C83-4B2A-9C59-9AD53CEA7E2D}" srcOrd="4" destOrd="0" parTransId="{3A9AD8DC-2F1B-46E0-88D5-81C3A6115596}" sibTransId="{0B7F2F34-2A49-40C2-9E59-95DE91EAAED1}"/>
    <dgm:cxn modelId="{2DAD4531-BFDF-474C-B879-7608952416C1}" type="presOf" srcId="{07CCAA1C-27EA-4F34-8A47-21926E24714F}" destId="{305B1E63-5045-4285-8861-7CBD6C7A4C6D}" srcOrd="0" destOrd="1" presId="urn:microsoft.com/office/officeart/2005/8/layout/process3"/>
    <dgm:cxn modelId="{5C16FFA6-8C8E-4A9A-95F4-8FDF3CDAD421}" srcId="{998087A2-6954-4764-A0E7-18CBB7E7F361}" destId="{E4220A19-E71A-4E10-9F99-DF133F4DB554}" srcOrd="3" destOrd="0" parTransId="{A7BAA4E2-ECE7-4DFA-8BE9-F48BE157D710}" sibTransId="{648DCE1C-3CDD-4308-A8C8-7ABEC8552ACF}"/>
    <dgm:cxn modelId="{8DD3159B-3302-49A6-ABF0-4F83987B10EB}" type="presOf" srcId="{03D6F6DC-FD86-462D-B5C7-079869366BB1}" destId="{9DACBC8E-B44F-4D26-B7D1-B55BE3C26C4B}" srcOrd="1" destOrd="0" presId="urn:microsoft.com/office/officeart/2005/8/layout/process3"/>
    <dgm:cxn modelId="{32A1B1D1-E392-4B85-A000-8F252333283B}" type="presOf" srcId="{5680916C-DB47-47B4-BAB5-A97972B4374E}" destId="{D7FDD5B1-DFA9-4EFA-A4C0-1BA61111A36C}" srcOrd="0" destOrd="0" presId="urn:microsoft.com/office/officeart/2005/8/layout/process3"/>
    <dgm:cxn modelId="{162F44B2-2AB8-4BB6-ACE0-2E47D8F0EA84}" srcId="{1D4BE3D4-58B3-4BA2-A664-A92D1B75EFD4}" destId="{F097EED7-D5D0-47AC-9FCD-8113E6F3380B}" srcOrd="0" destOrd="0" parTransId="{94A194A3-9DA2-46A7-B38C-413045321076}" sibTransId="{E2535148-6002-434D-B3A3-C602F59BC821}"/>
    <dgm:cxn modelId="{4AD5CDC8-36CE-40EC-851F-7B4DCE9C0C61}" srcId="{F2516987-A18C-4F7C-89DC-367006FFD445}" destId="{8E8B3AD4-675E-4523-8FA1-D4F6DCC4FB30}" srcOrd="0" destOrd="0" parTransId="{5871AF9E-8692-44D3-9AC4-76154C42BB2A}" sibTransId="{03D6F6DC-FD86-462D-B5C7-079869366BB1}"/>
    <dgm:cxn modelId="{D25117A5-7D92-421E-9FCF-4306FC05A658}" type="presOf" srcId="{694F4221-B9F5-4420-92F2-191F353DA280}" destId="{2528C3CD-600E-4380-87A4-E88C6847A7BE}" srcOrd="0" destOrd="1" presId="urn:microsoft.com/office/officeart/2005/8/layout/process3"/>
    <dgm:cxn modelId="{FC3012F5-AA41-4A25-8E01-BCC19A4E180B}" type="presOf" srcId="{D12F2250-4C83-4B2A-9C59-9AD53CEA7E2D}" destId="{25ECB5FD-2940-4A5E-B8EF-516B3E682401}" srcOrd="1" destOrd="0" presId="urn:microsoft.com/office/officeart/2005/8/layout/process3"/>
    <dgm:cxn modelId="{C0B669B7-C8A6-4499-A404-F4AEEF8B8EBF}" type="presOf" srcId="{AB248480-0B67-4AD0-8F5D-9017AC8316EE}" destId="{123C08D7-74CA-4E65-B196-C022D0742C23}" srcOrd="0" destOrd="0" presId="urn:microsoft.com/office/officeart/2005/8/layout/process3"/>
    <dgm:cxn modelId="{EBF6E65C-E022-4F48-988C-F89293BA0EB4}" srcId="{F2516987-A18C-4F7C-89DC-367006FFD445}" destId="{1D4BE3D4-58B3-4BA2-A664-A92D1B75EFD4}" srcOrd="2" destOrd="0" parTransId="{E2FDC231-C955-46A0-8AFE-E102CF6FBBF7}" sibTransId="{EFCEF7E0-46B1-49F6-A29E-B73007B770FE}"/>
    <dgm:cxn modelId="{9EA802D1-5672-4325-800C-19E8A2C359B2}" type="presOf" srcId="{CCE05EE2-1F8D-453B-94D6-ACD26C118A52}" destId="{305B1E63-5045-4285-8861-7CBD6C7A4C6D}" srcOrd="0" destOrd="0" presId="urn:microsoft.com/office/officeart/2005/8/layout/process3"/>
    <dgm:cxn modelId="{AEAD5DF0-3F80-4A5A-A5DB-B1B55C6009CB}" type="presOf" srcId="{8E8B3AD4-675E-4523-8FA1-D4F6DCC4FB30}" destId="{D4D125C6-4337-4619-AAAE-56044FD21347}" srcOrd="0" destOrd="0" presId="urn:microsoft.com/office/officeart/2005/8/layout/process3"/>
    <dgm:cxn modelId="{4BB67B56-EB04-45C0-9240-EF4B61DD1716}" type="presOf" srcId="{13F1DA92-0615-4949-9E27-157FF7444F44}" destId="{6470FA56-3EDF-44C4-8495-329707268F30}" srcOrd="0" destOrd="0" presId="urn:microsoft.com/office/officeart/2005/8/layout/process3"/>
    <dgm:cxn modelId="{5BC4CBDB-35D2-4C8A-AB2B-EC05F80B83E5}" type="presOf" srcId="{1D4BE3D4-58B3-4BA2-A664-A92D1B75EFD4}" destId="{C5462746-E147-461E-A400-64593155E248}" srcOrd="1" destOrd="0" presId="urn:microsoft.com/office/officeart/2005/8/layout/process3"/>
    <dgm:cxn modelId="{BB94C79D-8924-42D8-8619-87592B21B49B}" type="presOf" srcId="{13F1DA92-0615-4949-9E27-157FF7444F44}" destId="{008C7426-7486-4DF1-B329-9C725CADAB82}" srcOrd="1" destOrd="0" presId="urn:microsoft.com/office/officeart/2005/8/layout/process3"/>
    <dgm:cxn modelId="{FBAEE40F-7333-4D0A-BA5B-4E62CA68843F}" type="presOf" srcId="{2A9B0674-559F-4D5D-9707-B29E609D1232}" destId="{3B641710-961B-41A3-B1A0-4DBFB942A7D7}" srcOrd="1" destOrd="0" presId="urn:microsoft.com/office/officeart/2005/8/layout/process3"/>
    <dgm:cxn modelId="{8FEEB77A-6A21-43B7-9E44-85C7A6927D3C}" type="presOf" srcId="{998087A2-6954-4764-A0E7-18CBB7E7F361}" destId="{9A5309FD-2F28-4839-A9B8-A343E1CCE319}" srcOrd="0" destOrd="0" presId="urn:microsoft.com/office/officeart/2005/8/layout/process3"/>
    <dgm:cxn modelId="{B69D60AD-E511-44E7-B81B-134DC8E7FE61}" type="presOf" srcId="{A2E2C5C0-1B15-4313-8FA0-EFB0D30AD3A2}" destId="{113452E8-6EFE-4876-94E7-16F1B9F27E7D}" srcOrd="1" destOrd="0" presId="urn:microsoft.com/office/officeart/2005/8/layout/process3"/>
    <dgm:cxn modelId="{BF3F0816-B9F3-430E-AD25-3D673FF4A15B}" srcId="{998087A2-6954-4764-A0E7-18CBB7E7F361}" destId="{9B0F5347-E0E5-4867-8160-AE1C08CC7369}" srcOrd="2" destOrd="0" parTransId="{CB776689-ED9E-4E58-83EE-D9F5D4751507}" sibTransId="{FBB31BBF-798F-4CDD-877C-1448505B83A7}"/>
    <dgm:cxn modelId="{C87BE82E-AEFD-4918-95EF-6F63902400E2}" type="presOf" srcId="{1D4BE3D4-58B3-4BA2-A664-A92D1B75EFD4}" destId="{3BB68803-2953-4160-9A17-4E5802D6AD30}" srcOrd="0" destOrd="0" presId="urn:microsoft.com/office/officeart/2005/8/layout/process3"/>
    <dgm:cxn modelId="{C0865006-10C0-4FEA-AA9F-5A5CC2DD493E}" srcId="{8E8B3AD4-675E-4523-8FA1-D4F6DCC4FB30}" destId="{FC691BE0-3A80-4804-AF78-D1AB05908B40}" srcOrd="2" destOrd="0" parTransId="{232D8BA4-467F-404C-A87E-04A5A6A87CD9}" sibTransId="{9287AA20-983E-48B8-A557-A199C8A422B7}"/>
    <dgm:cxn modelId="{E588E380-B815-411C-905F-F443954FDBED}" type="presOf" srcId="{E4220A19-E71A-4E10-9F99-DF133F4DB554}" destId="{123C08D7-74CA-4E65-B196-C022D0742C23}" srcOrd="0" destOrd="3" presId="urn:microsoft.com/office/officeart/2005/8/layout/process3"/>
    <dgm:cxn modelId="{C541742F-795C-4AE1-A4FA-7EDD2DA60520}" type="presOf" srcId="{A2E2C5C0-1B15-4313-8FA0-EFB0D30AD3A2}" destId="{E94B3463-5069-4129-AE88-D47638205D91}" srcOrd="0" destOrd="0" presId="urn:microsoft.com/office/officeart/2005/8/layout/process3"/>
    <dgm:cxn modelId="{63E437A3-71E1-4DE9-9BFD-4606DEAEEBAA}" type="presOf" srcId="{03D6F6DC-FD86-462D-B5C7-079869366BB1}" destId="{77E36466-BAB3-4BB7-8D1F-97A68B85AE44}" srcOrd="0" destOrd="0" presId="urn:microsoft.com/office/officeart/2005/8/layout/process3"/>
    <dgm:cxn modelId="{B061A8EA-6F99-4A42-8A1B-AD478E07C608}" type="presOf" srcId="{5A826297-E5EC-493D-ADA9-FA24E623E4B0}" destId="{42BF598D-B6FD-44CE-B502-B3DB4DFAC1AC}" srcOrd="0" destOrd="0" presId="urn:microsoft.com/office/officeart/2005/8/layout/process3"/>
    <dgm:cxn modelId="{71891A2D-4B67-4A8A-9B6D-93DF6C5C23C8}" type="presOf" srcId="{ADE12471-0ADB-47F3-88C0-62DCF2F02EFB}" destId="{42BF598D-B6FD-44CE-B502-B3DB4DFAC1AC}" srcOrd="0" destOrd="1" presId="urn:microsoft.com/office/officeart/2005/8/layout/process3"/>
    <dgm:cxn modelId="{9A84F785-C768-4F55-82CA-BCA2767365B0}" srcId="{D12F2250-4C83-4B2A-9C59-9AD53CEA7E2D}" destId="{5680916C-DB47-47B4-BAB5-A97972B4374E}" srcOrd="0" destOrd="0" parTransId="{25239F81-7135-4791-BF4D-EC33B426B793}" sibTransId="{53EAF304-24E9-4BF3-A42E-3B2891F43602}"/>
    <dgm:cxn modelId="{36196C64-FEEB-48BD-A544-49FBE5B497BC}" srcId="{998087A2-6954-4764-A0E7-18CBB7E7F361}" destId="{BD6D2626-0FD4-43C9-BDB7-845E8C1AD3BA}" srcOrd="1" destOrd="0" parTransId="{F2DCD07F-2266-4B17-8513-D40215953C58}" sibTransId="{76F9E710-B55B-4045-88C8-73D0C16D1398}"/>
    <dgm:cxn modelId="{21556F86-FA12-4DF5-ACBD-92CDE1394236}" type="presOf" srcId="{EFCEF7E0-46B1-49F6-A29E-B73007B770FE}" destId="{F18D68D1-0E12-49AA-A3B8-4E8A4FDB4E1A}" srcOrd="0" destOrd="0" presId="urn:microsoft.com/office/officeart/2005/8/layout/process3"/>
    <dgm:cxn modelId="{EE668572-5A02-4EB5-8DE5-1A3BBC00E80B}" type="presOf" srcId="{9B0F5347-E0E5-4867-8160-AE1C08CC7369}" destId="{123C08D7-74CA-4E65-B196-C022D0742C23}" srcOrd="0" destOrd="2" presId="urn:microsoft.com/office/officeart/2005/8/layout/process3"/>
    <dgm:cxn modelId="{6A475D0D-CDC0-46D7-9248-BCE2D3608A74}" type="presOf" srcId="{998087A2-6954-4764-A0E7-18CBB7E7F361}" destId="{07B5EFC6-9800-4DAC-94BC-AD54EB451F5A}" srcOrd="1" destOrd="0" presId="urn:microsoft.com/office/officeart/2005/8/layout/process3"/>
    <dgm:cxn modelId="{BEF75580-0E99-478A-B968-BA774EC6B5A5}" srcId="{8E8B3AD4-675E-4523-8FA1-D4F6DCC4FB30}" destId="{CCE05EE2-1F8D-453B-94D6-ACD26C118A52}" srcOrd="0" destOrd="0" parTransId="{1D3ACAD3-5F54-4E17-B724-2BCD2FDC3C1A}" sibTransId="{A9334246-4823-46C2-BFB2-15B667D6A01E}"/>
    <dgm:cxn modelId="{09033698-7D07-4C68-8E94-369306E6F60F}" type="presOf" srcId="{D4175FF3-C285-461B-A84F-2FD0C7F0BB17}" destId="{305B1E63-5045-4285-8861-7CBD6C7A4C6D}" srcOrd="0" destOrd="3" presId="urn:microsoft.com/office/officeart/2005/8/layout/process3"/>
    <dgm:cxn modelId="{EBE1124E-ED01-4614-B96A-ADB01EEAF4EF}" srcId="{8E8B3AD4-675E-4523-8FA1-D4F6DCC4FB30}" destId="{D4175FF3-C285-461B-A84F-2FD0C7F0BB17}" srcOrd="3" destOrd="0" parTransId="{46E1607B-7B85-42C7-AD75-0AF7A9C90035}" sibTransId="{DE0820B4-8F0F-499B-91E3-DFF21ED27898}"/>
    <dgm:cxn modelId="{C6200A61-AE33-426A-80FE-5B823788C8B4}" srcId="{8E8B3AD4-675E-4523-8FA1-D4F6DCC4FB30}" destId="{07CCAA1C-27EA-4F34-8A47-21926E24714F}" srcOrd="1" destOrd="0" parTransId="{2A7CD6A8-0CD2-4789-B4A0-B189E469093F}" sibTransId="{F9B6CA31-68A5-450D-BAEC-9A93633CA859}"/>
    <dgm:cxn modelId="{8880BB20-95FD-4231-AF4C-63C36EF047D6}" srcId="{F2516987-A18C-4F7C-89DC-367006FFD445}" destId="{998087A2-6954-4764-A0E7-18CBB7E7F361}" srcOrd="3" destOrd="0" parTransId="{7B64E07C-143F-4938-A7DC-434C2233CFB4}" sibTransId="{13F1DA92-0615-4949-9E27-157FF7444F44}"/>
    <dgm:cxn modelId="{2C0F64EF-6297-49E7-AEB2-A2EDF172A940}" srcId="{A2E2C5C0-1B15-4313-8FA0-EFB0D30AD3A2}" destId="{5A826297-E5EC-493D-ADA9-FA24E623E4B0}" srcOrd="0" destOrd="0" parTransId="{27FD6F1D-B59D-4E3B-89C9-C41466249EDA}" sibTransId="{24D3897F-9086-48C7-9241-8EFA083CE77C}"/>
    <dgm:cxn modelId="{FECE0F99-CAA3-46BA-8F57-1D106BD3236A}" srcId="{A2E2C5C0-1B15-4313-8FA0-EFB0D30AD3A2}" destId="{ADE12471-0ADB-47F3-88C0-62DCF2F02EFB}" srcOrd="1" destOrd="0" parTransId="{B58B59B2-0B4A-4577-A96A-E26FFE51FF16}" sibTransId="{81E092E2-19C2-4B36-8A5E-E651BB35CE12}"/>
    <dgm:cxn modelId="{EF362771-9965-4F34-9472-E06DD6A4EB1C}" type="presOf" srcId="{EFCEF7E0-46B1-49F6-A29E-B73007B770FE}" destId="{F3405F28-2183-4632-9B15-F4BECD986E41}" srcOrd="1" destOrd="0" presId="urn:microsoft.com/office/officeart/2005/8/layout/process3"/>
    <dgm:cxn modelId="{831E528A-2B57-4550-B0B5-D6D661D26290}" type="presOf" srcId="{DBACFFC8-D8C0-475F-A748-46039DFF5487}" destId="{D7FDD5B1-DFA9-4EFA-A4C0-1BA61111A36C}" srcOrd="0" destOrd="1" presId="urn:microsoft.com/office/officeart/2005/8/layout/process3"/>
    <dgm:cxn modelId="{D2044BEC-8EEF-4C55-8110-28E4BBBAB761}" srcId="{1D4BE3D4-58B3-4BA2-A664-A92D1B75EFD4}" destId="{694F4221-B9F5-4420-92F2-191F353DA280}" srcOrd="1" destOrd="0" parTransId="{97A1AD76-46F2-4645-9135-D4E548371F2A}" sibTransId="{1A397A61-CF77-41BF-93F2-ED062382C49B}"/>
    <dgm:cxn modelId="{67F8D1DA-71E4-4006-8EB4-7981BB7BBB15}" srcId="{F2516987-A18C-4F7C-89DC-367006FFD445}" destId="{A2E2C5C0-1B15-4313-8FA0-EFB0D30AD3A2}" srcOrd="1" destOrd="0" parTransId="{D40FBF69-6CE8-45C9-8327-61AC4EB939B7}" sibTransId="{2A9B0674-559F-4D5D-9707-B29E609D1232}"/>
    <dgm:cxn modelId="{FBA7F0FF-D65F-4A53-B77E-480D9E682AA2}" type="presOf" srcId="{D12F2250-4C83-4B2A-9C59-9AD53CEA7E2D}" destId="{1F12AB5D-8DA1-4625-AC8D-E6D32622004C}" srcOrd="0" destOrd="0" presId="urn:microsoft.com/office/officeart/2005/8/layout/process3"/>
    <dgm:cxn modelId="{2CAD5319-0485-4DB5-A4D5-D28B056C547F}" type="presOf" srcId="{2A9B0674-559F-4D5D-9707-B29E609D1232}" destId="{39FAC9EF-1067-4B6D-B4DB-FD92ECD31299}" srcOrd="0" destOrd="0" presId="urn:microsoft.com/office/officeart/2005/8/layout/process3"/>
    <dgm:cxn modelId="{297BEDDF-C4E2-42C8-A2F9-C89F15B4E434}" type="presParOf" srcId="{520F8B74-B2F0-43B1-B8DA-4D51FDCEF851}" destId="{7F63AC3F-D980-4DAB-9C03-D47FC139686B}" srcOrd="0" destOrd="0" presId="urn:microsoft.com/office/officeart/2005/8/layout/process3"/>
    <dgm:cxn modelId="{782D618B-A7FB-40D5-A68A-2959675944A6}" type="presParOf" srcId="{7F63AC3F-D980-4DAB-9C03-D47FC139686B}" destId="{D4D125C6-4337-4619-AAAE-56044FD21347}" srcOrd="0" destOrd="0" presId="urn:microsoft.com/office/officeart/2005/8/layout/process3"/>
    <dgm:cxn modelId="{58D56D39-AD75-40E3-AD36-56A4F88C13FD}" type="presParOf" srcId="{7F63AC3F-D980-4DAB-9C03-D47FC139686B}" destId="{E2C0B8E7-F66A-4085-8212-FBE12D011EB1}" srcOrd="1" destOrd="0" presId="urn:microsoft.com/office/officeart/2005/8/layout/process3"/>
    <dgm:cxn modelId="{3C8FC544-C19E-4917-A1E5-8038477FC0B6}" type="presParOf" srcId="{7F63AC3F-D980-4DAB-9C03-D47FC139686B}" destId="{305B1E63-5045-4285-8861-7CBD6C7A4C6D}" srcOrd="2" destOrd="0" presId="urn:microsoft.com/office/officeart/2005/8/layout/process3"/>
    <dgm:cxn modelId="{2A7152D3-1D0C-47C3-A720-5D21D981D42D}" type="presParOf" srcId="{520F8B74-B2F0-43B1-B8DA-4D51FDCEF851}" destId="{77E36466-BAB3-4BB7-8D1F-97A68B85AE44}" srcOrd="1" destOrd="0" presId="urn:microsoft.com/office/officeart/2005/8/layout/process3"/>
    <dgm:cxn modelId="{299506A2-F744-42E2-B723-B572F8A81D0B}" type="presParOf" srcId="{77E36466-BAB3-4BB7-8D1F-97A68B85AE44}" destId="{9DACBC8E-B44F-4D26-B7D1-B55BE3C26C4B}" srcOrd="0" destOrd="0" presId="urn:microsoft.com/office/officeart/2005/8/layout/process3"/>
    <dgm:cxn modelId="{A3346BEC-4311-4E74-89A1-F6FCA72A1290}" type="presParOf" srcId="{520F8B74-B2F0-43B1-B8DA-4D51FDCEF851}" destId="{36FDC90F-1BEC-4E2A-86F0-26C294421D85}" srcOrd="2" destOrd="0" presId="urn:microsoft.com/office/officeart/2005/8/layout/process3"/>
    <dgm:cxn modelId="{BCD8E068-8ECD-4FE7-A35A-B1448C93D4D8}" type="presParOf" srcId="{36FDC90F-1BEC-4E2A-86F0-26C294421D85}" destId="{E94B3463-5069-4129-AE88-D47638205D91}" srcOrd="0" destOrd="0" presId="urn:microsoft.com/office/officeart/2005/8/layout/process3"/>
    <dgm:cxn modelId="{131A878E-B5CC-4D7D-8771-F72C6B36103E}" type="presParOf" srcId="{36FDC90F-1BEC-4E2A-86F0-26C294421D85}" destId="{113452E8-6EFE-4876-94E7-16F1B9F27E7D}" srcOrd="1" destOrd="0" presId="urn:microsoft.com/office/officeart/2005/8/layout/process3"/>
    <dgm:cxn modelId="{520CCD0A-B737-4301-9E58-944CDAA1B592}" type="presParOf" srcId="{36FDC90F-1BEC-4E2A-86F0-26C294421D85}" destId="{42BF598D-B6FD-44CE-B502-B3DB4DFAC1AC}" srcOrd="2" destOrd="0" presId="urn:microsoft.com/office/officeart/2005/8/layout/process3"/>
    <dgm:cxn modelId="{198E6FD3-990E-4438-9A9B-C10239053222}" type="presParOf" srcId="{520F8B74-B2F0-43B1-B8DA-4D51FDCEF851}" destId="{39FAC9EF-1067-4B6D-B4DB-FD92ECD31299}" srcOrd="3" destOrd="0" presId="urn:microsoft.com/office/officeart/2005/8/layout/process3"/>
    <dgm:cxn modelId="{F112BE64-13EC-44CC-B72B-8E4207868C9E}" type="presParOf" srcId="{39FAC9EF-1067-4B6D-B4DB-FD92ECD31299}" destId="{3B641710-961B-41A3-B1A0-4DBFB942A7D7}" srcOrd="0" destOrd="0" presId="urn:microsoft.com/office/officeart/2005/8/layout/process3"/>
    <dgm:cxn modelId="{220924EC-242F-493C-B7F9-2E682A604063}" type="presParOf" srcId="{520F8B74-B2F0-43B1-B8DA-4D51FDCEF851}" destId="{7ACFFD82-3ED2-469D-BA5A-4054A34D5207}" srcOrd="4" destOrd="0" presId="urn:microsoft.com/office/officeart/2005/8/layout/process3"/>
    <dgm:cxn modelId="{493B6C6E-C96F-43C7-A8D6-84061B707CD5}" type="presParOf" srcId="{7ACFFD82-3ED2-469D-BA5A-4054A34D5207}" destId="{3BB68803-2953-4160-9A17-4E5802D6AD30}" srcOrd="0" destOrd="0" presId="urn:microsoft.com/office/officeart/2005/8/layout/process3"/>
    <dgm:cxn modelId="{918C203C-2A44-499A-9691-95E1BDDCD5A1}" type="presParOf" srcId="{7ACFFD82-3ED2-469D-BA5A-4054A34D5207}" destId="{C5462746-E147-461E-A400-64593155E248}" srcOrd="1" destOrd="0" presId="urn:microsoft.com/office/officeart/2005/8/layout/process3"/>
    <dgm:cxn modelId="{92F1A325-3204-4381-939C-0BDAD6BD6188}" type="presParOf" srcId="{7ACFFD82-3ED2-469D-BA5A-4054A34D5207}" destId="{2528C3CD-600E-4380-87A4-E88C6847A7BE}" srcOrd="2" destOrd="0" presId="urn:microsoft.com/office/officeart/2005/8/layout/process3"/>
    <dgm:cxn modelId="{56484AC0-888B-4CB4-BE70-246056521AA4}" type="presParOf" srcId="{520F8B74-B2F0-43B1-B8DA-4D51FDCEF851}" destId="{F18D68D1-0E12-49AA-A3B8-4E8A4FDB4E1A}" srcOrd="5" destOrd="0" presId="urn:microsoft.com/office/officeart/2005/8/layout/process3"/>
    <dgm:cxn modelId="{9DA50D0A-484C-4D0E-A047-3B583B5E1E7A}" type="presParOf" srcId="{F18D68D1-0E12-49AA-A3B8-4E8A4FDB4E1A}" destId="{F3405F28-2183-4632-9B15-F4BECD986E41}" srcOrd="0" destOrd="0" presId="urn:microsoft.com/office/officeart/2005/8/layout/process3"/>
    <dgm:cxn modelId="{ECF8BA40-445F-489B-B275-C12CFA76A66C}" type="presParOf" srcId="{520F8B74-B2F0-43B1-B8DA-4D51FDCEF851}" destId="{03BCF398-CDB3-4B38-9504-610A8BE8537E}" srcOrd="6" destOrd="0" presId="urn:microsoft.com/office/officeart/2005/8/layout/process3"/>
    <dgm:cxn modelId="{89B7AC2D-5C34-4CFC-9782-5A7178CFC5B8}" type="presParOf" srcId="{03BCF398-CDB3-4B38-9504-610A8BE8537E}" destId="{9A5309FD-2F28-4839-A9B8-A343E1CCE319}" srcOrd="0" destOrd="0" presId="urn:microsoft.com/office/officeart/2005/8/layout/process3"/>
    <dgm:cxn modelId="{03DC4C28-6797-4425-A29D-6E394AAD2C11}" type="presParOf" srcId="{03BCF398-CDB3-4B38-9504-610A8BE8537E}" destId="{07B5EFC6-9800-4DAC-94BC-AD54EB451F5A}" srcOrd="1" destOrd="0" presId="urn:microsoft.com/office/officeart/2005/8/layout/process3"/>
    <dgm:cxn modelId="{CD94A3B6-D3A0-41BA-A6B9-131E8FF98857}" type="presParOf" srcId="{03BCF398-CDB3-4B38-9504-610A8BE8537E}" destId="{123C08D7-74CA-4E65-B196-C022D0742C23}" srcOrd="2" destOrd="0" presId="urn:microsoft.com/office/officeart/2005/8/layout/process3"/>
    <dgm:cxn modelId="{E7D4622F-B407-4630-82C8-B70698CA7238}" type="presParOf" srcId="{520F8B74-B2F0-43B1-B8DA-4D51FDCEF851}" destId="{6470FA56-3EDF-44C4-8495-329707268F30}" srcOrd="7" destOrd="0" presId="urn:microsoft.com/office/officeart/2005/8/layout/process3"/>
    <dgm:cxn modelId="{4D5197E9-A1DA-4EF4-9C51-C820196646E7}" type="presParOf" srcId="{6470FA56-3EDF-44C4-8495-329707268F30}" destId="{008C7426-7486-4DF1-B329-9C725CADAB82}" srcOrd="0" destOrd="0" presId="urn:microsoft.com/office/officeart/2005/8/layout/process3"/>
    <dgm:cxn modelId="{AA853699-2D8D-4BA4-B91C-F33E32BC3105}" type="presParOf" srcId="{520F8B74-B2F0-43B1-B8DA-4D51FDCEF851}" destId="{CC2CC839-141A-40DE-8BF1-4ABDB2F28018}" srcOrd="8" destOrd="0" presId="urn:microsoft.com/office/officeart/2005/8/layout/process3"/>
    <dgm:cxn modelId="{028359A8-6B67-4ED8-9AE4-3A7327361DC8}" type="presParOf" srcId="{CC2CC839-141A-40DE-8BF1-4ABDB2F28018}" destId="{1F12AB5D-8DA1-4625-AC8D-E6D32622004C}" srcOrd="0" destOrd="0" presId="urn:microsoft.com/office/officeart/2005/8/layout/process3"/>
    <dgm:cxn modelId="{6978010A-C457-46B3-B8AE-0EF15970CCBC}" type="presParOf" srcId="{CC2CC839-141A-40DE-8BF1-4ABDB2F28018}" destId="{25ECB5FD-2940-4A5E-B8EF-516B3E682401}" srcOrd="1" destOrd="0" presId="urn:microsoft.com/office/officeart/2005/8/layout/process3"/>
    <dgm:cxn modelId="{13727145-EE01-4D3D-A08B-D6FBACF0C6AC}" type="presParOf" srcId="{CC2CC839-141A-40DE-8BF1-4ABDB2F28018}" destId="{D7FDD5B1-DFA9-4EFA-A4C0-1BA61111A36C}"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C0B8E7-F66A-4085-8212-FBE12D011EB1}">
      <dsp:nvSpPr>
        <dsp:cNvPr id="0" name=""/>
        <dsp:cNvSpPr/>
      </dsp:nvSpPr>
      <dsp:spPr>
        <a:xfrm>
          <a:off x="6100" y="251586"/>
          <a:ext cx="1376526" cy="7009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en-US" sz="1200" kern="1200"/>
            <a:t>User History Data</a:t>
          </a:r>
        </a:p>
      </dsp:txBody>
      <dsp:txXfrm>
        <a:off x="6100" y="251586"/>
        <a:ext cx="1376526" cy="467325"/>
      </dsp:txXfrm>
    </dsp:sp>
    <dsp:sp modelId="{305B1E63-5045-4285-8861-7CBD6C7A4C6D}">
      <dsp:nvSpPr>
        <dsp:cNvPr id="0" name=""/>
        <dsp:cNvSpPr/>
      </dsp:nvSpPr>
      <dsp:spPr>
        <a:xfrm>
          <a:off x="288040" y="718912"/>
          <a:ext cx="1376526" cy="20493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a:t>Order History</a:t>
          </a:r>
        </a:p>
        <a:p>
          <a:pPr marL="114300" lvl="1" indent="-114300" algn="l" defTabSz="533400">
            <a:lnSpc>
              <a:spcPct val="90000"/>
            </a:lnSpc>
            <a:spcBef>
              <a:spcPct val="0"/>
            </a:spcBef>
            <a:spcAft>
              <a:spcPct val="15000"/>
            </a:spcAft>
            <a:buChar char="•"/>
          </a:pPr>
          <a:r>
            <a:rPr lang="en-US" sz="1200" kern="1200"/>
            <a:t>Cart Details</a:t>
          </a:r>
        </a:p>
        <a:p>
          <a:pPr marL="114300" lvl="1" indent="-114300" algn="l" defTabSz="533400">
            <a:lnSpc>
              <a:spcPct val="90000"/>
            </a:lnSpc>
            <a:spcBef>
              <a:spcPct val="0"/>
            </a:spcBef>
            <a:spcAft>
              <a:spcPct val="15000"/>
            </a:spcAft>
            <a:buChar char="•"/>
          </a:pPr>
          <a:r>
            <a:rPr lang="en-US" sz="1200" kern="1200"/>
            <a:t>ClickSteam data</a:t>
          </a:r>
        </a:p>
        <a:p>
          <a:pPr marL="114300" lvl="1" indent="-114300" algn="l" defTabSz="533400">
            <a:lnSpc>
              <a:spcPct val="90000"/>
            </a:lnSpc>
            <a:spcBef>
              <a:spcPct val="0"/>
            </a:spcBef>
            <a:spcAft>
              <a:spcPct val="15000"/>
            </a:spcAft>
            <a:buChar char="•"/>
          </a:pPr>
          <a:endParaRPr lang="en-US" sz="1200" kern="1200"/>
        </a:p>
      </dsp:txBody>
      <dsp:txXfrm>
        <a:off x="328357" y="759229"/>
        <a:ext cx="1295892" cy="1968666"/>
      </dsp:txXfrm>
    </dsp:sp>
    <dsp:sp modelId="{77E36466-BAB3-4BB7-8D1F-97A68B85AE44}">
      <dsp:nvSpPr>
        <dsp:cNvPr id="0" name=""/>
        <dsp:cNvSpPr/>
      </dsp:nvSpPr>
      <dsp:spPr>
        <a:xfrm>
          <a:off x="1591304" y="313891"/>
          <a:ext cx="442394" cy="34271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1591304" y="382434"/>
        <a:ext cx="339580" cy="205629"/>
      </dsp:txXfrm>
    </dsp:sp>
    <dsp:sp modelId="{113452E8-6EFE-4876-94E7-16F1B9F27E7D}">
      <dsp:nvSpPr>
        <dsp:cNvPr id="0" name=""/>
        <dsp:cNvSpPr/>
      </dsp:nvSpPr>
      <dsp:spPr>
        <a:xfrm>
          <a:off x="2217333" y="251586"/>
          <a:ext cx="1376526" cy="7009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en-US" sz="1200" kern="1200"/>
            <a:t>Clustering Algorithm</a:t>
          </a:r>
        </a:p>
      </dsp:txBody>
      <dsp:txXfrm>
        <a:off x="2217333" y="251586"/>
        <a:ext cx="1376526" cy="467325"/>
      </dsp:txXfrm>
    </dsp:sp>
    <dsp:sp modelId="{42BF598D-B6FD-44CE-B502-B3DB4DFAC1AC}">
      <dsp:nvSpPr>
        <dsp:cNvPr id="0" name=""/>
        <dsp:cNvSpPr/>
      </dsp:nvSpPr>
      <dsp:spPr>
        <a:xfrm>
          <a:off x="2499273" y="718912"/>
          <a:ext cx="1376526" cy="20493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a:t>Making clusters of Users</a:t>
          </a:r>
        </a:p>
        <a:p>
          <a:pPr marL="114300" lvl="1" indent="-114300" algn="l" defTabSz="533400">
            <a:lnSpc>
              <a:spcPct val="90000"/>
            </a:lnSpc>
            <a:spcBef>
              <a:spcPct val="0"/>
            </a:spcBef>
            <a:spcAft>
              <a:spcPct val="15000"/>
            </a:spcAft>
            <a:buChar char="•"/>
          </a:pPr>
          <a:r>
            <a:rPr lang="en-US" sz="1200" kern="1200"/>
            <a:t>Making clusters of Items</a:t>
          </a:r>
        </a:p>
      </dsp:txBody>
      <dsp:txXfrm>
        <a:off x="2539590" y="759229"/>
        <a:ext cx="1295892" cy="1968666"/>
      </dsp:txXfrm>
    </dsp:sp>
    <dsp:sp modelId="{39FAC9EF-1067-4B6D-B4DB-FD92ECD31299}">
      <dsp:nvSpPr>
        <dsp:cNvPr id="0" name=""/>
        <dsp:cNvSpPr/>
      </dsp:nvSpPr>
      <dsp:spPr>
        <a:xfrm>
          <a:off x="3802537" y="313891"/>
          <a:ext cx="442394" cy="34271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3802537" y="382434"/>
        <a:ext cx="339580" cy="205629"/>
      </dsp:txXfrm>
    </dsp:sp>
    <dsp:sp modelId="{C5462746-E147-461E-A400-64593155E248}">
      <dsp:nvSpPr>
        <dsp:cNvPr id="0" name=""/>
        <dsp:cNvSpPr/>
      </dsp:nvSpPr>
      <dsp:spPr>
        <a:xfrm>
          <a:off x="4428566" y="251586"/>
          <a:ext cx="1376526" cy="7009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en-US" sz="1200" kern="1200"/>
            <a:t>Data Representation</a:t>
          </a:r>
        </a:p>
      </dsp:txBody>
      <dsp:txXfrm>
        <a:off x="4428566" y="251586"/>
        <a:ext cx="1376526" cy="467325"/>
      </dsp:txXfrm>
    </dsp:sp>
    <dsp:sp modelId="{2528C3CD-600E-4380-87A4-E88C6847A7BE}">
      <dsp:nvSpPr>
        <dsp:cNvPr id="0" name=""/>
        <dsp:cNvSpPr/>
      </dsp:nvSpPr>
      <dsp:spPr>
        <a:xfrm>
          <a:off x="4710506" y="718912"/>
          <a:ext cx="1376526" cy="20493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a:t>m * n User Item Matrix</a:t>
          </a:r>
        </a:p>
        <a:p>
          <a:pPr marL="114300" lvl="1" indent="-114300" algn="l" defTabSz="533400">
            <a:lnSpc>
              <a:spcPct val="90000"/>
            </a:lnSpc>
            <a:spcBef>
              <a:spcPct val="0"/>
            </a:spcBef>
            <a:spcAft>
              <a:spcPct val="15000"/>
            </a:spcAft>
            <a:buChar char="•"/>
          </a:pPr>
          <a:r>
            <a:rPr lang="en-US" sz="1200" kern="1200"/>
            <a:t>Affinity Matrix</a:t>
          </a:r>
        </a:p>
      </dsp:txBody>
      <dsp:txXfrm>
        <a:off x="4750823" y="759229"/>
        <a:ext cx="1295892" cy="1968666"/>
      </dsp:txXfrm>
    </dsp:sp>
    <dsp:sp modelId="{F18D68D1-0E12-49AA-A3B8-4E8A4FDB4E1A}">
      <dsp:nvSpPr>
        <dsp:cNvPr id="0" name=""/>
        <dsp:cNvSpPr/>
      </dsp:nvSpPr>
      <dsp:spPr>
        <a:xfrm>
          <a:off x="6013770" y="313891"/>
          <a:ext cx="442394" cy="34271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6013770" y="382434"/>
        <a:ext cx="339580" cy="205629"/>
      </dsp:txXfrm>
    </dsp:sp>
    <dsp:sp modelId="{07B5EFC6-9800-4DAC-94BC-AD54EB451F5A}">
      <dsp:nvSpPr>
        <dsp:cNvPr id="0" name=""/>
        <dsp:cNvSpPr/>
      </dsp:nvSpPr>
      <dsp:spPr>
        <a:xfrm>
          <a:off x="6639799" y="251586"/>
          <a:ext cx="1376526" cy="7009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en-US" sz="1200" kern="1200"/>
            <a:t>Collaborative Filtering Algorithm</a:t>
          </a:r>
        </a:p>
      </dsp:txBody>
      <dsp:txXfrm>
        <a:off x="6639799" y="251586"/>
        <a:ext cx="1376526" cy="467325"/>
      </dsp:txXfrm>
    </dsp:sp>
    <dsp:sp modelId="{123C08D7-74CA-4E65-B196-C022D0742C23}">
      <dsp:nvSpPr>
        <dsp:cNvPr id="0" name=""/>
        <dsp:cNvSpPr/>
      </dsp:nvSpPr>
      <dsp:spPr>
        <a:xfrm>
          <a:off x="6921739" y="718912"/>
          <a:ext cx="1376526" cy="20493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a:t>Selection of best method using RMSE</a:t>
          </a:r>
        </a:p>
        <a:p>
          <a:pPr marL="114300" lvl="1" indent="-114300" algn="l" defTabSz="533400">
            <a:lnSpc>
              <a:spcPct val="90000"/>
            </a:lnSpc>
            <a:spcBef>
              <a:spcPct val="0"/>
            </a:spcBef>
            <a:spcAft>
              <a:spcPct val="15000"/>
            </a:spcAft>
            <a:buChar char="•"/>
          </a:pPr>
          <a:r>
            <a:rPr lang="en-US" sz="1200" kern="1200"/>
            <a:t>User based Collaborative filtering </a:t>
          </a:r>
        </a:p>
        <a:p>
          <a:pPr marL="114300" lvl="1" indent="-114300" algn="l" defTabSz="533400">
            <a:lnSpc>
              <a:spcPct val="90000"/>
            </a:lnSpc>
            <a:spcBef>
              <a:spcPct val="0"/>
            </a:spcBef>
            <a:spcAft>
              <a:spcPct val="15000"/>
            </a:spcAft>
            <a:buChar char="•"/>
          </a:pPr>
          <a:r>
            <a:rPr lang="en-US" sz="1200" kern="1200"/>
            <a:t>Item based Collaborative filtering</a:t>
          </a:r>
        </a:p>
        <a:p>
          <a:pPr marL="114300" lvl="1" indent="-114300" algn="l" defTabSz="533400">
            <a:lnSpc>
              <a:spcPct val="90000"/>
            </a:lnSpc>
            <a:spcBef>
              <a:spcPct val="0"/>
            </a:spcBef>
            <a:spcAft>
              <a:spcPct val="15000"/>
            </a:spcAft>
            <a:buChar char="•"/>
          </a:pPr>
          <a:r>
            <a:rPr lang="en-US" sz="1200" kern="1200"/>
            <a:t>Hybrid filtering </a:t>
          </a:r>
        </a:p>
      </dsp:txBody>
      <dsp:txXfrm>
        <a:off x="6962056" y="759229"/>
        <a:ext cx="1295892" cy="1968666"/>
      </dsp:txXfrm>
    </dsp:sp>
    <dsp:sp modelId="{6470FA56-3EDF-44C4-8495-329707268F30}">
      <dsp:nvSpPr>
        <dsp:cNvPr id="0" name=""/>
        <dsp:cNvSpPr/>
      </dsp:nvSpPr>
      <dsp:spPr>
        <a:xfrm>
          <a:off x="8225003" y="313891"/>
          <a:ext cx="442394" cy="34271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8225003" y="382434"/>
        <a:ext cx="339580" cy="205629"/>
      </dsp:txXfrm>
    </dsp:sp>
    <dsp:sp modelId="{25ECB5FD-2940-4A5E-B8EF-516B3E682401}">
      <dsp:nvSpPr>
        <dsp:cNvPr id="0" name=""/>
        <dsp:cNvSpPr/>
      </dsp:nvSpPr>
      <dsp:spPr>
        <a:xfrm>
          <a:off x="8851032" y="251586"/>
          <a:ext cx="1376526" cy="70098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en-US" sz="1200" kern="1200"/>
            <a:t>Prediction Output </a:t>
          </a:r>
        </a:p>
      </dsp:txBody>
      <dsp:txXfrm>
        <a:off x="8851032" y="251586"/>
        <a:ext cx="1376526" cy="467325"/>
      </dsp:txXfrm>
    </dsp:sp>
    <dsp:sp modelId="{D7FDD5B1-DFA9-4EFA-A4C0-1BA61111A36C}">
      <dsp:nvSpPr>
        <dsp:cNvPr id="0" name=""/>
        <dsp:cNvSpPr/>
      </dsp:nvSpPr>
      <dsp:spPr>
        <a:xfrm>
          <a:off x="9132972" y="718912"/>
          <a:ext cx="1376526" cy="20493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a:t>Best 6 Item recommeded </a:t>
          </a:r>
        </a:p>
        <a:p>
          <a:pPr marL="114300" lvl="1" indent="-114300" algn="l" defTabSz="533400">
            <a:lnSpc>
              <a:spcPct val="90000"/>
            </a:lnSpc>
            <a:spcBef>
              <a:spcPct val="0"/>
            </a:spcBef>
            <a:spcAft>
              <a:spcPct val="15000"/>
            </a:spcAft>
            <a:buChar char="•"/>
          </a:pPr>
          <a:r>
            <a:rPr lang="en-US" sz="1200" kern="1200"/>
            <a:t>Other business Rules</a:t>
          </a:r>
        </a:p>
      </dsp:txBody>
      <dsp:txXfrm>
        <a:off x="9173289" y="759229"/>
        <a:ext cx="1295892" cy="1968666"/>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6512309-1135-4B6E-B768-7966F85D6C28}" type="datetimeFigureOut">
              <a:rPr lang="en-US" smtClean="0"/>
              <a:t>2/10/2017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01DC17-6EFD-4CEF-90D2-570FF48AA9DF}" type="slidenum">
              <a:rPr lang="en-US" smtClean="0"/>
              <a:t>‹#›</a:t>
            </a:fld>
            <a:endParaRPr lang="en-US"/>
          </a:p>
        </p:txBody>
      </p:sp>
    </p:spTree>
    <p:extLst>
      <p:ext uri="{BB962C8B-B14F-4D97-AF65-F5344CB8AC3E}">
        <p14:creationId xmlns:p14="http://schemas.microsoft.com/office/powerpoint/2010/main" val="2210617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512309-1135-4B6E-B768-7966F85D6C28}" type="datetimeFigureOut">
              <a:rPr lang="en-US" smtClean="0"/>
              <a:t>2/10/2017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01DC17-6EFD-4CEF-90D2-570FF48AA9DF}" type="slidenum">
              <a:rPr lang="en-US" smtClean="0"/>
              <a:t>‹#›</a:t>
            </a:fld>
            <a:endParaRPr lang="en-US"/>
          </a:p>
        </p:txBody>
      </p:sp>
    </p:spTree>
    <p:extLst>
      <p:ext uri="{BB962C8B-B14F-4D97-AF65-F5344CB8AC3E}">
        <p14:creationId xmlns:p14="http://schemas.microsoft.com/office/powerpoint/2010/main" val="3285462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512309-1135-4B6E-B768-7966F85D6C28}" type="datetimeFigureOut">
              <a:rPr lang="en-US" smtClean="0"/>
              <a:t>2/10/2017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01DC17-6EFD-4CEF-90D2-570FF48AA9DF}" type="slidenum">
              <a:rPr lang="en-US" smtClean="0"/>
              <a:t>‹#›</a:t>
            </a:fld>
            <a:endParaRPr lang="en-US"/>
          </a:p>
        </p:txBody>
      </p:sp>
    </p:spTree>
    <p:extLst>
      <p:ext uri="{BB962C8B-B14F-4D97-AF65-F5344CB8AC3E}">
        <p14:creationId xmlns:p14="http://schemas.microsoft.com/office/powerpoint/2010/main" val="1624527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512309-1135-4B6E-B768-7966F85D6C28}" type="datetimeFigureOut">
              <a:rPr lang="en-US" smtClean="0"/>
              <a:t>2/10/2017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01DC17-6EFD-4CEF-90D2-570FF48AA9DF}" type="slidenum">
              <a:rPr lang="en-US" smtClean="0"/>
              <a:t>‹#›</a:t>
            </a:fld>
            <a:endParaRPr lang="en-US"/>
          </a:p>
        </p:txBody>
      </p:sp>
    </p:spTree>
    <p:extLst>
      <p:ext uri="{BB962C8B-B14F-4D97-AF65-F5344CB8AC3E}">
        <p14:creationId xmlns:p14="http://schemas.microsoft.com/office/powerpoint/2010/main" val="2388729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512309-1135-4B6E-B768-7966F85D6C28}" type="datetimeFigureOut">
              <a:rPr lang="en-US" smtClean="0"/>
              <a:t>2/10/2017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01DC17-6EFD-4CEF-90D2-570FF48AA9DF}" type="slidenum">
              <a:rPr lang="en-US" smtClean="0"/>
              <a:t>‹#›</a:t>
            </a:fld>
            <a:endParaRPr lang="en-US"/>
          </a:p>
        </p:txBody>
      </p:sp>
    </p:spTree>
    <p:extLst>
      <p:ext uri="{BB962C8B-B14F-4D97-AF65-F5344CB8AC3E}">
        <p14:creationId xmlns:p14="http://schemas.microsoft.com/office/powerpoint/2010/main" val="1913665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512309-1135-4B6E-B768-7966F85D6C28}" type="datetimeFigureOut">
              <a:rPr lang="en-US" smtClean="0"/>
              <a:t>2/10/2017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01DC17-6EFD-4CEF-90D2-570FF48AA9DF}" type="slidenum">
              <a:rPr lang="en-US" smtClean="0"/>
              <a:t>‹#›</a:t>
            </a:fld>
            <a:endParaRPr lang="en-US"/>
          </a:p>
        </p:txBody>
      </p:sp>
    </p:spTree>
    <p:extLst>
      <p:ext uri="{BB962C8B-B14F-4D97-AF65-F5344CB8AC3E}">
        <p14:creationId xmlns:p14="http://schemas.microsoft.com/office/powerpoint/2010/main" val="471309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512309-1135-4B6E-B768-7966F85D6C28}" type="datetimeFigureOut">
              <a:rPr lang="en-US" smtClean="0"/>
              <a:t>2/10/2017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01DC17-6EFD-4CEF-90D2-570FF48AA9DF}" type="slidenum">
              <a:rPr lang="en-US" smtClean="0"/>
              <a:t>‹#›</a:t>
            </a:fld>
            <a:endParaRPr lang="en-US"/>
          </a:p>
        </p:txBody>
      </p:sp>
    </p:spTree>
    <p:extLst>
      <p:ext uri="{BB962C8B-B14F-4D97-AF65-F5344CB8AC3E}">
        <p14:creationId xmlns:p14="http://schemas.microsoft.com/office/powerpoint/2010/main" val="3601594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512309-1135-4B6E-B768-7966F85D6C28}" type="datetimeFigureOut">
              <a:rPr lang="en-US" smtClean="0"/>
              <a:t>2/10/2017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01DC17-6EFD-4CEF-90D2-570FF48AA9DF}" type="slidenum">
              <a:rPr lang="en-US" smtClean="0"/>
              <a:t>‹#›</a:t>
            </a:fld>
            <a:endParaRPr lang="en-US"/>
          </a:p>
        </p:txBody>
      </p:sp>
    </p:spTree>
    <p:extLst>
      <p:ext uri="{BB962C8B-B14F-4D97-AF65-F5344CB8AC3E}">
        <p14:creationId xmlns:p14="http://schemas.microsoft.com/office/powerpoint/2010/main" val="608397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512309-1135-4B6E-B768-7966F85D6C28}" type="datetimeFigureOut">
              <a:rPr lang="en-US" smtClean="0"/>
              <a:t>2/10/2017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01DC17-6EFD-4CEF-90D2-570FF48AA9DF}" type="slidenum">
              <a:rPr lang="en-US" smtClean="0"/>
              <a:t>‹#›</a:t>
            </a:fld>
            <a:endParaRPr lang="en-US"/>
          </a:p>
        </p:txBody>
      </p:sp>
    </p:spTree>
    <p:extLst>
      <p:ext uri="{BB962C8B-B14F-4D97-AF65-F5344CB8AC3E}">
        <p14:creationId xmlns:p14="http://schemas.microsoft.com/office/powerpoint/2010/main" val="2052680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6512309-1135-4B6E-B768-7966F85D6C28}" type="datetimeFigureOut">
              <a:rPr lang="en-US" smtClean="0"/>
              <a:t>2/10/2017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01DC17-6EFD-4CEF-90D2-570FF48AA9DF}" type="slidenum">
              <a:rPr lang="en-US" smtClean="0"/>
              <a:t>‹#›</a:t>
            </a:fld>
            <a:endParaRPr lang="en-US"/>
          </a:p>
        </p:txBody>
      </p:sp>
    </p:spTree>
    <p:extLst>
      <p:ext uri="{BB962C8B-B14F-4D97-AF65-F5344CB8AC3E}">
        <p14:creationId xmlns:p14="http://schemas.microsoft.com/office/powerpoint/2010/main" val="4253554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6512309-1135-4B6E-B768-7966F85D6C28}" type="datetimeFigureOut">
              <a:rPr lang="en-US" smtClean="0"/>
              <a:t>2/10/2017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01DC17-6EFD-4CEF-90D2-570FF48AA9DF}" type="slidenum">
              <a:rPr lang="en-US" smtClean="0"/>
              <a:t>‹#›</a:t>
            </a:fld>
            <a:endParaRPr lang="en-US"/>
          </a:p>
        </p:txBody>
      </p:sp>
    </p:spTree>
    <p:extLst>
      <p:ext uri="{BB962C8B-B14F-4D97-AF65-F5344CB8AC3E}">
        <p14:creationId xmlns:p14="http://schemas.microsoft.com/office/powerpoint/2010/main" val="1089882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512309-1135-4B6E-B768-7966F85D6C28}" type="datetimeFigureOut">
              <a:rPr lang="en-US" smtClean="0"/>
              <a:t>2/10/2017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01DC17-6EFD-4CEF-90D2-570FF48AA9DF}" type="slidenum">
              <a:rPr lang="en-US" smtClean="0"/>
              <a:t>‹#›</a:t>
            </a:fld>
            <a:endParaRPr lang="en-US"/>
          </a:p>
        </p:txBody>
      </p:sp>
    </p:spTree>
    <p:extLst>
      <p:ext uri="{BB962C8B-B14F-4D97-AF65-F5344CB8AC3E}">
        <p14:creationId xmlns:p14="http://schemas.microsoft.com/office/powerpoint/2010/main" val="34906503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77788" y="3143407"/>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3200" i="1" dirty="0">
              <a:latin typeface="+mn-lt"/>
            </a:endParaRPr>
          </a:p>
          <a:p>
            <a:r>
              <a:rPr lang="en-US" sz="3200" i="1" dirty="0">
                <a:latin typeface="+mn-lt"/>
              </a:rPr>
              <a:t>Darshil Gohel</a:t>
            </a:r>
          </a:p>
          <a:p>
            <a:r>
              <a:rPr lang="en-US" sz="2400" i="1" dirty="0">
                <a:latin typeface="+mn-lt"/>
              </a:rPr>
              <a:t>Masters Student </a:t>
            </a:r>
          </a:p>
          <a:p>
            <a:r>
              <a:rPr lang="en-US" sz="2400" i="1" dirty="0">
                <a:latin typeface="+mn-lt"/>
              </a:rPr>
              <a:t>University of Texas at Dallas</a:t>
            </a:r>
          </a:p>
        </p:txBody>
      </p:sp>
      <p:sp>
        <p:nvSpPr>
          <p:cNvPr id="2" name="Rectangle 1"/>
          <p:cNvSpPr/>
          <p:nvPr/>
        </p:nvSpPr>
        <p:spPr>
          <a:xfrm>
            <a:off x="1130177" y="990618"/>
            <a:ext cx="10039223"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Sample Recommendation Systems</a:t>
            </a:r>
          </a:p>
        </p:txBody>
      </p:sp>
      <p:sp>
        <p:nvSpPr>
          <p:cNvPr id="3" name="Rectangle 2"/>
          <p:cNvSpPr/>
          <p:nvPr/>
        </p:nvSpPr>
        <p:spPr>
          <a:xfrm>
            <a:off x="1095008" y="2299464"/>
            <a:ext cx="9966126"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Collaborative filtering Approaches</a:t>
            </a:r>
          </a:p>
        </p:txBody>
      </p:sp>
    </p:spTree>
    <p:extLst>
      <p:ext uri="{BB962C8B-B14F-4D97-AF65-F5344CB8AC3E}">
        <p14:creationId xmlns:p14="http://schemas.microsoft.com/office/powerpoint/2010/main" val="2566669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t>Selection of Collaborative Filtering Method</a:t>
            </a:r>
            <a:br>
              <a:rPr lang="en-US" sz="3600" b="1" dirty="0"/>
            </a:br>
            <a:r>
              <a:rPr lang="en-US" sz="3600" b="1" dirty="0"/>
              <a:t>- For New Users</a:t>
            </a:r>
            <a:br>
              <a:rPr lang="en-US" sz="3600" dirty="0"/>
            </a:br>
            <a:endParaRPr lang="en-US" sz="3600" dirty="0"/>
          </a:p>
        </p:txBody>
      </p:sp>
      <p:sp>
        <p:nvSpPr>
          <p:cNvPr id="3" name="Content Placeholder 2"/>
          <p:cNvSpPr>
            <a:spLocks noGrp="1"/>
          </p:cNvSpPr>
          <p:nvPr>
            <p:ph idx="1"/>
          </p:nvPr>
        </p:nvSpPr>
        <p:spPr>
          <a:xfrm>
            <a:off x="838200" y="1650813"/>
            <a:ext cx="10515600" cy="4351338"/>
          </a:xfrm>
        </p:spPr>
        <p:txBody>
          <a:bodyPr>
            <a:normAutofit fontScale="92500" lnSpcReduction="10000"/>
          </a:bodyPr>
          <a:lstStyle/>
          <a:p>
            <a:r>
              <a:rPr lang="en-US" sz="3300" dirty="0"/>
              <a:t>Assumptions: </a:t>
            </a:r>
          </a:p>
          <a:p>
            <a:pPr lvl="1"/>
            <a:r>
              <a:rPr lang="en-US" dirty="0"/>
              <a:t>Number of Users: It is assumed here that the user is completely new and system don’t know about that except the clickstream data. Hence , clustering system which the prior step of the recommendation system will failed to categorized it and hence New User has to be compared with large number of users. So, we are taking number of user as large as possible.</a:t>
            </a:r>
          </a:p>
          <a:p>
            <a:pPr lvl="1"/>
            <a:endParaRPr lang="en-US" dirty="0"/>
          </a:p>
          <a:p>
            <a:pPr lvl="1"/>
            <a:r>
              <a:rPr lang="en-US" dirty="0"/>
              <a:t>Number of Items: If I would be new user to </a:t>
            </a:r>
            <a:r>
              <a:rPr lang="en-US" dirty="0" err="1"/>
              <a:t>zappos</a:t>
            </a:r>
            <a:r>
              <a:rPr lang="en-US" dirty="0"/>
              <a:t> site then I will navigate the </a:t>
            </a:r>
            <a:r>
              <a:rPr lang="en-US" dirty="0" err="1"/>
              <a:t>zappos</a:t>
            </a:r>
            <a:r>
              <a:rPr lang="en-US" dirty="0"/>
              <a:t> site with curiosity of knowing which items have been sold rather then just jumping of particular category. So , in case of new User, they will try to explore more and more items and item categories then the loyal customer. New users are confused or still in dilemma what to buy and what to not. Hence keeping more and more item in our considering and hence our </a:t>
            </a:r>
            <a:r>
              <a:rPr lang="en-US" dirty="0" err="1"/>
              <a:t>itemset</a:t>
            </a:r>
            <a:r>
              <a:rPr lang="en-US" dirty="0"/>
              <a:t> for new user will be as large as possible.</a:t>
            </a:r>
          </a:p>
          <a:p>
            <a:pPr lvl="1"/>
            <a:endParaRPr lang="en-US" dirty="0"/>
          </a:p>
          <a:p>
            <a:pPr lvl="1"/>
            <a:endParaRPr lang="en-US" dirty="0"/>
          </a:p>
          <a:p>
            <a:endParaRPr lang="en-US" dirty="0"/>
          </a:p>
        </p:txBody>
      </p:sp>
    </p:spTree>
    <p:extLst>
      <p:ext uri="{BB962C8B-B14F-4D97-AF65-F5344CB8AC3E}">
        <p14:creationId xmlns:p14="http://schemas.microsoft.com/office/powerpoint/2010/main" val="3404237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Autofit/>
          </a:bodyPr>
          <a:lstStyle/>
          <a:p>
            <a:r>
              <a:rPr lang="en-US" sz="3600" b="1" dirty="0"/>
              <a:t>Selection of Collaborative Filtering Method</a:t>
            </a:r>
            <a:br>
              <a:rPr lang="en-US" sz="3600" b="1" dirty="0"/>
            </a:br>
            <a:r>
              <a:rPr lang="en-US" sz="3600" b="1" dirty="0"/>
              <a:t>- For New Users</a:t>
            </a:r>
            <a:br>
              <a:rPr lang="en-US" sz="3600" dirty="0"/>
            </a:br>
            <a:endParaRPr lang="en-US" sz="3600" dirty="0"/>
          </a:p>
        </p:txBody>
      </p:sp>
      <p:sp>
        <p:nvSpPr>
          <p:cNvPr id="6" name="Content Placeholder 2"/>
          <p:cNvSpPr>
            <a:spLocks noGrp="1"/>
          </p:cNvSpPr>
          <p:nvPr>
            <p:ph idx="1"/>
          </p:nvPr>
        </p:nvSpPr>
        <p:spPr>
          <a:xfrm>
            <a:off x="838200" y="1610472"/>
            <a:ext cx="10515600" cy="4351338"/>
          </a:xfrm>
        </p:spPr>
        <p:txBody>
          <a:bodyPr>
            <a:normAutofit/>
          </a:bodyPr>
          <a:lstStyle/>
          <a:p>
            <a:r>
              <a:rPr lang="en-US" sz="3100" dirty="0"/>
              <a:t>Assumptions: </a:t>
            </a:r>
          </a:p>
          <a:p>
            <a:pPr lvl="1"/>
            <a:r>
              <a:rPr lang="en-US" sz="2200" dirty="0"/>
              <a:t>Rating of Items: from clickstream data, for new users,  if user spend more time on particular item, it is more likely that he likes that product and will try to buy that product in the future.</a:t>
            </a:r>
          </a:p>
          <a:p>
            <a:pPr lvl="1"/>
            <a:endParaRPr lang="en-US" dirty="0"/>
          </a:p>
          <a:p>
            <a:pPr lvl="1"/>
            <a:endParaRPr lang="en-US" dirty="0"/>
          </a:p>
          <a:p>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852248318"/>
              </p:ext>
            </p:extLst>
          </p:nvPr>
        </p:nvGraphicFramePr>
        <p:xfrm>
          <a:off x="4647451" y="3170173"/>
          <a:ext cx="3026335" cy="1773865"/>
        </p:xfrm>
        <a:graphic>
          <a:graphicData uri="http://schemas.openxmlformats.org/drawingml/2006/table">
            <a:tbl>
              <a:tblPr firstRow="1" firstCol="1" bandRow="1">
                <a:tableStyleId>{5C22544A-7EE6-4342-B048-85BDC9FD1C3A}</a:tableStyleId>
              </a:tblPr>
              <a:tblGrid>
                <a:gridCol w="2229931">
                  <a:extLst>
                    <a:ext uri="{9D8B030D-6E8A-4147-A177-3AD203B41FA5}">
                      <a16:colId xmlns:a16="http://schemas.microsoft.com/office/drawing/2014/main" val="1742447113"/>
                    </a:ext>
                  </a:extLst>
                </a:gridCol>
                <a:gridCol w="796404">
                  <a:extLst>
                    <a:ext uri="{9D8B030D-6E8A-4147-A177-3AD203B41FA5}">
                      <a16:colId xmlns:a16="http://schemas.microsoft.com/office/drawing/2014/main" val="2402899356"/>
                    </a:ext>
                  </a:extLst>
                </a:gridCol>
              </a:tblGrid>
              <a:tr h="429757">
                <a:tc>
                  <a:txBody>
                    <a:bodyPr/>
                    <a:lstStyle/>
                    <a:p>
                      <a:pPr marL="0" marR="0">
                        <a:lnSpc>
                          <a:spcPct val="107000"/>
                        </a:lnSpc>
                        <a:spcBef>
                          <a:spcPts val="0"/>
                        </a:spcBef>
                        <a:spcAft>
                          <a:spcPts val="0"/>
                        </a:spcAft>
                      </a:pPr>
                      <a:r>
                        <a:rPr lang="en-US" sz="1100">
                          <a:effectLst/>
                        </a:rPr>
                        <a:t>Time spent on item(Seconds)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Rating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069653140"/>
                  </a:ext>
                </a:extLst>
              </a:tr>
              <a:tr h="224018">
                <a:tc>
                  <a:txBody>
                    <a:bodyPr/>
                    <a:lstStyle/>
                    <a:p>
                      <a:pPr marL="0" marR="0">
                        <a:lnSpc>
                          <a:spcPct val="107000"/>
                        </a:lnSpc>
                        <a:spcBef>
                          <a:spcPts val="0"/>
                        </a:spcBef>
                        <a:spcAft>
                          <a:spcPts val="0"/>
                        </a:spcAft>
                      </a:pPr>
                      <a:r>
                        <a:rPr lang="en-US" sz="1100">
                          <a:effectLst/>
                        </a:rPr>
                        <a:t>&lt;10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272966231"/>
                  </a:ext>
                </a:extLst>
              </a:tr>
              <a:tr h="224018">
                <a:tc>
                  <a:txBody>
                    <a:bodyPr/>
                    <a:lstStyle/>
                    <a:p>
                      <a:pPr marL="0" marR="0">
                        <a:lnSpc>
                          <a:spcPct val="107000"/>
                        </a:lnSpc>
                        <a:spcBef>
                          <a:spcPts val="0"/>
                        </a:spcBef>
                        <a:spcAft>
                          <a:spcPts val="0"/>
                        </a:spcAft>
                      </a:pPr>
                      <a:r>
                        <a:rPr lang="en-US" sz="1100">
                          <a:effectLst/>
                        </a:rPr>
                        <a:t>10 to 20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550863937"/>
                  </a:ext>
                </a:extLst>
              </a:tr>
              <a:tr h="224018">
                <a:tc>
                  <a:txBody>
                    <a:bodyPr/>
                    <a:lstStyle/>
                    <a:p>
                      <a:pPr marL="0" marR="0">
                        <a:lnSpc>
                          <a:spcPct val="107000"/>
                        </a:lnSpc>
                        <a:spcBef>
                          <a:spcPts val="0"/>
                        </a:spcBef>
                        <a:spcAft>
                          <a:spcPts val="0"/>
                        </a:spcAft>
                      </a:pPr>
                      <a:r>
                        <a:rPr lang="en-US" sz="1100">
                          <a:effectLst/>
                        </a:rPr>
                        <a:t>20 to 30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027758027"/>
                  </a:ext>
                </a:extLst>
              </a:tr>
              <a:tr h="224018">
                <a:tc>
                  <a:txBody>
                    <a:bodyPr/>
                    <a:lstStyle/>
                    <a:p>
                      <a:pPr marL="0" marR="0">
                        <a:lnSpc>
                          <a:spcPct val="107000"/>
                        </a:lnSpc>
                        <a:spcBef>
                          <a:spcPts val="0"/>
                        </a:spcBef>
                        <a:spcAft>
                          <a:spcPts val="0"/>
                        </a:spcAft>
                      </a:pPr>
                      <a:r>
                        <a:rPr lang="en-US" sz="1100">
                          <a:effectLst/>
                        </a:rPr>
                        <a:t>30 to 40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841268113"/>
                  </a:ext>
                </a:extLst>
              </a:tr>
              <a:tr h="224018">
                <a:tc>
                  <a:txBody>
                    <a:bodyPr/>
                    <a:lstStyle/>
                    <a:p>
                      <a:pPr marL="0" marR="0">
                        <a:lnSpc>
                          <a:spcPct val="107000"/>
                        </a:lnSpc>
                        <a:spcBef>
                          <a:spcPts val="0"/>
                        </a:spcBef>
                        <a:spcAft>
                          <a:spcPts val="0"/>
                        </a:spcAft>
                      </a:pPr>
                      <a:r>
                        <a:rPr lang="en-US" sz="1100" dirty="0">
                          <a:effectLst/>
                        </a:rPr>
                        <a:t>40 to 50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537241537"/>
                  </a:ext>
                </a:extLst>
              </a:tr>
              <a:tr h="224018">
                <a:tc>
                  <a:txBody>
                    <a:bodyPr/>
                    <a:lstStyle/>
                    <a:p>
                      <a:pPr marL="0" marR="0">
                        <a:lnSpc>
                          <a:spcPct val="107000"/>
                        </a:lnSpc>
                        <a:spcBef>
                          <a:spcPts val="0"/>
                        </a:spcBef>
                        <a:spcAft>
                          <a:spcPts val="0"/>
                        </a:spcAft>
                      </a:pPr>
                      <a:r>
                        <a:rPr lang="en-US" sz="1100">
                          <a:effectLst/>
                        </a:rPr>
                        <a:t>&gt;50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dirty="0">
                          <a:effectLst/>
                        </a:rPr>
                        <a:t>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258886505"/>
                  </a:ext>
                </a:extLst>
              </a:tr>
            </a:tbl>
          </a:graphicData>
        </a:graphic>
      </p:graphicFrame>
      <p:sp>
        <p:nvSpPr>
          <p:cNvPr id="8" name="Rectangle 7"/>
          <p:cNvSpPr/>
          <p:nvPr/>
        </p:nvSpPr>
        <p:spPr>
          <a:xfrm>
            <a:off x="838200" y="5118849"/>
            <a:ext cx="9793942" cy="1163139"/>
          </a:xfrm>
          <a:prstGeom prst="rect">
            <a:avLst/>
          </a:prstGeom>
        </p:spPr>
        <p:txBody>
          <a:bodyPr wrap="square">
            <a:spAutoFit/>
          </a:bodyPr>
          <a:lstStyle/>
          <a:p>
            <a:pPr marL="742950" marR="0" indent="-285750">
              <a:lnSpc>
                <a:spcPct val="107000"/>
              </a:lnSpc>
              <a:spcBef>
                <a:spcPts val="0"/>
              </a:spcBef>
              <a:spcAft>
                <a:spcPts val="800"/>
              </a:spcAft>
              <a:buFont typeface="Arial" panose="020B0604020202020204" pitchFamily="34" charset="0"/>
              <a:buChar char="•"/>
            </a:pPr>
            <a:r>
              <a:rPr lang="en-US" sz="2200" dirty="0">
                <a:latin typeface="Calibri" panose="020F0502020204030204" pitchFamily="34" charset="0"/>
                <a:ea typeface="Calibri" panose="020F0502020204030204" pitchFamily="34" charset="0"/>
                <a:cs typeface="Times New Roman" panose="02020603050405020304" pitchFamily="18" charset="0"/>
              </a:rPr>
              <a:t>For existing and returning users, rating is actually rating which customer have given to particular item. We are actually comparing all the existing and new users in our cases based upon this criteria.</a:t>
            </a:r>
          </a:p>
        </p:txBody>
      </p:sp>
    </p:spTree>
    <p:extLst>
      <p:ext uri="{BB962C8B-B14F-4D97-AF65-F5344CB8AC3E}">
        <p14:creationId xmlns:p14="http://schemas.microsoft.com/office/powerpoint/2010/main" val="4046406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92524" y="365125"/>
            <a:ext cx="1130001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t>Selection of Collaborative Filtering Method</a:t>
            </a:r>
            <a:br>
              <a:rPr lang="en-US" sz="3600" b="1" dirty="0"/>
            </a:br>
            <a:r>
              <a:rPr lang="en-US" sz="3600" b="1" dirty="0"/>
              <a:t>- For New Users</a:t>
            </a:r>
            <a:endParaRPr lang="en-US" sz="3600" dirty="0"/>
          </a:p>
        </p:txBody>
      </p:sp>
      <p:sp>
        <p:nvSpPr>
          <p:cNvPr id="12" name="Content Placeholder 11"/>
          <p:cNvSpPr>
            <a:spLocks noGrp="1"/>
          </p:cNvSpPr>
          <p:nvPr>
            <p:ph idx="1"/>
          </p:nvPr>
        </p:nvSpPr>
        <p:spPr/>
        <p:txBody>
          <a:bodyPr/>
          <a:lstStyle/>
          <a:p>
            <a:r>
              <a:rPr lang="en-US" dirty="0"/>
              <a:t>Affinity Matrix Creation Function in R:</a:t>
            </a:r>
          </a:p>
          <a:p>
            <a:pPr marL="0" indent="0">
              <a:buNone/>
            </a:pPr>
            <a:r>
              <a:rPr lang="en-US" sz="2400" b="1" i="1" dirty="0"/>
              <a:t>m1&lt;- matrix(sample(c(NA,0:5),1000000, replace=TRUE, </a:t>
            </a:r>
            <a:r>
              <a:rPr lang="en-US" sz="2400" b="1" i="1" dirty="0" err="1"/>
              <a:t>prob</a:t>
            </a:r>
            <a:r>
              <a:rPr lang="en-US" sz="2400" b="1" i="1" dirty="0"/>
              <a:t>=c(0.50,0.30,0.15,0.02,0.01,0.01,0.01)), </a:t>
            </a:r>
            <a:endParaRPr lang="en-US" sz="2400" dirty="0"/>
          </a:p>
          <a:p>
            <a:pPr marL="0" indent="0">
              <a:buNone/>
            </a:pPr>
            <a:r>
              <a:rPr lang="en-US" sz="2400" b="1" i="1" dirty="0"/>
              <a:t>            </a:t>
            </a:r>
            <a:r>
              <a:rPr lang="en-US" sz="2400" b="1" i="1" dirty="0" err="1"/>
              <a:t>nrow</a:t>
            </a:r>
            <a:r>
              <a:rPr lang="en-US" sz="2400" b="1" i="1" dirty="0"/>
              <a:t>=1000, </a:t>
            </a:r>
            <a:r>
              <a:rPr lang="en-US" sz="2400" b="1" i="1" dirty="0" err="1"/>
              <a:t>ncol</a:t>
            </a:r>
            <a:r>
              <a:rPr lang="en-US" sz="2400" b="1" i="1" dirty="0"/>
              <a:t>=1000, </a:t>
            </a:r>
            <a:r>
              <a:rPr lang="en-US" sz="2400" b="1" i="1" dirty="0" err="1"/>
              <a:t>dimnames</a:t>
            </a:r>
            <a:r>
              <a:rPr lang="en-US" sz="2400" b="1" i="1" dirty="0"/>
              <a:t> = list(</a:t>
            </a:r>
            <a:endParaRPr lang="en-US" sz="2400" dirty="0"/>
          </a:p>
          <a:p>
            <a:pPr marL="0" indent="0">
              <a:buNone/>
            </a:pPr>
            <a:r>
              <a:rPr lang="en-US" sz="2400" b="1" i="1" dirty="0"/>
              <a:t>              user=paste('U', 1:1000, </a:t>
            </a:r>
            <a:r>
              <a:rPr lang="en-US" sz="2400" b="1" i="1" dirty="0" err="1"/>
              <a:t>sep</a:t>
            </a:r>
            <a:r>
              <a:rPr lang="en-US" sz="2400" b="1" i="1" dirty="0"/>
              <a:t>=''),</a:t>
            </a:r>
            <a:endParaRPr lang="en-US" sz="2400" dirty="0"/>
          </a:p>
          <a:p>
            <a:pPr marL="0" indent="0">
              <a:buNone/>
            </a:pPr>
            <a:r>
              <a:rPr lang="en-US" sz="2400" b="1" i="1" dirty="0"/>
              <a:t>              item=paste('I', 1:1000, </a:t>
            </a:r>
            <a:r>
              <a:rPr lang="en-US" sz="2400" b="1" i="1" dirty="0" err="1"/>
              <a:t>sep</a:t>
            </a:r>
            <a:r>
              <a:rPr lang="en-US" sz="2400" b="1" i="1" dirty="0"/>
              <a:t>='')    </a:t>
            </a:r>
            <a:endParaRPr lang="en-US" sz="2400" dirty="0"/>
          </a:p>
          <a:p>
            <a:pPr marL="0" indent="0">
              <a:buNone/>
            </a:pPr>
            <a:r>
              <a:rPr lang="en-US" sz="2400" b="1" i="1" dirty="0"/>
              <a:t>            ))</a:t>
            </a:r>
            <a:endParaRPr lang="en-US" sz="2400" dirty="0"/>
          </a:p>
          <a:p>
            <a:pPr marL="457200" lvl="1" indent="0">
              <a:buNone/>
            </a:pPr>
            <a:endParaRPr lang="en-US" dirty="0"/>
          </a:p>
          <a:p>
            <a:pPr lvl="1"/>
            <a:endParaRPr lang="en-US" dirty="0"/>
          </a:p>
          <a:p>
            <a:pPr marL="0" indent="0">
              <a:buNone/>
            </a:pPr>
            <a:endParaRPr lang="en-US" dirty="0"/>
          </a:p>
        </p:txBody>
      </p:sp>
    </p:spTree>
    <p:extLst>
      <p:ext uri="{BB962C8B-B14F-4D97-AF65-F5344CB8AC3E}">
        <p14:creationId xmlns:p14="http://schemas.microsoft.com/office/powerpoint/2010/main" val="606017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41325"/>
            <a:ext cx="10515600" cy="1325563"/>
          </a:xfrm>
        </p:spPr>
        <p:txBody>
          <a:bodyPr>
            <a:normAutofit fontScale="90000"/>
          </a:bodyPr>
          <a:lstStyle/>
          <a:p>
            <a:r>
              <a:rPr lang="en-US" sz="4000" b="1" dirty="0"/>
              <a:t>Selection of Collaborative Filtering Method</a:t>
            </a:r>
            <a:br>
              <a:rPr lang="en-US" sz="4000" b="1" dirty="0"/>
            </a:br>
            <a:r>
              <a:rPr lang="en-US" sz="4000" b="1" dirty="0"/>
              <a:t>- For New Users</a:t>
            </a:r>
            <a:br>
              <a:rPr lang="en-US" dirty="0"/>
            </a:br>
            <a:endParaRPr lang="en-US" dirty="0"/>
          </a:p>
        </p:txBody>
      </p:sp>
      <p:sp>
        <p:nvSpPr>
          <p:cNvPr id="3" name="Content Placeholder 2"/>
          <p:cNvSpPr>
            <a:spLocks noGrp="1"/>
          </p:cNvSpPr>
          <p:nvPr>
            <p:ph idx="1"/>
          </p:nvPr>
        </p:nvSpPr>
        <p:spPr>
          <a:xfrm>
            <a:off x="838200" y="1471519"/>
            <a:ext cx="10515600" cy="4351338"/>
          </a:xfrm>
        </p:spPr>
        <p:txBody>
          <a:bodyPr/>
          <a:lstStyle/>
          <a:p>
            <a:r>
              <a:rPr lang="en-US" dirty="0"/>
              <a:t>Affinity Matrix Parameters: </a:t>
            </a:r>
          </a:p>
          <a:p>
            <a:pPr marL="457200" lvl="1" indent="0" eaLnBrk="0" fontAlgn="base" hangingPunct="0">
              <a:lnSpc>
                <a:spcPct val="100000"/>
              </a:lnSpc>
              <a:spcBef>
                <a:spcPct val="0"/>
              </a:spcBef>
              <a:spcAft>
                <a:spcPct val="0"/>
              </a:spcAft>
              <a:buFontTx/>
              <a:buChar char="•"/>
            </a:pPr>
            <a:r>
              <a:rPr lang="en-US" altLang="en-US" dirty="0">
                <a:latin typeface="Calibri" panose="020F0502020204030204" pitchFamily="34" charset="0"/>
                <a:ea typeface="Calibri" panose="020F0502020204030204" pitchFamily="34" charset="0"/>
                <a:cs typeface="Times New Roman" panose="02020603050405020304" pitchFamily="18" charset="0"/>
              </a:rPr>
              <a:t>Number of Users: As large as possible, hence </a:t>
            </a:r>
            <a:r>
              <a:rPr lang="en-US" altLang="en-US" dirty="0" err="1">
                <a:latin typeface="Calibri" panose="020F0502020204030204" pitchFamily="34" charset="0"/>
                <a:ea typeface="Calibri" panose="020F0502020204030204" pitchFamily="34" charset="0"/>
                <a:cs typeface="Times New Roman" panose="02020603050405020304" pitchFamily="18" charset="0"/>
              </a:rPr>
              <a:t>nrow</a:t>
            </a:r>
            <a:r>
              <a:rPr lang="en-US" altLang="en-US" dirty="0">
                <a:latin typeface="Calibri" panose="020F0502020204030204" pitchFamily="34" charset="0"/>
                <a:ea typeface="Calibri" panose="020F0502020204030204" pitchFamily="34" charset="0"/>
                <a:cs typeface="Times New Roman" panose="02020603050405020304" pitchFamily="18" charset="0"/>
              </a:rPr>
              <a:t>=1000</a:t>
            </a:r>
            <a:endParaRPr lang="en-US" altLang="en-US" dirty="0"/>
          </a:p>
          <a:p>
            <a:pPr marL="457200" lvl="1" indent="0" eaLnBrk="0" fontAlgn="base" hangingPunct="0">
              <a:lnSpc>
                <a:spcPct val="100000"/>
              </a:lnSpc>
              <a:spcBef>
                <a:spcPct val="0"/>
              </a:spcBef>
              <a:spcAft>
                <a:spcPct val="0"/>
              </a:spcAft>
              <a:buFontTx/>
              <a:buChar char="•"/>
            </a:pPr>
            <a:r>
              <a:rPr lang="en-US" altLang="en-US" dirty="0">
                <a:latin typeface="Calibri" panose="020F0502020204030204" pitchFamily="34" charset="0"/>
                <a:ea typeface="Calibri" panose="020F0502020204030204" pitchFamily="34" charset="0"/>
                <a:cs typeface="Times New Roman" panose="02020603050405020304" pitchFamily="18" charset="0"/>
              </a:rPr>
              <a:t>Number of Items: As large as possible, hence </a:t>
            </a:r>
            <a:r>
              <a:rPr lang="en-US" altLang="en-US" dirty="0" err="1">
                <a:latin typeface="Calibri" panose="020F0502020204030204" pitchFamily="34" charset="0"/>
                <a:ea typeface="Calibri" panose="020F0502020204030204" pitchFamily="34" charset="0"/>
                <a:cs typeface="Times New Roman" panose="02020603050405020304" pitchFamily="18" charset="0"/>
              </a:rPr>
              <a:t>ncol</a:t>
            </a:r>
            <a:r>
              <a:rPr lang="en-US" altLang="en-US" dirty="0">
                <a:latin typeface="Calibri" panose="020F0502020204030204" pitchFamily="34" charset="0"/>
                <a:ea typeface="Calibri" panose="020F0502020204030204" pitchFamily="34" charset="0"/>
                <a:cs typeface="Times New Roman" panose="02020603050405020304" pitchFamily="18" charset="0"/>
              </a:rPr>
              <a:t>=1000</a:t>
            </a:r>
            <a:endParaRPr lang="en-US" altLang="en-US" dirty="0"/>
          </a:p>
          <a:p>
            <a:pPr marL="457200" lvl="1" indent="0" eaLnBrk="0" fontAlgn="base" hangingPunct="0">
              <a:lnSpc>
                <a:spcPct val="100000"/>
              </a:lnSpc>
              <a:spcBef>
                <a:spcPct val="0"/>
              </a:spcBef>
              <a:spcAft>
                <a:spcPct val="0"/>
              </a:spcAft>
              <a:buFontTx/>
              <a:buChar char="•"/>
            </a:pPr>
            <a:r>
              <a:rPr lang="en-US" altLang="en-US" dirty="0">
                <a:latin typeface="Calibri" panose="020F0502020204030204" pitchFamily="34" charset="0"/>
                <a:ea typeface="Calibri" panose="020F0502020204030204" pitchFamily="34" charset="0"/>
                <a:cs typeface="Times New Roman" panose="02020603050405020304" pitchFamily="18" charset="0"/>
              </a:rPr>
              <a:t>Probabilities of Ratings</a:t>
            </a:r>
          </a:p>
          <a:p>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723709042"/>
              </p:ext>
            </p:extLst>
          </p:nvPr>
        </p:nvGraphicFramePr>
        <p:xfrm>
          <a:off x="3696184" y="3238623"/>
          <a:ext cx="5334000" cy="3291840"/>
        </p:xfrm>
        <a:graphic>
          <a:graphicData uri="http://schemas.openxmlformats.org/drawingml/2006/table">
            <a:tbl>
              <a:tblPr firstRow="1" firstCol="1" bandRow="1">
                <a:tableStyleId>{5C22544A-7EE6-4342-B048-85BDC9FD1C3A}</a:tableStyleId>
              </a:tblPr>
              <a:tblGrid>
                <a:gridCol w="1778000">
                  <a:extLst>
                    <a:ext uri="{9D8B030D-6E8A-4147-A177-3AD203B41FA5}">
                      <a16:colId xmlns:a16="http://schemas.microsoft.com/office/drawing/2014/main" val="1076191035"/>
                    </a:ext>
                  </a:extLst>
                </a:gridCol>
                <a:gridCol w="1104900">
                  <a:extLst>
                    <a:ext uri="{9D8B030D-6E8A-4147-A177-3AD203B41FA5}">
                      <a16:colId xmlns:a16="http://schemas.microsoft.com/office/drawing/2014/main" val="1153586866"/>
                    </a:ext>
                  </a:extLst>
                </a:gridCol>
                <a:gridCol w="2451100">
                  <a:extLst>
                    <a:ext uri="{9D8B030D-6E8A-4147-A177-3AD203B41FA5}">
                      <a16:colId xmlns:a16="http://schemas.microsoft.com/office/drawing/2014/main" val="77190569"/>
                    </a:ext>
                  </a:extLst>
                </a:gridCol>
              </a:tblGrid>
              <a:tr h="182880">
                <a:tc>
                  <a:txBody>
                    <a:bodyPr/>
                    <a:lstStyle/>
                    <a:p>
                      <a:pPr marL="0" marR="0" algn="ctr">
                        <a:lnSpc>
                          <a:spcPct val="107000"/>
                        </a:lnSpc>
                        <a:spcBef>
                          <a:spcPts val="0"/>
                        </a:spcBef>
                        <a:spcAft>
                          <a:spcPts val="0"/>
                        </a:spcAft>
                      </a:pPr>
                      <a:r>
                        <a:rPr lang="en-US" sz="1100">
                          <a:effectLst/>
                        </a:rPr>
                        <a:t>Rating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Probabilities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Reason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69001259"/>
                  </a:ext>
                </a:extLst>
              </a:tr>
              <a:tr h="548640">
                <a:tc>
                  <a:txBody>
                    <a:bodyPr/>
                    <a:lstStyle/>
                    <a:p>
                      <a:pPr marL="0" marR="0" algn="ctr">
                        <a:lnSpc>
                          <a:spcPct val="107000"/>
                        </a:lnSpc>
                        <a:spcBef>
                          <a:spcPts val="0"/>
                        </a:spcBef>
                        <a:spcAft>
                          <a:spcPts val="0"/>
                        </a:spcAft>
                      </a:pPr>
                      <a:r>
                        <a:rPr lang="en-US" sz="1100">
                          <a:effectLst/>
                        </a:rPr>
                        <a:t>NA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dirty="0">
                          <a:effectLst/>
                        </a:rPr>
                        <a:t>0.5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it is assumed that we don’t have any data for user item rating for around 50% of values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510455548"/>
                  </a:ext>
                </a:extLst>
              </a:tr>
              <a:tr h="548640">
                <a:tc>
                  <a:txBody>
                    <a:bodyPr/>
                    <a:lstStyle/>
                    <a:p>
                      <a:pPr marL="0" marR="0" algn="ctr">
                        <a:lnSpc>
                          <a:spcPct val="107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dirty="0">
                          <a:effectLst/>
                        </a:rPr>
                        <a:t>0.3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It is assumed that New user is just exploring site and his tendency would be exploring most of items in shot time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74582962"/>
                  </a:ext>
                </a:extLst>
              </a:tr>
              <a:tr h="548640">
                <a:tc>
                  <a:txBody>
                    <a:bodyPr/>
                    <a:lstStyle/>
                    <a:p>
                      <a:pPr marL="0" marR="0" algn="ctr">
                        <a:lnSpc>
                          <a:spcPct val="107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0.15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It is assumed that New user is just exploring site and his tendency would be exploring most of items in shot time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440681310"/>
                  </a:ext>
                </a:extLst>
              </a:tr>
              <a:tr h="365760">
                <a:tc>
                  <a:txBody>
                    <a:bodyPr/>
                    <a:lstStyle/>
                    <a:p>
                      <a:pPr marL="0" marR="0" algn="ctr">
                        <a:lnSpc>
                          <a:spcPct val="107000"/>
                        </a:lnSpc>
                        <a:spcBef>
                          <a:spcPts val="0"/>
                        </a:spcBef>
                        <a:spcAft>
                          <a:spcPts val="0"/>
                        </a:spcAft>
                      </a:pPr>
                      <a:r>
                        <a:rPr lang="en-US" sz="11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0.02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it is very less likely that user will stuck to particular item and spend time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644778283"/>
                  </a:ext>
                </a:extLst>
              </a:tr>
              <a:tr h="365760">
                <a:tc>
                  <a:txBody>
                    <a:bodyPr/>
                    <a:lstStyle/>
                    <a:p>
                      <a:pPr marL="0" marR="0" algn="ctr">
                        <a:lnSpc>
                          <a:spcPct val="107000"/>
                        </a:lnSpc>
                        <a:spcBef>
                          <a:spcPts val="0"/>
                        </a:spcBef>
                        <a:spcAft>
                          <a:spcPts val="0"/>
                        </a:spcAft>
                      </a:pPr>
                      <a:r>
                        <a:rPr lang="en-US" sz="11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0.01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It is almost impossible to like any particular item on first visit on site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213462254"/>
                  </a:ext>
                </a:extLst>
              </a:tr>
              <a:tr h="365760">
                <a:tc>
                  <a:txBody>
                    <a:bodyPr/>
                    <a:lstStyle/>
                    <a:p>
                      <a:pPr marL="0" marR="0" algn="ctr">
                        <a:lnSpc>
                          <a:spcPct val="107000"/>
                        </a:lnSpc>
                        <a:spcBef>
                          <a:spcPts val="0"/>
                        </a:spcBef>
                        <a:spcAft>
                          <a:spcPts val="0"/>
                        </a:spcAft>
                      </a:pPr>
                      <a:r>
                        <a:rPr lang="en-US" sz="11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0.01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It is almost impossible to like any particular item on first visit on site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862064864"/>
                  </a:ext>
                </a:extLst>
              </a:tr>
              <a:tr h="365760">
                <a:tc>
                  <a:txBody>
                    <a:bodyPr/>
                    <a:lstStyle/>
                    <a:p>
                      <a:pPr marL="0" marR="0" algn="ctr">
                        <a:lnSpc>
                          <a:spcPct val="107000"/>
                        </a:lnSpc>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0.01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dirty="0">
                          <a:effectLst/>
                        </a:rPr>
                        <a:t>It is almost impossible to like any particular item on first visit on site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544261759"/>
                  </a:ext>
                </a:extLst>
              </a:tr>
            </a:tbl>
          </a:graphicData>
        </a:graphic>
      </p:graphicFrame>
    </p:spTree>
    <p:extLst>
      <p:ext uri="{BB962C8B-B14F-4D97-AF65-F5344CB8AC3E}">
        <p14:creationId xmlns:p14="http://schemas.microsoft.com/office/powerpoint/2010/main" val="3682834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41325"/>
            <a:ext cx="10515600" cy="1325563"/>
          </a:xfrm>
        </p:spPr>
        <p:txBody>
          <a:bodyPr>
            <a:normAutofit fontScale="90000"/>
          </a:bodyPr>
          <a:lstStyle/>
          <a:p>
            <a:r>
              <a:rPr lang="en-US" sz="4000" b="1" dirty="0"/>
              <a:t>Selection of Collaborative Filtering Method</a:t>
            </a:r>
            <a:br>
              <a:rPr lang="en-US" sz="4000" b="1" dirty="0"/>
            </a:br>
            <a:r>
              <a:rPr lang="en-US" sz="4000" b="1" dirty="0"/>
              <a:t>- For New Users</a:t>
            </a:r>
            <a:br>
              <a:rPr lang="en-US" dirty="0"/>
            </a:br>
            <a:endParaRPr lang="en-US" dirty="0"/>
          </a:p>
        </p:txBody>
      </p:sp>
      <p:sp>
        <p:nvSpPr>
          <p:cNvPr id="3" name="Content Placeholder 2"/>
          <p:cNvSpPr>
            <a:spLocks noGrp="1"/>
          </p:cNvSpPr>
          <p:nvPr>
            <p:ph idx="1"/>
          </p:nvPr>
        </p:nvSpPr>
        <p:spPr>
          <a:xfrm>
            <a:off x="811530" y="1578199"/>
            <a:ext cx="10515600" cy="4351338"/>
          </a:xfrm>
        </p:spPr>
        <p:txBody>
          <a:bodyPr>
            <a:normAutofit/>
          </a:bodyPr>
          <a:lstStyle/>
          <a:p>
            <a:r>
              <a:rPr lang="en-US" dirty="0"/>
              <a:t>Method: </a:t>
            </a:r>
          </a:p>
          <a:p>
            <a:pPr lvl="1"/>
            <a:r>
              <a:rPr lang="en-US" dirty="0"/>
              <a:t>Generated Affinity Matrix is our represented data which is feed to filtering systems</a:t>
            </a:r>
          </a:p>
          <a:p>
            <a:pPr lvl="1"/>
            <a:r>
              <a:rPr lang="en-US" dirty="0"/>
              <a:t> Entire dataset has been divided in following way: </a:t>
            </a:r>
          </a:p>
          <a:p>
            <a:pPr lvl="2"/>
            <a:r>
              <a:rPr lang="en-US" dirty="0"/>
              <a:t>Training Dataset(90% of dataset)</a:t>
            </a:r>
            <a:r>
              <a:rPr lang="en-US" dirty="0">
                <a:sym typeface="Wingdings" panose="05000000000000000000" pitchFamily="2" charset="2"/>
              </a:rPr>
              <a:t> To train the Model</a:t>
            </a:r>
          </a:p>
          <a:p>
            <a:pPr lvl="2"/>
            <a:r>
              <a:rPr lang="en-US" dirty="0">
                <a:sym typeface="Wingdings" panose="05000000000000000000" pitchFamily="2" charset="2"/>
              </a:rPr>
              <a:t>Testing Dataset(10% of dataset) To Test the remaining data</a:t>
            </a:r>
          </a:p>
          <a:p>
            <a:pPr lvl="1"/>
            <a:r>
              <a:rPr lang="en-US" dirty="0">
                <a:sym typeface="Wingdings" panose="05000000000000000000" pitchFamily="2" charset="2"/>
              </a:rPr>
              <a:t>Following parameters have been calculated and compared </a:t>
            </a:r>
          </a:p>
          <a:p>
            <a:pPr lvl="2"/>
            <a:r>
              <a:rPr lang="en-US" dirty="0">
                <a:sym typeface="Wingdings" panose="05000000000000000000" pitchFamily="2" charset="2"/>
              </a:rPr>
              <a:t>RMSE(Root Mean Square Error)</a:t>
            </a:r>
          </a:p>
          <a:p>
            <a:pPr lvl="2"/>
            <a:r>
              <a:rPr lang="en-US" dirty="0">
                <a:sym typeface="Wingdings" panose="05000000000000000000" pitchFamily="2" charset="2"/>
              </a:rPr>
              <a:t>RSE(Root Square Error)</a:t>
            </a:r>
          </a:p>
          <a:p>
            <a:pPr lvl="2"/>
            <a:r>
              <a:rPr lang="en-US" dirty="0">
                <a:sym typeface="Wingdings" panose="05000000000000000000" pitchFamily="2" charset="2"/>
              </a:rPr>
              <a:t>RAE(Root Absolute Error)</a:t>
            </a:r>
            <a:endParaRPr lang="en-US" dirty="0"/>
          </a:p>
        </p:txBody>
      </p:sp>
    </p:spTree>
    <p:extLst>
      <p:ext uri="{BB962C8B-B14F-4D97-AF65-F5344CB8AC3E}">
        <p14:creationId xmlns:p14="http://schemas.microsoft.com/office/powerpoint/2010/main" val="1880333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41325"/>
            <a:ext cx="10515600" cy="1325563"/>
          </a:xfrm>
        </p:spPr>
        <p:txBody>
          <a:bodyPr>
            <a:normAutofit fontScale="90000"/>
          </a:bodyPr>
          <a:lstStyle/>
          <a:p>
            <a:r>
              <a:rPr lang="en-US" sz="4000" b="1" dirty="0"/>
              <a:t>Selection of Collaborative Filtering Method</a:t>
            </a:r>
            <a:br>
              <a:rPr lang="en-US" sz="4000" b="1" dirty="0"/>
            </a:br>
            <a:r>
              <a:rPr lang="en-US" sz="4000" b="1" dirty="0"/>
              <a:t>- For New Users</a:t>
            </a:r>
            <a:br>
              <a:rPr lang="en-US" dirty="0"/>
            </a:br>
            <a:endParaRPr lang="en-US" dirty="0"/>
          </a:p>
        </p:txBody>
      </p:sp>
      <p:sp>
        <p:nvSpPr>
          <p:cNvPr id="3" name="Content Placeholder 2"/>
          <p:cNvSpPr>
            <a:spLocks noGrp="1"/>
          </p:cNvSpPr>
          <p:nvPr>
            <p:ph idx="1"/>
          </p:nvPr>
        </p:nvSpPr>
        <p:spPr>
          <a:xfrm>
            <a:off x="811530" y="1578199"/>
            <a:ext cx="10515600" cy="4351338"/>
          </a:xfrm>
        </p:spPr>
        <p:txBody>
          <a:bodyPr>
            <a:normAutofit/>
          </a:bodyPr>
          <a:lstStyle/>
          <a:p>
            <a:r>
              <a:rPr lang="en-US" dirty="0"/>
              <a:t>Results: </a:t>
            </a:r>
          </a:p>
          <a:p>
            <a:pPr lvl="1"/>
            <a:r>
              <a:rPr lang="en-US" altLang="en-US" dirty="0">
                <a:latin typeface="Calibri" panose="020F0502020204030204" pitchFamily="34" charset="0"/>
                <a:ea typeface="Calibri" panose="020F0502020204030204" pitchFamily="34" charset="0"/>
                <a:cs typeface="Times New Roman" panose="02020603050405020304" pitchFamily="18" charset="0"/>
              </a:rPr>
              <a:t>Error calculations for the three methods: </a:t>
            </a:r>
            <a:endParaRPr kumimoji="0" lang="en-US" altLang="en-US" sz="400" b="0" i="0" u="none" strike="noStrike" cap="none" normalizeH="0" baseline="0" dirty="0">
              <a:ln>
                <a:noFill/>
              </a:ln>
              <a:solidFill>
                <a:schemeClr val="tx1"/>
              </a:solidFill>
              <a:effectLst/>
            </a:endParaRPr>
          </a:p>
          <a:p>
            <a:pPr lvl="1"/>
            <a:endParaRPr lang="en-US" altLang="en-US" dirty="0">
              <a:latin typeface="Calibri" panose="020F0502020204030204" pitchFamily="34" charset="0"/>
              <a:ea typeface="Calibri" panose="020F0502020204030204" pitchFamily="34" charset="0"/>
              <a:cs typeface="Times New Roman" panose="02020603050405020304" pitchFamily="18" charset="0"/>
            </a:endParaRPr>
          </a:p>
          <a:p>
            <a:pPr lvl="1"/>
            <a:endParaRPr lang="en-US" altLang="en-US" dirty="0">
              <a:latin typeface="Calibri" panose="020F0502020204030204" pitchFamily="34" charset="0"/>
              <a:ea typeface="Calibri" panose="020F0502020204030204" pitchFamily="34" charset="0"/>
              <a:cs typeface="Times New Roman" panose="02020603050405020304" pitchFamily="18" charset="0"/>
            </a:endParaRPr>
          </a:p>
          <a:p>
            <a:pPr lvl="1"/>
            <a:endParaRPr lang="en-US" altLang="en-US" dirty="0">
              <a:latin typeface="Calibri" panose="020F0502020204030204" pitchFamily="34" charset="0"/>
              <a:ea typeface="Calibri" panose="020F0502020204030204" pitchFamily="34" charset="0"/>
              <a:cs typeface="Times New Roman" panose="02020603050405020304" pitchFamily="18" charset="0"/>
            </a:endParaRPr>
          </a:p>
          <a:p>
            <a:pPr lvl="1"/>
            <a:endParaRPr lang="en-US" altLang="en-US" dirty="0">
              <a:latin typeface="Calibri" panose="020F0502020204030204" pitchFamily="34" charset="0"/>
              <a:ea typeface="Calibri" panose="020F0502020204030204" pitchFamily="34" charset="0"/>
              <a:cs typeface="Times New Roman" panose="02020603050405020304" pitchFamily="18" charset="0"/>
            </a:endParaRPr>
          </a:p>
          <a:p>
            <a:pPr lvl="1"/>
            <a:endParaRPr lang="en-US" altLang="en-US" dirty="0">
              <a:latin typeface="Calibri" panose="020F0502020204030204" pitchFamily="34" charset="0"/>
              <a:ea typeface="Calibri" panose="020F0502020204030204" pitchFamily="34" charset="0"/>
              <a:cs typeface="Times New Roman" panose="02020603050405020304" pitchFamily="18" charset="0"/>
            </a:endParaRPr>
          </a:p>
          <a:p>
            <a:pPr lvl="1"/>
            <a:endParaRPr lang="en-US" altLang="en-US" dirty="0">
              <a:latin typeface="Calibri" panose="020F0502020204030204" pitchFamily="34" charset="0"/>
              <a:ea typeface="Calibri" panose="020F0502020204030204" pitchFamily="34" charset="0"/>
              <a:cs typeface="Times New Roman" panose="02020603050405020304" pitchFamily="18" charset="0"/>
            </a:endParaRPr>
          </a:p>
          <a:p>
            <a:pPr lvl="1"/>
            <a:r>
              <a:rPr lang="en-US" altLang="en-US" dirty="0">
                <a:latin typeface="Calibri" panose="020F0502020204030204" pitchFamily="34" charset="0"/>
                <a:ea typeface="Calibri" panose="020F0502020204030204" pitchFamily="34" charset="0"/>
                <a:cs typeface="Times New Roman" panose="02020603050405020304" pitchFamily="18" charset="0"/>
              </a:rPr>
              <a:t>Using above matrix, it is apparent that UBCF method is best as it has least Root Mean Square Error (RMSE) comparing to other two records.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36740272"/>
              </p:ext>
            </p:extLst>
          </p:nvPr>
        </p:nvGraphicFramePr>
        <p:xfrm>
          <a:off x="3652520" y="2487769"/>
          <a:ext cx="4333240" cy="1935640"/>
        </p:xfrm>
        <a:graphic>
          <a:graphicData uri="http://schemas.openxmlformats.org/drawingml/2006/table">
            <a:tbl>
              <a:tblPr firstRow="1" firstCol="1" bandRow="1">
                <a:tableStyleId>{5C22544A-7EE6-4342-B048-85BDC9FD1C3A}</a:tableStyleId>
              </a:tblPr>
              <a:tblGrid>
                <a:gridCol w="967241">
                  <a:extLst>
                    <a:ext uri="{9D8B030D-6E8A-4147-A177-3AD203B41FA5}">
                      <a16:colId xmlns:a16="http://schemas.microsoft.com/office/drawing/2014/main" val="4207191060"/>
                    </a:ext>
                  </a:extLst>
                </a:gridCol>
                <a:gridCol w="1431517">
                  <a:extLst>
                    <a:ext uri="{9D8B030D-6E8A-4147-A177-3AD203B41FA5}">
                      <a16:colId xmlns:a16="http://schemas.microsoft.com/office/drawing/2014/main" val="2694199149"/>
                    </a:ext>
                  </a:extLst>
                </a:gridCol>
                <a:gridCol w="967241">
                  <a:extLst>
                    <a:ext uri="{9D8B030D-6E8A-4147-A177-3AD203B41FA5}">
                      <a16:colId xmlns:a16="http://schemas.microsoft.com/office/drawing/2014/main" val="501277381"/>
                    </a:ext>
                  </a:extLst>
                </a:gridCol>
                <a:gridCol w="967241">
                  <a:extLst>
                    <a:ext uri="{9D8B030D-6E8A-4147-A177-3AD203B41FA5}">
                      <a16:colId xmlns:a16="http://schemas.microsoft.com/office/drawing/2014/main" val="2648425166"/>
                    </a:ext>
                  </a:extLst>
                </a:gridCol>
              </a:tblGrid>
              <a:tr h="286540">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dirty="0">
                          <a:effectLst/>
                        </a:rPr>
                        <a:t>RMSE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MSE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MAE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475795442"/>
                  </a:ext>
                </a:extLst>
              </a:tr>
              <a:tr h="549700">
                <a:tc>
                  <a:txBody>
                    <a:bodyPr/>
                    <a:lstStyle/>
                    <a:p>
                      <a:pPr marL="0" marR="0">
                        <a:lnSpc>
                          <a:spcPct val="107000"/>
                        </a:lnSpc>
                        <a:spcBef>
                          <a:spcPts val="0"/>
                        </a:spcBef>
                        <a:spcAft>
                          <a:spcPts val="0"/>
                        </a:spcAft>
                      </a:pPr>
                      <a:r>
                        <a:rPr lang="en-US" sz="1100">
                          <a:effectLst/>
                        </a:rPr>
                        <a:t>UBCF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1.062457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1.128815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0.7472459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370412581"/>
                  </a:ext>
                </a:extLst>
              </a:tr>
              <a:tr h="549700">
                <a:tc>
                  <a:txBody>
                    <a:bodyPr/>
                    <a:lstStyle/>
                    <a:p>
                      <a:pPr marL="0" marR="0">
                        <a:lnSpc>
                          <a:spcPct val="107000"/>
                        </a:lnSpc>
                        <a:spcBef>
                          <a:spcPts val="0"/>
                        </a:spcBef>
                        <a:spcAft>
                          <a:spcPts val="0"/>
                        </a:spcAft>
                      </a:pPr>
                      <a:r>
                        <a:rPr lang="en-US" sz="1100">
                          <a:effectLst/>
                        </a:rPr>
                        <a:t>IBCF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1.102898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1.216383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0.7666330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332081984"/>
                  </a:ext>
                </a:extLst>
              </a:tr>
              <a:tr h="549700">
                <a:tc>
                  <a:txBody>
                    <a:bodyPr/>
                    <a:lstStyle/>
                    <a:p>
                      <a:pPr marL="0" marR="0">
                        <a:lnSpc>
                          <a:spcPct val="107000"/>
                        </a:lnSpc>
                        <a:spcBef>
                          <a:spcPts val="0"/>
                        </a:spcBef>
                        <a:spcAft>
                          <a:spcPts val="0"/>
                        </a:spcAft>
                      </a:pPr>
                      <a:r>
                        <a:rPr lang="en-US" sz="1100">
                          <a:effectLst/>
                        </a:rPr>
                        <a:t>HYBRID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1.070036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1.144977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dirty="0">
                          <a:effectLst/>
                        </a:rPr>
                        <a:t>0.7503248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36610097"/>
                  </a:ext>
                </a:extLst>
              </a:tr>
            </a:tbl>
          </a:graphicData>
        </a:graphic>
      </p:graphicFrame>
    </p:spTree>
    <p:extLst>
      <p:ext uri="{BB962C8B-B14F-4D97-AF65-F5344CB8AC3E}">
        <p14:creationId xmlns:p14="http://schemas.microsoft.com/office/powerpoint/2010/main" val="749848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41325"/>
            <a:ext cx="10515600" cy="1325563"/>
          </a:xfrm>
        </p:spPr>
        <p:txBody>
          <a:bodyPr>
            <a:normAutofit fontScale="90000"/>
          </a:bodyPr>
          <a:lstStyle/>
          <a:p>
            <a:r>
              <a:rPr lang="en-US" sz="4000" b="1" dirty="0"/>
              <a:t>Selection of Collaborative Filtering Method</a:t>
            </a:r>
            <a:br>
              <a:rPr lang="en-US" sz="4000" b="1" dirty="0"/>
            </a:br>
            <a:r>
              <a:rPr lang="en-US" sz="4000" b="1" dirty="0"/>
              <a:t>- For New Users</a:t>
            </a:r>
            <a:br>
              <a:rPr lang="en-US" dirty="0"/>
            </a:br>
            <a:endParaRPr lang="en-US" dirty="0"/>
          </a:p>
        </p:txBody>
      </p:sp>
      <p:sp>
        <p:nvSpPr>
          <p:cNvPr id="3" name="Content Placeholder 2"/>
          <p:cNvSpPr>
            <a:spLocks noGrp="1"/>
          </p:cNvSpPr>
          <p:nvPr>
            <p:ph idx="1"/>
          </p:nvPr>
        </p:nvSpPr>
        <p:spPr>
          <a:xfrm>
            <a:off x="811530" y="1578199"/>
            <a:ext cx="10515600" cy="4351338"/>
          </a:xfrm>
        </p:spPr>
        <p:txBody>
          <a:bodyPr>
            <a:normAutofit/>
          </a:bodyPr>
          <a:lstStyle/>
          <a:p>
            <a:r>
              <a:rPr lang="en-US" dirty="0"/>
              <a:t>Best Predicted 6 items for recommendation for user 5(U5) using UBCF method</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663602787"/>
              </p:ext>
            </p:extLst>
          </p:nvPr>
        </p:nvGraphicFramePr>
        <p:xfrm>
          <a:off x="3952240" y="3040856"/>
          <a:ext cx="2772410" cy="2251234"/>
        </p:xfrm>
        <a:graphic>
          <a:graphicData uri="http://schemas.openxmlformats.org/drawingml/2006/table">
            <a:tbl>
              <a:tblPr firstRow="1" firstCol="1" bandRow="1">
                <a:tableStyleId>{5C22544A-7EE6-4342-B048-85BDC9FD1C3A}</a:tableStyleId>
              </a:tblPr>
              <a:tblGrid>
                <a:gridCol w="1386205">
                  <a:extLst>
                    <a:ext uri="{9D8B030D-6E8A-4147-A177-3AD203B41FA5}">
                      <a16:colId xmlns:a16="http://schemas.microsoft.com/office/drawing/2014/main" val="2514447799"/>
                    </a:ext>
                  </a:extLst>
                </a:gridCol>
                <a:gridCol w="1386205">
                  <a:extLst>
                    <a:ext uri="{9D8B030D-6E8A-4147-A177-3AD203B41FA5}">
                      <a16:colId xmlns:a16="http://schemas.microsoft.com/office/drawing/2014/main" val="4040052190"/>
                    </a:ext>
                  </a:extLst>
                </a:gridCol>
              </a:tblGrid>
              <a:tr h="545410">
                <a:tc>
                  <a:txBody>
                    <a:bodyPr/>
                    <a:lstStyle/>
                    <a:p>
                      <a:pPr marL="0" marR="0" algn="ctr">
                        <a:lnSpc>
                          <a:spcPct val="107000"/>
                        </a:lnSpc>
                        <a:spcBef>
                          <a:spcPts val="0"/>
                        </a:spcBef>
                        <a:spcAft>
                          <a:spcPts val="0"/>
                        </a:spcAft>
                      </a:pPr>
                      <a:r>
                        <a:rPr lang="en-US" sz="1100">
                          <a:effectLst/>
                        </a:rPr>
                        <a:t>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Item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812729428"/>
                  </a:ext>
                </a:extLst>
              </a:tr>
              <a:tr h="284304">
                <a:tc>
                  <a:txBody>
                    <a:bodyPr/>
                    <a:lstStyle/>
                    <a:p>
                      <a:pPr marL="0" marR="0" algn="ctr">
                        <a:lnSpc>
                          <a:spcPct val="107000"/>
                        </a:lnSpc>
                        <a:spcBef>
                          <a:spcPts val="0"/>
                        </a:spcBef>
                        <a:spcAft>
                          <a:spcPts val="0"/>
                        </a:spcAft>
                      </a:pPr>
                      <a:r>
                        <a:rPr lang="en-US" sz="11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I736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782257722"/>
                  </a:ext>
                </a:extLst>
              </a:tr>
              <a:tr h="284304">
                <a:tc>
                  <a:txBody>
                    <a:bodyPr/>
                    <a:lstStyle/>
                    <a:p>
                      <a:pPr marL="0" marR="0" algn="ctr">
                        <a:lnSpc>
                          <a:spcPct val="107000"/>
                        </a:lnSpc>
                        <a:spcBef>
                          <a:spcPts val="0"/>
                        </a:spcBef>
                        <a:spcAft>
                          <a:spcPts val="0"/>
                        </a:spcAft>
                      </a:pPr>
                      <a:r>
                        <a:rPr lang="en-US" sz="11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I256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31303519"/>
                  </a:ext>
                </a:extLst>
              </a:tr>
              <a:tr h="284304">
                <a:tc>
                  <a:txBody>
                    <a:bodyPr/>
                    <a:lstStyle/>
                    <a:p>
                      <a:pPr marL="0" marR="0" algn="ctr">
                        <a:lnSpc>
                          <a:spcPct val="107000"/>
                        </a:lnSpc>
                        <a:spcBef>
                          <a:spcPts val="0"/>
                        </a:spcBef>
                        <a:spcAft>
                          <a:spcPts val="0"/>
                        </a:spcAft>
                      </a:pPr>
                      <a:r>
                        <a:rPr lang="en-US" sz="11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I507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61263638"/>
                  </a:ext>
                </a:extLst>
              </a:tr>
              <a:tr h="284304">
                <a:tc>
                  <a:txBody>
                    <a:bodyPr/>
                    <a:lstStyle/>
                    <a:p>
                      <a:pPr marL="0" marR="0" algn="ctr">
                        <a:lnSpc>
                          <a:spcPct val="107000"/>
                        </a:lnSpc>
                        <a:spcBef>
                          <a:spcPts val="0"/>
                        </a:spcBef>
                        <a:spcAft>
                          <a:spcPts val="0"/>
                        </a:spcAft>
                      </a:pPr>
                      <a:r>
                        <a:rPr lang="en-US" sz="11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I936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568187643"/>
                  </a:ext>
                </a:extLst>
              </a:tr>
              <a:tr h="284304">
                <a:tc>
                  <a:txBody>
                    <a:bodyPr/>
                    <a:lstStyle/>
                    <a:p>
                      <a:pPr marL="0" marR="0" algn="ctr">
                        <a:lnSpc>
                          <a:spcPct val="107000"/>
                        </a:lnSpc>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I486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725784857"/>
                  </a:ext>
                </a:extLst>
              </a:tr>
              <a:tr h="284304">
                <a:tc>
                  <a:txBody>
                    <a:bodyPr/>
                    <a:lstStyle/>
                    <a:p>
                      <a:pPr marL="0" marR="0" algn="ctr">
                        <a:lnSpc>
                          <a:spcPct val="107000"/>
                        </a:lnSpc>
                        <a:spcBef>
                          <a:spcPts val="0"/>
                        </a:spcBef>
                        <a:spcAft>
                          <a:spcPts val="0"/>
                        </a:spcAft>
                      </a:pPr>
                      <a:r>
                        <a:rPr lang="en-US" sz="110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dirty="0">
                          <a:effectLst/>
                        </a:rPr>
                        <a:t>I275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12343203"/>
                  </a:ext>
                </a:extLst>
              </a:tr>
            </a:tbl>
          </a:graphicData>
        </a:graphic>
      </p:graphicFrame>
    </p:spTree>
    <p:extLst>
      <p:ext uri="{BB962C8B-B14F-4D97-AF65-F5344CB8AC3E}">
        <p14:creationId xmlns:p14="http://schemas.microsoft.com/office/powerpoint/2010/main" val="663818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41325"/>
            <a:ext cx="10515600" cy="1325563"/>
          </a:xfrm>
        </p:spPr>
        <p:txBody>
          <a:bodyPr>
            <a:normAutofit fontScale="90000"/>
          </a:bodyPr>
          <a:lstStyle/>
          <a:p>
            <a:r>
              <a:rPr lang="en-US" sz="4000" b="1" dirty="0"/>
              <a:t>Selection of Collaborative Filtering Method</a:t>
            </a:r>
            <a:br>
              <a:rPr lang="en-US" sz="4000" b="1" dirty="0"/>
            </a:br>
            <a:r>
              <a:rPr lang="en-US" sz="4000" b="1" dirty="0"/>
              <a:t>- For New Users</a:t>
            </a:r>
            <a:br>
              <a:rPr lang="en-US" dirty="0"/>
            </a:br>
            <a:endParaRPr lang="en-US" dirty="0"/>
          </a:p>
        </p:txBody>
      </p:sp>
      <p:sp>
        <p:nvSpPr>
          <p:cNvPr id="3" name="Content Placeholder 2"/>
          <p:cNvSpPr>
            <a:spLocks noGrp="1"/>
          </p:cNvSpPr>
          <p:nvPr>
            <p:ph idx="1"/>
          </p:nvPr>
        </p:nvSpPr>
        <p:spPr>
          <a:xfrm>
            <a:off x="811530" y="1578199"/>
            <a:ext cx="10515600" cy="4351338"/>
          </a:xfrm>
        </p:spPr>
        <p:txBody>
          <a:bodyPr>
            <a:normAutofit fontScale="92500" lnSpcReduction="10000"/>
          </a:bodyPr>
          <a:lstStyle/>
          <a:p>
            <a:r>
              <a:rPr lang="en-US" dirty="0"/>
              <a:t>Twist</a:t>
            </a:r>
          </a:p>
          <a:p>
            <a:pPr lvl="1" algn="just"/>
            <a:r>
              <a:rPr lang="en-US" altLang="en-US" dirty="0">
                <a:solidFill>
                  <a:srgbClr val="252525"/>
                </a:solidFill>
                <a:latin typeface="Arial" panose="020B0604020202020204" pitchFamily="34" charset="0"/>
                <a:ea typeface="Calibri" panose="020F0502020204030204" pitchFamily="34" charset="0"/>
                <a:cs typeface="Arial" panose="020B0604020202020204" pitchFamily="34" charset="0"/>
              </a:rPr>
              <a:t>Zappos</a:t>
            </a:r>
            <a:r>
              <a:rPr lang="en-US" altLang="en-US" dirty="0">
                <a:solidFill>
                  <a:srgbClr val="252525"/>
                </a:solidFill>
                <a:latin typeface="Calibri" panose="020F0502020204030204" pitchFamily="34" charset="0"/>
                <a:ea typeface="Calibri" panose="020F0502020204030204" pitchFamily="34" charset="0"/>
                <a:cs typeface="Arial" panose="020B0604020202020204" pitchFamily="34" charset="0"/>
              </a:rPr>
              <a:t>’</a:t>
            </a:r>
            <a:r>
              <a:rPr lang="en-US" altLang="en-US" dirty="0">
                <a:solidFill>
                  <a:srgbClr val="252525"/>
                </a:solidFill>
                <a:latin typeface="Arial" panose="020B0604020202020204" pitchFamily="34" charset="0"/>
                <a:ea typeface="Calibri" panose="020F0502020204030204" pitchFamily="34" charset="0"/>
                <a:cs typeface="Arial" panose="020B0604020202020204" pitchFamily="34" charset="0"/>
              </a:rPr>
              <a:t> primary selling base is shoes, which accounts for about 80% of its business.</a:t>
            </a:r>
          </a:p>
          <a:p>
            <a:pPr lvl="1" algn="just"/>
            <a:r>
              <a:rPr lang="en-US" altLang="en-US" dirty="0">
                <a:solidFill>
                  <a:srgbClr val="252525"/>
                </a:solidFill>
                <a:latin typeface="Arial" panose="020B0604020202020204" pitchFamily="34" charset="0"/>
                <a:ea typeface="Calibri" panose="020F0502020204030204" pitchFamily="34" charset="0"/>
                <a:cs typeface="Arial" panose="020B0604020202020204" pitchFamily="34" charset="0"/>
              </a:rPr>
              <a:t>Even though, Zappos expanded their inventory in 2007 to include clothing, handbags, eyewear, watches, and kids</a:t>
            </a:r>
            <a:r>
              <a:rPr lang="en-US" altLang="en-US" dirty="0">
                <a:solidFill>
                  <a:srgbClr val="252525"/>
                </a:solidFill>
                <a:latin typeface="Calibri" panose="020F0502020204030204" pitchFamily="34" charset="0"/>
                <a:ea typeface="Calibri" panose="020F0502020204030204" pitchFamily="34" charset="0"/>
                <a:cs typeface="Arial" panose="020B0604020202020204" pitchFamily="34" charset="0"/>
              </a:rPr>
              <a:t>’</a:t>
            </a:r>
            <a:r>
              <a:rPr lang="en-US" altLang="en-US" dirty="0">
                <a:solidFill>
                  <a:srgbClr val="252525"/>
                </a:solidFill>
                <a:latin typeface="Arial" panose="020B0604020202020204" pitchFamily="34" charset="0"/>
                <a:ea typeface="Calibri" panose="020F0502020204030204" pitchFamily="34" charset="0"/>
                <a:cs typeface="Arial" panose="020B0604020202020204" pitchFamily="34" charset="0"/>
              </a:rPr>
              <a:t> merchandise and still in 2017 those items currently account for 20% of annual revenues.</a:t>
            </a:r>
          </a:p>
          <a:p>
            <a:pPr lvl="1" algn="just"/>
            <a:r>
              <a:rPr lang="en-US" altLang="en-US" dirty="0">
                <a:solidFill>
                  <a:srgbClr val="252525"/>
                </a:solidFill>
                <a:latin typeface="Arial" panose="020B0604020202020204" pitchFamily="34" charset="0"/>
                <a:ea typeface="Calibri" panose="020F0502020204030204" pitchFamily="34" charset="0"/>
                <a:cs typeface="Arial" panose="020B0604020202020204" pitchFamily="34" charset="0"/>
              </a:rPr>
              <a:t>As conclusion, it is likely that customer is looking </a:t>
            </a:r>
            <a:r>
              <a:rPr lang="en-US" altLang="en-US" dirty="0" err="1">
                <a:solidFill>
                  <a:srgbClr val="252525"/>
                </a:solidFill>
                <a:latin typeface="Arial" panose="020B0604020202020204" pitchFamily="34" charset="0"/>
                <a:ea typeface="Calibri" panose="020F0502020204030204" pitchFamily="34" charset="0"/>
                <a:cs typeface="Arial" panose="020B0604020202020204" pitchFamily="34" charset="0"/>
              </a:rPr>
              <a:t>zappos</a:t>
            </a:r>
            <a:r>
              <a:rPr lang="en-US" altLang="en-US" dirty="0">
                <a:solidFill>
                  <a:srgbClr val="252525"/>
                </a:solidFill>
                <a:latin typeface="Arial" panose="020B0604020202020204" pitchFamily="34" charset="0"/>
                <a:ea typeface="Calibri" panose="020F0502020204030204" pitchFamily="34" charset="0"/>
                <a:cs typeface="Arial" panose="020B0604020202020204" pitchFamily="34" charset="0"/>
              </a:rPr>
              <a:t> as footwear site rather than other items.</a:t>
            </a:r>
          </a:p>
          <a:p>
            <a:pPr lvl="1" algn="just"/>
            <a:r>
              <a:rPr lang="en-US" altLang="en-US" dirty="0">
                <a:solidFill>
                  <a:srgbClr val="252525"/>
                </a:solidFill>
                <a:latin typeface="Arial" panose="020B0604020202020204" pitchFamily="34" charset="0"/>
                <a:ea typeface="Calibri" panose="020F0502020204030204" pitchFamily="34" charset="0"/>
                <a:cs typeface="Arial" panose="020B0604020202020204" pitchFamily="34" charset="0"/>
              </a:rPr>
              <a:t>Hence, it is most likely that the predicted 6 items will be footwear only( which is current case in Zappos Site !!!!).</a:t>
            </a:r>
          </a:p>
          <a:p>
            <a:pPr lvl="1" algn="just"/>
            <a:r>
              <a:rPr lang="en-US" altLang="en-US" dirty="0">
                <a:solidFill>
                  <a:srgbClr val="252525"/>
                </a:solidFill>
                <a:latin typeface="Arial" panose="020B0604020202020204" pitchFamily="34" charset="0"/>
                <a:ea typeface="Calibri" panose="020F0502020204030204" pitchFamily="34" charset="0"/>
                <a:cs typeface="Arial" panose="020B0604020202020204" pitchFamily="34" charset="0"/>
              </a:rPr>
              <a:t>We should also include items (mostly one or two out of six) like cloths, handbags, watches which is other then footwear. </a:t>
            </a:r>
          </a:p>
          <a:p>
            <a:pPr lvl="1" algn="just"/>
            <a:r>
              <a:rPr lang="en-US" altLang="en-US" dirty="0">
                <a:solidFill>
                  <a:srgbClr val="252525"/>
                </a:solidFill>
                <a:latin typeface="Arial" panose="020B0604020202020204" pitchFamily="34" charset="0"/>
                <a:ea typeface="Calibri" panose="020F0502020204030204" pitchFamily="34" charset="0"/>
                <a:cs typeface="Arial" panose="020B0604020202020204" pitchFamily="34" charset="0"/>
              </a:rPr>
              <a:t>Some kind of algorithm is needed at this stage to override other prediction and add items which are other then footwear. </a:t>
            </a:r>
            <a:endParaRPr kumimoji="0" lang="en-US" altLang="en-US" sz="800" b="0" i="0" u="none" strike="noStrike" cap="none" normalizeH="0" baseline="0" dirty="0">
              <a:ln>
                <a:noFill/>
              </a:ln>
              <a:solidFill>
                <a:schemeClr val="tx1"/>
              </a:solidFill>
              <a:effectLst/>
            </a:endParaRPr>
          </a:p>
          <a:p>
            <a:pPr lvl="1"/>
            <a:endParaRPr lang="en-US" dirty="0"/>
          </a:p>
        </p:txBody>
      </p:sp>
      <p:sp>
        <p:nvSpPr>
          <p:cNvPr id="6" name="Rectangle 1"/>
          <p:cNvSpPr>
            <a:spLocks noChangeArrowheads="1"/>
          </p:cNvSpPr>
          <p:nvPr/>
        </p:nvSpPr>
        <p:spPr bwMode="auto">
          <a:xfrm>
            <a:off x="7476410" y="3904694"/>
            <a:ext cx="213520"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252525"/>
                </a:solidFill>
                <a:effectLst/>
                <a:latin typeface="Calibri" panose="020F0502020204030204" pitchFamily="34" charset="0"/>
                <a:ea typeface="Calibri" panose="020F0502020204030204" pitchFamily="34" charset="0"/>
                <a:cs typeface="Arial" panose="020B0604020202020204" pitchFamily="34" charset="0"/>
              </a:rPr>
              <a:t> </a:t>
            </a:r>
            <a:endParaRPr kumimoji="0" lang="en-US" altLang="en-US" sz="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3283182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41325"/>
            <a:ext cx="10515600" cy="1325563"/>
          </a:xfrm>
        </p:spPr>
        <p:txBody>
          <a:bodyPr>
            <a:normAutofit fontScale="90000"/>
          </a:bodyPr>
          <a:lstStyle/>
          <a:p>
            <a:r>
              <a:rPr lang="en-US" sz="4000" b="1" dirty="0"/>
              <a:t>Selection of Collaborative Filtering Method</a:t>
            </a:r>
            <a:br>
              <a:rPr lang="en-US" sz="4000" b="1" dirty="0"/>
            </a:br>
            <a:r>
              <a:rPr lang="en-US" sz="4000" b="1" dirty="0"/>
              <a:t>- For New Users</a:t>
            </a:r>
            <a:br>
              <a:rPr lang="en-US" dirty="0"/>
            </a:br>
            <a:endParaRPr lang="en-US" dirty="0"/>
          </a:p>
        </p:txBody>
      </p:sp>
      <p:sp>
        <p:nvSpPr>
          <p:cNvPr id="3" name="Content Placeholder 2"/>
          <p:cNvSpPr>
            <a:spLocks noGrp="1"/>
          </p:cNvSpPr>
          <p:nvPr>
            <p:ph idx="1"/>
          </p:nvPr>
        </p:nvSpPr>
        <p:spPr>
          <a:xfrm>
            <a:off x="811530" y="1578199"/>
            <a:ext cx="10515600" cy="4351338"/>
          </a:xfrm>
        </p:spPr>
        <p:txBody>
          <a:bodyPr>
            <a:normAutofit fontScale="85000" lnSpcReduction="20000"/>
          </a:bodyPr>
          <a:lstStyle/>
          <a:p>
            <a:r>
              <a:rPr lang="en-US" dirty="0"/>
              <a:t>Twist</a:t>
            </a:r>
          </a:p>
          <a:p>
            <a:pPr lvl="1" algn="just" eaLnBrk="0" fontAlgn="base" hangingPunct="0">
              <a:lnSpc>
                <a:spcPct val="100000"/>
              </a:lnSpc>
              <a:spcBef>
                <a:spcPct val="0"/>
              </a:spcBef>
              <a:spcAft>
                <a:spcPct val="0"/>
              </a:spcAft>
            </a:pPr>
            <a:r>
              <a:rPr lang="en-US" altLang="en-US" dirty="0">
                <a:solidFill>
                  <a:srgbClr val="252525"/>
                </a:solidFill>
                <a:latin typeface="Arial" panose="020B0604020202020204" pitchFamily="34" charset="0"/>
                <a:ea typeface="Calibri" panose="020F0502020204030204" pitchFamily="34" charset="0"/>
                <a:cs typeface="Arial" panose="020B0604020202020204" pitchFamily="34" charset="0"/>
              </a:rPr>
              <a:t>Assuming this algorithm is created and now final list of predicted items: </a:t>
            </a:r>
          </a:p>
          <a:p>
            <a:pPr lvl="1" algn="just"/>
            <a:endParaRPr lang="en-US" altLang="en-US" dirty="0">
              <a:solidFill>
                <a:srgbClr val="252525"/>
              </a:solidFill>
              <a:latin typeface="Arial" panose="020B0604020202020204" pitchFamily="34" charset="0"/>
              <a:ea typeface="Calibri" panose="020F0502020204030204" pitchFamily="34" charset="0"/>
              <a:cs typeface="Arial" panose="020B0604020202020204" pitchFamily="34" charset="0"/>
            </a:endParaRPr>
          </a:p>
          <a:p>
            <a:pPr lvl="1" algn="just"/>
            <a:endParaRPr lang="en-US" altLang="en-US" dirty="0">
              <a:solidFill>
                <a:srgbClr val="252525"/>
              </a:solidFill>
              <a:latin typeface="Arial" panose="020B0604020202020204" pitchFamily="34" charset="0"/>
              <a:ea typeface="Calibri" panose="020F0502020204030204" pitchFamily="34" charset="0"/>
              <a:cs typeface="Arial" panose="020B0604020202020204" pitchFamily="34" charset="0"/>
            </a:endParaRPr>
          </a:p>
          <a:p>
            <a:pPr lvl="1" algn="just"/>
            <a:endParaRPr lang="en-US" altLang="en-US" dirty="0">
              <a:solidFill>
                <a:srgbClr val="252525"/>
              </a:solidFill>
              <a:latin typeface="Arial" panose="020B0604020202020204" pitchFamily="34" charset="0"/>
              <a:ea typeface="Calibri" panose="020F0502020204030204" pitchFamily="34" charset="0"/>
              <a:cs typeface="Arial" panose="020B0604020202020204" pitchFamily="34" charset="0"/>
            </a:endParaRPr>
          </a:p>
          <a:p>
            <a:pPr lvl="1" algn="just"/>
            <a:endParaRPr lang="en-US" altLang="en-US" dirty="0">
              <a:solidFill>
                <a:srgbClr val="252525"/>
              </a:solidFill>
              <a:latin typeface="Arial" panose="020B0604020202020204" pitchFamily="34" charset="0"/>
              <a:ea typeface="Calibri" panose="020F0502020204030204" pitchFamily="34" charset="0"/>
              <a:cs typeface="Arial" panose="020B0604020202020204" pitchFamily="34" charset="0"/>
            </a:endParaRPr>
          </a:p>
          <a:p>
            <a:pPr marL="457200" lvl="1" indent="0" algn="just">
              <a:buNone/>
            </a:pPr>
            <a:endParaRPr lang="en-US" altLang="en-US" dirty="0">
              <a:solidFill>
                <a:srgbClr val="252525"/>
              </a:solidFill>
              <a:latin typeface="Arial" panose="020B0604020202020204" pitchFamily="34" charset="0"/>
              <a:ea typeface="Calibri" panose="020F0502020204030204" pitchFamily="34" charset="0"/>
              <a:cs typeface="Arial" panose="020B0604020202020204" pitchFamily="34" charset="0"/>
            </a:endParaRPr>
          </a:p>
          <a:p>
            <a:pPr lvl="1" algn="just"/>
            <a:endParaRPr lang="en-US" altLang="en-US" dirty="0">
              <a:solidFill>
                <a:srgbClr val="252525"/>
              </a:solidFill>
              <a:latin typeface="Arial" panose="020B0604020202020204" pitchFamily="34" charset="0"/>
              <a:ea typeface="Calibri" panose="020F0502020204030204" pitchFamily="34" charset="0"/>
              <a:cs typeface="Arial" panose="020B0604020202020204" pitchFamily="34" charset="0"/>
            </a:endParaRPr>
          </a:p>
          <a:p>
            <a:pPr lvl="1" algn="just"/>
            <a:endParaRPr lang="en-US" altLang="en-US" dirty="0">
              <a:solidFill>
                <a:srgbClr val="252525"/>
              </a:solidFill>
              <a:latin typeface="Arial" panose="020B0604020202020204" pitchFamily="34" charset="0"/>
              <a:ea typeface="Calibri" panose="020F0502020204030204" pitchFamily="34" charset="0"/>
              <a:cs typeface="Arial" panose="020B0604020202020204" pitchFamily="34" charset="0"/>
            </a:endParaRPr>
          </a:p>
          <a:p>
            <a:pPr lvl="1" algn="just"/>
            <a:endParaRPr lang="en-US" altLang="en-US" dirty="0">
              <a:solidFill>
                <a:srgbClr val="252525"/>
              </a:solidFill>
              <a:latin typeface="Arial" panose="020B0604020202020204" pitchFamily="34" charset="0"/>
              <a:ea typeface="Calibri" panose="020F0502020204030204" pitchFamily="34" charset="0"/>
              <a:cs typeface="Arial" panose="020B0604020202020204" pitchFamily="34" charset="0"/>
            </a:endParaRPr>
          </a:p>
          <a:p>
            <a:pPr lvl="1" algn="just"/>
            <a:endParaRPr lang="en-US" altLang="en-US" dirty="0">
              <a:solidFill>
                <a:srgbClr val="252525"/>
              </a:solidFill>
              <a:latin typeface="Arial" panose="020B0604020202020204" pitchFamily="34" charset="0"/>
              <a:ea typeface="Calibri" panose="020F0502020204030204" pitchFamily="34" charset="0"/>
              <a:cs typeface="Arial" panose="020B0604020202020204" pitchFamily="34" charset="0"/>
            </a:endParaRPr>
          </a:p>
          <a:p>
            <a:pPr lvl="1" algn="just"/>
            <a:endParaRPr lang="en-US" altLang="en-US" dirty="0">
              <a:solidFill>
                <a:srgbClr val="252525"/>
              </a:solidFill>
              <a:latin typeface="Arial" panose="020B0604020202020204" pitchFamily="34" charset="0"/>
              <a:ea typeface="Calibri" panose="020F0502020204030204" pitchFamily="34" charset="0"/>
              <a:cs typeface="Arial" panose="020B0604020202020204" pitchFamily="34" charset="0"/>
            </a:endParaRPr>
          </a:p>
          <a:p>
            <a:pPr lvl="1" algn="just"/>
            <a:r>
              <a:rPr lang="en-US" altLang="en-US" dirty="0">
                <a:solidFill>
                  <a:srgbClr val="252525"/>
                </a:solidFill>
                <a:latin typeface="Arial" panose="020B0604020202020204" pitchFamily="34" charset="0"/>
                <a:ea typeface="Calibri" panose="020F0502020204030204" pitchFamily="34" charset="0"/>
                <a:cs typeface="Arial" panose="020B0604020202020204" pitchFamily="34" charset="0"/>
              </a:rPr>
              <a:t>Where, item 1 to 4 are the same as predicted by our recommendation algorithm and item 5 an item 6 are items which are added by our newly created algorithm and which is other then footwear. </a:t>
            </a:r>
            <a:endParaRPr kumimoji="0" lang="en-US" altLang="en-US" sz="4800" b="0" i="0" u="none" strike="noStrike" cap="none" normalizeH="0" baseline="0" dirty="0">
              <a:ln>
                <a:noFill/>
              </a:ln>
              <a:solidFill>
                <a:schemeClr val="tx1"/>
              </a:solidFill>
              <a:effectLst/>
              <a:latin typeface="Arial" panose="020B0604020202020204" pitchFamily="34" charset="0"/>
            </a:endParaRPr>
          </a:p>
          <a:p>
            <a:pPr marL="457200" lvl="1" indent="0">
              <a:buNone/>
            </a:pPr>
            <a:endParaRPr lang="en-US" dirty="0"/>
          </a:p>
        </p:txBody>
      </p:sp>
      <p:sp>
        <p:nvSpPr>
          <p:cNvPr id="6" name="Rectangle 1"/>
          <p:cNvSpPr>
            <a:spLocks noChangeArrowheads="1"/>
          </p:cNvSpPr>
          <p:nvPr/>
        </p:nvSpPr>
        <p:spPr bwMode="auto">
          <a:xfrm>
            <a:off x="7476410" y="3904694"/>
            <a:ext cx="213520"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252525"/>
                </a:solidFill>
                <a:effectLst/>
                <a:latin typeface="Calibri" panose="020F0502020204030204" pitchFamily="34" charset="0"/>
                <a:ea typeface="Calibri" panose="020F0502020204030204" pitchFamily="34" charset="0"/>
                <a:cs typeface="Arial" panose="020B0604020202020204" pitchFamily="34" charset="0"/>
              </a:rPr>
              <a:t> </a:t>
            </a:r>
            <a:endParaRPr kumimoji="0" lang="en-US" altLang="en-US" sz="400" b="0" i="0" u="none" strike="noStrike" cap="none" normalizeH="0" baseline="0" dirty="0">
              <a:ln>
                <a:noFill/>
              </a:ln>
              <a:solidFill>
                <a:schemeClr val="tx1"/>
              </a:solidFill>
              <a:effectLst/>
            </a:endParaRPr>
          </a:p>
        </p:txBody>
      </p:sp>
      <p:graphicFrame>
        <p:nvGraphicFramePr>
          <p:cNvPr id="5" name="Table 4"/>
          <p:cNvGraphicFramePr>
            <a:graphicFrameLocks noGrp="1"/>
          </p:cNvGraphicFramePr>
          <p:nvPr>
            <p:extLst>
              <p:ext uri="{D42A27DB-BD31-4B8C-83A1-F6EECF244321}">
                <p14:modId xmlns:p14="http://schemas.microsoft.com/office/powerpoint/2010/main" val="289564963"/>
              </p:ext>
            </p:extLst>
          </p:nvPr>
        </p:nvGraphicFramePr>
        <p:xfrm>
          <a:off x="4630420" y="2456576"/>
          <a:ext cx="1880870" cy="2100184"/>
        </p:xfrm>
        <a:graphic>
          <a:graphicData uri="http://schemas.openxmlformats.org/drawingml/2006/table">
            <a:tbl>
              <a:tblPr firstRow="1" firstCol="1" bandRow="1">
                <a:tableStyleId>{5C22544A-7EE6-4342-B048-85BDC9FD1C3A}</a:tableStyleId>
              </a:tblPr>
              <a:tblGrid>
                <a:gridCol w="940435">
                  <a:extLst>
                    <a:ext uri="{9D8B030D-6E8A-4147-A177-3AD203B41FA5}">
                      <a16:colId xmlns:a16="http://schemas.microsoft.com/office/drawing/2014/main" val="1537700743"/>
                    </a:ext>
                  </a:extLst>
                </a:gridCol>
                <a:gridCol w="940435">
                  <a:extLst>
                    <a:ext uri="{9D8B030D-6E8A-4147-A177-3AD203B41FA5}">
                      <a16:colId xmlns:a16="http://schemas.microsoft.com/office/drawing/2014/main" val="3717738944"/>
                    </a:ext>
                  </a:extLst>
                </a:gridCol>
              </a:tblGrid>
              <a:tr h="508816">
                <a:tc>
                  <a:txBody>
                    <a:bodyPr/>
                    <a:lstStyle/>
                    <a:p>
                      <a:pPr marL="0" marR="0" algn="ctr">
                        <a:lnSpc>
                          <a:spcPct val="107000"/>
                        </a:lnSpc>
                        <a:spcBef>
                          <a:spcPts val="0"/>
                        </a:spcBef>
                        <a:spcAft>
                          <a:spcPts val="0"/>
                        </a:spcAft>
                      </a:pPr>
                      <a:r>
                        <a:rPr lang="en-US" sz="1100">
                          <a:effectLst/>
                        </a:rPr>
                        <a:t>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Item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994588571"/>
                  </a:ext>
                </a:extLst>
              </a:tr>
              <a:tr h="265228">
                <a:tc>
                  <a:txBody>
                    <a:bodyPr/>
                    <a:lstStyle/>
                    <a:p>
                      <a:pPr marL="0" marR="0" algn="ctr">
                        <a:lnSpc>
                          <a:spcPct val="107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I736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37639966"/>
                  </a:ext>
                </a:extLst>
              </a:tr>
              <a:tr h="265228">
                <a:tc>
                  <a:txBody>
                    <a:bodyPr/>
                    <a:lstStyle/>
                    <a:p>
                      <a:pPr marL="0" marR="0" algn="ctr">
                        <a:lnSpc>
                          <a:spcPct val="107000"/>
                        </a:lnSpc>
                        <a:spcBef>
                          <a:spcPts val="0"/>
                        </a:spcBef>
                        <a:spcAft>
                          <a:spcPts val="0"/>
                        </a:spcAft>
                      </a:pPr>
                      <a:r>
                        <a:rPr lang="en-US" sz="11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dirty="0">
                          <a:effectLst/>
                        </a:rPr>
                        <a:t>I256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501830425"/>
                  </a:ext>
                </a:extLst>
              </a:tr>
              <a:tr h="265228">
                <a:tc>
                  <a:txBody>
                    <a:bodyPr/>
                    <a:lstStyle/>
                    <a:p>
                      <a:pPr marL="0" marR="0" algn="ctr">
                        <a:lnSpc>
                          <a:spcPct val="107000"/>
                        </a:lnSpc>
                        <a:spcBef>
                          <a:spcPts val="0"/>
                        </a:spcBef>
                        <a:spcAft>
                          <a:spcPts val="0"/>
                        </a:spcAft>
                      </a:pPr>
                      <a:r>
                        <a:rPr lang="en-US" sz="11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I507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52098024"/>
                  </a:ext>
                </a:extLst>
              </a:tr>
              <a:tr h="265228">
                <a:tc>
                  <a:txBody>
                    <a:bodyPr/>
                    <a:lstStyle/>
                    <a:p>
                      <a:pPr marL="0" marR="0" algn="ctr">
                        <a:lnSpc>
                          <a:spcPct val="107000"/>
                        </a:lnSpc>
                        <a:spcBef>
                          <a:spcPts val="0"/>
                        </a:spcBef>
                        <a:spcAft>
                          <a:spcPts val="0"/>
                        </a:spcAft>
                      </a:pPr>
                      <a:r>
                        <a:rPr lang="en-US" sz="11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I936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0349127"/>
                  </a:ext>
                </a:extLst>
              </a:tr>
              <a:tr h="265228">
                <a:tc>
                  <a:txBody>
                    <a:bodyPr/>
                    <a:lstStyle/>
                    <a:p>
                      <a:pPr marL="0" marR="0" algn="ctr">
                        <a:lnSpc>
                          <a:spcPct val="107000"/>
                        </a:lnSpc>
                        <a:spcBef>
                          <a:spcPts val="0"/>
                        </a:spcBef>
                        <a:spcAft>
                          <a:spcPts val="0"/>
                        </a:spcAft>
                      </a:pPr>
                      <a:r>
                        <a:rPr lang="en-US" sz="1100" dirty="0">
                          <a:solidFill>
                            <a:srgbClr val="FF0000"/>
                          </a:solidFill>
                          <a:effectLst/>
                        </a:rPr>
                        <a:t>5</a:t>
                      </a:r>
                      <a:endParaRPr lang="en-US"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dirty="0">
                          <a:solidFill>
                            <a:srgbClr val="FF0000"/>
                          </a:solidFill>
                          <a:effectLst/>
                        </a:rPr>
                        <a:t>I788</a:t>
                      </a:r>
                      <a:endParaRPr lang="en-US"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61306319"/>
                  </a:ext>
                </a:extLst>
              </a:tr>
              <a:tr h="265228">
                <a:tc>
                  <a:txBody>
                    <a:bodyPr/>
                    <a:lstStyle/>
                    <a:p>
                      <a:pPr marL="0" marR="0" algn="ctr">
                        <a:lnSpc>
                          <a:spcPct val="107000"/>
                        </a:lnSpc>
                        <a:spcBef>
                          <a:spcPts val="0"/>
                        </a:spcBef>
                        <a:spcAft>
                          <a:spcPts val="0"/>
                        </a:spcAft>
                      </a:pPr>
                      <a:r>
                        <a:rPr lang="en-US" sz="1100" dirty="0">
                          <a:solidFill>
                            <a:srgbClr val="FF0000"/>
                          </a:solidFill>
                          <a:effectLst/>
                        </a:rPr>
                        <a:t>6</a:t>
                      </a:r>
                      <a:endParaRPr lang="en-US"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dirty="0">
                          <a:solidFill>
                            <a:srgbClr val="FF0000"/>
                          </a:solidFill>
                          <a:effectLst/>
                        </a:rPr>
                        <a:t>I999</a:t>
                      </a:r>
                      <a:endParaRPr lang="en-US"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93526618"/>
                  </a:ext>
                </a:extLst>
              </a:tr>
            </a:tbl>
          </a:graphicData>
        </a:graphic>
      </p:graphicFrame>
    </p:spTree>
    <p:extLst>
      <p:ext uri="{BB962C8B-B14F-4D97-AF65-F5344CB8AC3E}">
        <p14:creationId xmlns:p14="http://schemas.microsoft.com/office/powerpoint/2010/main" val="5805806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t>Selection of Collaborative Filtering Method</a:t>
            </a:r>
            <a:br>
              <a:rPr lang="en-US" sz="3600" b="1" dirty="0"/>
            </a:br>
            <a:r>
              <a:rPr lang="en-US" sz="3600" b="1" dirty="0"/>
              <a:t>- For Returning Users</a:t>
            </a:r>
            <a:br>
              <a:rPr lang="en-US" sz="3600" dirty="0"/>
            </a:br>
            <a:endParaRPr lang="en-US" sz="3600" dirty="0"/>
          </a:p>
        </p:txBody>
      </p:sp>
      <p:sp>
        <p:nvSpPr>
          <p:cNvPr id="3" name="Content Placeholder 2"/>
          <p:cNvSpPr>
            <a:spLocks noGrp="1"/>
          </p:cNvSpPr>
          <p:nvPr>
            <p:ph idx="1"/>
          </p:nvPr>
        </p:nvSpPr>
        <p:spPr>
          <a:xfrm>
            <a:off x="838200" y="1650813"/>
            <a:ext cx="10515600" cy="4351338"/>
          </a:xfrm>
        </p:spPr>
        <p:txBody>
          <a:bodyPr>
            <a:normAutofit fontScale="92500"/>
          </a:bodyPr>
          <a:lstStyle/>
          <a:p>
            <a:r>
              <a:rPr lang="en-US" sz="3300" dirty="0"/>
              <a:t>Assumptions: </a:t>
            </a:r>
          </a:p>
          <a:p>
            <a:pPr lvl="1"/>
            <a:r>
              <a:rPr lang="en-US" dirty="0"/>
              <a:t>Number of Users: This user has already purchased one or two items from the site and system have some data about it like age group, gender, affinity of some categories of items. System also have some clickstream data. </a:t>
            </a:r>
            <a:r>
              <a:rPr lang="en-US" dirty="0" err="1"/>
              <a:t>Hence,our</a:t>
            </a:r>
            <a:r>
              <a:rPr lang="en-US" dirty="0"/>
              <a:t> clustering system will able to categorize the user and our returning user will fall in particular category and hence we will only compare returning user with the user which are present in that category. So, number of users will be somewhat less in this case.</a:t>
            </a:r>
          </a:p>
          <a:p>
            <a:pPr lvl="1"/>
            <a:r>
              <a:rPr lang="en-US" dirty="0"/>
              <a:t>Number of Items: Our returning user have bought some items but he is still unware of other items which are being sold on Zappos. So , in case of returning User, they will try to explore more and more items and item categories then the loyal </a:t>
            </a:r>
            <a:r>
              <a:rPr lang="en-US" dirty="0" err="1"/>
              <a:t>customer.We</a:t>
            </a:r>
            <a:r>
              <a:rPr lang="en-US" dirty="0"/>
              <a:t> need to recommend him more and more items. Hence keeping more and more item in our considering and hence our </a:t>
            </a:r>
            <a:r>
              <a:rPr lang="en-US" dirty="0" err="1"/>
              <a:t>itemset</a:t>
            </a:r>
            <a:r>
              <a:rPr lang="en-US" dirty="0"/>
              <a:t> for new user will be as large as possible.</a:t>
            </a:r>
          </a:p>
          <a:p>
            <a:endParaRPr lang="en-US" dirty="0"/>
          </a:p>
          <a:p>
            <a:endParaRPr lang="en-US" dirty="0"/>
          </a:p>
        </p:txBody>
      </p:sp>
    </p:spTree>
    <p:extLst>
      <p:ext uri="{BB962C8B-B14F-4D97-AF65-F5344CB8AC3E}">
        <p14:creationId xmlns:p14="http://schemas.microsoft.com/office/powerpoint/2010/main" val="1057330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Technical Architecture 1</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91976893"/>
              </p:ext>
            </p:extLst>
          </p:nvPr>
        </p:nvGraphicFramePr>
        <p:xfrm>
          <a:off x="838200" y="1825625"/>
          <a:ext cx="10515600" cy="3019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2"/>
          <p:cNvSpPr txBox="1">
            <a:spLocks/>
          </p:cNvSpPr>
          <p:nvPr/>
        </p:nvSpPr>
        <p:spPr>
          <a:xfrm>
            <a:off x="699248" y="5061417"/>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Recommendation system in real time are far more complex</a:t>
            </a:r>
          </a:p>
          <a:p>
            <a:r>
              <a:rPr lang="en-US" dirty="0"/>
              <a:t>Complexity has been greatly reduced to make this sample recommendation system </a:t>
            </a:r>
          </a:p>
          <a:p>
            <a:endParaRPr lang="en-US" dirty="0"/>
          </a:p>
          <a:p>
            <a:endParaRPr lang="en-US" dirty="0"/>
          </a:p>
        </p:txBody>
      </p:sp>
    </p:spTree>
    <p:extLst>
      <p:ext uri="{BB962C8B-B14F-4D97-AF65-F5344CB8AC3E}">
        <p14:creationId xmlns:p14="http://schemas.microsoft.com/office/powerpoint/2010/main" val="6638714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838200" y="1610472"/>
            <a:ext cx="10515600" cy="4824618"/>
          </a:xfrm>
        </p:spPr>
        <p:txBody>
          <a:bodyPr>
            <a:normAutofit fontScale="92500" lnSpcReduction="20000"/>
          </a:bodyPr>
          <a:lstStyle/>
          <a:p>
            <a:r>
              <a:rPr lang="en-US" sz="3100" dirty="0"/>
              <a:t>Assumptions: </a:t>
            </a:r>
          </a:p>
          <a:p>
            <a:pPr lvl="1"/>
            <a:r>
              <a:rPr lang="en-US" dirty="0"/>
              <a:t>Rating of Items: Returning user have already rated some of our items </a:t>
            </a:r>
          </a:p>
          <a:p>
            <a:pPr lvl="1"/>
            <a:r>
              <a:rPr lang="en-US" dirty="0"/>
              <a:t>Moreover, from clickstream data, for returning users,  if user spend more time on particular item, it is more likely that he likes that product and will try to buy that product in the future.</a:t>
            </a:r>
          </a:p>
          <a:p>
            <a:pPr lvl="1"/>
            <a:endParaRPr lang="en-US" dirty="0"/>
          </a:p>
          <a:p>
            <a:pPr lvl="1"/>
            <a:endParaRPr lang="en-US" dirty="0"/>
          </a:p>
          <a:p>
            <a:pPr lvl="1"/>
            <a:endParaRPr lang="en-US" dirty="0"/>
          </a:p>
          <a:p>
            <a:pPr lvl="1"/>
            <a:endParaRPr lang="en-US" dirty="0"/>
          </a:p>
          <a:p>
            <a:pPr marL="457200" lvl="1" indent="0">
              <a:buNone/>
            </a:pPr>
            <a:endParaRPr lang="en-US" dirty="0"/>
          </a:p>
          <a:p>
            <a:pPr lvl="1"/>
            <a:endParaRPr lang="en-US" dirty="0"/>
          </a:p>
          <a:p>
            <a:pPr lvl="1"/>
            <a:endParaRPr lang="en-US" dirty="0"/>
          </a:p>
          <a:p>
            <a:pPr lvl="1"/>
            <a:endParaRPr lang="en-US" dirty="0"/>
          </a:p>
          <a:p>
            <a:pPr lvl="1"/>
            <a:r>
              <a:rPr lang="en-US" dirty="0">
                <a:latin typeface="Calibri" panose="020F0502020204030204" pitchFamily="34" charset="0"/>
                <a:ea typeface="Calibri" panose="020F0502020204030204" pitchFamily="34" charset="0"/>
                <a:cs typeface="Times New Roman" panose="02020603050405020304" pitchFamily="18" charset="0"/>
              </a:rPr>
              <a:t>For existing and returning users, rating is actually rating which customer have given to particular item. We are actually comparing all the existing and new users in our cases based upon this criteria.</a:t>
            </a:r>
          </a:p>
          <a:p>
            <a:pPr lvl="1"/>
            <a:endParaRPr lang="en-US" dirty="0"/>
          </a:p>
          <a:p>
            <a:pPr lvl="1"/>
            <a:endParaRPr lang="en-US" dirty="0"/>
          </a:p>
          <a:p>
            <a:pPr lvl="1"/>
            <a:endParaRPr lang="en-US" dirty="0"/>
          </a:p>
          <a:p>
            <a:pPr lvl="1"/>
            <a:endParaRPr lang="en-US" dirty="0"/>
          </a:p>
          <a:p>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272612080"/>
              </p:ext>
            </p:extLst>
          </p:nvPr>
        </p:nvGraphicFramePr>
        <p:xfrm>
          <a:off x="4792231" y="3461102"/>
          <a:ext cx="3026335" cy="1773865"/>
        </p:xfrm>
        <a:graphic>
          <a:graphicData uri="http://schemas.openxmlformats.org/drawingml/2006/table">
            <a:tbl>
              <a:tblPr firstRow="1" firstCol="1" bandRow="1">
                <a:tableStyleId>{5C22544A-7EE6-4342-B048-85BDC9FD1C3A}</a:tableStyleId>
              </a:tblPr>
              <a:tblGrid>
                <a:gridCol w="2229931">
                  <a:extLst>
                    <a:ext uri="{9D8B030D-6E8A-4147-A177-3AD203B41FA5}">
                      <a16:colId xmlns:a16="http://schemas.microsoft.com/office/drawing/2014/main" val="1742447113"/>
                    </a:ext>
                  </a:extLst>
                </a:gridCol>
                <a:gridCol w="796404">
                  <a:extLst>
                    <a:ext uri="{9D8B030D-6E8A-4147-A177-3AD203B41FA5}">
                      <a16:colId xmlns:a16="http://schemas.microsoft.com/office/drawing/2014/main" val="2402899356"/>
                    </a:ext>
                  </a:extLst>
                </a:gridCol>
              </a:tblGrid>
              <a:tr h="429757">
                <a:tc>
                  <a:txBody>
                    <a:bodyPr/>
                    <a:lstStyle/>
                    <a:p>
                      <a:pPr marL="0" marR="0">
                        <a:lnSpc>
                          <a:spcPct val="107000"/>
                        </a:lnSpc>
                        <a:spcBef>
                          <a:spcPts val="0"/>
                        </a:spcBef>
                        <a:spcAft>
                          <a:spcPts val="0"/>
                        </a:spcAft>
                      </a:pPr>
                      <a:r>
                        <a:rPr lang="en-US" sz="1100">
                          <a:effectLst/>
                        </a:rPr>
                        <a:t>Time spent on item(Seconds)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Rating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069653140"/>
                  </a:ext>
                </a:extLst>
              </a:tr>
              <a:tr h="224018">
                <a:tc>
                  <a:txBody>
                    <a:bodyPr/>
                    <a:lstStyle/>
                    <a:p>
                      <a:pPr marL="0" marR="0">
                        <a:lnSpc>
                          <a:spcPct val="107000"/>
                        </a:lnSpc>
                        <a:spcBef>
                          <a:spcPts val="0"/>
                        </a:spcBef>
                        <a:spcAft>
                          <a:spcPts val="0"/>
                        </a:spcAft>
                      </a:pPr>
                      <a:r>
                        <a:rPr lang="en-US" sz="1100" dirty="0">
                          <a:effectLst/>
                        </a:rPr>
                        <a:t>&lt;10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272966231"/>
                  </a:ext>
                </a:extLst>
              </a:tr>
              <a:tr h="224018">
                <a:tc>
                  <a:txBody>
                    <a:bodyPr/>
                    <a:lstStyle/>
                    <a:p>
                      <a:pPr marL="0" marR="0">
                        <a:lnSpc>
                          <a:spcPct val="107000"/>
                        </a:lnSpc>
                        <a:spcBef>
                          <a:spcPts val="0"/>
                        </a:spcBef>
                        <a:spcAft>
                          <a:spcPts val="0"/>
                        </a:spcAft>
                      </a:pPr>
                      <a:r>
                        <a:rPr lang="en-US" sz="1100">
                          <a:effectLst/>
                        </a:rPr>
                        <a:t>10 to 20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550863937"/>
                  </a:ext>
                </a:extLst>
              </a:tr>
              <a:tr h="224018">
                <a:tc>
                  <a:txBody>
                    <a:bodyPr/>
                    <a:lstStyle/>
                    <a:p>
                      <a:pPr marL="0" marR="0">
                        <a:lnSpc>
                          <a:spcPct val="107000"/>
                        </a:lnSpc>
                        <a:spcBef>
                          <a:spcPts val="0"/>
                        </a:spcBef>
                        <a:spcAft>
                          <a:spcPts val="0"/>
                        </a:spcAft>
                      </a:pPr>
                      <a:r>
                        <a:rPr lang="en-US" sz="1100">
                          <a:effectLst/>
                        </a:rPr>
                        <a:t>20 to 30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027758027"/>
                  </a:ext>
                </a:extLst>
              </a:tr>
              <a:tr h="224018">
                <a:tc>
                  <a:txBody>
                    <a:bodyPr/>
                    <a:lstStyle/>
                    <a:p>
                      <a:pPr marL="0" marR="0">
                        <a:lnSpc>
                          <a:spcPct val="107000"/>
                        </a:lnSpc>
                        <a:spcBef>
                          <a:spcPts val="0"/>
                        </a:spcBef>
                        <a:spcAft>
                          <a:spcPts val="0"/>
                        </a:spcAft>
                      </a:pPr>
                      <a:r>
                        <a:rPr lang="en-US" sz="1100">
                          <a:effectLst/>
                        </a:rPr>
                        <a:t>30 to 40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841268113"/>
                  </a:ext>
                </a:extLst>
              </a:tr>
              <a:tr h="224018">
                <a:tc>
                  <a:txBody>
                    <a:bodyPr/>
                    <a:lstStyle/>
                    <a:p>
                      <a:pPr marL="0" marR="0">
                        <a:lnSpc>
                          <a:spcPct val="107000"/>
                        </a:lnSpc>
                        <a:spcBef>
                          <a:spcPts val="0"/>
                        </a:spcBef>
                        <a:spcAft>
                          <a:spcPts val="0"/>
                        </a:spcAft>
                      </a:pPr>
                      <a:r>
                        <a:rPr lang="en-US" sz="1100" dirty="0">
                          <a:effectLst/>
                        </a:rPr>
                        <a:t>40 to 50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537241537"/>
                  </a:ext>
                </a:extLst>
              </a:tr>
              <a:tr h="224018">
                <a:tc>
                  <a:txBody>
                    <a:bodyPr/>
                    <a:lstStyle/>
                    <a:p>
                      <a:pPr marL="0" marR="0">
                        <a:lnSpc>
                          <a:spcPct val="107000"/>
                        </a:lnSpc>
                        <a:spcBef>
                          <a:spcPts val="0"/>
                        </a:spcBef>
                        <a:spcAft>
                          <a:spcPts val="0"/>
                        </a:spcAft>
                      </a:pPr>
                      <a:r>
                        <a:rPr lang="en-US" sz="1100" dirty="0">
                          <a:effectLst/>
                        </a:rPr>
                        <a:t>&gt;50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dirty="0">
                          <a:effectLst/>
                        </a:rPr>
                        <a:t>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258886505"/>
                  </a:ext>
                </a:extLst>
              </a:tr>
            </a:tbl>
          </a:graphicData>
        </a:graphic>
      </p:graphicFrame>
      <p:sp>
        <p:nvSpPr>
          <p:cNvPr id="9" name="Title 1"/>
          <p:cNvSpPr txBox="1">
            <a:spLocks/>
          </p:cNvSpPr>
          <p:nvPr/>
        </p:nvSpPr>
        <p:spPr>
          <a:xfrm>
            <a:off x="867834" y="486547"/>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t>Selection of Collaborative Filtering Method</a:t>
            </a:r>
            <a:br>
              <a:rPr lang="en-US" sz="3600" b="1" dirty="0"/>
            </a:br>
            <a:r>
              <a:rPr lang="en-US" sz="3600" b="1" dirty="0"/>
              <a:t>- For Returning Users</a:t>
            </a:r>
            <a:br>
              <a:rPr lang="en-US" sz="3600" dirty="0"/>
            </a:br>
            <a:endParaRPr lang="en-US" sz="3600" dirty="0"/>
          </a:p>
        </p:txBody>
      </p:sp>
    </p:spTree>
    <p:extLst>
      <p:ext uri="{BB962C8B-B14F-4D97-AF65-F5344CB8AC3E}">
        <p14:creationId xmlns:p14="http://schemas.microsoft.com/office/powerpoint/2010/main" val="2336067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92524" y="365125"/>
            <a:ext cx="1130001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t>Selection of Collaborative Filtering Method</a:t>
            </a:r>
            <a:br>
              <a:rPr lang="en-US" sz="3600" b="1" dirty="0"/>
            </a:br>
            <a:r>
              <a:rPr lang="en-US" sz="3600" b="1" dirty="0"/>
              <a:t>- For Returning Users</a:t>
            </a:r>
            <a:endParaRPr lang="en-US" sz="3600" dirty="0"/>
          </a:p>
        </p:txBody>
      </p:sp>
      <p:sp>
        <p:nvSpPr>
          <p:cNvPr id="12" name="Content Placeholder 11"/>
          <p:cNvSpPr>
            <a:spLocks noGrp="1"/>
          </p:cNvSpPr>
          <p:nvPr>
            <p:ph idx="1"/>
          </p:nvPr>
        </p:nvSpPr>
        <p:spPr/>
        <p:txBody>
          <a:bodyPr/>
          <a:lstStyle/>
          <a:p>
            <a:r>
              <a:rPr lang="en-US" dirty="0"/>
              <a:t>Affinity Matrix Creation Function in R:</a:t>
            </a:r>
          </a:p>
          <a:p>
            <a:r>
              <a:rPr lang="en-US" b="1" i="1" dirty="0"/>
              <a:t>m1&lt;- matrix(sample(c(NA,0:5),500000, replace=TRUE, </a:t>
            </a:r>
            <a:r>
              <a:rPr lang="en-US" b="1" i="1" dirty="0" err="1"/>
              <a:t>prob</a:t>
            </a:r>
            <a:r>
              <a:rPr lang="en-US" b="1" i="1" dirty="0"/>
              <a:t>=c(0.40,0.20,0.10,0.10,0.10,0.05,0.03)), </a:t>
            </a:r>
            <a:endParaRPr lang="en-US" dirty="0"/>
          </a:p>
          <a:p>
            <a:pPr marL="0" indent="0">
              <a:buNone/>
            </a:pPr>
            <a:r>
              <a:rPr lang="en-US" b="1" i="1" dirty="0"/>
              <a:t>       </a:t>
            </a:r>
            <a:r>
              <a:rPr lang="en-US" b="1" i="1" dirty="0" err="1"/>
              <a:t>nrow</a:t>
            </a:r>
            <a:r>
              <a:rPr lang="en-US" b="1" i="1" dirty="0"/>
              <a:t>=500, </a:t>
            </a:r>
            <a:r>
              <a:rPr lang="en-US" b="1" i="1" dirty="0" err="1"/>
              <a:t>ncol</a:t>
            </a:r>
            <a:r>
              <a:rPr lang="en-US" b="1" i="1" dirty="0"/>
              <a:t>=1000, </a:t>
            </a:r>
            <a:r>
              <a:rPr lang="en-US" b="1" i="1" dirty="0" err="1"/>
              <a:t>dimnames</a:t>
            </a:r>
            <a:r>
              <a:rPr lang="en-US" b="1" i="1" dirty="0"/>
              <a:t> = list(</a:t>
            </a:r>
            <a:endParaRPr lang="en-US" dirty="0"/>
          </a:p>
          <a:p>
            <a:pPr marL="0" indent="0">
              <a:buNone/>
            </a:pPr>
            <a:r>
              <a:rPr lang="en-US" b="1" i="1" dirty="0"/>
              <a:t>       user=paste('U', 1:500, </a:t>
            </a:r>
            <a:r>
              <a:rPr lang="en-US" b="1" i="1" dirty="0" err="1"/>
              <a:t>sep</a:t>
            </a:r>
            <a:r>
              <a:rPr lang="en-US" b="1" i="1" dirty="0"/>
              <a:t>=''),</a:t>
            </a:r>
            <a:endParaRPr lang="en-US" dirty="0"/>
          </a:p>
          <a:p>
            <a:pPr marL="0" indent="0">
              <a:buNone/>
            </a:pPr>
            <a:r>
              <a:rPr lang="en-US" b="1" i="1" dirty="0"/>
              <a:t>       item=paste('I', 1:1000, </a:t>
            </a:r>
            <a:r>
              <a:rPr lang="en-US" b="1" i="1" dirty="0" err="1"/>
              <a:t>sep</a:t>
            </a:r>
            <a:r>
              <a:rPr lang="en-US" b="1" i="1" dirty="0"/>
              <a:t>='')    </a:t>
            </a:r>
            <a:endParaRPr lang="en-US" dirty="0"/>
          </a:p>
          <a:p>
            <a:pPr marL="0" indent="0">
              <a:buNone/>
            </a:pPr>
            <a:r>
              <a:rPr lang="en-US" b="1" i="1" dirty="0"/>
              <a:t>            ))</a:t>
            </a:r>
            <a:endParaRPr lang="en-US" dirty="0"/>
          </a:p>
          <a:p>
            <a:pPr marL="457200" lvl="1" indent="0">
              <a:buNone/>
            </a:pPr>
            <a:endParaRPr lang="en-US" dirty="0"/>
          </a:p>
          <a:p>
            <a:pPr lvl="1"/>
            <a:endParaRPr lang="en-US" dirty="0"/>
          </a:p>
          <a:p>
            <a:pPr marL="0" indent="0">
              <a:buNone/>
            </a:pPr>
            <a:endParaRPr lang="en-US" dirty="0"/>
          </a:p>
        </p:txBody>
      </p:sp>
    </p:spTree>
    <p:extLst>
      <p:ext uri="{BB962C8B-B14F-4D97-AF65-F5344CB8AC3E}">
        <p14:creationId xmlns:p14="http://schemas.microsoft.com/office/powerpoint/2010/main" val="6799873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41325"/>
            <a:ext cx="10515600" cy="1325563"/>
          </a:xfrm>
        </p:spPr>
        <p:txBody>
          <a:bodyPr>
            <a:normAutofit fontScale="90000"/>
          </a:bodyPr>
          <a:lstStyle/>
          <a:p>
            <a:r>
              <a:rPr lang="en-US" sz="4000" b="1" dirty="0"/>
              <a:t>Selection of Collaborative Filtering Method</a:t>
            </a:r>
            <a:br>
              <a:rPr lang="en-US" sz="4000" b="1" dirty="0"/>
            </a:br>
            <a:r>
              <a:rPr lang="en-US" sz="4000" b="1" dirty="0"/>
              <a:t>- For Returning Users</a:t>
            </a:r>
            <a:br>
              <a:rPr lang="en-US" dirty="0"/>
            </a:br>
            <a:endParaRPr lang="en-US" dirty="0"/>
          </a:p>
        </p:txBody>
      </p:sp>
      <p:sp>
        <p:nvSpPr>
          <p:cNvPr id="3" name="Content Placeholder 2"/>
          <p:cNvSpPr>
            <a:spLocks noGrp="1"/>
          </p:cNvSpPr>
          <p:nvPr>
            <p:ph idx="1"/>
          </p:nvPr>
        </p:nvSpPr>
        <p:spPr>
          <a:xfrm>
            <a:off x="838200" y="1471519"/>
            <a:ext cx="10515600" cy="4351338"/>
          </a:xfrm>
        </p:spPr>
        <p:txBody>
          <a:bodyPr/>
          <a:lstStyle/>
          <a:p>
            <a:r>
              <a:rPr lang="en-US" dirty="0"/>
              <a:t>Affinity Matrix Parameters: </a:t>
            </a:r>
          </a:p>
          <a:p>
            <a:pPr marL="457200" lvl="1" indent="0" eaLnBrk="0" fontAlgn="base" hangingPunct="0">
              <a:lnSpc>
                <a:spcPct val="100000"/>
              </a:lnSpc>
              <a:spcBef>
                <a:spcPct val="0"/>
              </a:spcBef>
              <a:spcAft>
                <a:spcPct val="0"/>
              </a:spcAft>
              <a:buFontTx/>
              <a:buChar char="•"/>
            </a:pPr>
            <a:r>
              <a:rPr lang="en-US" altLang="en-US" dirty="0">
                <a:latin typeface="Calibri" panose="020F0502020204030204" pitchFamily="34" charset="0"/>
                <a:ea typeface="Calibri" panose="020F0502020204030204" pitchFamily="34" charset="0"/>
                <a:cs typeface="Times New Roman" panose="02020603050405020304" pitchFamily="18" charset="0"/>
              </a:rPr>
              <a:t>Number of Users: </a:t>
            </a:r>
            <a:r>
              <a:rPr lang="en-US" altLang="en-US" dirty="0" err="1">
                <a:latin typeface="Calibri" panose="020F0502020204030204" pitchFamily="34" charset="0"/>
                <a:ea typeface="Calibri" panose="020F0502020204030204" pitchFamily="34" charset="0"/>
                <a:cs typeface="Times New Roman" panose="02020603050405020304" pitchFamily="18" charset="0"/>
              </a:rPr>
              <a:t>nrow</a:t>
            </a:r>
            <a:r>
              <a:rPr lang="en-US" altLang="en-US" dirty="0">
                <a:latin typeface="Calibri" panose="020F0502020204030204" pitchFamily="34" charset="0"/>
                <a:ea typeface="Calibri" panose="020F0502020204030204" pitchFamily="34" charset="0"/>
                <a:cs typeface="Times New Roman" panose="02020603050405020304" pitchFamily="18" charset="0"/>
              </a:rPr>
              <a:t>=500</a:t>
            </a:r>
            <a:endParaRPr lang="en-US" altLang="en-US" dirty="0"/>
          </a:p>
          <a:p>
            <a:pPr marL="457200" lvl="1" indent="0" eaLnBrk="0" fontAlgn="base" hangingPunct="0">
              <a:lnSpc>
                <a:spcPct val="100000"/>
              </a:lnSpc>
              <a:spcBef>
                <a:spcPct val="0"/>
              </a:spcBef>
              <a:spcAft>
                <a:spcPct val="0"/>
              </a:spcAft>
              <a:buFontTx/>
              <a:buChar char="•"/>
            </a:pPr>
            <a:r>
              <a:rPr lang="en-US" altLang="en-US" dirty="0">
                <a:latin typeface="Calibri" panose="020F0502020204030204" pitchFamily="34" charset="0"/>
                <a:ea typeface="Calibri" panose="020F0502020204030204" pitchFamily="34" charset="0"/>
                <a:cs typeface="Times New Roman" panose="02020603050405020304" pitchFamily="18" charset="0"/>
              </a:rPr>
              <a:t>Number of Items: As large as possible, hence </a:t>
            </a:r>
            <a:r>
              <a:rPr lang="en-US" altLang="en-US" dirty="0" err="1">
                <a:latin typeface="Calibri" panose="020F0502020204030204" pitchFamily="34" charset="0"/>
                <a:ea typeface="Calibri" panose="020F0502020204030204" pitchFamily="34" charset="0"/>
                <a:cs typeface="Times New Roman" panose="02020603050405020304" pitchFamily="18" charset="0"/>
              </a:rPr>
              <a:t>ncol</a:t>
            </a:r>
            <a:r>
              <a:rPr lang="en-US" altLang="en-US" dirty="0">
                <a:latin typeface="Calibri" panose="020F0502020204030204" pitchFamily="34" charset="0"/>
                <a:ea typeface="Calibri" panose="020F0502020204030204" pitchFamily="34" charset="0"/>
                <a:cs typeface="Times New Roman" panose="02020603050405020304" pitchFamily="18" charset="0"/>
              </a:rPr>
              <a:t>=1000</a:t>
            </a:r>
            <a:endParaRPr lang="en-US" altLang="en-US" dirty="0"/>
          </a:p>
          <a:p>
            <a:pPr marL="457200" lvl="1" indent="0" eaLnBrk="0" fontAlgn="base" hangingPunct="0">
              <a:lnSpc>
                <a:spcPct val="100000"/>
              </a:lnSpc>
              <a:spcBef>
                <a:spcPct val="0"/>
              </a:spcBef>
              <a:spcAft>
                <a:spcPct val="0"/>
              </a:spcAft>
              <a:buFontTx/>
              <a:buChar char="•"/>
            </a:pPr>
            <a:r>
              <a:rPr lang="en-US" altLang="en-US" dirty="0">
                <a:latin typeface="Calibri" panose="020F0502020204030204" pitchFamily="34" charset="0"/>
                <a:ea typeface="Calibri" panose="020F0502020204030204" pitchFamily="34" charset="0"/>
                <a:cs typeface="Times New Roman" panose="02020603050405020304" pitchFamily="18" charset="0"/>
              </a:rPr>
              <a:t>Probabilities of Ratings</a:t>
            </a:r>
          </a:p>
          <a:p>
            <a:endParaRPr lang="en-US" dirty="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242021155"/>
              </p:ext>
            </p:extLst>
          </p:nvPr>
        </p:nvGraphicFramePr>
        <p:xfrm>
          <a:off x="3106164" y="3080798"/>
          <a:ext cx="6430266" cy="3522136"/>
        </p:xfrm>
        <a:graphic>
          <a:graphicData uri="http://schemas.openxmlformats.org/drawingml/2006/table">
            <a:tbl>
              <a:tblPr firstRow="1" firstCol="1" bandRow="1">
                <a:tableStyleId>{5C22544A-7EE6-4342-B048-85BDC9FD1C3A}</a:tableStyleId>
              </a:tblPr>
              <a:tblGrid>
                <a:gridCol w="1536024">
                  <a:extLst>
                    <a:ext uri="{9D8B030D-6E8A-4147-A177-3AD203B41FA5}">
                      <a16:colId xmlns:a16="http://schemas.microsoft.com/office/drawing/2014/main" val="3390589807"/>
                    </a:ext>
                  </a:extLst>
                </a:gridCol>
                <a:gridCol w="954529">
                  <a:extLst>
                    <a:ext uri="{9D8B030D-6E8A-4147-A177-3AD203B41FA5}">
                      <a16:colId xmlns:a16="http://schemas.microsoft.com/office/drawing/2014/main" val="801517400"/>
                    </a:ext>
                  </a:extLst>
                </a:gridCol>
                <a:gridCol w="3939713">
                  <a:extLst>
                    <a:ext uri="{9D8B030D-6E8A-4147-A177-3AD203B41FA5}">
                      <a16:colId xmlns:a16="http://schemas.microsoft.com/office/drawing/2014/main" val="1746780975"/>
                    </a:ext>
                  </a:extLst>
                </a:gridCol>
              </a:tblGrid>
              <a:tr h="157991">
                <a:tc>
                  <a:txBody>
                    <a:bodyPr/>
                    <a:lstStyle/>
                    <a:p>
                      <a:pPr marL="0" marR="0" algn="ctr">
                        <a:lnSpc>
                          <a:spcPct val="107000"/>
                        </a:lnSpc>
                        <a:spcBef>
                          <a:spcPts val="0"/>
                        </a:spcBef>
                        <a:spcAft>
                          <a:spcPts val="0"/>
                        </a:spcAft>
                      </a:pPr>
                      <a:r>
                        <a:rPr lang="en-US" sz="1000">
                          <a:effectLst/>
                        </a:rPr>
                        <a:t>Rating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247" marR="59247" marT="0" marB="0" anchor="b"/>
                </a:tc>
                <a:tc>
                  <a:txBody>
                    <a:bodyPr/>
                    <a:lstStyle/>
                    <a:p>
                      <a:pPr marL="0" marR="0" algn="ctr">
                        <a:lnSpc>
                          <a:spcPct val="107000"/>
                        </a:lnSpc>
                        <a:spcBef>
                          <a:spcPts val="0"/>
                        </a:spcBef>
                        <a:spcAft>
                          <a:spcPts val="0"/>
                        </a:spcAft>
                      </a:pPr>
                      <a:r>
                        <a:rPr lang="en-US" sz="1000">
                          <a:effectLst/>
                        </a:rPr>
                        <a:t>Probabilities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247" marR="59247" marT="0" marB="0" anchor="b"/>
                </a:tc>
                <a:tc>
                  <a:txBody>
                    <a:bodyPr/>
                    <a:lstStyle/>
                    <a:p>
                      <a:pPr marL="0" marR="0" algn="ctr">
                        <a:lnSpc>
                          <a:spcPct val="107000"/>
                        </a:lnSpc>
                        <a:spcBef>
                          <a:spcPts val="0"/>
                        </a:spcBef>
                        <a:spcAft>
                          <a:spcPts val="0"/>
                        </a:spcAft>
                      </a:pPr>
                      <a:r>
                        <a:rPr lang="en-US" sz="1000">
                          <a:effectLst/>
                        </a:rPr>
                        <a:t>Reason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247" marR="59247" marT="0" marB="0" anchor="b"/>
                </a:tc>
                <a:extLst>
                  <a:ext uri="{0D108BD9-81ED-4DB2-BD59-A6C34878D82A}">
                    <a16:rowId xmlns:a16="http://schemas.microsoft.com/office/drawing/2014/main" val="2059500046"/>
                  </a:ext>
                </a:extLst>
              </a:tr>
              <a:tr h="473973">
                <a:tc>
                  <a:txBody>
                    <a:bodyPr/>
                    <a:lstStyle/>
                    <a:p>
                      <a:pPr marL="0" marR="0" algn="ctr">
                        <a:lnSpc>
                          <a:spcPct val="107000"/>
                        </a:lnSpc>
                        <a:spcBef>
                          <a:spcPts val="0"/>
                        </a:spcBef>
                        <a:spcAft>
                          <a:spcPts val="0"/>
                        </a:spcAft>
                      </a:pPr>
                      <a:r>
                        <a:rPr lang="en-US" sz="1000">
                          <a:effectLst/>
                        </a:rPr>
                        <a:t>NA</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247" marR="59247" marT="0" marB="0" anchor="b"/>
                </a:tc>
                <a:tc>
                  <a:txBody>
                    <a:bodyPr/>
                    <a:lstStyle/>
                    <a:p>
                      <a:pPr marL="0" marR="0" algn="ctr">
                        <a:lnSpc>
                          <a:spcPct val="107000"/>
                        </a:lnSpc>
                        <a:spcBef>
                          <a:spcPts val="0"/>
                        </a:spcBef>
                        <a:spcAft>
                          <a:spcPts val="0"/>
                        </a:spcAft>
                      </a:pPr>
                      <a:r>
                        <a:rPr lang="en-US" sz="1000">
                          <a:effectLst/>
                        </a:rPr>
                        <a:t>0.40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247" marR="59247" marT="0" marB="0" anchor="b"/>
                </a:tc>
                <a:tc>
                  <a:txBody>
                    <a:bodyPr/>
                    <a:lstStyle/>
                    <a:p>
                      <a:pPr marL="0" marR="0" algn="ctr">
                        <a:lnSpc>
                          <a:spcPct val="107000"/>
                        </a:lnSpc>
                        <a:spcBef>
                          <a:spcPts val="0"/>
                        </a:spcBef>
                        <a:spcAft>
                          <a:spcPts val="0"/>
                        </a:spcAft>
                      </a:pPr>
                      <a:r>
                        <a:rPr lang="en-US" sz="1000">
                          <a:effectLst/>
                        </a:rPr>
                        <a:t>it is assumed that we don’t have any data for user item rating for around 40% of values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247" marR="59247" marT="0" marB="0" anchor="b"/>
                </a:tc>
                <a:extLst>
                  <a:ext uri="{0D108BD9-81ED-4DB2-BD59-A6C34878D82A}">
                    <a16:rowId xmlns:a16="http://schemas.microsoft.com/office/drawing/2014/main" val="3067178919"/>
                  </a:ext>
                </a:extLst>
              </a:tr>
              <a:tr h="705571">
                <a:tc>
                  <a:txBody>
                    <a:bodyPr/>
                    <a:lstStyle/>
                    <a:p>
                      <a:pPr marL="0" marR="0" algn="ctr">
                        <a:lnSpc>
                          <a:spcPct val="107000"/>
                        </a:lnSpc>
                        <a:spcBef>
                          <a:spcPts val="0"/>
                        </a:spcBef>
                        <a:spcAft>
                          <a:spcPts val="0"/>
                        </a:spcAft>
                      </a:pPr>
                      <a:r>
                        <a:rPr lang="en-US" sz="1000">
                          <a:effectLst/>
                        </a:rPr>
                        <a:t>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247" marR="59247" marT="0" marB="0" anchor="b"/>
                </a:tc>
                <a:tc>
                  <a:txBody>
                    <a:bodyPr/>
                    <a:lstStyle/>
                    <a:p>
                      <a:pPr marL="0" marR="0" algn="ctr">
                        <a:lnSpc>
                          <a:spcPct val="107000"/>
                        </a:lnSpc>
                        <a:spcBef>
                          <a:spcPts val="0"/>
                        </a:spcBef>
                        <a:spcAft>
                          <a:spcPts val="0"/>
                        </a:spcAft>
                      </a:pPr>
                      <a:r>
                        <a:rPr lang="en-US" sz="1000">
                          <a:effectLst/>
                        </a:rPr>
                        <a:t>0.20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247" marR="59247" marT="0" marB="0" anchor="b"/>
                </a:tc>
                <a:tc>
                  <a:txBody>
                    <a:bodyPr/>
                    <a:lstStyle/>
                    <a:p>
                      <a:pPr marL="0" marR="0" algn="ctr">
                        <a:lnSpc>
                          <a:spcPct val="107000"/>
                        </a:lnSpc>
                        <a:spcBef>
                          <a:spcPts val="0"/>
                        </a:spcBef>
                        <a:spcAft>
                          <a:spcPts val="0"/>
                        </a:spcAft>
                      </a:pPr>
                      <a:r>
                        <a:rPr lang="en-US" sz="1000">
                          <a:effectLst/>
                        </a:rPr>
                        <a:t>Returning User know some of the item sold on zappos and he don’t like them and giving them 0 rating.</a:t>
                      </a:r>
                    </a:p>
                    <a:p>
                      <a:pPr marL="0" marR="0" algn="ctr">
                        <a:lnSpc>
                          <a:spcPct val="107000"/>
                        </a:lnSpc>
                        <a:spcBef>
                          <a:spcPts val="0"/>
                        </a:spcBef>
                        <a:spcAft>
                          <a:spcPts val="0"/>
                        </a:spcAft>
                      </a:pPr>
                      <a:r>
                        <a:rPr lang="en-US" sz="1000">
                          <a:effectLst/>
                        </a:rPr>
                        <a:t>It is assumed that New user is just exploring site and his tendency would be exploring most of items in shot time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247" marR="59247" marT="0" marB="0" anchor="b"/>
                </a:tc>
                <a:extLst>
                  <a:ext uri="{0D108BD9-81ED-4DB2-BD59-A6C34878D82A}">
                    <a16:rowId xmlns:a16="http://schemas.microsoft.com/office/drawing/2014/main" val="448379829"/>
                  </a:ext>
                </a:extLst>
              </a:tr>
              <a:tr h="381000">
                <a:tc>
                  <a:txBody>
                    <a:bodyPr/>
                    <a:lstStyle/>
                    <a:p>
                      <a:pPr marL="0" marR="0" algn="ctr">
                        <a:lnSpc>
                          <a:spcPct val="107000"/>
                        </a:lnSpc>
                        <a:spcBef>
                          <a:spcPts val="0"/>
                        </a:spcBef>
                        <a:spcAft>
                          <a:spcPts val="0"/>
                        </a:spcAft>
                      </a:pPr>
                      <a:r>
                        <a:rPr lang="en-US" sz="1000">
                          <a:effectLst/>
                        </a:rPr>
                        <a:t>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247" marR="59247" marT="0" marB="0" anchor="b"/>
                </a:tc>
                <a:tc>
                  <a:txBody>
                    <a:bodyPr/>
                    <a:lstStyle/>
                    <a:p>
                      <a:pPr marL="0" marR="0" algn="ctr">
                        <a:lnSpc>
                          <a:spcPct val="107000"/>
                        </a:lnSpc>
                        <a:spcBef>
                          <a:spcPts val="0"/>
                        </a:spcBef>
                        <a:spcAft>
                          <a:spcPts val="0"/>
                        </a:spcAft>
                      </a:pPr>
                      <a:r>
                        <a:rPr lang="en-US" sz="1000">
                          <a:effectLst/>
                        </a:rPr>
                        <a:t>0.10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247" marR="59247" marT="0" marB="0" anchor="b"/>
                </a:tc>
                <a:tc>
                  <a:txBody>
                    <a:bodyPr/>
                    <a:lstStyle/>
                    <a:p>
                      <a:pPr marL="0" marR="0" algn="ctr">
                        <a:lnSpc>
                          <a:spcPct val="107000"/>
                        </a:lnSpc>
                        <a:spcBef>
                          <a:spcPts val="0"/>
                        </a:spcBef>
                        <a:spcAft>
                          <a:spcPts val="0"/>
                        </a:spcAft>
                      </a:pPr>
                      <a:r>
                        <a:rPr lang="en-US" sz="1000">
                          <a:effectLst/>
                        </a:rPr>
                        <a:t>It is assumed that returning user have given 1 rating to 10% which he has visited and data collected from clickstream data</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247" marR="59247" marT="0" marB="0" anchor="b"/>
                </a:tc>
                <a:extLst>
                  <a:ext uri="{0D108BD9-81ED-4DB2-BD59-A6C34878D82A}">
                    <a16:rowId xmlns:a16="http://schemas.microsoft.com/office/drawing/2014/main" val="1524386303"/>
                  </a:ext>
                </a:extLst>
              </a:tr>
              <a:tr h="419100">
                <a:tc>
                  <a:txBody>
                    <a:bodyPr/>
                    <a:lstStyle/>
                    <a:p>
                      <a:pPr marL="0" marR="0" algn="ctr">
                        <a:lnSpc>
                          <a:spcPct val="107000"/>
                        </a:lnSpc>
                        <a:spcBef>
                          <a:spcPts val="0"/>
                        </a:spcBef>
                        <a:spcAft>
                          <a:spcPts val="0"/>
                        </a:spcAft>
                      </a:pPr>
                      <a:r>
                        <a:rPr lang="en-US" sz="1000">
                          <a:effectLst/>
                        </a:rPr>
                        <a:t>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247" marR="59247" marT="0" marB="0" anchor="b"/>
                </a:tc>
                <a:tc>
                  <a:txBody>
                    <a:bodyPr/>
                    <a:lstStyle/>
                    <a:p>
                      <a:pPr marL="0" marR="0" algn="ctr">
                        <a:lnSpc>
                          <a:spcPct val="107000"/>
                        </a:lnSpc>
                        <a:spcBef>
                          <a:spcPts val="0"/>
                        </a:spcBef>
                        <a:spcAft>
                          <a:spcPts val="0"/>
                        </a:spcAft>
                      </a:pPr>
                      <a:r>
                        <a:rPr lang="en-US" sz="1000">
                          <a:effectLst/>
                        </a:rPr>
                        <a:t>0.10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247" marR="59247" marT="0" marB="0" anchor="b"/>
                </a:tc>
                <a:tc>
                  <a:txBody>
                    <a:bodyPr/>
                    <a:lstStyle/>
                    <a:p>
                      <a:pPr marL="0" marR="0" algn="ctr">
                        <a:lnSpc>
                          <a:spcPct val="107000"/>
                        </a:lnSpc>
                        <a:spcBef>
                          <a:spcPts val="0"/>
                        </a:spcBef>
                        <a:spcAft>
                          <a:spcPts val="0"/>
                        </a:spcAft>
                      </a:pPr>
                      <a:r>
                        <a:rPr lang="en-US" sz="1000">
                          <a:effectLst/>
                        </a:rPr>
                        <a:t>It is assumed that returning user have given 1 rating to 10% which he has visited and data collected from clickstream data</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247" marR="59247" marT="0" marB="0" anchor="b"/>
                </a:tc>
                <a:extLst>
                  <a:ext uri="{0D108BD9-81ED-4DB2-BD59-A6C34878D82A}">
                    <a16:rowId xmlns:a16="http://schemas.microsoft.com/office/drawing/2014/main" val="1798384374"/>
                  </a:ext>
                </a:extLst>
              </a:tr>
              <a:tr h="449580">
                <a:tc>
                  <a:txBody>
                    <a:bodyPr/>
                    <a:lstStyle/>
                    <a:p>
                      <a:pPr marL="0" marR="0" algn="ctr">
                        <a:lnSpc>
                          <a:spcPct val="107000"/>
                        </a:lnSpc>
                        <a:spcBef>
                          <a:spcPts val="0"/>
                        </a:spcBef>
                        <a:spcAft>
                          <a:spcPts val="0"/>
                        </a:spcAft>
                      </a:pPr>
                      <a:r>
                        <a:rPr lang="en-US" sz="1000">
                          <a:effectLst/>
                        </a:rPr>
                        <a:t>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247" marR="59247" marT="0" marB="0" anchor="b"/>
                </a:tc>
                <a:tc>
                  <a:txBody>
                    <a:bodyPr/>
                    <a:lstStyle/>
                    <a:p>
                      <a:pPr marL="0" marR="0" algn="ctr">
                        <a:lnSpc>
                          <a:spcPct val="107000"/>
                        </a:lnSpc>
                        <a:spcBef>
                          <a:spcPts val="0"/>
                        </a:spcBef>
                        <a:spcAft>
                          <a:spcPts val="0"/>
                        </a:spcAft>
                      </a:pPr>
                      <a:r>
                        <a:rPr lang="en-US" sz="1000">
                          <a:effectLst/>
                        </a:rPr>
                        <a:t>0.10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247" marR="59247" marT="0" marB="0" anchor="b"/>
                </a:tc>
                <a:tc>
                  <a:txBody>
                    <a:bodyPr/>
                    <a:lstStyle/>
                    <a:p>
                      <a:pPr marL="0" marR="0" algn="ctr">
                        <a:lnSpc>
                          <a:spcPct val="107000"/>
                        </a:lnSpc>
                        <a:spcBef>
                          <a:spcPts val="0"/>
                        </a:spcBef>
                        <a:spcAft>
                          <a:spcPts val="0"/>
                        </a:spcAft>
                      </a:pPr>
                      <a:r>
                        <a:rPr lang="en-US" sz="1000">
                          <a:effectLst/>
                        </a:rPr>
                        <a:t>It is assumed that returning user have given 2 rating to 10% which he has visited and data collected from clickstream data</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247" marR="59247" marT="0" marB="0" anchor="b"/>
                </a:tc>
                <a:extLst>
                  <a:ext uri="{0D108BD9-81ED-4DB2-BD59-A6C34878D82A}">
                    <a16:rowId xmlns:a16="http://schemas.microsoft.com/office/drawing/2014/main" val="3742158347"/>
                  </a:ext>
                </a:extLst>
              </a:tr>
              <a:tr h="464922">
                <a:tc>
                  <a:txBody>
                    <a:bodyPr/>
                    <a:lstStyle/>
                    <a:p>
                      <a:pPr marL="0" marR="0" algn="ctr">
                        <a:lnSpc>
                          <a:spcPct val="107000"/>
                        </a:lnSpc>
                        <a:spcBef>
                          <a:spcPts val="0"/>
                        </a:spcBef>
                        <a:spcAft>
                          <a:spcPts val="0"/>
                        </a:spcAft>
                      </a:pPr>
                      <a:r>
                        <a:rPr lang="en-US" sz="1000">
                          <a:effectLst/>
                        </a:rPr>
                        <a:t>4</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247" marR="59247" marT="0" marB="0" anchor="b"/>
                </a:tc>
                <a:tc>
                  <a:txBody>
                    <a:bodyPr/>
                    <a:lstStyle/>
                    <a:p>
                      <a:pPr marL="0" marR="0" algn="ctr">
                        <a:lnSpc>
                          <a:spcPct val="107000"/>
                        </a:lnSpc>
                        <a:spcBef>
                          <a:spcPts val="0"/>
                        </a:spcBef>
                        <a:spcAft>
                          <a:spcPts val="0"/>
                        </a:spcAft>
                      </a:pPr>
                      <a:r>
                        <a:rPr lang="en-US" sz="1000">
                          <a:effectLst/>
                        </a:rPr>
                        <a:t>0.05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247" marR="59247" marT="0" marB="0" anchor="b"/>
                </a:tc>
                <a:tc>
                  <a:txBody>
                    <a:bodyPr/>
                    <a:lstStyle/>
                    <a:p>
                      <a:pPr marL="0" marR="0" algn="ctr">
                        <a:lnSpc>
                          <a:spcPct val="107000"/>
                        </a:lnSpc>
                        <a:spcBef>
                          <a:spcPts val="0"/>
                        </a:spcBef>
                        <a:spcAft>
                          <a:spcPts val="0"/>
                        </a:spcAft>
                      </a:pPr>
                      <a:r>
                        <a:rPr lang="en-US" sz="1000">
                          <a:effectLst/>
                        </a:rPr>
                        <a:t>Still our returning user is comparatively new to our site so he will give 4 rating to very few items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247" marR="59247" marT="0" marB="0" anchor="b"/>
                </a:tc>
                <a:extLst>
                  <a:ext uri="{0D108BD9-81ED-4DB2-BD59-A6C34878D82A}">
                    <a16:rowId xmlns:a16="http://schemas.microsoft.com/office/drawing/2014/main" val="964078317"/>
                  </a:ext>
                </a:extLst>
              </a:tr>
              <a:tr h="464922">
                <a:tc>
                  <a:txBody>
                    <a:bodyPr/>
                    <a:lstStyle/>
                    <a:p>
                      <a:pPr marL="0" marR="0" algn="ctr">
                        <a:lnSpc>
                          <a:spcPct val="107000"/>
                        </a:lnSpc>
                        <a:spcBef>
                          <a:spcPts val="0"/>
                        </a:spcBef>
                        <a:spcAft>
                          <a:spcPts val="0"/>
                        </a:spcAft>
                      </a:pPr>
                      <a:r>
                        <a:rPr lang="en-US" sz="1000">
                          <a:effectLst/>
                        </a:rPr>
                        <a:t>5</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247" marR="59247" marT="0" marB="0" anchor="b"/>
                </a:tc>
                <a:tc>
                  <a:txBody>
                    <a:bodyPr/>
                    <a:lstStyle/>
                    <a:p>
                      <a:pPr marL="0" marR="0" algn="ctr">
                        <a:lnSpc>
                          <a:spcPct val="107000"/>
                        </a:lnSpc>
                        <a:spcBef>
                          <a:spcPts val="0"/>
                        </a:spcBef>
                        <a:spcAft>
                          <a:spcPts val="0"/>
                        </a:spcAft>
                      </a:pPr>
                      <a:r>
                        <a:rPr lang="en-US" sz="1000">
                          <a:effectLst/>
                        </a:rPr>
                        <a:t>0.03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59247" marR="59247" marT="0" marB="0" anchor="b"/>
                </a:tc>
                <a:tc>
                  <a:txBody>
                    <a:bodyPr/>
                    <a:lstStyle/>
                    <a:p>
                      <a:pPr marL="0" marR="0" algn="ctr">
                        <a:lnSpc>
                          <a:spcPct val="107000"/>
                        </a:lnSpc>
                        <a:spcBef>
                          <a:spcPts val="0"/>
                        </a:spcBef>
                        <a:spcAft>
                          <a:spcPts val="0"/>
                        </a:spcAft>
                      </a:pPr>
                      <a:r>
                        <a:rPr lang="en-US" sz="1000" dirty="0">
                          <a:effectLst/>
                        </a:rPr>
                        <a:t>Still our returning user is comparatively new to our site so he will give 5 rating to very few items</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59247" marR="59247" marT="0" marB="0" anchor="b"/>
                </a:tc>
                <a:extLst>
                  <a:ext uri="{0D108BD9-81ED-4DB2-BD59-A6C34878D82A}">
                    <a16:rowId xmlns:a16="http://schemas.microsoft.com/office/drawing/2014/main" val="1904606498"/>
                  </a:ext>
                </a:extLst>
              </a:tr>
            </a:tbl>
          </a:graphicData>
        </a:graphic>
      </p:graphicFrame>
    </p:spTree>
    <p:extLst>
      <p:ext uri="{BB962C8B-B14F-4D97-AF65-F5344CB8AC3E}">
        <p14:creationId xmlns:p14="http://schemas.microsoft.com/office/powerpoint/2010/main" val="7284692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41325"/>
            <a:ext cx="10515600" cy="1325563"/>
          </a:xfrm>
        </p:spPr>
        <p:txBody>
          <a:bodyPr>
            <a:normAutofit fontScale="90000"/>
          </a:bodyPr>
          <a:lstStyle/>
          <a:p>
            <a:r>
              <a:rPr lang="en-US" sz="4000" b="1" dirty="0"/>
              <a:t>Selection of Collaborative Filtering Method</a:t>
            </a:r>
            <a:br>
              <a:rPr lang="en-US" sz="4000" b="1" dirty="0"/>
            </a:br>
            <a:r>
              <a:rPr lang="en-US" sz="4000" b="1" dirty="0"/>
              <a:t>- For Returning Users</a:t>
            </a:r>
            <a:br>
              <a:rPr lang="en-US" dirty="0"/>
            </a:br>
            <a:endParaRPr lang="en-US" dirty="0"/>
          </a:p>
        </p:txBody>
      </p:sp>
      <p:sp>
        <p:nvSpPr>
          <p:cNvPr id="3" name="Content Placeholder 2"/>
          <p:cNvSpPr>
            <a:spLocks noGrp="1"/>
          </p:cNvSpPr>
          <p:nvPr>
            <p:ph idx="1"/>
          </p:nvPr>
        </p:nvSpPr>
        <p:spPr>
          <a:xfrm>
            <a:off x="811530" y="1578199"/>
            <a:ext cx="10515600" cy="4351338"/>
          </a:xfrm>
        </p:spPr>
        <p:txBody>
          <a:bodyPr>
            <a:normAutofit/>
          </a:bodyPr>
          <a:lstStyle/>
          <a:p>
            <a:r>
              <a:rPr lang="en-US" dirty="0"/>
              <a:t>Method: </a:t>
            </a:r>
          </a:p>
          <a:p>
            <a:pPr lvl="1"/>
            <a:r>
              <a:rPr lang="en-US" dirty="0"/>
              <a:t>Generated Affinity Matrix is our represented data which is feed to filtering systems</a:t>
            </a:r>
          </a:p>
          <a:p>
            <a:pPr lvl="1"/>
            <a:r>
              <a:rPr lang="en-US" dirty="0"/>
              <a:t> Entire dataset has been divided in following way: </a:t>
            </a:r>
          </a:p>
          <a:p>
            <a:pPr lvl="2"/>
            <a:r>
              <a:rPr lang="en-US" dirty="0"/>
              <a:t>Training Dataset(90% of dataset)</a:t>
            </a:r>
            <a:r>
              <a:rPr lang="en-US" dirty="0">
                <a:sym typeface="Wingdings" panose="05000000000000000000" pitchFamily="2" charset="2"/>
              </a:rPr>
              <a:t> To train the Model</a:t>
            </a:r>
          </a:p>
          <a:p>
            <a:pPr lvl="2"/>
            <a:r>
              <a:rPr lang="en-US" dirty="0">
                <a:sym typeface="Wingdings" panose="05000000000000000000" pitchFamily="2" charset="2"/>
              </a:rPr>
              <a:t>Testing Dataset(10% of dataset) To Test the remaining data</a:t>
            </a:r>
          </a:p>
          <a:p>
            <a:pPr lvl="1"/>
            <a:r>
              <a:rPr lang="en-US" dirty="0">
                <a:sym typeface="Wingdings" panose="05000000000000000000" pitchFamily="2" charset="2"/>
              </a:rPr>
              <a:t>Following parameters have been calculated and compared </a:t>
            </a:r>
          </a:p>
          <a:p>
            <a:pPr lvl="2"/>
            <a:r>
              <a:rPr lang="en-US" dirty="0">
                <a:sym typeface="Wingdings" panose="05000000000000000000" pitchFamily="2" charset="2"/>
              </a:rPr>
              <a:t>RMSE(Root Mean Square Error)</a:t>
            </a:r>
          </a:p>
          <a:p>
            <a:pPr lvl="2"/>
            <a:r>
              <a:rPr lang="en-US" dirty="0">
                <a:sym typeface="Wingdings" panose="05000000000000000000" pitchFamily="2" charset="2"/>
              </a:rPr>
              <a:t>RSE(Root Square Error)</a:t>
            </a:r>
          </a:p>
          <a:p>
            <a:pPr lvl="2"/>
            <a:r>
              <a:rPr lang="en-US" dirty="0">
                <a:sym typeface="Wingdings" panose="05000000000000000000" pitchFamily="2" charset="2"/>
              </a:rPr>
              <a:t>RAE(Root Absolute Error)</a:t>
            </a:r>
            <a:endParaRPr lang="en-US" dirty="0"/>
          </a:p>
        </p:txBody>
      </p:sp>
    </p:spTree>
    <p:extLst>
      <p:ext uri="{BB962C8B-B14F-4D97-AF65-F5344CB8AC3E}">
        <p14:creationId xmlns:p14="http://schemas.microsoft.com/office/powerpoint/2010/main" val="9907473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41325"/>
            <a:ext cx="10515600" cy="1325563"/>
          </a:xfrm>
        </p:spPr>
        <p:txBody>
          <a:bodyPr>
            <a:normAutofit fontScale="90000"/>
          </a:bodyPr>
          <a:lstStyle/>
          <a:p>
            <a:r>
              <a:rPr lang="en-US" sz="4000" b="1" dirty="0"/>
              <a:t>Selection of Collaborative Filtering Method</a:t>
            </a:r>
            <a:br>
              <a:rPr lang="en-US" sz="4000" b="1" dirty="0"/>
            </a:br>
            <a:r>
              <a:rPr lang="en-US" sz="4000" b="1" dirty="0"/>
              <a:t>- For Returning Users</a:t>
            </a:r>
            <a:br>
              <a:rPr lang="en-US" dirty="0"/>
            </a:br>
            <a:endParaRPr lang="en-US" dirty="0"/>
          </a:p>
        </p:txBody>
      </p:sp>
      <p:sp>
        <p:nvSpPr>
          <p:cNvPr id="3" name="Content Placeholder 2"/>
          <p:cNvSpPr>
            <a:spLocks noGrp="1"/>
          </p:cNvSpPr>
          <p:nvPr>
            <p:ph idx="1"/>
          </p:nvPr>
        </p:nvSpPr>
        <p:spPr>
          <a:xfrm>
            <a:off x="811530" y="1578199"/>
            <a:ext cx="10515600" cy="4351338"/>
          </a:xfrm>
        </p:spPr>
        <p:txBody>
          <a:bodyPr>
            <a:normAutofit/>
          </a:bodyPr>
          <a:lstStyle/>
          <a:p>
            <a:r>
              <a:rPr lang="en-US" dirty="0"/>
              <a:t>Results: </a:t>
            </a:r>
          </a:p>
          <a:p>
            <a:pPr lvl="1"/>
            <a:r>
              <a:rPr lang="en-US" altLang="en-US" dirty="0">
                <a:latin typeface="Calibri" panose="020F0502020204030204" pitchFamily="34" charset="0"/>
                <a:ea typeface="Calibri" panose="020F0502020204030204" pitchFamily="34" charset="0"/>
                <a:cs typeface="Times New Roman" panose="02020603050405020304" pitchFamily="18" charset="0"/>
              </a:rPr>
              <a:t>Error calculations for the three methods: </a:t>
            </a:r>
            <a:endParaRPr kumimoji="0" lang="en-US" altLang="en-US" sz="400" b="0" i="0" u="none" strike="noStrike" cap="none" normalizeH="0" baseline="0" dirty="0">
              <a:ln>
                <a:noFill/>
              </a:ln>
              <a:solidFill>
                <a:schemeClr val="tx1"/>
              </a:solidFill>
              <a:effectLst/>
            </a:endParaRPr>
          </a:p>
          <a:p>
            <a:pPr lvl="1"/>
            <a:endParaRPr lang="en-US" altLang="en-US" dirty="0">
              <a:latin typeface="Calibri" panose="020F0502020204030204" pitchFamily="34" charset="0"/>
              <a:ea typeface="Calibri" panose="020F0502020204030204" pitchFamily="34" charset="0"/>
              <a:cs typeface="Times New Roman" panose="02020603050405020304" pitchFamily="18" charset="0"/>
            </a:endParaRPr>
          </a:p>
          <a:p>
            <a:pPr lvl="1"/>
            <a:endParaRPr lang="en-US" altLang="en-US" dirty="0">
              <a:latin typeface="Calibri" panose="020F0502020204030204" pitchFamily="34" charset="0"/>
              <a:ea typeface="Calibri" panose="020F0502020204030204" pitchFamily="34" charset="0"/>
              <a:cs typeface="Times New Roman" panose="02020603050405020304" pitchFamily="18" charset="0"/>
            </a:endParaRPr>
          </a:p>
          <a:p>
            <a:pPr lvl="1"/>
            <a:endParaRPr lang="en-US" altLang="en-US" dirty="0">
              <a:latin typeface="Calibri" panose="020F0502020204030204" pitchFamily="34" charset="0"/>
              <a:ea typeface="Calibri" panose="020F0502020204030204" pitchFamily="34" charset="0"/>
              <a:cs typeface="Times New Roman" panose="02020603050405020304" pitchFamily="18" charset="0"/>
            </a:endParaRPr>
          </a:p>
          <a:p>
            <a:pPr lvl="1"/>
            <a:endParaRPr lang="en-US" altLang="en-US" dirty="0">
              <a:latin typeface="Calibri" panose="020F0502020204030204" pitchFamily="34" charset="0"/>
              <a:ea typeface="Calibri" panose="020F0502020204030204" pitchFamily="34" charset="0"/>
              <a:cs typeface="Times New Roman" panose="02020603050405020304" pitchFamily="18" charset="0"/>
            </a:endParaRPr>
          </a:p>
          <a:p>
            <a:pPr lvl="1"/>
            <a:endParaRPr lang="en-US" altLang="en-US" dirty="0">
              <a:latin typeface="Calibri" panose="020F0502020204030204" pitchFamily="34" charset="0"/>
              <a:ea typeface="Calibri" panose="020F0502020204030204" pitchFamily="34" charset="0"/>
              <a:cs typeface="Times New Roman" panose="02020603050405020304" pitchFamily="18" charset="0"/>
            </a:endParaRPr>
          </a:p>
          <a:p>
            <a:pPr lvl="1"/>
            <a:endParaRPr lang="en-US" altLang="en-US" dirty="0">
              <a:latin typeface="Calibri" panose="020F0502020204030204" pitchFamily="34" charset="0"/>
              <a:ea typeface="Calibri" panose="020F0502020204030204" pitchFamily="34" charset="0"/>
              <a:cs typeface="Times New Roman" panose="02020603050405020304" pitchFamily="18" charset="0"/>
            </a:endParaRPr>
          </a:p>
          <a:p>
            <a:pPr lvl="1"/>
            <a:r>
              <a:rPr lang="en-US" altLang="en-US" dirty="0">
                <a:latin typeface="Calibri" panose="020F0502020204030204" pitchFamily="34" charset="0"/>
                <a:ea typeface="Calibri" panose="020F0502020204030204" pitchFamily="34" charset="0"/>
                <a:cs typeface="Times New Roman" panose="02020603050405020304" pitchFamily="18" charset="0"/>
              </a:rPr>
              <a:t>Using above matrix, it is apparent that Hybrid method is best as it has least Root Mean Square Error (RMSE) comparing to other two records.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153200375"/>
              </p:ext>
            </p:extLst>
          </p:nvPr>
        </p:nvGraphicFramePr>
        <p:xfrm>
          <a:off x="3854450" y="2518474"/>
          <a:ext cx="4070352" cy="2045905"/>
        </p:xfrm>
        <a:graphic>
          <a:graphicData uri="http://schemas.openxmlformats.org/drawingml/2006/table">
            <a:tbl>
              <a:tblPr firstRow="1" firstCol="1" bandRow="1">
                <a:tableStyleId>{5C22544A-7EE6-4342-B048-85BDC9FD1C3A}</a:tableStyleId>
              </a:tblPr>
              <a:tblGrid>
                <a:gridCol w="1017588">
                  <a:extLst>
                    <a:ext uri="{9D8B030D-6E8A-4147-A177-3AD203B41FA5}">
                      <a16:colId xmlns:a16="http://schemas.microsoft.com/office/drawing/2014/main" val="2586847255"/>
                    </a:ext>
                  </a:extLst>
                </a:gridCol>
                <a:gridCol w="1017588">
                  <a:extLst>
                    <a:ext uri="{9D8B030D-6E8A-4147-A177-3AD203B41FA5}">
                      <a16:colId xmlns:a16="http://schemas.microsoft.com/office/drawing/2014/main" val="3396448741"/>
                    </a:ext>
                  </a:extLst>
                </a:gridCol>
                <a:gridCol w="1017588">
                  <a:extLst>
                    <a:ext uri="{9D8B030D-6E8A-4147-A177-3AD203B41FA5}">
                      <a16:colId xmlns:a16="http://schemas.microsoft.com/office/drawing/2014/main" val="3463810084"/>
                    </a:ext>
                  </a:extLst>
                </a:gridCol>
                <a:gridCol w="1017588">
                  <a:extLst>
                    <a:ext uri="{9D8B030D-6E8A-4147-A177-3AD203B41FA5}">
                      <a16:colId xmlns:a16="http://schemas.microsoft.com/office/drawing/2014/main" val="1992873711"/>
                    </a:ext>
                  </a:extLst>
                </a:gridCol>
              </a:tblGrid>
              <a:tr h="302863">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RMSE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MSE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     MAE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644577070"/>
                  </a:ext>
                </a:extLst>
              </a:tr>
              <a:tr h="581014">
                <a:tc>
                  <a:txBody>
                    <a:bodyPr/>
                    <a:lstStyle/>
                    <a:p>
                      <a:pPr marL="0" marR="0">
                        <a:lnSpc>
                          <a:spcPct val="107000"/>
                        </a:lnSpc>
                        <a:spcBef>
                          <a:spcPts val="0"/>
                        </a:spcBef>
                        <a:spcAft>
                          <a:spcPts val="0"/>
                        </a:spcAft>
                      </a:pPr>
                      <a:r>
                        <a:rPr lang="en-US" sz="1100">
                          <a:effectLst/>
                        </a:rPr>
                        <a:t>UBCF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1.571777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2.470484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1.357055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571739330"/>
                  </a:ext>
                </a:extLst>
              </a:tr>
              <a:tr h="581014">
                <a:tc>
                  <a:txBody>
                    <a:bodyPr/>
                    <a:lstStyle/>
                    <a:p>
                      <a:pPr marL="0" marR="0">
                        <a:lnSpc>
                          <a:spcPct val="107000"/>
                        </a:lnSpc>
                        <a:spcBef>
                          <a:spcPts val="0"/>
                        </a:spcBef>
                        <a:spcAft>
                          <a:spcPts val="0"/>
                        </a:spcAft>
                      </a:pPr>
                      <a:r>
                        <a:rPr lang="en-US" sz="1100">
                          <a:effectLst/>
                        </a:rPr>
                        <a:t>IBCF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dirty="0">
                          <a:effectLst/>
                        </a:rPr>
                        <a:t>1.603681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2.571792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1.371418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140488536"/>
                  </a:ext>
                </a:extLst>
              </a:tr>
              <a:tr h="581014">
                <a:tc>
                  <a:txBody>
                    <a:bodyPr/>
                    <a:lstStyle/>
                    <a:p>
                      <a:pPr marL="0" marR="0">
                        <a:lnSpc>
                          <a:spcPct val="107000"/>
                        </a:lnSpc>
                        <a:spcBef>
                          <a:spcPts val="0"/>
                        </a:spcBef>
                        <a:spcAft>
                          <a:spcPts val="0"/>
                        </a:spcAft>
                      </a:pPr>
                      <a:r>
                        <a:rPr lang="en-US" sz="1100">
                          <a:effectLst/>
                        </a:rPr>
                        <a:t>Hybrid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1.570091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a:effectLst/>
                        </a:rPr>
                        <a:t>2.465185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r">
                        <a:lnSpc>
                          <a:spcPct val="107000"/>
                        </a:lnSpc>
                        <a:spcBef>
                          <a:spcPts val="0"/>
                        </a:spcBef>
                        <a:spcAft>
                          <a:spcPts val="0"/>
                        </a:spcAft>
                      </a:pPr>
                      <a:r>
                        <a:rPr lang="en-US" sz="1100" dirty="0">
                          <a:effectLst/>
                        </a:rPr>
                        <a:t>1.356057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420666235"/>
                  </a:ext>
                </a:extLst>
              </a:tr>
            </a:tbl>
          </a:graphicData>
        </a:graphic>
      </p:graphicFrame>
    </p:spTree>
    <p:extLst>
      <p:ext uri="{BB962C8B-B14F-4D97-AF65-F5344CB8AC3E}">
        <p14:creationId xmlns:p14="http://schemas.microsoft.com/office/powerpoint/2010/main" val="25061603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41325"/>
            <a:ext cx="10515600" cy="1325563"/>
          </a:xfrm>
        </p:spPr>
        <p:txBody>
          <a:bodyPr>
            <a:normAutofit fontScale="90000"/>
          </a:bodyPr>
          <a:lstStyle/>
          <a:p>
            <a:r>
              <a:rPr lang="en-US" sz="4000" b="1" dirty="0"/>
              <a:t>Selection of Collaborative Filtering Method</a:t>
            </a:r>
            <a:br>
              <a:rPr lang="en-US" sz="4000" b="1" dirty="0"/>
            </a:br>
            <a:r>
              <a:rPr lang="en-US" sz="4000" b="1" dirty="0"/>
              <a:t>- For Returning Users</a:t>
            </a:r>
            <a:br>
              <a:rPr lang="en-US" dirty="0"/>
            </a:br>
            <a:endParaRPr lang="en-US" dirty="0"/>
          </a:p>
        </p:txBody>
      </p:sp>
      <p:sp>
        <p:nvSpPr>
          <p:cNvPr id="3" name="Content Placeholder 2"/>
          <p:cNvSpPr>
            <a:spLocks noGrp="1"/>
          </p:cNvSpPr>
          <p:nvPr>
            <p:ph idx="1"/>
          </p:nvPr>
        </p:nvSpPr>
        <p:spPr>
          <a:xfrm>
            <a:off x="811530" y="1578199"/>
            <a:ext cx="10515600" cy="4351338"/>
          </a:xfrm>
        </p:spPr>
        <p:txBody>
          <a:bodyPr>
            <a:normAutofit/>
          </a:bodyPr>
          <a:lstStyle/>
          <a:p>
            <a:r>
              <a:rPr lang="en-US" dirty="0"/>
              <a:t>Best Predicted 6 items for recommendation for user 5(U5) using Hybrid Method</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136383570"/>
              </p:ext>
            </p:extLst>
          </p:nvPr>
        </p:nvGraphicFramePr>
        <p:xfrm>
          <a:off x="3879850" y="2488406"/>
          <a:ext cx="3168650" cy="2986562"/>
        </p:xfrm>
        <a:graphic>
          <a:graphicData uri="http://schemas.openxmlformats.org/drawingml/2006/table">
            <a:tbl>
              <a:tblPr firstRow="1" firstCol="1" bandRow="1">
                <a:tableStyleId>{5C22544A-7EE6-4342-B048-85BDC9FD1C3A}</a:tableStyleId>
              </a:tblPr>
              <a:tblGrid>
                <a:gridCol w="1584325">
                  <a:extLst>
                    <a:ext uri="{9D8B030D-6E8A-4147-A177-3AD203B41FA5}">
                      <a16:colId xmlns:a16="http://schemas.microsoft.com/office/drawing/2014/main" val="4216228938"/>
                    </a:ext>
                  </a:extLst>
                </a:gridCol>
                <a:gridCol w="1584325">
                  <a:extLst>
                    <a:ext uri="{9D8B030D-6E8A-4147-A177-3AD203B41FA5}">
                      <a16:colId xmlns:a16="http://schemas.microsoft.com/office/drawing/2014/main" val="290648304"/>
                    </a:ext>
                  </a:extLst>
                </a:gridCol>
              </a:tblGrid>
              <a:tr h="723560">
                <a:tc>
                  <a:txBody>
                    <a:bodyPr/>
                    <a:lstStyle/>
                    <a:p>
                      <a:pPr marL="0" marR="0" algn="ctr">
                        <a:lnSpc>
                          <a:spcPct val="107000"/>
                        </a:lnSpc>
                        <a:spcBef>
                          <a:spcPts val="0"/>
                        </a:spcBef>
                        <a:spcAft>
                          <a:spcPts val="0"/>
                        </a:spcAft>
                      </a:pPr>
                      <a:r>
                        <a:rPr lang="en-US" sz="1100">
                          <a:effectLst/>
                        </a:rPr>
                        <a:t>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Item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857462604"/>
                  </a:ext>
                </a:extLst>
              </a:tr>
              <a:tr h="377167">
                <a:tc>
                  <a:txBody>
                    <a:bodyPr/>
                    <a:lstStyle/>
                    <a:p>
                      <a:pPr marL="0" marR="0" algn="ctr">
                        <a:lnSpc>
                          <a:spcPct val="107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I481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141498924"/>
                  </a:ext>
                </a:extLst>
              </a:tr>
              <a:tr h="377167">
                <a:tc>
                  <a:txBody>
                    <a:bodyPr/>
                    <a:lstStyle/>
                    <a:p>
                      <a:pPr marL="0" marR="0" algn="ctr">
                        <a:lnSpc>
                          <a:spcPct val="107000"/>
                        </a:lnSpc>
                        <a:spcBef>
                          <a:spcPts val="0"/>
                        </a:spcBef>
                        <a:spcAft>
                          <a:spcPts val="0"/>
                        </a:spcAft>
                      </a:pPr>
                      <a:r>
                        <a:rPr lang="en-US" sz="11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I609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872145010"/>
                  </a:ext>
                </a:extLst>
              </a:tr>
              <a:tr h="377167">
                <a:tc>
                  <a:txBody>
                    <a:bodyPr/>
                    <a:lstStyle/>
                    <a:p>
                      <a:pPr marL="0" marR="0" algn="ctr">
                        <a:lnSpc>
                          <a:spcPct val="107000"/>
                        </a:lnSpc>
                        <a:spcBef>
                          <a:spcPts val="0"/>
                        </a:spcBef>
                        <a:spcAft>
                          <a:spcPts val="0"/>
                        </a:spcAft>
                      </a:pPr>
                      <a:r>
                        <a:rPr lang="en-US" sz="11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I831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075081493"/>
                  </a:ext>
                </a:extLst>
              </a:tr>
              <a:tr h="377167">
                <a:tc>
                  <a:txBody>
                    <a:bodyPr/>
                    <a:lstStyle/>
                    <a:p>
                      <a:pPr marL="0" marR="0" algn="ctr">
                        <a:lnSpc>
                          <a:spcPct val="107000"/>
                        </a:lnSpc>
                        <a:spcBef>
                          <a:spcPts val="0"/>
                        </a:spcBef>
                        <a:spcAft>
                          <a:spcPts val="0"/>
                        </a:spcAft>
                      </a:pPr>
                      <a:r>
                        <a:rPr lang="en-US" sz="11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I265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373473931"/>
                  </a:ext>
                </a:extLst>
              </a:tr>
              <a:tr h="377167">
                <a:tc>
                  <a:txBody>
                    <a:bodyPr/>
                    <a:lstStyle/>
                    <a:p>
                      <a:pPr marL="0" marR="0" algn="ctr">
                        <a:lnSpc>
                          <a:spcPct val="107000"/>
                        </a:lnSpc>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I214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271042486"/>
                  </a:ext>
                </a:extLst>
              </a:tr>
              <a:tr h="377167">
                <a:tc>
                  <a:txBody>
                    <a:bodyPr/>
                    <a:lstStyle/>
                    <a:p>
                      <a:pPr marL="0" marR="0" algn="ctr">
                        <a:lnSpc>
                          <a:spcPct val="107000"/>
                        </a:lnSpc>
                        <a:spcBef>
                          <a:spcPts val="0"/>
                        </a:spcBef>
                        <a:spcAft>
                          <a:spcPts val="0"/>
                        </a:spcAft>
                      </a:pPr>
                      <a:r>
                        <a:rPr lang="en-US" sz="110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dirty="0">
                          <a:effectLst/>
                        </a:rPr>
                        <a:t>I433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527552555"/>
                  </a:ext>
                </a:extLst>
              </a:tr>
            </a:tbl>
          </a:graphicData>
        </a:graphic>
      </p:graphicFrame>
    </p:spTree>
    <p:extLst>
      <p:ext uri="{BB962C8B-B14F-4D97-AF65-F5344CB8AC3E}">
        <p14:creationId xmlns:p14="http://schemas.microsoft.com/office/powerpoint/2010/main" val="17342221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41325"/>
            <a:ext cx="10515600" cy="1325563"/>
          </a:xfrm>
        </p:spPr>
        <p:txBody>
          <a:bodyPr>
            <a:normAutofit fontScale="90000"/>
          </a:bodyPr>
          <a:lstStyle/>
          <a:p>
            <a:r>
              <a:rPr lang="en-US" sz="4000" b="1" dirty="0"/>
              <a:t>Selection of Collaborative Filtering Method</a:t>
            </a:r>
            <a:br>
              <a:rPr lang="en-US" sz="4000" b="1" dirty="0"/>
            </a:br>
            <a:r>
              <a:rPr lang="en-US" sz="4000" b="1" dirty="0"/>
              <a:t>- For Returning Users</a:t>
            </a:r>
            <a:br>
              <a:rPr lang="en-US" dirty="0"/>
            </a:br>
            <a:endParaRPr lang="en-US" dirty="0"/>
          </a:p>
        </p:txBody>
      </p:sp>
      <p:sp>
        <p:nvSpPr>
          <p:cNvPr id="3" name="Content Placeholder 2"/>
          <p:cNvSpPr>
            <a:spLocks noGrp="1"/>
          </p:cNvSpPr>
          <p:nvPr>
            <p:ph idx="1"/>
          </p:nvPr>
        </p:nvSpPr>
        <p:spPr>
          <a:xfrm>
            <a:off x="811530" y="1578199"/>
            <a:ext cx="10515600" cy="4351338"/>
          </a:xfrm>
        </p:spPr>
        <p:txBody>
          <a:bodyPr>
            <a:normAutofit fontScale="92500" lnSpcReduction="10000"/>
          </a:bodyPr>
          <a:lstStyle/>
          <a:p>
            <a:r>
              <a:rPr lang="en-US" dirty="0"/>
              <a:t>Twist</a:t>
            </a:r>
          </a:p>
          <a:p>
            <a:pPr lvl="1" algn="just"/>
            <a:r>
              <a:rPr lang="en-US" altLang="en-US" dirty="0">
                <a:solidFill>
                  <a:srgbClr val="252525"/>
                </a:solidFill>
                <a:latin typeface="Arial" panose="020B0604020202020204" pitchFamily="34" charset="0"/>
                <a:ea typeface="Calibri" panose="020F0502020204030204" pitchFamily="34" charset="0"/>
                <a:cs typeface="Arial" panose="020B0604020202020204" pitchFamily="34" charset="0"/>
              </a:rPr>
              <a:t>Zappos</a:t>
            </a:r>
            <a:r>
              <a:rPr lang="en-US" altLang="en-US" dirty="0">
                <a:solidFill>
                  <a:srgbClr val="252525"/>
                </a:solidFill>
                <a:latin typeface="Calibri" panose="020F0502020204030204" pitchFamily="34" charset="0"/>
                <a:ea typeface="Calibri" panose="020F0502020204030204" pitchFamily="34" charset="0"/>
                <a:cs typeface="Arial" panose="020B0604020202020204" pitchFamily="34" charset="0"/>
              </a:rPr>
              <a:t>’</a:t>
            </a:r>
            <a:r>
              <a:rPr lang="en-US" altLang="en-US" dirty="0">
                <a:solidFill>
                  <a:srgbClr val="252525"/>
                </a:solidFill>
                <a:latin typeface="Arial" panose="020B0604020202020204" pitchFamily="34" charset="0"/>
                <a:ea typeface="Calibri" panose="020F0502020204030204" pitchFamily="34" charset="0"/>
                <a:cs typeface="Arial" panose="020B0604020202020204" pitchFamily="34" charset="0"/>
              </a:rPr>
              <a:t> primary selling base is shoes, which accounts for about 80% of its business.</a:t>
            </a:r>
          </a:p>
          <a:p>
            <a:pPr lvl="1" algn="just"/>
            <a:r>
              <a:rPr lang="en-US" altLang="en-US" dirty="0">
                <a:solidFill>
                  <a:srgbClr val="252525"/>
                </a:solidFill>
                <a:latin typeface="Arial" panose="020B0604020202020204" pitchFamily="34" charset="0"/>
                <a:ea typeface="Calibri" panose="020F0502020204030204" pitchFamily="34" charset="0"/>
                <a:cs typeface="Arial" panose="020B0604020202020204" pitchFamily="34" charset="0"/>
              </a:rPr>
              <a:t>Even though, Zappos expanded their inventory in 2007 to include clothing, handbags, eyewear, watches, and kids</a:t>
            </a:r>
            <a:r>
              <a:rPr lang="en-US" altLang="en-US" dirty="0">
                <a:solidFill>
                  <a:srgbClr val="252525"/>
                </a:solidFill>
                <a:latin typeface="Calibri" panose="020F0502020204030204" pitchFamily="34" charset="0"/>
                <a:ea typeface="Calibri" panose="020F0502020204030204" pitchFamily="34" charset="0"/>
                <a:cs typeface="Arial" panose="020B0604020202020204" pitchFamily="34" charset="0"/>
              </a:rPr>
              <a:t>’</a:t>
            </a:r>
            <a:r>
              <a:rPr lang="en-US" altLang="en-US" dirty="0">
                <a:solidFill>
                  <a:srgbClr val="252525"/>
                </a:solidFill>
                <a:latin typeface="Arial" panose="020B0604020202020204" pitchFamily="34" charset="0"/>
                <a:ea typeface="Calibri" panose="020F0502020204030204" pitchFamily="34" charset="0"/>
                <a:cs typeface="Arial" panose="020B0604020202020204" pitchFamily="34" charset="0"/>
              </a:rPr>
              <a:t> merchandise and still in 2017 those items currently account for 20% of annual revenues.</a:t>
            </a:r>
          </a:p>
          <a:p>
            <a:pPr lvl="1" algn="just"/>
            <a:r>
              <a:rPr lang="en-US" altLang="en-US" dirty="0">
                <a:solidFill>
                  <a:srgbClr val="252525"/>
                </a:solidFill>
                <a:latin typeface="Arial" panose="020B0604020202020204" pitchFamily="34" charset="0"/>
                <a:ea typeface="Calibri" panose="020F0502020204030204" pitchFamily="34" charset="0"/>
                <a:cs typeface="Arial" panose="020B0604020202020204" pitchFamily="34" charset="0"/>
              </a:rPr>
              <a:t>As conclusion, it is likely that customer is looking </a:t>
            </a:r>
            <a:r>
              <a:rPr lang="en-US" altLang="en-US" dirty="0" err="1">
                <a:solidFill>
                  <a:srgbClr val="252525"/>
                </a:solidFill>
                <a:latin typeface="Arial" panose="020B0604020202020204" pitchFamily="34" charset="0"/>
                <a:ea typeface="Calibri" panose="020F0502020204030204" pitchFamily="34" charset="0"/>
                <a:cs typeface="Arial" panose="020B0604020202020204" pitchFamily="34" charset="0"/>
              </a:rPr>
              <a:t>zappos</a:t>
            </a:r>
            <a:r>
              <a:rPr lang="en-US" altLang="en-US" dirty="0">
                <a:solidFill>
                  <a:srgbClr val="252525"/>
                </a:solidFill>
                <a:latin typeface="Arial" panose="020B0604020202020204" pitchFamily="34" charset="0"/>
                <a:ea typeface="Calibri" panose="020F0502020204030204" pitchFamily="34" charset="0"/>
                <a:cs typeface="Arial" panose="020B0604020202020204" pitchFamily="34" charset="0"/>
              </a:rPr>
              <a:t> </a:t>
            </a:r>
            <a:r>
              <a:rPr lang="en-US" altLang="en-US">
                <a:solidFill>
                  <a:srgbClr val="252525"/>
                </a:solidFill>
                <a:latin typeface="Arial" panose="020B0604020202020204" pitchFamily="34" charset="0"/>
                <a:ea typeface="Calibri" panose="020F0502020204030204" pitchFamily="34" charset="0"/>
                <a:cs typeface="Arial" panose="020B0604020202020204" pitchFamily="34" charset="0"/>
              </a:rPr>
              <a:t>as footwear site </a:t>
            </a:r>
            <a:r>
              <a:rPr lang="en-US" altLang="en-US" dirty="0">
                <a:solidFill>
                  <a:srgbClr val="252525"/>
                </a:solidFill>
                <a:latin typeface="Arial" panose="020B0604020202020204" pitchFamily="34" charset="0"/>
                <a:ea typeface="Calibri" panose="020F0502020204030204" pitchFamily="34" charset="0"/>
                <a:cs typeface="Arial" panose="020B0604020202020204" pitchFamily="34" charset="0"/>
              </a:rPr>
              <a:t>rather than other items.</a:t>
            </a:r>
          </a:p>
          <a:p>
            <a:pPr lvl="1" algn="just"/>
            <a:r>
              <a:rPr lang="en-US" altLang="en-US" dirty="0">
                <a:solidFill>
                  <a:srgbClr val="252525"/>
                </a:solidFill>
                <a:latin typeface="Arial" panose="020B0604020202020204" pitchFamily="34" charset="0"/>
                <a:ea typeface="Calibri" panose="020F0502020204030204" pitchFamily="34" charset="0"/>
                <a:cs typeface="Arial" panose="020B0604020202020204" pitchFamily="34" charset="0"/>
              </a:rPr>
              <a:t>Hence, it is most likely that the predicted 6 items will be footwear only( which is current case in Zappos Site !!!!).</a:t>
            </a:r>
          </a:p>
          <a:p>
            <a:pPr lvl="1" algn="just"/>
            <a:r>
              <a:rPr lang="en-US" altLang="en-US" dirty="0">
                <a:solidFill>
                  <a:srgbClr val="252525"/>
                </a:solidFill>
                <a:latin typeface="Arial" panose="020B0604020202020204" pitchFamily="34" charset="0"/>
                <a:ea typeface="Calibri" panose="020F0502020204030204" pitchFamily="34" charset="0"/>
                <a:cs typeface="Arial" panose="020B0604020202020204" pitchFamily="34" charset="0"/>
              </a:rPr>
              <a:t>We should also include items (mostly one or two out of six) like cloths, handbags, watches which is other then footwear. </a:t>
            </a:r>
          </a:p>
          <a:p>
            <a:pPr lvl="1" algn="just"/>
            <a:r>
              <a:rPr lang="en-US" altLang="en-US" dirty="0">
                <a:solidFill>
                  <a:srgbClr val="252525"/>
                </a:solidFill>
                <a:latin typeface="Arial" panose="020B0604020202020204" pitchFamily="34" charset="0"/>
                <a:ea typeface="Calibri" panose="020F0502020204030204" pitchFamily="34" charset="0"/>
                <a:cs typeface="Arial" panose="020B0604020202020204" pitchFamily="34" charset="0"/>
              </a:rPr>
              <a:t>Some kind of algorithm is needed at this stage to override other prediction and add items which are other then footwear. </a:t>
            </a:r>
            <a:endParaRPr kumimoji="0" lang="en-US" altLang="en-US" sz="800" b="0" i="0" u="none" strike="noStrike" cap="none" normalizeH="0" baseline="0" dirty="0">
              <a:ln>
                <a:noFill/>
              </a:ln>
              <a:solidFill>
                <a:schemeClr val="tx1"/>
              </a:solidFill>
              <a:effectLst/>
            </a:endParaRPr>
          </a:p>
          <a:p>
            <a:pPr lvl="1"/>
            <a:endParaRPr lang="en-US" dirty="0"/>
          </a:p>
        </p:txBody>
      </p:sp>
      <p:sp>
        <p:nvSpPr>
          <p:cNvPr id="6" name="Rectangle 1"/>
          <p:cNvSpPr>
            <a:spLocks noChangeArrowheads="1"/>
          </p:cNvSpPr>
          <p:nvPr/>
        </p:nvSpPr>
        <p:spPr bwMode="auto">
          <a:xfrm>
            <a:off x="7476410" y="3904694"/>
            <a:ext cx="213520"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252525"/>
                </a:solidFill>
                <a:effectLst/>
                <a:latin typeface="Calibri" panose="020F0502020204030204" pitchFamily="34" charset="0"/>
                <a:ea typeface="Calibri" panose="020F0502020204030204" pitchFamily="34" charset="0"/>
                <a:cs typeface="Arial" panose="020B0604020202020204" pitchFamily="34" charset="0"/>
              </a:rPr>
              <a:t> </a:t>
            </a:r>
            <a:endParaRPr kumimoji="0" lang="en-US" altLang="en-US" sz="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40367882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41325"/>
            <a:ext cx="10515600" cy="1325563"/>
          </a:xfrm>
        </p:spPr>
        <p:txBody>
          <a:bodyPr>
            <a:normAutofit fontScale="90000"/>
          </a:bodyPr>
          <a:lstStyle/>
          <a:p>
            <a:r>
              <a:rPr lang="en-US" sz="4000" b="1" dirty="0"/>
              <a:t>Selection of Collaborative Filtering Method</a:t>
            </a:r>
            <a:br>
              <a:rPr lang="en-US" sz="4000" b="1" dirty="0"/>
            </a:br>
            <a:r>
              <a:rPr lang="en-US" sz="4000" b="1" dirty="0"/>
              <a:t>- For Returning Users</a:t>
            </a:r>
            <a:br>
              <a:rPr lang="en-US" dirty="0"/>
            </a:br>
            <a:endParaRPr lang="en-US" dirty="0"/>
          </a:p>
        </p:txBody>
      </p:sp>
      <p:sp>
        <p:nvSpPr>
          <p:cNvPr id="3" name="Content Placeholder 2"/>
          <p:cNvSpPr>
            <a:spLocks noGrp="1"/>
          </p:cNvSpPr>
          <p:nvPr>
            <p:ph idx="1"/>
          </p:nvPr>
        </p:nvSpPr>
        <p:spPr>
          <a:xfrm>
            <a:off x="811530" y="1578199"/>
            <a:ext cx="10515600" cy="4351338"/>
          </a:xfrm>
        </p:spPr>
        <p:txBody>
          <a:bodyPr>
            <a:normAutofit fontScale="85000" lnSpcReduction="20000"/>
          </a:bodyPr>
          <a:lstStyle/>
          <a:p>
            <a:r>
              <a:rPr lang="en-US" dirty="0"/>
              <a:t>Twist</a:t>
            </a:r>
          </a:p>
          <a:p>
            <a:pPr lvl="1" algn="just" eaLnBrk="0" fontAlgn="base" hangingPunct="0">
              <a:lnSpc>
                <a:spcPct val="100000"/>
              </a:lnSpc>
              <a:spcBef>
                <a:spcPct val="0"/>
              </a:spcBef>
              <a:spcAft>
                <a:spcPct val="0"/>
              </a:spcAft>
            </a:pPr>
            <a:r>
              <a:rPr lang="en-US" altLang="en-US" dirty="0">
                <a:solidFill>
                  <a:srgbClr val="252525"/>
                </a:solidFill>
                <a:latin typeface="Arial" panose="020B0604020202020204" pitchFamily="34" charset="0"/>
                <a:ea typeface="Calibri" panose="020F0502020204030204" pitchFamily="34" charset="0"/>
                <a:cs typeface="Arial" panose="020B0604020202020204" pitchFamily="34" charset="0"/>
              </a:rPr>
              <a:t>Assuming this algorithm is created and now final list of predicted items: </a:t>
            </a:r>
          </a:p>
          <a:p>
            <a:pPr lvl="1" algn="just"/>
            <a:endParaRPr lang="en-US" altLang="en-US" dirty="0">
              <a:solidFill>
                <a:srgbClr val="252525"/>
              </a:solidFill>
              <a:latin typeface="Arial" panose="020B0604020202020204" pitchFamily="34" charset="0"/>
              <a:ea typeface="Calibri" panose="020F0502020204030204" pitchFamily="34" charset="0"/>
              <a:cs typeface="Arial" panose="020B0604020202020204" pitchFamily="34" charset="0"/>
            </a:endParaRPr>
          </a:p>
          <a:p>
            <a:pPr lvl="1" algn="just"/>
            <a:endParaRPr lang="en-US" altLang="en-US" dirty="0">
              <a:solidFill>
                <a:srgbClr val="252525"/>
              </a:solidFill>
              <a:latin typeface="Arial" panose="020B0604020202020204" pitchFamily="34" charset="0"/>
              <a:ea typeface="Calibri" panose="020F0502020204030204" pitchFamily="34" charset="0"/>
              <a:cs typeface="Arial" panose="020B0604020202020204" pitchFamily="34" charset="0"/>
            </a:endParaRPr>
          </a:p>
          <a:p>
            <a:pPr lvl="1" algn="just"/>
            <a:endParaRPr lang="en-US" altLang="en-US" dirty="0">
              <a:solidFill>
                <a:srgbClr val="252525"/>
              </a:solidFill>
              <a:latin typeface="Arial" panose="020B0604020202020204" pitchFamily="34" charset="0"/>
              <a:ea typeface="Calibri" panose="020F0502020204030204" pitchFamily="34" charset="0"/>
              <a:cs typeface="Arial" panose="020B0604020202020204" pitchFamily="34" charset="0"/>
            </a:endParaRPr>
          </a:p>
          <a:p>
            <a:pPr lvl="1" algn="just"/>
            <a:endParaRPr lang="en-US" altLang="en-US" dirty="0">
              <a:solidFill>
                <a:srgbClr val="252525"/>
              </a:solidFill>
              <a:latin typeface="Arial" panose="020B0604020202020204" pitchFamily="34" charset="0"/>
              <a:ea typeface="Calibri" panose="020F0502020204030204" pitchFamily="34" charset="0"/>
              <a:cs typeface="Arial" panose="020B0604020202020204" pitchFamily="34" charset="0"/>
            </a:endParaRPr>
          </a:p>
          <a:p>
            <a:pPr marL="457200" lvl="1" indent="0" algn="just">
              <a:buNone/>
            </a:pPr>
            <a:endParaRPr lang="en-US" altLang="en-US" dirty="0">
              <a:solidFill>
                <a:srgbClr val="252525"/>
              </a:solidFill>
              <a:latin typeface="Arial" panose="020B0604020202020204" pitchFamily="34" charset="0"/>
              <a:ea typeface="Calibri" panose="020F0502020204030204" pitchFamily="34" charset="0"/>
              <a:cs typeface="Arial" panose="020B0604020202020204" pitchFamily="34" charset="0"/>
            </a:endParaRPr>
          </a:p>
          <a:p>
            <a:pPr lvl="1" algn="just"/>
            <a:endParaRPr lang="en-US" altLang="en-US" dirty="0">
              <a:solidFill>
                <a:srgbClr val="252525"/>
              </a:solidFill>
              <a:latin typeface="Arial" panose="020B0604020202020204" pitchFamily="34" charset="0"/>
              <a:ea typeface="Calibri" panose="020F0502020204030204" pitchFamily="34" charset="0"/>
              <a:cs typeface="Arial" panose="020B0604020202020204" pitchFamily="34" charset="0"/>
            </a:endParaRPr>
          </a:p>
          <a:p>
            <a:pPr lvl="1" algn="just"/>
            <a:endParaRPr lang="en-US" altLang="en-US" dirty="0">
              <a:solidFill>
                <a:srgbClr val="252525"/>
              </a:solidFill>
              <a:latin typeface="Arial" panose="020B0604020202020204" pitchFamily="34" charset="0"/>
              <a:ea typeface="Calibri" panose="020F0502020204030204" pitchFamily="34" charset="0"/>
              <a:cs typeface="Arial" panose="020B0604020202020204" pitchFamily="34" charset="0"/>
            </a:endParaRPr>
          </a:p>
          <a:p>
            <a:pPr lvl="1" algn="just"/>
            <a:endParaRPr lang="en-US" altLang="en-US" dirty="0">
              <a:solidFill>
                <a:srgbClr val="252525"/>
              </a:solidFill>
              <a:latin typeface="Arial" panose="020B0604020202020204" pitchFamily="34" charset="0"/>
              <a:ea typeface="Calibri" panose="020F0502020204030204" pitchFamily="34" charset="0"/>
              <a:cs typeface="Arial" panose="020B0604020202020204" pitchFamily="34" charset="0"/>
            </a:endParaRPr>
          </a:p>
          <a:p>
            <a:pPr lvl="1" algn="just"/>
            <a:endParaRPr lang="en-US" altLang="en-US" dirty="0">
              <a:solidFill>
                <a:srgbClr val="252525"/>
              </a:solidFill>
              <a:latin typeface="Arial" panose="020B0604020202020204" pitchFamily="34" charset="0"/>
              <a:ea typeface="Calibri" panose="020F0502020204030204" pitchFamily="34" charset="0"/>
              <a:cs typeface="Arial" panose="020B0604020202020204" pitchFamily="34" charset="0"/>
            </a:endParaRPr>
          </a:p>
          <a:p>
            <a:pPr lvl="1" algn="just"/>
            <a:endParaRPr lang="en-US" altLang="en-US" dirty="0">
              <a:solidFill>
                <a:srgbClr val="252525"/>
              </a:solidFill>
              <a:latin typeface="Arial" panose="020B0604020202020204" pitchFamily="34" charset="0"/>
              <a:ea typeface="Calibri" panose="020F0502020204030204" pitchFamily="34" charset="0"/>
              <a:cs typeface="Arial" panose="020B0604020202020204" pitchFamily="34" charset="0"/>
            </a:endParaRPr>
          </a:p>
          <a:p>
            <a:pPr lvl="1" algn="just"/>
            <a:endParaRPr lang="en-US" altLang="en-US" dirty="0">
              <a:solidFill>
                <a:srgbClr val="252525"/>
              </a:solidFill>
              <a:latin typeface="Arial" panose="020B0604020202020204" pitchFamily="34" charset="0"/>
              <a:ea typeface="Calibri" panose="020F0502020204030204" pitchFamily="34" charset="0"/>
              <a:cs typeface="Arial" panose="020B0604020202020204" pitchFamily="34" charset="0"/>
            </a:endParaRPr>
          </a:p>
          <a:p>
            <a:pPr lvl="1" algn="just"/>
            <a:r>
              <a:rPr lang="en-US" altLang="en-US" dirty="0">
                <a:solidFill>
                  <a:srgbClr val="252525"/>
                </a:solidFill>
                <a:latin typeface="Arial" panose="020B0604020202020204" pitchFamily="34" charset="0"/>
                <a:ea typeface="Calibri" panose="020F0502020204030204" pitchFamily="34" charset="0"/>
                <a:cs typeface="Arial" panose="020B0604020202020204" pitchFamily="34" charset="0"/>
              </a:rPr>
              <a:t>Where, item 1 to 4 are the same as predicted by our recommendation algorithm and item 5 an item 6 are items which are added by our newly created algorithm and which is other then footwear. </a:t>
            </a:r>
            <a:endParaRPr kumimoji="0" lang="en-US" altLang="en-US" sz="4800" b="0" i="0" u="none" strike="noStrike" cap="none" normalizeH="0" baseline="0" dirty="0">
              <a:ln>
                <a:noFill/>
              </a:ln>
              <a:solidFill>
                <a:schemeClr val="tx1"/>
              </a:solidFill>
              <a:effectLst/>
              <a:latin typeface="Arial" panose="020B0604020202020204" pitchFamily="34" charset="0"/>
            </a:endParaRPr>
          </a:p>
          <a:p>
            <a:pPr marL="457200" lvl="1" indent="0">
              <a:buNone/>
            </a:pPr>
            <a:endParaRPr lang="en-US" dirty="0"/>
          </a:p>
        </p:txBody>
      </p:sp>
      <p:sp>
        <p:nvSpPr>
          <p:cNvPr id="6" name="Rectangle 1"/>
          <p:cNvSpPr>
            <a:spLocks noChangeArrowheads="1"/>
          </p:cNvSpPr>
          <p:nvPr/>
        </p:nvSpPr>
        <p:spPr bwMode="auto">
          <a:xfrm>
            <a:off x="7476410" y="3904694"/>
            <a:ext cx="213520"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252525"/>
                </a:solidFill>
                <a:effectLst/>
                <a:latin typeface="Calibri" panose="020F0502020204030204" pitchFamily="34" charset="0"/>
                <a:ea typeface="Calibri" panose="020F0502020204030204" pitchFamily="34" charset="0"/>
                <a:cs typeface="Arial" panose="020B0604020202020204" pitchFamily="34" charset="0"/>
              </a:rPr>
              <a:t> </a:t>
            </a:r>
            <a:endParaRPr kumimoji="0" lang="en-US" altLang="en-US" sz="400" b="0" i="0" u="none" strike="noStrike" cap="none" normalizeH="0" baseline="0" dirty="0">
              <a:ln>
                <a:noFill/>
              </a:ln>
              <a:solidFill>
                <a:schemeClr val="tx1"/>
              </a:solidFill>
              <a:effectLst/>
            </a:endParaRPr>
          </a:p>
        </p:txBody>
      </p:sp>
      <p:graphicFrame>
        <p:nvGraphicFramePr>
          <p:cNvPr id="4" name="Table 3"/>
          <p:cNvGraphicFramePr>
            <a:graphicFrameLocks noGrp="1"/>
          </p:cNvGraphicFramePr>
          <p:nvPr>
            <p:extLst>
              <p:ext uri="{D42A27DB-BD31-4B8C-83A1-F6EECF244321}">
                <p14:modId xmlns:p14="http://schemas.microsoft.com/office/powerpoint/2010/main" val="2437959876"/>
              </p:ext>
            </p:extLst>
          </p:nvPr>
        </p:nvGraphicFramePr>
        <p:xfrm>
          <a:off x="4626610" y="2305750"/>
          <a:ext cx="1903730" cy="2437698"/>
        </p:xfrm>
        <a:graphic>
          <a:graphicData uri="http://schemas.openxmlformats.org/drawingml/2006/table">
            <a:tbl>
              <a:tblPr firstRow="1" firstCol="1" bandRow="1">
                <a:tableStyleId>{5C22544A-7EE6-4342-B048-85BDC9FD1C3A}</a:tableStyleId>
              </a:tblPr>
              <a:tblGrid>
                <a:gridCol w="951865">
                  <a:extLst>
                    <a:ext uri="{9D8B030D-6E8A-4147-A177-3AD203B41FA5}">
                      <a16:colId xmlns:a16="http://schemas.microsoft.com/office/drawing/2014/main" val="1223086415"/>
                    </a:ext>
                  </a:extLst>
                </a:gridCol>
                <a:gridCol w="951865">
                  <a:extLst>
                    <a:ext uri="{9D8B030D-6E8A-4147-A177-3AD203B41FA5}">
                      <a16:colId xmlns:a16="http://schemas.microsoft.com/office/drawing/2014/main" val="220407910"/>
                    </a:ext>
                  </a:extLst>
                </a:gridCol>
              </a:tblGrid>
              <a:tr h="590586">
                <a:tc>
                  <a:txBody>
                    <a:bodyPr/>
                    <a:lstStyle/>
                    <a:p>
                      <a:pPr marL="0" marR="0" algn="ctr">
                        <a:lnSpc>
                          <a:spcPct val="107000"/>
                        </a:lnSpc>
                        <a:spcBef>
                          <a:spcPts val="0"/>
                        </a:spcBef>
                        <a:spcAft>
                          <a:spcPts val="0"/>
                        </a:spcAft>
                      </a:pPr>
                      <a:r>
                        <a:rPr lang="en-US" sz="1100">
                          <a:effectLst/>
                        </a:rPr>
                        <a:t>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Item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023747635"/>
                  </a:ext>
                </a:extLst>
              </a:tr>
              <a:tr h="307852">
                <a:tc>
                  <a:txBody>
                    <a:bodyPr/>
                    <a:lstStyle/>
                    <a:p>
                      <a:pPr marL="0" marR="0" algn="ctr">
                        <a:lnSpc>
                          <a:spcPct val="107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I481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517644475"/>
                  </a:ext>
                </a:extLst>
              </a:tr>
              <a:tr h="307852">
                <a:tc>
                  <a:txBody>
                    <a:bodyPr/>
                    <a:lstStyle/>
                    <a:p>
                      <a:pPr marL="0" marR="0" algn="ctr">
                        <a:lnSpc>
                          <a:spcPct val="107000"/>
                        </a:lnSpc>
                        <a:spcBef>
                          <a:spcPts val="0"/>
                        </a:spcBef>
                        <a:spcAft>
                          <a:spcPts val="0"/>
                        </a:spcAft>
                      </a:pPr>
                      <a:r>
                        <a:rPr lang="en-US" sz="11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I609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90974626"/>
                  </a:ext>
                </a:extLst>
              </a:tr>
              <a:tr h="307852">
                <a:tc>
                  <a:txBody>
                    <a:bodyPr/>
                    <a:lstStyle/>
                    <a:p>
                      <a:pPr marL="0" marR="0" algn="ctr">
                        <a:lnSpc>
                          <a:spcPct val="107000"/>
                        </a:lnSpc>
                        <a:spcBef>
                          <a:spcPts val="0"/>
                        </a:spcBef>
                        <a:spcAft>
                          <a:spcPts val="0"/>
                        </a:spcAft>
                      </a:pPr>
                      <a:r>
                        <a:rPr lang="en-US" sz="11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I831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543094795"/>
                  </a:ext>
                </a:extLst>
              </a:tr>
              <a:tr h="307852">
                <a:tc>
                  <a:txBody>
                    <a:bodyPr/>
                    <a:lstStyle/>
                    <a:p>
                      <a:pPr marL="0" marR="0" algn="ctr">
                        <a:lnSpc>
                          <a:spcPct val="107000"/>
                        </a:lnSpc>
                        <a:spcBef>
                          <a:spcPts val="0"/>
                        </a:spcBef>
                        <a:spcAft>
                          <a:spcPts val="0"/>
                        </a:spcAft>
                      </a:pPr>
                      <a:r>
                        <a:rPr lang="en-US" sz="11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I265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031934914"/>
                  </a:ext>
                </a:extLst>
              </a:tr>
              <a:tr h="307852">
                <a:tc>
                  <a:txBody>
                    <a:bodyPr/>
                    <a:lstStyle/>
                    <a:p>
                      <a:pPr marL="0" marR="0" algn="ctr">
                        <a:lnSpc>
                          <a:spcPct val="107000"/>
                        </a:lnSpc>
                        <a:spcBef>
                          <a:spcPts val="0"/>
                        </a:spcBef>
                        <a:spcAft>
                          <a:spcPts val="0"/>
                        </a:spcAft>
                      </a:pPr>
                      <a:r>
                        <a:rPr lang="en-US" sz="1100" dirty="0">
                          <a:solidFill>
                            <a:srgbClr val="FF0000"/>
                          </a:solidFill>
                          <a:effectLst/>
                        </a:rPr>
                        <a:t>5</a:t>
                      </a:r>
                      <a:endParaRPr lang="en-US"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dirty="0">
                          <a:solidFill>
                            <a:srgbClr val="FF0000"/>
                          </a:solidFill>
                          <a:effectLst/>
                        </a:rPr>
                        <a:t>I788</a:t>
                      </a:r>
                      <a:endParaRPr lang="en-US"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90589452"/>
                  </a:ext>
                </a:extLst>
              </a:tr>
              <a:tr h="307852">
                <a:tc>
                  <a:txBody>
                    <a:bodyPr/>
                    <a:lstStyle/>
                    <a:p>
                      <a:pPr marL="0" marR="0" algn="ctr">
                        <a:lnSpc>
                          <a:spcPct val="107000"/>
                        </a:lnSpc>
                        <a:spcBef>
                          <a:spcPts val="0"/>
                        </a:spcBef>
                        <a:spcAft>
                          <a:spcPts val="0"/>
                        </a:spcAft>
                      </a:pPr>
                      <a:r>
                        <a:rPr lang="en-US" sz="1100">
                          <a:solidFill>
                            <a:srgbClr val="FF0000"/>
                          </a:solidFill>
                          <a:effectLst/>
                        </a:rPr>
                        <a:t>6</a:t>
                      </a:r>
                      <a:endParaRPr lang="en-US" sz="11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dirty="0">
                          <a:solidFill>
                            <a:srgbClr val="FF0000"/>
                          </a:solidFill>
                          <a:effectLst/>
                        </a:rPr>
                        <a:t>I999</a:t>
                      </a:r>
                      <a:endParaRPr lang="en-US"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95046999"/>
                  </a:ext>
                </a:extLst>
              </a:tr>
            </a:tbl>
          </a:graphicData>
        </a:graphic>
      </p:graphicFrame>
    </p:spTree>
    <p:extLst>
      <p:ext uri="{BB962C8B-B14F-4D97-AF65-F5344CB8AC3E}">
        <p14:creationId xmlns:p14="http://schemas.microsoft.com/office/powerpoint/2010/main" val="11562096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t>Selection of Collaborative Filtering Method</a:t>
            </a:r>
            <a:br>
              <a:rPr lang="en-US" sz="3600" b="1" dirty="0"/>
            </a:br>
            <a:r>
              <a:rPr lang="en-US" sz="3600" b="1" dirty="0"/>
              <a:t>- For Loyal Users</a:t>
            </a:r>
            <a:br>
              <a:rPr lang="en-US" sz="3600" dirty="0"/>
            </a:br>
            <a:endParaRPr lang="en-US" sz="3600" dirty="0"/>
          </a:p>
        </p:txBody>
      </p:sp>
      <p:sp>
        <p:nvSpPr>
          <p:cNvPr id="3" name="Content Placeholder 2"/>
          <p:cNvSpPr>
            <a:spLocks noGrp="1"/>
          </p:cNvSpPr>
          <p:nvPr>
            <p:ph idx="1"/>
          </p:nvPr>
        </p:nvSpPr>
        <p:spPr>
          <a:xfrm>
            <a:off x="838200" y="1650813"/>
            <a:ext cx="10515600" cy="4351338"/>
          </a:xfrm>
        </p:spPr>
        <p:txBody>
          <a:bodyPr>
            <a:normAutofit fontScale="92500" lnSpcReduction="10000"/>
          </a:bodyPr>
          <a:lstStyle/>
          <a:p>
            <a:r>
              <a:rPr lang="en-US" sz="3300" dirty="0"/>
              <a:t>Assumptions: </a:t>
            </a:r>
          </a:p>
          <a:p>
            <a:pPr lvl="1"/>
            <a:r>
              <a:rPr lang="en-US" dirty="0"/>
              <a:t>Number of Users: This user is loyal user. System have all the information about this user and it is most likely that our system will easily categorize this user and this user will be compared with the same category only and so taking fewer user number into account </a:t>
            </a:r>
          </a:p>
          <a:p>
            <a:pPr lvl="1"/>
            <a:r>
              <a:rPr lang="en-US" dirty="0"/>
              <a:t>Number of Items: This customer is loyal and it is assumed that loyal customer tend to buy the item from some few number of categories only, not all categories!!</a:t>
            </a:r>
            <a:r>
              <a:rPr lang="en-US" dirty="0" err="1"/>
              <a:t>Hence,it</a:t>
            </a:r>
            <a:r>
              <a:rPr lang="en-US" dirty="0"/>
              <a:t> is better to recommender him the item from those categories only in which he is most loyal to sustain its loyalty rather then just throwing some random items to him. So, taking into consideration only items of most liked categories</a:t>
            </a:r>
            <a:r>
              <a:rPr lang="en-US" dirty="0">
                <a:sym typeface="Wingdings" panose="05000000000000000000" pitchFamily="2" charset="2"/>
              </a:rPr>
              <a:t></a:t>
            </a:r>
            <a:r>
              <a:rPr lang="en-US" dirty="0"/>
              <a:t> Fewer no of items.</a:t>
            </a:r>
          </a:p>
          <a:p>
            <a:pPr lvl="1"/>
            <a:r>
              <a:rPr lang="en-US" dirty="0"/>
              <a:t>Rating of Items: Returning user have already rated some of our items .Here, we are no more predict on clickstream data. This is prediction is only based the data system knows about the Loyal customer.</a:t>
            </a:r>
          </a:p>
          <a:p>
            <a:pPr lvl="1"/>
            <a:endParaRPr lang="en-US" dirty="0"/>
          </a:p>
          <a:p>
            <a:endParaRPr lang="en-US" dirty="0"/>
          </a:p>
          <a:p>
            <a:endParaRPr lang="en-US" dirty="0"/>
          </a:p>
        </p:txBody>
      </p:sp>
    </p:spTree>
    <p:extLst>
      <p:ext uri="{BB962C8B-B14F-4D97-AF65-F5344CB8AC3E}">
        <p14:creationId xmlns:p14="http://schemas.microsoft.com/office/powerpoint/2010/main" val="8784955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92524" y="365125"/>
            <a:ext cx="1130001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t>Selection of Collaborative Filtering Method</a:t>
            </a:r>
            <a:br>
              <a:rPr lang="en-US" sz="3600" b="1" dirty="0"/>
            </a:br>
            <a:r>
              <a:rPr lang="en-US" sz="3600" b="1" dirty="0"/>
              <a:t>- For Loyal Users</a:t>
            </a:r>
            <a:endParaRPr lang="en-US" sz="3600" dirty="0"/>
          </a:p>
        </p:txBody>
      </p:sp>
      <p:sp>
        <p:nvSpPr>
          <p:cNvPr id="12" name="Content Placeholder 11"/>
          <p:cNvSpPr>
            <a:spLocks noGrp="1"/>
          </p:cNvSpPr>
          <p:nvPr>
            <p:ph idx="1"/>
          </p:nvPr>
        </p:nvSpPr>
        <p:spPr/>
        <p:txBody>
          <a:bodyPr/>
          <a:lstStyle/>
          <a:p>
            <a:r>
              <a:rPr lang="en-US" dirty="0"/>
              <a:t>Affinity Matrix Creation Function in R:</a:t>
            </a:r>
          </a:p>
          <a:p>
            <a:r>
              <a:rPr lang="en-US" b="1" i="1" dirty="0"/>
              <a:t>m1&lt;- matrix(sample(c(NA,0:5),250000, replace=TRUE, </a:t>
            </a:r>
            <a:r>
              <a:rPr lang="en-US" b="1" i="1" dirty="0" err="1"/>
              <a:t>prob</a:t>
            </a:r>
            <a:r>
              <a:rPr lang="en-US" b="1" i="1" dirty="0"/>
              <a:t>=c(0.25,0.10,0.10,0.15,0.20,0.10,0.10)), </a:t>
            </a:r>
            <a:endParaRPr lang="en-US" dirty="0"/>
          </a:p>
          <a:p>
            <a:pPr marL="0" indent="0">
              <a:buNone/>
            </a:pPr>
            <a:r>
              <a:rPr lang="en-US" b="1" i="1" dirty="0"/>
              <a:t>           </a:t>
            </a:r>
            <a:r>
              <a:rPr lang="en-US" b="1" i="1" dirty="0" err="1"/>
              <a:t>nrow</a:t>
            </a:r>
            <a:r>
              <a:rPr lang="en-US" b="1" i="1" dirty="0"/>
              <a:t>=500, </a:t>
            </a:r>
            <a:r>
              <a:rPr lang="en-US" b="1" i="1" dirty="0" err="1"/>
              <a:t>ncol</a:t>
            </a:r>
            <a:r>
              <a:rPr lang="en-US" b="1" i="1" dirty="0"/>
              <a:t>=500, </a:t>
            </a:r>
            <a:r>
              <a:rPr lang="en-US" b="1" i="1" dirty="0" err="1"/>
              <a:t>dimnames</a:t>
            </a:r>
            <a:r>
              <a:rPr lang="en-US" b="1" i="1" dirty="0"/>
              <a:t> = list(</a:t>
            </a:r>
            <a:endParaRPr lang="en-US" dirty="0"/>
          </a:p>
          <a:p>
            <a:pPr marL="0" indent="0">
              <a:buNone/>
            </a:pPr>
            <a:r>
              <a:rPr lang="en-US" b="1" i="1" dirty="0"/>
              <a:t>              user=paste('U', 1:500, </a:t>
            </a:r>
            <a:r>
              <a:rPr lang="en-US" b="1" i="1" dirty="0" err="1"/>
              <a:t>sep</a:t>
            </a:r>
            <a:r>
              <a:rPr lang="en-US" b="1" i="1" dirty="0"/>
              <a:t>=''),</a:t>
            </a:r>
            <a:endParaRPr lang="en-US" dirty="0"/>
          </a:p>
          <a:p>
            <a:pPr marL="0" indent="0">
              <a:buNone/>
            </a:pPr>
            <a:r>
              <a:rPr lang="en-US" b="1" i="1" dirty="0"/>
              <a:t>             item=paste('I', 1:500, </a:t>
            </a:r>
            <a:r>
              <a:rPr lang="en-US" b="1" i="1" dirty="0" err="1"/>
              <a:t>sep</a:t>
            </a:r>
            <a:r>
              <a:rPr lang="en-US" b="1" i="1" dirty="0"/>
              <a:t>='')    </a:t>
            </a:r>
            <a:endParaRPr lang="en-US" dirty="0"/>
          </a:p>
          <a:p>
            <a:pPr marL="0" indent="0">
              <a:buNone/>
            </a:pPr>
            <a:r>
              <a:rPr lang="en-US" b="1" i="1" dirty="0"/>
              <a:t>           ))</a:t>
            </a:r>
            <a:endParaRPr lang="en-US" dirty="0"/>
          </a:p>
          <a:p>
            <a:pPr marL="457200" lvl="1" indent="0">
              <a:buNone/>
            </a:pPr>
            <a:endParaRPr lang="en-US" dirty="0"/>
          </a:p>
          <a:p>
            <a:pPr lvl="1"/>
            <a:endParaRPr lang="en-US" dirty="0"/>
          </a:p>
          <a:p>
            <a:pPr marL="0" indent="0">
              <a:buNone/>
            </a:pPr>
            <a:endParaRPr lang="en-US" dirty="0"/>
          </a:p>
        </p:txBody>
      </p:sp>
    </p:spTree>
    <p:extLst>
      <p:ext uri="{BB962C8B-B14F-4D97-AF65-F5344CB8AC3E}">
        <p14:creationId xmlns:p14="http://schemas.microsoft.com/office/powerpoint/2010/main" val="1175814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Technical Architecture 2</a:t>
            </a:r>
          </a:p>
        </p:txBody>
      </p:sp>
      <p:sp>
        <p:nvSpPr>
          <p:cNvPr id="3" name="Content Placeholder 2"/>
          <p:cNvSpPr>
            <a:spLocks noGrp="1"/>
          </p:cNvSpPr>
          <p:nvPr>
            <p:ph idx="1"/>
          </p:nvPr>
        </p:nvSpPr>
        <p:spPr>
          <a:xfrm>
            <a:off x="717177" y="1690688"/>
            <a:ext cx="10515600" cy="4351338"/>
          </a:xfrm>
        </p:spPr>
        <p:txBody>
          <a:bodyPr/>
          <a:lstStyle/>
          <a:p>
            <a:endParaRPr lang="en-US" dirty="0"/>
          </a:p>
          <a:p>
            <a:endParaRPr lang="en-US" dirty="0"/>
          </a:p>
        </p:txBody>
      </p:sp>
      <p:sp>
        <p:nvSpPr>
          <p:cNvPr id="6" name="Content Placeholder 2"/>
          <p:cNvSpPr txBox="1">
            <a:spLocks/>
          </p:cNvSpPr>
          <p:nvPr/>
        </p:nvSpPr>
        <p:spPr>
          <a:xfrm>
            <a:off x="717177" y="1775011"/>
            <a:ext cx="10515600" cy="45854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US" sz="2200" b="1" dirty="0"/>
              <a:t>User History Data</a:t>
            </a:r>
            <a:r>
              <a:rPr lang="en-US" sz="2200" dirty="0"/>
              <a:t>: Order History data, cart details , clickstream data of the user </a:t>
            </a:r>
          </a:p>
          <a:p>
            <a:pPr lvl="0"/>
            <a:r>
              <a:rPr lang="en-US" sz="2200" b="1" dirty="0"/>
              <a:t>Clustering Algorithm</a:t>
            </a:r>
            <a:r>
              <a:rPr lang="en-US" sz="2200" dirty="0"/>
              <a:t>: This algorithm(</a:t>
            </a:r>
            <a:r>
              <a:rPr lang="en-US" sz="2200" dirty="0" err="1"/>
              <a:t>e.g</a:t>
            </a:r>
            <a:r>
              <a:rPr lang="en-US" sz="2200" dirty="0"/>
              <a:t> K means clustering algorithm) divides the user and items into certain categories. Like Men or Women, Age groups, color bias. Etc.</a:t>
            </a:r>
          </a:p>
          <a:p>
            <a:pPr lvl="0"/>
            <a:r>
              <a:rPr lang="en-US" sz="2200" b="1" dirty="0"/>
              <a:t>Data Representation</a:t>
            </a:r>
            <a:r>
              <a:rPr lang="en-US" sz="2200" dirty="0"/>
              <a:t>: Data has to be organized in Affinity Matrix or m*n User Item Matrix. </a:t>
            </a:r>
          </a:p>
          <a:p>
            <a:pPr lvl="0"/>
            <a:r>
              <a:rPr lang="en-US" sz="2200" b="1" dirty="0"/>
              <a:t>Collaborative Filtering Algorithm</a:t>
            </a:r>
            <a:r>
              <a:rPr lang="en-US" sz="2200" dirty="0"/>
              <a:t>: following algorithms has been selected as filtering algorithms.</a:t>
            </a:r>
          </a:p>
          <a:p>
            <a:pPr lvl="1"/>
            <a:r>
              <a:rPr lang="en-US" sz="2200" dirty="0"/>
              <a:t>User Based Collaborative Filtering Algorithm</a:t>
            </a:r>
          </a:p>
          <a:p>
            <a:pPr lvl="1"/>
            <a:r>
              <a:rPr lang="en-US" sz="2200" dirty="0"/>
              <a:t>Item Based Collaborative Filtering Algorithm</a:t>
            </a:r>
          </a:p>
          <a:p>
            <a:pPr lvl="1"/>
            <a:r>
              <a:rPr lang="en-US" sz="2200" dirty="0"/>
              <a:t>Hybrid Filtering Algorithm</a:t>
            </a:r>
          </a:p>
          <a:p>
            <a:r>
              <a:rPr lang="en-US" sz="2200" b="1" dirty="0"/>
              <a:t>Prediction Output:</a:t>
            </a:r>
            <a:r>
              <a:rPr lang="en-US" sz="2200" dirty="0"/>
              <a:t> Using among best algorithm chosen from above three and according to other business rules , best 6 items which is predicted for particular user.</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3728632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41325"/>
            <a:ext cx="10515600" cy="1325563"/>
          </a:xfrm>
        </p:spPr>
        <p:txBody>
          <a:bodyPr>
            <a:normAutofit fontScale="90000"/>
          </a:bodyPr>
          <a:lstStyle/>
          <a:p>
            <a:r>
              <a:rPr lang="en-US" sz="4000" b="1" dirty="0"/>
              <a:t>Selection of Collaborative Filtering Method</a:t>
            </a:r>
            <a:br>
              <a:rPr lang="en-US" sz="4000" b="1" dirty="0"/>
            </a:br>
            <a:r>
              <a:rPr lang="en-US" sz="4000" b="1" dirty="0"/>
              <a:t>- For Loyal Users</a:t>
            </a:r>
            <a:br>
              <a:rPr lang="en-US" dirty="0"/>
            </a:br>
            <a:endParaRPr lang="en-US" dirty="0"/>
          </a:p>
        </p:txBody>
      </p:sp>
      <p:sp>
        <p:nvSpPr>
          <p:cNvPr id="3" name="Content Placeholder 2"/>
          <p:cNvSpPr>
            <a:spLocks noGrp="1"/>
          </p:cNvSpPr>
          <p:nvPr>
            <p:ph idx="1"/>
          </p:nvPr>
        </p:nvSpPr>
        <p:spPr>
          <a:xfrm>
            <a:off x="838200" y="1471519"/>
            <a:ext cx="10515600" cy="4351338"/>
          </a:xfrm>
        </p:spPr>
        <p:txBody>
          <a:bodyPr/>
          <a:lstStyle/>
          <a:p>
            <a:r>
              <a:rPr lang="en-US" dirty="0"/>
              <a:t>Affinity Matrix Parameters: </a:t>
            </a:r>
          </a:p>
          <a:p>
            <a:pPr lvl="1"/>
            <a:r>
              <a:rPr lang="en-US" dirty="0"/>
              <a:t>Number of Users:  </a:t>
            </a:r>
            <a:r>
              <a:rPr lang="en-US" dirty="0" err="1"/>
              <a:t>nrow</a:t>
            </a:r>
            <a:r>
              <a:rPr lang="en-US" dirty="0"/>
              <a:t>=500</a:t>
            </a:r>
          </a:p>
          <a:p>
            <a:pPr lvl="1"/>
            <a:r>
              <a:rPr lang="en-US" dirty="0"/>
              <a:t>Number of Items:  </a:t>
            </a:r>
            <a:r>
              <a:rPr lang="en-US" dirty="0" err="1"/>
              <a:t>ncol</a:t>
            </a:r>
            <a:r>
              <a:rPr lang="en-US" dirty="0"/>
              <a:t>=500</a:t>
            </a:r>
          </a:p>
          <a:p>
            <a:pPr lvl="1"/>
            <a:r>
              <a:rPr lang="en-US" dirty="0"/>
              <a:t>Probabilities: </a:t>
            </a:r>
          </a:p>
          <a:p>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632559252"/>
              </p:ext>
            </p:extLst>
          </p:nvPr>
        </p:nvGraphicFramePr>
        <p:xfrm>
          <a:off x="2472265" y="3223788"/>
          <a:ext cx="7471833" cy="3291840"/>
        </p:xfrm>
        <a:graphic>
          <a:graphicData uri="http://schemas.openxmlformats.org/drawingml/2006/table">
            <a:tbl>
              <a:tblPr firstRow="1" firstCol="1" bandRow="1">
                <a:tableStyleId>{5C22544A-7EE6-4342-B048-85BDC9FD1C3A}</a:tableStyleId>
              </a:tblPr>
              <a:tblGrid>
                <a:gridCol w="2490611">
                  <a:extLst>
                    <a:ext uri="{9D8B030D-6E8A-4147-A177-3AD203B41FA5}">
                      <a16:colId xmlns:a16="http://schemas.microsoft.com/office/drawing/2014/main" val="1809657078"/>
                    </a:ext>
                  </a:extLst>
                </a:gridCol>
                <a:gridCol w="1547737">
                  <a:extLst>
                    <a:ext uri="{9D8B030D-6E8A-4147-A177-3AD203B41FA5}">
                      <a16:colId xmlns:a16="http://schemas.microsoft.com/office/drawing/2014/main" val="603770787"/>
                    </a:ext>
                  </a:extLst>
                </a:gridCol>
                <a:gridCol w="3433485">
                  <a:extLst>
                    <a:ext uri="{9D8B030D-6E8A-4147-A177-3AD203B41FA5}">
                      <a16:colId xmlns:a16="http://schemas.microsoft.com/office/drawing/2014/main" val="3515254842"/>
                    </a:ext>
                  </a:extLst>
                </a:gridCol>
              </a:tblGrid>
              <a:tr h="182880">
                <a:tc>
                  <a:txBody>
                    <a:bodyPr/>
                    <a:lstStyle/>
                    <a:p>
                      <a:pPr marL="0" marR="0" algn="ctr">
                        <a:lnSpc>
                          <a:spcPct val="107000"/>
                        </a:lnSpc>
                        <a:spcBef>
                          <a:spcPts val="0"/>
                        </a:spcBef>
                        <a:spcAft>
                          <a:spcPts val="0"/>
                        </a:spcAft>
                      </a:pPr>
                      <a:r>
                        <a:rPr lang="en-US" sz="1100">
                          <a:effectLst/>
                        </a:rPr>
                        <a:t>Rating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Probabilities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Reason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044754982"/>
                  </a:ext>
                </a:extLst>
              </a:tr>
              <a:tr h="548640">
                <a:tc>
                  <a:txBody>
                    <a:bodyPr/>
                    <a:lstStyle/>
                    <a:p>
                      <a:pPr marL="0" marR="0" algn="ctr">
                        <a:lnSpc>
                          <a:spcPct val="107000"/>
                        </a:lnSpc>
                        <a:spcBef>
                          <a:spcPts val="0"/>
                        </a:spcBef>
                        <a:spcAft>
                          <a:spcPts val="0"/>
                        </a:spcAft>
                      </a:pPr>
                      <a:r>
                        <a:rPr lang="en-US" sz="1100">
                          <a:effectLst/>
                        </a:rPr>
                        <a:t>NA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0.25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it is assumed that our loyal customer knows around 75% items and he have reated them but we don’t have any data for user item rating for around 25% of values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375595356"/>
                  </a:ext>
                </a:extLst>
              </a:tr>
              <a:tr h="548640">
                <a:tc>
                  <a:txBody>
                    <a:bodyPr/>
                    <a:lstStyle/>
                    <a:p>
                      <a:pPr marL="0" marR="0" algn="ctr">
                        <a:lnSpc>
                          <a:spcPct val="107000"/>
                        </a:lnSpc>
                        <a:spcBef>
                          <a:spcPts val="0"/>
                        </a:spcBef>
                        <a:spcAft>
                          <a:spcPts val="0"/>
                        </a:spcAft>
                      </a:pPr>
                      <a:r>
                        <a:rPr lang="en-US" sz="11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0.10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Our customer is loyal and it is most likely that there will be less products which he didn’t like from his favorite category.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6760442"/>
                  </a:ext>
                </a:extLst>
              </a:tr>
              <a:tr h="548640">
                <a:tc>
                  <a:txBody>
                    <a:bodyPr/>
                    <a:lstStyle/>
                    <a:p>
                      <a:pPr marL="0" marR="0" algn="ctr">
                        <a:lnSpc>
                          <a:spcPct val="107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0.10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Our customer is loyal and it is most likely that there will be less products which he didn’t like from his favorite category.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311439551"/>
                  </a:ext>
                </a:extLst>
              </a:tr>
              <a:tr h="365760">
                <a:tc>
                  <a:txBody>
                    <a:bodyPr/>
                    <a:lstStyle/>
                    <a:p>
                      <a:pPr marL="0" marR="0" algn="ctr">
                        <a:lnSpc>
                          <a:spcPct val="107000"/>
                        </a:lnSpc>
                        <a:spcBef>
                          <a:spcPts val="0"/>
                        </a:spcBef>
                        <a:spcAft>
                          <a:spcPts val="0"/>
                        </a:spcAft>
                      </a:pPr>
                      <a:r>
                        <a:rPr lang="en-US" sz="11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0.15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100">
                          <a:effectLst/>
                        </a:rPr>
                        <a:t>There will be some items to which customer will give 2 rating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38290832"/>
                  </a:ext>
                </a:extLst>
              </a:tr>
              <a:tr h="365760">
                <a:tc>
                  <a:txBody>
                    <a:bodyPr/>
                    <a:lstStyle/>
                    <a:p>
                      <a:pPr marL="0" marR="0" algn="ctr">
                        <a:lnSpc>
                          <a:spcPct val="107000"/>
                        </a:lnSpc>
                        <a:spcBef>
                          <a:spcPts val="0"/>
                        </a:spcBef>
                        <a:spcAft>
                          <a:spcPts val="0"/>
                        </a:spcAft>
                      </a:pPr>
                      <a:r>
                        <a:rPr lang="en-US" sz="11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dirty="0">
                          <a:effectLst/>
                        </a:rPr>
                        <a:t>0.20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Most of the items our customer will like will likely have 3 rating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125131229"/>
                  </a:ext>
                </a:extLst>
              </a:tr>
              <a:tr h="365760">
                <a:tc>
                  <a:txBody>
                    <a:bodyPr/>
                    <a:lstStyle/>
                    <a:p>
                      <a:pPr marL="0" marR="0" algn="ctr">
                        <a:lnSpc>
                          <a:spcPct val="107000"/>
                        </a:lnSpc>
                        <a:spcBef>
                          <a:spcPts val="0"/>
                        </a:spcBef>
                        <a:spcAft>
                          <a:spcPts val="0"/>
                        </a:spcAft>
                      </a:pPr>
                      <a:r>
                        <a:rPr lang="en-US" sz="11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0.10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There will be some items which is loved by customer and hence customer will give them 4 rating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611556658"/>
                  </a:ext>
                </a:extLst>
              </a:tr>
              <a:tr h="365760">
                <a:tc>
                  <a:txBody>
                    <a:bodyPr/>
                    <a:lstStyle/>
                    <a:p>
                      <a:pPr marL="0" marR="0" algn="ctr">
                        <a:lnSpc>
                          <a:spcPct val="107000"/>
                        </a:lnSpc>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0.10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dirty="0">
                          <a:effectLst/>
                        </a:rPr>
                        <a:t>There will be some items which is loved by customer and hence customer will give them 5 rating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386727101"/>
                  </a:ext>
                </a:extLst>
              </a:tr>
            </a:tbl>
          </a:graphicData>
        </a:graphic>
      </p:graphicFrame>
    </p:spTree>
    <p:extLst>
      <p:ext uri="{BB962C8B-B14F-4D97-AF65-F5344CB8AC3E}">
        <p14:creationId xmlns:p14="http://schemas.microsoft.com/office/powerpoint/2010/main" val="40364700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41325"/>
            <a:ext cx="10515600" cy="1325563"/>
          </a:xfrm>
        </p:spPr>
        <p:txBody>
          <a:bodyPr>
            <a:normAutofit fontScale="90000"/>
          </a:bodyPr>
          <a:lstStyle/>
          <a:p>
            <a:r>
              <a:rPr lang="en-US" sz="4000" b="1" dirty="0"/>
              <a:t>Selection of Collaborative Filtering Method</a:t>
            </a:r>
            <a:br>
              <a:rPr lang="en-US" sz="4000" b="1" dirty="0"/>
            </a:br>
            <a:r>
              <a:rPr lang="en-US" sz="4000" b="1" dirty="0"/>
              <a:t>- For Loyal Users</a:t>
            </a:r>
            <a:br>
              <a:rPr lang="en-US" dirty="0"/>
            </a:br>
            <a:endParaRPr lang="en-US" dirty="0"/>
          </a:p>
        </p:txBody>
      </p:sp>
      <p:sp>
        <p:nvSpPr>
          <p:cNvPr id="3" name="Content Placeholder 2"/>
          <p:cNvSpPr>
            <a:spLocks noGrp="1"/>
          </p:cNvSpPr>
          <p:nvPr>
            <p:ph idx="1"/>
          </p:nvPr>
        </p:nvSpPr>
        <p:spPr>
          <a:xfrm>
            <a:off x="811530" y="1578199"/>
            <a:ext cx="10515600" cy="4351338"/>
          </a:xfrm>
        </p:spPr>
        <p:txBody>
          <a:bodyPr>
            <a:normAutofit/>
          </a:bodyPr>
          <a:lstStyle/>
          <a:p>
            <a:r>
              <a:rPr lang="en-US" dirty="0"/>
              <a:t>Method: </a:t>
            </a:r>
          </a:p>
          <a:p>
            <a:pPr lvl="1"/>
            <a:r>
              <a:rPr lang="en-US" dirty="0"/>
              <a:t>Generated Affinity Matrix is our represented data which is feed to filtering systems</a:t>
            </a:r>
          </a:p>
          <a:p>
            <a:pPr lvl="1"/>
            <a:r>
              <a:rPr lang="en-US" dirty="0"/>
              <a:t> Entire dataset has been divided in following way: </a:t>
            </a:r>
          </a:p>
          <a:p>
            <a:pPr lvl="2"/>
            <a:r>
              <a:rPr lang="en-US" dirty="0"/>
              <a:t>Training Dataset(90% of dataset)</a:t>
            </a:r>
            <a:r>
              <a:rPr lang="en-US" dirty="0">
                <a:sym typeface="Wingdings" panose="05000000000000000000" pitchFamily="2" charset="2"/>
              </a:rPr>
              <a:t> To train the Model</a:t>
            </a:r>
          </a:p>
          <a:p>
            <a:pPr lvl="2"/>
            <a:r>
              <a:rPr lang="en-US" dirty="0">
                <a:sym typeface="Wingdings" panose="05000000000000000000" pitchFamily="2" charset="2"/>
              </a:rPr>
              <a:t>Testing Dataset(10% of dataset) To Test the remaining data</a:t>
            </a:r>
          </a:p>
          <a:p>
            <a:pPr lvl="1"/>
            <a:r>
              <a:rPr lang="en-US" dirty="0">
                <a:sym typeface="Wingdings" panose="05000000000000000000" pitchFamily="2" charset="2"/>
              </a:rPr>
              <a:t>Following parameters have been calculated and compared </a:t>
            </a:r>
          </a:p>
          <a:p>
            <a:pPr lvl="2"/>
            <a:r>
              <a:rPr lang="en-US" dirty="0">
                <a:sym typeface="Wingdings" panose="05000000000000000000" pitchFamily="2" charset="2"/>
              </a:rPr>
              <a:t>RMSE(Root Mean Square Error)</a:t>
            </a:r>
          </a:p>
          <a:p>
            <a:pPr lvl="2"/>
            <a:r>
              <a:rPr lang="en-US" dirty="0">
                <a:sym typeface="Wingdings" panose="05000000000000000000" pitchFamily="2" charset="2"/>
              </a:rPr>
              <a:t>RSE(Root Square Error)</a:t>
            </a:r>
          </a:p>
          <a:p>
            <a:pPr lvl="2"/>
            <a:r>
              <a:rPr lang="en-US" dirty="0">
                <a:sym typeface="Wingdings" panose="05000000000000000000" pitchFamily="2" charset="2"/>
              </a:rPr>
              <a:t>RAE(Root Absolute Error)</a:t>
            </a:r>
            <a:endParaRPr lang="en-US" dirty="0"/>
          </a:p>
        </p:txBody>
      </p:sp>
    </p:spTree>
    <p:extLst>
      <p:ext uri="{BB962C8B-B14F-4D97-AF65-F5344CB8AC3E}">
        <p14:creationId xmlns:p14="http://schemas.microsoft.com/office/powerpoint/2010/main" val="32608017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41325"/>
            <a:ext cx="10515600" cy="1325563"/>
          </a:xfrm>
        </p:spPr>
        <p:txBody>
          <a:bodyPr>
            <a:normAutofit fontScale="90000"/>
          </a:bodyPr>
          <a:lstStyle/>
          <a:p>
            <a:r>
              <a:rPr lang="en-US" sz="4000" b="1" dirty="0"/>
              <a:t>Selection of Collaborative Filtering Method</a:t>
            </a:r>
            <a:br>
              <a:rPr lang="en-US" sz="4000" b="1" dirty="0"/>
            </a:br>
            <a:r>
              <a:rPr lang="en-US" sz="4000" b="1" dirty="0"/>
              <a:t>- For Loyal Users</a:t>
            </a:r>
            <a:br>
              <a:rPr lang="en-US" dirty="0"/>
            </a:br>
            <a:endParaRPr lang="en-US" dirty="0"/>
          </a:p>
        </p:txBody>
      </p:sp>
      <p:sp>
        <p:nvSpPr>
          <p:cNvPr id="3" name="Content Placeholder 2"/>
          <p:cNvSpPr>
            <a:spLocks noGrp="1"/>
          </p:cNvSpPr>
          <p:nvPr>
            <p:ph idx="1"/>
          </p:nvPr>
        </p:nvSpPr>
        <p:spPr>
          <a:xfrm>
            <a:off x="811530" y="1578199"/>
            <a:ext cx="10515600" cy="4351338"/>
          </a:xfrm>
        </p:spPr>
        <p:txBody>
          <a:bodyPr>
            <a:normAutofit/>
          </a:bodyPr>
          <a:lstStyle/>
          <a:p>
            <a:r>
              <a:rPr lang="en-US" dirty="0"/>
              <a:t>Results: </a:t>
            </a:r>
          </a:p>
          <a:p>
            <a:pPr lvl="1"/>
            <a:r>
              <a:rPr lang="en-US" altLang="en-US" dirty="0">
                <a:latin typeface="Calibri" panose="020F0502020204030204" pitchFamily="34" charset="0"/>
                <a:ea typeface="Calibri" panose="020F0502020204030204" pitchFamily="34" charset="0"/>
                <a:cs typeface="Times New Roman" panose="02020603050405020304" pitchFamily="18" charset="0"/>
              </a:rPr>
              <a:t>Error calculations for the three methods: </a:t>
            </a:r>
            <a:endParaRPr kumimoji="0" lang="en-US" altLang="en-US" sz="400" b="0" i="0" u="none" strike="noStrike" cap="none" normalizeH="0" baseline="0" dirty="0">
              <a:ln>
                <a:noFill/>
              </a:ln>
              <a:solidFill>
                <a:schemeClr val="tx1"/>
              </a:solidFill>
              <a:effectLst/>
            </a:endParaRPr>
          </a:p>
          <a:p>
            <a:pPr lvl="1"/>
            <a:endParaRPr lang="en-US" altLang="en-US" dirty="0">
              <a:latin typeface="Calibri" panose="020F0502020204030204" pitchFamily="34" charset="0"/>
              <a:ea typeface="Calibri" panose="020F0502020204030204" pitchFamily="34" charset="0"/>
              <a:cs typeface="Times New Roman" panose="02020603050405020304" pitchFamily="18" charset="0"/>
            </a:endParaRPr>
          </a:p>
          <a:p>
            <a:pPr lvl="1"/>
            <a:endParaRPr lang="en-US" altLang="en-US" dirty="0">
              <a:latin typeface="Calibri" panose="020F0502020204030204" pitchFamily="34" charset="0"/>
              <a:ea typeface="Calibri" panose="020F0502020204030204" pitchFamily="34" charset="0"/>
              <a:cs typeface="Times New Roman" panose="02020603050405020304" pitchFamily="18" charset="0"/>
            </a:endParaRPr>
          </a:p>
          <a:p>
            <a:pPr lvl="1"/>
            <a:endParaRPr lang="en-US" altLang="en-US" dirty="0">
              <a:latin typeface="Calibri" panose="020F0502020204030204" pitchFamily="34" charset="0"/>
              <a:ea typeface="Calibri" panose="020F0502020204030204" pitchFamily="34" charset="0"/>
              <a:cs typeface="Times New Roman" panose="02020603050405020304" pitchFamily="18" charset="0"/>
            </a:endParaRPr>
          </a:p>
          <a:p>
            <a:pPr lvl="1"/>
            <a:endParaRPr lang="en-US" altLang="en-US" dirty="0">
              <a:latin typeface="Calibri" panose="020F0502020204030204" pitchFamily="34" charset="0"/>
              <a:ea typeface="Calibri" panose="020F0502020204030204" pitchFamily="34" charset="0"/>
              <a:cs typeface="Times New Roman" panose="02020603050405020304" pitchFamily="18" charset="0"/>
            </a:endParaRPr>
          </a:p>
          <a:p>
            <a:pPr lvl="1"/>
            <a:endParaRPr lang="en-US" altLang="en-US" dirty="0">
              <a:latin typeface="Calibri" panose="020F0502020204030204" pitchFamily="34" charset="0"/>
              <a:ea typeface="Calibri" panose="020F0502020204030204" pitchFamily="34" charset="0"/>
              <a:cs typeface="Times New Roman" panose="02020603050405020304" pitchFamily="18" charset="0"/>
            </a:endParaRPr>
          </a:p>
          <a:p>
            <a:pPr lvl="1"/>
            <a:endParaRPr lang="en-US" altLang="en-US" dirty="0">
              <a:latin typeface="Calibri" panose="020F0502020204030204" pitchFamily="34" charset="0"/>
              <a:ea typeface="Calibri" panose="020F0502020204030204" pitchFamily="34" charset="0"/>
              <a:cs typeface="Times New Roman" panose="02020603050405020304" pitchFamily="18" charset="0"/>
            </a:endParaRPr>
          </a:p>
          <a:p>
            <a:pPr lvl="1"/>
            <a:r>
              <a:rPr lang="en-US" altLang="en-US" dirty="0">
                <a:latin typeface="Calibri" panose="020F0502020204030204" pitchFamily="34" charset="0"/>
                <a:ea typeface="Calibri" panose="020F0502020204030204" pitchFamily="34" charset="0"/>
                <a:cs typeface="Times New Roman" panose="02020603050405020304" pitchFamily="18" charset="0"/>
              </a:rPr>
              <a:t>Using above matrix, it is apparent that Hybrid method is best as it has least Root Mean Square Error (RMSE) comparing to other two records.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1590247"/>
              </p:ext>
            </p:extLst>
          </p:nvPr>
        </p:nvGraphicFramePr>
        <p:xfrm>
          <a:off x="3585844" y="2584291"/>
          <a:ext cx="4059555" cy="1996177"/>
        </p:xfrm>
        <a:graphic>
          <a:graphicData uri="http://schemas.openxmlformats.org/drawingml/2006/table">
            <a:tbl>
              <a:tblPr firstRow="1" firstCol="1" bandRow="1">
                <a:tableStyleId>{5C22544A-7EE6-4342-B048-85BDC9FD1C3A}</a:tableStyleId>
              </a:tblPr>
              <a:tblGrid>
                <a:gridCol w="885206">
                  <a:extLst>
                    <a:ext uri="{9D8B030D-6E8A-4147-A177-3AD203B41FA5}">
                      <a16:colId xmlns:a16="http://schemas.microsoft.com/office/drawing/2014/main" val="2496528113"/>
                    </a:ext>
                  </a:extLst>
                </a:gridCol>
                <a:gridCol w="1310105">
                  <a:extLst>
                    <a:ext uri="{9D8B030D-6E8A-4147-A177-3AD203B41FA5}">
                      <a16:colId xmlns:a16="http://schemas.microsoft.com/office/drawing/2014/main" val="1030808513"/>
                    </a:ext>
                  </a:extLst>
                </a:gridCol>
                <a:gridCol w="932122">
                  <a:extLst>
                    <a:ext uri="{9D8B030D-6E8A-4147-A177-3AD203B41FA5}">
                      <a16:colId xmlns:a16="http://schemas.microsoft.com/office/drawing/2014/main" val="3036211171"/>
                    </a:ext>
                  </a:extLst>
                </a:gridCol>
                <a:gridCol w="932122">
                  <a:extLst>
                    <a:ext uri="{9D8B030D-6E8A-4147-A177-3AD203B41FA5}">
                      <a16:colId xmlns:a16="http://schemas.microsoft.com/office/drawing/2014/main" val="976192326"/>
                    </a:ext>
                  </a:extLst>
                </a:gridCol>
              </a:tblGrid>
              <a:tr h="295501">
                <a:tc>
                  <a:txBody>
                    <a:bodyPr/>
                    <a:lstStyle/>
                    <a:p>
                      <a:pPr marL="0" marR="0">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800"/>
                        </a:spcAft>
                      </a:pPr>
                      <a:r>
                        <a:rPr lang="en-US" sz="1100">
                          <a:effectLst/>
                        </a:rPr>
                        <a:t>RMSE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100">
                          <a:effectLst/>
                        </a:rPr>
                        <a:t> MSE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100">
                          <a:effectLst/>
                        </a:rPr>
                        <a:t> MAE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65096162"/>
                  </a:ext>
                </a:extLst>
              </a:tr>
              <a:tr h="566892">
                <a:tc>
                  <a:txBody>
                    <a:bodyPr/>
                    <a:lstStyle/>
                    <a:p>
                      <a:pPr marL="0" marR="0">
                        <a:lnSpc>
                          <a:spcPct val="107000"/>
                        </a:lnSpc>
                        <a:spcBef>
                          <a:spcPts val="0"/>
                        </a:spcBef>
                        <a:spcAft>
                          <a:spcPts val="0"/>
                        </a:spcAft>
                      </a:pPr>
                      <a:r>
                        <a:rPr lang="en-US" sz="1100">
                          <a:effectLst/>
                        </a:rPr>
                        <a:t>UBCF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800"/>
                        </a:spcAft>
                      </a:pPr>
                      <a:r>
                        <a:rPr lang="en-US" sz="1100">
                          <a:effectLst/>
                        </a:rPr>
                        <a:t>1.547359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100">
                          <a:effectLst/>
                        </a:rPr>
                        <a:t>2.394320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100">
                          <a:effectLst/>
                        </a:rPr>
                        <a:t>1.281912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59625021"/>
                  </a:ext>
                </a:extLst>
              </a:tr>
              <a:tr h="566892">
                <a:tc>
                  <a:txBody>
                    <a:bodyPr/>
                    <a:lstStyle/>
                    <a:p>
                      <a:pPr marL="0" marR="0">
                        <a:lnSpc>
                          <a:spcPct val="107000"/>
                        </a:lnSpc>
                        <a:spcBef>
                          <a:spcPts val="0"/>
                        </a:spcBef>
                        <a:spcAft>
                          <a:spcPts val="0"/>
                        </a:spcAft>
                      </a:pPr>
                      <a:r>
                        <a:rPr lang="en-US" sz="1100">
                          <a:effectLst/>
                        </a:rPr>
                        <a:t>IBCF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800"/>
                        </a:spcAft>
                      </a:pPr>
                      <a:r>
                        <a:rPr lang="en-US" sz="1100">
                          <a:effectLst/>
                        </a:rPr>
                        <a:t>1.570394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100">
                          <a:effectLst/>
                        </a:rPr>
                        <a:t>2.466138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100">
                          <a:effectLst/>
                        </a:rPr>
                        <a:t>1.294071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06793255"/>
                  </a:ext>
                </a:extLst>
              </a:tr>
              <a:tr h="566892">
                <a:tc>
                  <a:txBody>
                    <a:bodyPr/>
                    <a:lstStyle/>
                    <a:p>
                      <a:pPr marL="0" marR="0">
                        <a:lnSpc>
                          <a:spcPct val="107000"/>
                        </a:lnSpc>
                        <a:spcBef>
                          <a:spcPts val="0"/>
                        </a:spcBef>
                        <a:spcAft>
                          <a:spcPts val="0"/>
                        </a:spcAft>
                      </a:pPr>
                      <a:r>
                        <a:rPr lang="en-US" sz="1100">
                          <a:effectLst/>
                        </a:rPr>
                        <a:t>HYBRID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800"/>
                        </a:spcAft>
                      </a:pPr>
                      <a:r>
                        <a:rPr lang="en-US" sz="1100">
                          <a:effectLst/>
                        </a:rPr>
                        <a:t>1.543242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100">
                          <a:effectLst/>
                        </a:rPr>
                        <a:t>2.381595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100" dirty="0">
                          <a:effectLst/>
                        </a:rPr>
                        <a:t>1.281164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14741629"/>
                  </a:ext>
                </a:extLst>
              </a:tr>
            </a:tbl>
          </a:graphicData>
        </a:graphic>
      </p:graphicFrame>
    </p:spTree>
    <p:extLst>
      <p:ext uri="{BB962C8B-B14F-4D97-AF65-F5344CB8AC3E}">
        <p14:creationId xmlns:p14="http://schemas.microsoft.com/office/powerpoint/2010/main" val="36127792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41325"/>
            <a:ext cx="10515600" cy="1325563"/>
          </a:xfrm>
        </p:spPr>
        <p:txBody>
          <a:bodyPr>
            <a:normAutofit fontScale="90000"/>
          </a:bodyPr>
          <a:lstStyle/>
          <a:p>
            <a:r>
              <a:rPr lang="en-US" sz="4000" b="1" dirty="0"/>
              <a:t>Selection of Collaborative Filtering Method</a:t>
            </a:r>
            <a:br>
              <a:rPr lang="en-US" sz="4000" b="1" dirty="0"/>
            </a:br>
            <a:r>
              <a:rPr lang="en-US" sz="4000" b="1" dirty="0"/>
              <a:t>- For Loyal Users</a:t>
            </a:r>
            <a:br>
              <a:rPr lang="en-US" dirty="0"/>
            </a:br>
            <a:endParaRPr lang="en-US" dirty="0"/>
          </a:p>
        </p:txBody>
      </p:sp>
      <p:sp>
        <p:nvSpPr>
          <p:cNvPr id="3" name="Content Placeholder 2"/>
          <p:cNvSpPr>
            <a:spLocks noGrp="1"/>
          </p:cNvSpPr>
          <p:nvPr>
            <p:ph idx="1"/>
          </p:nvPr>
        </p:nvSpPr>
        <p:spPr>
          <a:xfrm>
            <a:off x="811530" y="1578199"/>
            <a:ext cx="10515600" cy="4351338"/>
          </a:xfrm>
        </p:spPr>
        <p:txBody>
          <a:bodyPr>
            <a:normAutofit/>
          </a:bodyPr>
          <a:lstStyle/>
          <a:p>
            <a:r>
              <a:rPr lang="en-US" dirty="0"/>
              <a:t>Best Predicted 6 items for recommendation for user 5(U5) using Hybrid Method</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850784227"/>
              </p:ext>
            </p:extLst>
          </p:nvPr>
        </p:nvGraphicFramePr>
        <p:xfrm>
          <a:off x="3860800" y="2820299"/>
          <a:ext cx="2298700" cy="2683033"/>
        </p:xfrm>
        <a:graphic>
          <a:graphicData uri="http://schemas.openxmlformats.org/drawingml/2006/table">
            <a:tbl>
              <a:tblPr firstRow="1" firstCol="1" bandRow="1">
                <a:tableStyleId>{5C22544A-7EE6-4342-B048-85BDC9FD1C3A}</a:tableStyleId>
              </a:tblPr>
              <a:tblGrid>
                <a:gridCol w="1149350">
                  <a:extLst>
                    <a:ext uri="{9D8B030D-6E8A-4147-A177-3AD203B41FA5}">
                      <a16:colId xmlns:a16="http://schemas.microsoft.com/office/drawing/2014/main" val="1469103245"/>
                    </a:ext>
                  </a:extLst>
                </a:gridCol>
                <a:gridCol w="1149350">
                  <a:extLst>
                    <a:ext uri="{9D8B030D-6E8A-4147-A177-3AD203B41FA5}">
                      <a16:colId xmlns:a16="http://schemas.microsoft.com/office/drawing/2014/main" val="884078846"/>
                    </a:ext>
                  </a:extLst>
                </a:gridCol>
              </a:tblGrid>
              <a:tr h="650023">
                <a:tc>
                  <a:txBody>
                    <a:bodyPr/>
                    <a:lstStyle/>
                    <a:p>
                      <a:pPr marL="0" marR="0" algn="ctr">
                        <a:lnSpc>
                          <a:spcPct val="107000"/>
                        </a:lnSpc>
                        <a:spcBef>
                          <a:spcPts val="0"/>
                        </a:spcBef>
                        <a:spcAft>
                          <a:spcPts val="0"/>
                        </a:spcAft>
                      </a:pPr>
                      <a:r>
                        <a:rPr lang="en-US" sz="1100">
                          <a:effectLst/>
                        </a:rPr>
                        <a:t>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Item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960905858"/>
                  </a:ext>
                </a:extLst>
              </a:tr>
              <a:tr h="338835">
                <a:tc>
                  <a:txBody>
                    <a:bodyPr/>
                    <a:lstStyle/>
                    <a:p>
                      <a:pPr marL="0" marR="0" algn="ctr">
                        <a:lnSpc>
                          <a:spcPct val="107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I481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469525384"/>
                  </a:ext>
                </a:extLst>
              </a:tr>
              <a:tr h="338835">
                <a:tc>
                  <a:txBody>
                    <a:bodyPr/>
                    <a:lstStyle/>
                    <a:p>
                      <a:pPr marL="0" marR="0" algn="ctr">
                        <a:lnSpc>
                          <a:spcPct val="107000"/>
                        </a:lnSpc>
                        <a:spcBef>
                          <a:spcPts val="0"/>
                        </a:spcBef>
                        <a:spcAft>
                          <a:spcPts val="0"/>
                        </a:spcAft>
                      </a:pPr>
                      <a:r>
                        <a:rPr lang="en-US" sz="11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I609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867422189"/>
                  </a:ext>
                </a:extLst>
              </a:tr>
              <a:tr h="338835">
                <a:tc>
                  <a:txBody>
                    <a:bodyPr/>
                    <a:lstStyle/>
                    <a:p>
                      <a:pPr marL="0" marR="0" algn="ctr">
                        <a:lnSpc>
                          <a:spcPct val="107000"/>
                        </a:lnSpc>
                        <a:spcBef>
                          <a:spcPts val="0"/>
                        </a:spcBef>
                        <a:spcAft>
                          <a:spcPts val="0"/>
                        </a:spcAft>
                      </a:pPr>
                      <a:r>
                        <a:rPr lang="en-US" sz="11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I831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71142887"/>
                  </a:ext>
                </a:extLst>
              </a:tr>
              <a:tr h="338835">
                <a:tc>
                  <a:txBody>
                    <a:bodyPr/>
                    <a:lstStyle/>
                    <a:p>
                      <a:pPr marL="0" marR="0" algn="ctr">
                        <a:lnSpc>
                          <a:spcPct val="107000"/>
                        </a:lnSpc>
                        <a:spcBef>
                          <a:spcPts val="0"/>
                        </a:spcBef>
                        <a:spcAft>
                          <a:spcPts val="0"/>
                        </a:spcAft>
                      </a:pPr>
                      <a:r>
                        <a:rPr lang="en-US" sz="11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dirty="0">
                          <a:effectLst/>
                        </a:rPr>
                        <a:t>I265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7903291"/>
                  </a:ext>
                </a:extLst>
              </a:tr>
              <a:tr h="338835">
                <a:tc>
                  <a:txBody>
                    <a:bodyPr/>
                    <a:lstStyle/>
                    <a:p>
                      <a:pPr marL="0" marR="0" algn="ctr">
                        <a:lnSpc>
                          <a:spcPct val="107000"/>
                        </a:lnSpc>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a:effectLst/>
                        </a:rPr>
                        <a:t>I214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82217214"/>
                  </a:ext>
                </a:extLst>
              </a:tr>
              <a:tr h="338835">
                <a:tc>
                  <a:txBody>
                    <a:bodyPr/>
                    <a:lstStyle/>
                    <a:p>
                      <a:pPr marL="0" marR="0" algn="ctr">
                        <a:lnSpc>
                          <a:spcPct val="107000"/>
                        </a:lnSpc>
                        <a:spcBef>
                          <a:spcPts val="0"/>
                        </a:spcBef>
                        <a:spcAft>
                          <a:spcPts val="0"/>
                        </a:spcAft>
                      </a:pPr>
                      <a:r>
                        <a:rPr lang="en-US" sz="110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100" dirty="0">
                          <a:effectLst/>
                        </a:rPr>
                        <a:t>I433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462932715"/>
                  </a:ext>
                </a:extLst>
              </a:tr>
            </a:tbl>
          </a:graphicData>
        </a:graphic>
      </p:graphicFrame>
    </p:spTree>
    <p:extLst>
      <p:ext uri="{BB962C8B-B14F-4D97-AF65-F5344CB8AC3E}">
        <p14:creationId xmlns:p14="http://schemas.microsoft.com/office/powerpoint/2010/main" val="21757119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06397" y="2810453"/>
            <a:ext cx="3842521" cy="923330"/>
          </a:xfrm>
          <a:prstGeom prst="rect">
            <a:avLst/>
          </a:prstGeom>
          <a:noFill/>
        </p:spPr>
        <p:txBody>
          <a:bodyPr wrap="square" lIns="91440" tIns="45720" rIns="91440" bIns="45720">
            <a:spAutoFit/>
          </a:bodyPr>
          <a:lstStyle/>
          <a:p>
            <a:pPr algn="ctr"/>
            <a:r>
              <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Thank you</a:t>
            </a:r>
          </a:p>
        </p:txBody>
      </p:sp>
    </p:spTree>
    <p:extLst>
      <p:ext uri="{BB962C8B-B14F-4D97-AF65-F5344CB8AC3E}">
        <p14:creationId xmlns:p14="http://schemas.microsoft.com/office/powerpoint/2010/main" val="4037444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Affinity Matrix</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71596" y="1233215"/>
            <a:ext cx="5794531" cy="4351338"/>
          </a:xfrm>
        </p:spPr>
      </p:pic>
      <p:graphicFrame>
        <p:nvGraphicFramePr>
          <p:cNvPr id="5" name="Table 4"/>
          <p:cNvGraphicFramePr>
            <a:graphicFrameLocks noGrp="1"/>
          </p:cNvGraphicFramePr>
          <p:nvPr>
            <p:extLst>
              <p:ext uri="{D42A27DB-BD31-4B8C-83A1-F6EECF244321}">
                <p14:modId xmlns:p14="http://schemas.microsoft.com/office/powerpoint/2010/main" val="2636095931"/>
              </p:ext>
            </p:extLst>
          </p:nvPr>
        </p:nvGraphicFramePr>
        <p:xfrm>
          <a:off x="1070609" y="1551462"/>
          <a:ext cx="4868578" cy="3441878"/>
        </p:xfrm>
        <a:graphic>
          <a:graphicData uri="http://schemas.openxmlformats.org/drawingml/2006/table">
            <a:tbl>
              <a:tblPr/>
              <a:tblGrid>
                <a:gridCol w="442598">
                  <a:extLst>
                    <a:ext uri="{9D8B030D-6E8A-4147-A177-3AD203B41FA5}">
                      <a16:colId xmlns:a16="http://schemas.microsoft.com/office/drawing/2014/main" val="2515838488"/>
                    </a:ext>
                  </a:extLst>
                </a:gridCol>
                <a:gridCol w="442598">
                  <a:extLst>
                    <a:ext uri="{9D8B030D-6E8A-4147-A177-3AD203B41FA5}">
                      <a16:colId xmlns:a16="http://schemas.microsoft.com/office/drawing/2014/main" val="1077766878"/>
                    </a:ext>
                  </a:extLst>
                </a:gridCol>
                <a:gridCol w="442598">
                  <a:extLst>
                    <a:ext uri="{9D8B030D-6E8A-4147-A177-3AD203B41FA5}">
                      <a16:colId xmlns:a16="http://schemas.microsoft.com/office/drawing/2014/main" val="2151462787"/>
                    </a:ext>
                  </a:extLst>
                </a:gridCol>
                <a:gridCol w="442598">
                  <a:extLst>
                    <a:ext uri="{9D8B030D-6E8A-4147-A177-3AD203B41FA5}">
                      <a16:colId xmlns:a16="http://schemas.microsoft.com/office/drawing/2014/main" val="2426563375"/>
                    </a:ext>
                  </a:extLst>
                </a:gridCol>
                <a:gridCol w="442598">
                  <a:extLst>
                    <a:ext uri="{9D8B030D-6E8A-4147-A177-3AD203B41FA5}">
                      <a16:colId xmlns:a16="http://schemas.microsoft.com/office/drawing/2014/main" val="3691009073"/>
                    </a:ext>
                  </a:extLst>
                </a:gridCol>
                <a:gridCol w="442598">
                  <a:extLst>
                    <a:ext uri="{9D8B030D-6E8A-4147-A177-3AD203B41FA5}">
                      <a16:colId xmlns:a16="http://schemas.microsoft.com/office/drawing/2014/main" val="3087531008"/>
                    </a:ext>
                  </a:extLst>
                </a:gridCol>
                <a:gridCol w="442598">
                  <a:extLst>
                    <a:ext uri="{9D8B030D-6E8A-4147-A177-3AD203B41FA5}">
                      <a16:colId xmlns:a16="http://schemas.microsoft.com/office/drawing/2014/main" val="1292628361"/>
                    </a:ext>
                  </a:extLst>
                </a:gridCol>
                <a:gridCol w="442598">
                  <a:extLst>
                    <a:ext uri="{9D8B030D-6E8A-4147-A177-3AD203B41FA5}">
                      <a16:colId xmlns:a16="http://schemas.microsoft.com/office/drawing/2014/main" val="1162256642"/>
                    </a:ext>
                  </a:extLst>
                </a:gridCol>
                <a:gridCol w="442598">
                  <a:extLst>
                    <a:ext uri="{9D8B030D-6E8A-4147-A177-3AD203B41FA5}">
                      <a16:colId xmlns:a16="http://schemas.microsoft.com/office/drawing/2014/main" val="3436502871"/>
                    </a:ext>
                  </a:extLst>
                </a:gridCol>
                <a:gridCol w="442598">
                  <a:extLst>
                    <a:ext uri="{9D8B030D-6E8A-4147-A177-3AD203B41FA5}">
                      <a16:colId xmlns:a16="http://schemas.microsoft.com/office/drawing/2014/main" val="290519526"/>
                    </a:ext>
                  </a:extLst>
                </a:gridCol>
                <a:gridCol w="442598">
                  <a:extLst>
                    <a:ext uri="{9D8B030D-6E8A-4147-A177-3AD203B41FA5}">
                      <a16:colId xmlns:a16="http://schemas.microsoft.com/office/drawing/2014/main" val="2451868991"/>
                    </a:ext>
                  </a:extLst>
                </a:gridCol>
              </a:tblGrid>
              <a:tr h="312898">
                <a:tc>
                  <a:txBody>
                    <a:bodyPr/>
                    <a:lstStyle/>
                    <a:p>
                      <a:pPr algn="ctr" fontAlgn="b"/>
                      <a:r>
                        <a:rPr lang="en-US" sz="1100" b="0" i="0" u="none" strike="noStrike" dirty="0">
                          <a:solidFill>
                            <a:srgbClr val="FFFFFF"/>
                          </a:solidFill>
                          <a:effectLst/>
                          <a:latin typeface="Calibri" panose="020F0502020204030204" pitchFamily="34" charset="0"/>
                        </a:rPr>
                        <a:t> </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b"/>
                      <a:r>
                        <a:rPr lang="en-US" sz="1100" b="0" i="0" u="none" strike="noStrike">
                          <a:solidFill>
                            <a:srgbClr val="FFFFFF"/>
                          </a:solidFill>
                          <a:effectLst/>
                          <a:latin typeface="Calibri" panose="020F0502020204030204" pitchFamily="34" charset="0"/>
                        </a:rPr>
                        <a:t>I1</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b"/>
                      <a:r>
                        <a:rPr lang="en-US" sz="1100" b="0" i="0" u="none" strike="noStrike">
                          <a:solidFill>
                            <a:srgbClr val="FFFFFF"/>
                          </a:solidFill>
                          <a:effectLst/>
                          <a:latin typeface="Calibri" panose="020F0502020204030204" pitchFamily="34" charset="0"/>
                        </a:rPr>
                        <a:t>I2</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b"/>
                      <a:r>
                        <a:rPr lang="en-US" sz="1100" b="0" i="0" u="none" strike="noStrike">
                          <a:solidFill>
                            <a:srgbClr val="FFFFFF"/>
                          </a:solidFill>
                          <a:effectLst/>
                          <a:latin typeface="Calibri" panose="020F0502020204030204" pitchFamily="34" charset="0"/>
                        </a:rPr>
                        <a:t>I3</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b"/>
                      <a:r>
                        <a:rPr lang="en-US" sz="1100" b="0" i="0" u="none" strike="noStrike">
                          <a:solidFill>
                            <a:srgbClr val="FFFFFF"/>
                          </a:solidFill>
                          <a:effectLst/>
                          <a:latin typeface="Calibri" panose="020F0502020204030204" pitchFamily="34" charset="0"/>
                        </a:rPr>
                        <a:t>I4</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b"/>
                      <a:r>
                        <a:rPr lang="en-US" sz="1100" b="0" i="0" u="none" strike="noStrike">
                          <a:solidFill>
                            <a:srgbClr val="FFFFFF"/>
                          </a:solidFill>
                          <a:effectLst/>
                          <a:latin typeface="Calibri" panose="020F0502020204030204" pitchFamily="34" charset="0"/>
                        </a:rPr>
                        <a:t>I5</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b"/>
                      <a:r>
                        <a:rPr lang="en-US" sz="1100" b="0" i="0" u="none" strike="noStrike">
                          <a:solidFill>
                            <a:srgbClr val="FFFFFF"/>
                          </a:solidFill>
                          <a:effectLst/>
                          <a:latin typeface="Calibri" panose="020F0502020204030204" pitchFamily="34" charset="0"/>
                        </a:rPr>
                        <a:t>I6</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b"/>
                      <a:r>
                        <a:rPr lang="en-US" sz="1100" b="0" i="0" u="none" strike="noStrike">
                          <a:solidFill>
                            <a:srgbClr val="FFFFFF"/>
                          </a:solidFill>
                          <a:effectLst/>
                          <a:latin typeface="Calibri" panose="020F0502020204030204" pitchFamily="34" charset="0"/>
                        </a:rPr>
                        <a:t>I7</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b"/>
                      <a:r>
                        <a:rPr lang="en-US" sz="1100" b="0" i="0" u="none" strike="noStrike">
                          <a:solidFill>
                            <a:srgbClr val="FFFFFF"/>
                          </a:solidFill>
                          <a:effectLst/>
                          <a:latin typeface="Calibri" panose="020F0502020204030204" pitchFamily="34" charset="0"/>
                        </a:rPr>
                        <a:t>I8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b"/>
                      <a:r>
                        <a:rPr lang="en-US" sz="1100" b="0" i="0" u="none" strike="noStrike">
                          <a:solidFill>
                            <a:srgbClr val="FFFFFF"/>
                          </a:solidFill>
                          <a:effectLst/>
                          <a:latin typeface="Calibri" panose="020F0502020204030204" pitchFamily="34" charset="0"/>
                        </a:rPr>
                        <a:t>I9</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b"/>
                      <a:r>
                        <a:rPr lang="en-US" sz="1100" b="0" i="0" u="none" strike="noStrike">
                          <a:solidFill>
                            <a:srgbClr val="FFFFFF"/>
                          </a:solidFill>
                          <a:effectLst/>
                          <a:latin typeface="Calibri" panose="020F0502020204030204" pitchFamily="34" charset="0"/>
                        </a:rPr>
                        <a:t>I10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extLst>
                  <a:ext uri="{0D108BD9-81ED-4DB2-BD59-A6C34878D82A}">
                    <a16:rowId xmlns:a16="http://schemas.microsoft.com/office/drawing/2014/main" val="4278291079"/>
                  </a:ext>
                </a:extLst>
              </a:tr>
              <a:tr h="312898">
                <a:tc>
                  <a:txBody>
                    <a:bodyPr/>
                    <a:lstStyle/>
                    <a:p>
                      <a:pPr algn="ctr" fontAlgn="b"/>
                      <a:r>
                        <a:rPr lang="en-US" sz="1100" b="0" i="0" u="none" strike="noStrike">
                          <a:solidFill>
                            <a:srgbClr val="FFFFFF"/>
                          </a:solidFill>
                          <a:effectLst/>
                          <a:latin typeface="Calibri" panose="020F0502020204030204" pitchFamily="34" charset="0"/>
                        </a:rPr>
                        <a:t>U1</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b"/>
                      <a:r>
                        <a:rPr lang="en-US" sz="1100" b="0" i="0" u="none" strike="noStrike">
                          <a:solidFill>
                            <a:srgbClr val="000000"/>
                          </a:solidFill>
                          <a:effectLst/>
                          <a:latin typeface="Calibri" panose="020F0502020204030204" pitchFamily="34" charset="0"/>
                        </a:rPr>
                        <a:t>1</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NA</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NA</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3</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NA</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00939521"/>
                  </a:ext>
                </a:extLst>
              </a:tr>
              <a:tr h="312898">
                <a:tc>
                  <a:txBody>
                    <a:bodyPr/>
                    <a:lstStyle/>
                    <a:p>
                      <a:pPr algn="ctr" fontAlgn="b"/>
                      <a:r>
                        <a:rPr lang="en-US" sz="1100" b="0" i="0" u="none" strike="noStrike">
                          <a:solidFill>
                            <a:srgbClr val="FFFFFF"/>
                          </a:solidFill>
                          <a:effectLst/>
                          <a:latin typeface="Calibri" panose="020F0502020204030204" pitchFamily="34" charset="0"/>
                        </a:rPr>
                        <a:t>U2</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b"/>
                      <a:r>
                        <a:rPr lang="en-US" sz="1100" b="0" i="0" u="none" strike="noStrike">
                          <a:solidFill>
                            <a:srgbClr val="000000"/>
                          </a:solidFill>
                          <a:effectLst/>
                          <a:latin typeface="Calibri" panose="020F0502020204030204" pitchFamily="34" charset="0"/>
                        </a:rPr>
                        <a:t>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5</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NA</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NA</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75145994"/>
                  </a:ext>
                </a:extLst>
              </a:tr>
              <a:tr h="312898">
                <a:tc>
                  <a:txBody>
                    <a:bodyPr/>
                    <a:lstStyle/>
                    <a:p>
                      <a:pPr algn="ctr" fontAlgn="b"/>
                      <a:r>
                        <a:rPr lang="en-US" sz="1100" b="0" i="0" u="none" strike="noStrike">
                          <a:solidFill>
                            <a:srgbClr val="FFFFFF"/>
                          </a:solidFill>
                          <a:effectLst/>
                          <a:latin typeface="Calibri" panose="020F0502020204030204" pitchFamily="34" charset="0"/>
                        </a:rPr>
                        <a:t>U3</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b"/>
                      <a:r>
                        <a:rPr lang="en-US" sz="1100" b="0" i="0" u="none" strike="noStrike">
                          <a:solidFill>
                            <a:srgbClr val="000000"/>
                          </a:solidFill>
                          <a:effectLst/>
                          <a:latin typeface="Calibri" panose="020F0502020204030204" pitchFamily="34" charset="0"/>
                        </a:rPr>
                        <a:t>1</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NA</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NA</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63129799"/>
                  </a:ext>
                </a:extLst>
              </a:tr>
              <a:tr h="312898">
                <a:tc>
                  <a:txBody>
                    <a:bodyPr/>
                    <a:lstStyle/>
                    <a:p>
                      <a:pPr algn="ctr" fontAlgn="b"/>
                      <a:r>
                        <a:rPr lang="en-US" sz="1100" b="0" i="0" u="none" strike="noStrike">
                          <a:solidFill>
                            <a:srgbClr val="FFFFFF"/>
                          </a:solidFill>
                          <a:effectLst/>
                          <a:latin typeface="Calibri" panose="020F0502020204030204" pitchFamily="34" charset="0"/>
                        </a:rPr>
                        <a:t>U4</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b"/>
                      <a:r>
                        <a:rPr lang="en-US" sz="1100" b="0" i="0" u="none" strike="noStrike">
                          <a:solidFill>
                            <a:srgbClr val="000000"/>
                          </a:solidFill>
                          <a:effectLst/>
                          <a:latin typeface="Calibri" panose="020F0502020204030204" pitchFamily="34" charset="0"/>
                        </a:rPr>
                        <a:t>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NA</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4</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5</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3</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NA</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4</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4014264"/>
                  </a:ext>
                </a:extLst>
              </a:tr>
              <a:tr h="312898">
                <a:tc>
                  <a:txBody>
                    <a:bodyPr/>
                    <a:lstStyle/>
                    <a:p>
                      <a:pPr algn="ctr" fontAlgn="b"/>
                      <a:r>
                        <a:rPr lang="en-US" sz="1100" b="0" i="0" u="none" strike="noStrike">
                          <a:solidFill>
                            <a:srgbClr val="FFFFFF"/>
                          </a:solidFill>
                          <a:effectLst/>
                          <a:latin typeface="Calibri" panose="020F0502020204030204" pitchFamily="34" charset="0"/>
                        </a:rPr>
                        <a:t>U5</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b"/>
                      <a:r>
                        <a:rPr lang="en-US" sz="1100" b="0" i="0" u="none" strike="noStrike">
                          <a:solidFill>
                            <a:srgbClr val="000000"/>
                          </a:solidFill>
                          <a:effectLst/>
                          <a:latin typeface="Calibri" panose="020F0502020204030204" pitchFamily="34" charset="0"/>
                        </a:rPr>
                        <a:t>NA</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NA</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5</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NA</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5</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NA</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15634263"/>
                  </a:ext>
                </a:extLst>
              </a:tr>
              <a:tr h="312898">
                <a:tc>
                  <a:txBody>
                    <a:bodyPr/>
                    <a:lstStyle/>
                    <a:p>
                      <a:pPr algn="ctr" fontAlgn="b"/>
                      <a:r>
                        <a:rPr lang="en-US" sz="1100" b="0" i="0" u="none" strike="noStrike">
                          <a:solidFill>
                            <a:srgbClr val="FFFFFF"/>
                          </a:solidFill>
                          <a:effectLst/>
                          <a:latin typeface="Calibri" panose="020F0502020204030204" pitchFamily="34" charset="0"/>
                        </a:rPr>
                        <a:t>U6</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b"/>
                      <a:r>
                        <a:rPr lang="en-US" sz="1100" b="0" i="0" u="none" strike="noStrike">
                          <a:solidFill>
                            <a:srgbClr val="000000"/>
                          </a:solidFill>
                          <a:effectLst/>
                          <a:latin typeface="Calibri" panose="020F0502020204030204" pitchFamily="34" charset="0"/>
                        </a:rPr>
                        <a:t>NA</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NA</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NA</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NA</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5</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NA</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NA</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91019934"/>
                  </a:ext>
                </a:extLst>
              </a:tr>
              <a:tr h="312898">
                <a:tc>
                  <a:txBody>
                    <a:bodyPr/>
                    <a:lstStyle/>
                    <a:p>
                      <a:pPr algn="ctr" fontAlgn="b"/>
                      <a:r>
                        <a:rPr lang="en-US" sz="1100" b="0" i="0" u="none" strike="noStrike">
                          <a:solidFill>
                            <a:srgbClr val="FFFFFF"/>
                          </a:solidFill>
                          <a:effectLst/>
                          <a:latin typeface="Calibri" panose="020F0502020204030204" pitchFamily="34" charset="0"/>
                        </a:rPr>
                        <a:t>U7</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b"/>
                      <a:r>
                        <a:rPr lang="en-US" sz="1100" b="0" i="0" u="none" strike="noStrike">
                          <a:solidFill>
                            <a:srgbClr val="000000"/>
                          </a:solidFill>
                          <a:effectLst/>
                          <a:latin typeface="Calibri" panose="020F0502020204030204" pitchFamily="34" charset="0"/>
                        </a:rPr>
                        <a:t>NA</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4</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NA</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NA</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5</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NA</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NA</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82271872"/>
                  </a:ext>
                </a:extLst>
              </a:tr>
              <a:tr h="312898">
                <a:tc>
                  <a:txBody>
                    <a:bodyPr/>
                    <a:lstStyle/>
                    <a:p>
                      <a:pPr algn="ctr" fontAlgn="b"/>
                      <a:r>
                        <a:rPr lang="en-US" sz="1100" b="0" i="0" u="none" strike="noStrike">
                          <a:solidFill>
                            <a:srgbClr val="FFFFFF"/>
                          </a:solidFill>
                          <a:effectLst/>
                          <a:latin typeface="Calibri" panose="020F0502020204030204" pitchFamily="34" charset="0"/>
                        </a:rPr>
                        <a:t>U8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b"/>
                      <a:r>
                        <a:rPr lang="en-US" sz="1100" b="0" i="0" u="none" strike="noStrike">
                          <a:solidFill>
                            <a:srgbClr val="000000"/>
                          </a:solidFill>
                          <a:effectLst/>
                          <a:latin typeface="Calibri" panose="020F0502020204030204" pitchFamily="34" charset="0"/>
                        </a:rPr>
                        <a:t>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3</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NA</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NA</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3</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NA</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NA</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NA</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35461382"/>
                  </a:ext>
                </a:extLst>
              </a:tr>
              <a:tr h="312898">
                <a:tc>
                  <a:txBody>
                    <a:bodyPr/>
                    <a:lstStyle/>
                    <a:p>
                      <a:pPr algn="ctr" fontAlgn="b"/>
                      <a:r>
                        <a:rPr lang="en-US" sz="1100" b="0" i="0" u="none" strike="noStrike">
                          <a:solidFill>
                            <a:srgbClr val="FFFFFF"/>
                          </a:solidFill>
                          <a:effectLst/>
                          <a:latin typeface="Calibri" panose="020F0502020204030204" pitchFamily="34" charset="0"/>
                        </a:rPr>
                        <a:t>U9</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b"/>
                      <a:r>
                        <a:rPr lang="en-US" sz="1100" b="0" i="0" u="none" strike="noStrike">
                          <a:solidFill>
                            <a:srgbClr val="000000"/>
                          </a:solidFill>
                          <a:effectLst/>
                          <a:latin typeface="Calibri" panose="020F0502020204030204" pitchFamily="34" charset="0"/>
                        </a:rPr>
                        <a:t>2</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4</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NA</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NA</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NA</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55478978"/>
                  </a:ext>
                </a:extLst>
              </a:tr>
              <a:tr h="312898">
                <a:tc>
                  <a:txBody>
                    <a:bodyPr/>
                    <a:lstStyle/>
                    <a:p>
                      <a:pPr algn="ctr" fontAlgn="b"/>
                      <a:r>
                        <a:rPr lang="en-US" sz="1100" b="0" i="0" u="none" strike="noStrike">
                          <a:solidFill>
                            <a:srgbClr val="FFFFFF"/>
                          </a:solidFill>
                          <a:effectLst/>
                          <a:latin typeface="Calibri" panose="020F0502020204030204" pitchFamily="34" charset="0"/>
                        </a:rPr>
                        <a:t>U10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75B5"/>
                    </a:solidFill>
                  </a:tcPr>
                </a:tc>
                <a:tc>
                  <a:txBody>
                    <a:bodyPr/>
                    <a:lstStyle/>
                    <a:p>
                      <a:pPr algn="ctr" fontAlgn="b"/>
                      <a:r>
                        <a:rPr lang="en-US" sz="1100" b="0" i="0" u="none" strike="noStrike">
                          <a:solidFill>
                            <a:srgbClr val="000000"/>
                          </a:solidFill>
                          <a:effectLst/>
                          <a:latin typeface="Calibri" panose="020F0502020204030204" pitchFamily="34" charset="0"/>
                        </a:rPr>
                        <a:t>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3</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NA</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NA</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NA</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3</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5</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50461297"/>
                  </a:ext>
                </a:extLst>
              </a:tr>
            </a:tbl>
          </a:graphicData>
        </a:graphic>
      </p:graphicFrame>
      <p:sp>
        <p:nvSpPr>
          <p:cNvPr id="6" name="Rectangle 5"/>
          <p:cNvSpPr/>
          <p:nvPr/>
        </p:nvSpPr>
        <p:spPr>
          <a:xfrm>
            <a:off x="977153" y="5305473"/>
            <a:ext cx="6096000" cy="1186607"/>
          </a:xfrm>
          <a:prstGeom prst="rect">
            <a:avLst/>
          </a:prstGeom>
        </p:spPr>
        <p:txBody>
          <a:bodyPr>
            <a:spAutoFit/>
          </a:bodyPr>
          <a:lstStyle/>
          <a:p>
            <a:pPr algn="just">
              <a:lnSpc>
                <a:spcPct val="107000"/>
              </a:lnSpc>
              <a:spcAft>
                <a:spcPts val="800"/>
              </a:spcAft>
            </a:pPr>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Where U1,U2</a:t>
            </a:r>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 Users </a:t>
            </a:r>
            <a:endParaRPr lang="en-US" dirty="0">
              <a:latin typeface="Calibri" panose="020F0502020204030204" pitchFamily="34" charset="0"/>
              <a:ea typeface="Calibri" panose="020F0502020204030204" pitchFamily="34" charset="0"/>
              <a:cs typeface="Times New Roman" panose="02020603050405020304" pitchFamily="18" charset="0"/>
            </a:endParaRPr>
          </a:p>
          <a:p>
            <a:pPr indent="457200" algn="just">
              <a:lnSpc>
                <a:spcPct val="107000"/>
              </a:lnSpc>
              <a:spcAft>
                <a:spcPts val="800"/>
              </a:spcAft>
            </a:pPr>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	I1,I2</a:t>
            </a:r>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Items</a:t>
            </a:r>
            <a:endParaRPr lang="en-US" dirty="0">
              <a:latin typeface="Calibri" panose="020F0502020204030204" pitchFamily="34" charset="0"/>
              <a:ea typeface="Calibri" panose="020F0502020204030204" pitchFamily="34" charset="0"/>
              <a:cs typeface="Times New Roman" panose="02020603050405020304" pitchFamily="18" charset="0"/>
            </a:endParaRPr>
          </a:p>
          <a:p>
            <a:pPr indent="457200" algn="just">
              <a:lnSpc>
                <a:spcPct val="107000"/>
              </a:lnSpc>
              <a:spcAft>
                <a:spcPts val="800"/>
              </a:spcAft>
            </a:pPr>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	3,2,4</a:t>
            </a:r>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 rating given by Users to some items. </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7157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294" y="454772"/>
            <a:ext cx="11300012" cy="1325563"/>
          </a:xfrm>
        </p:spPr>
        <p:txBody>
          <a:bodyPr>
            <a:normAutofit/>
          </a:bodyPr>
          <a:lstStyle/>
          <a:p>
            <a:r>
              <a:rPr lang="en-US" sz="3600" b="1" dirty="0"/>
              <a:t>Selection of Collaborative Filtering Method</a:t>
            </a:r>
            <a:br>
              <a:rPr lang="en-US" sz="3600" b="1" dirty="0"/>
            </a:br>
            <a:r>
              <a:rPr lang="en-US" sz="3600" b="1" dirty="0"/>
              <a:t>-An Overview</a:t>
            </a:r>
            <a:endParaRPr lang="en-US" sz="3600" dirty="0"/>
          </a:p>
        </p:txBody>
      </p:sp>
      <p:sp>
        <p:nvSpPr>
          <p:cNvPr id="3" name="Content Placeholder 2"/>
          <p:cNvSpPr>
            <a:spLocks noGrp="1"/>
          </p:cNvSpPr>
          <p:nvPr>
            <p:ph idx="1"/>
          </p:nvPr>
        </p:nvSpPr>
        <p:spPr/>
        <p:txBody>
          <a:bodyPr>
            <a:normAutofit/>
          </a:bodyPr>
          <a:lstStyle/>
          <a:p>
            <a:pPr marL="0" indent="0">
              <a:buNone/>
            </a:pPr>
            <a:r>
              <a:rPr lang="en-US" dirty="0"/>
              <a:t>Following type of Users have been considered:</a:t>
            </a:r>
          </a:p>
          <a:p>
            <a:pPr lvl="1"/>
            <a:r>
              <a:rPr lang="en-US" dirty="0"/>
              <a:t>New</a:t>
            </a:r>
          </a:p>
          <a:p>
            <a:pPr lvl="1"/>
            <a:r>
              <a:rPr lang="en-US" dirty="0"/>
              <a:t>Returning</a:t>
            </a:r>
          </a:p>
          <a:p>
            <a:pPr lvl="1"/>
            <a:r>
              <a:rPr lang="en-US" dirty="0"/>
              <a:t>Loyal</a:t>
            </a:r>
          </a:p>
          <a:p>
            <a:pPr marL="0" indent="0">
              <a:buNone/>
            </a:pPr>
            <a:endParaRPr lang="en-US" dirty="0"/>
          </a:p>
          <a:p>
            <a:pPr marL="0" indent="0">
              <a:buNone/>
            </a:pPr>
            <a:r>
              <a:rPr lang="en-US" dirty="0"/>
              <a:t>Following methods have been compared:</a:t>
            </a:r>
          </a:p>
          <a:p>
            <a:pPr lvl="1"/>
            <a:r>
              <a:rPr lang="en-US" dirty="0"/>
              <a:t>Item Based Collaborative Filtering </a:t>
            </a:r>
          </a:p>
          <a:p>
            <a:pPr lvl="1"/>
            <a:r>
              <a:rPr lang="en-US" dirty="0"/>
              <a:t>User Based Collaborative Filtering</a:t>
            </a:r>
          </a:p>
          <a:p>
            <a:pPr lvl="1"/>
            <a:r>
              <a:rPr lang="en-US" dirty="0"/>
              <a:t>Hybrid ( 50% Item Based Collaborative Filtering + 50% User Based Collaborative Filtering) </a:t>
            </a:r>
          </a:p>
          <a:p>
            <a:pPr marL="0" indent="0">
              <a:buNone/>
            </a:pPr>
            <a:endParaRPr lang="en-US" dirty="0"/>
          </a:p>
        </p:txBody>
      </p:sp>
    </p:spTree>
    <p:extLst>
      <p:ext uri="{BB962C8B-B14F-4D97-AF65-F5344CB8AC3E}">
        <p14:creationId xmlns:p14="http://schemas.microsoft.com/office/powerpoint/2010/main" val="3179235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based Collaborative Filtering</a:t>
            </a:r>
          </a:p>
        </p:txBody>
      </p:sp>
      <p:sp>
        <p:nvSpPr>
          <p:cNvPr id="3" name="Content Placeholder 2"/>
          <p:cNvSpPr>
            <a:spLocks noGrp="1"/>
          </p:cNvSpPr>
          <p:nvPr>
            <p:ph idx="1"/>
          </p:nvPr>
        </p:nvSpPr>
        <p:spPr/>
        <p:txBody>
          <a:bodyPr/>
          <a:lstStyle/>
          <a:p>
            <a:r>
              <a:rPr lang="en-US" dirty="0"/>
              <a:t>Basic Idea – Find other users whose past rating behavior is similar to that of the current user and use their rating on other items to predict what the current user will like.</a:t>
            </a:r>
          </a:p>
          <a:p>
            <a:r>
              <a:rPr lang="en-US" dirty="0"/>
              <a:t>Required: Ratings Matrix and similarity function that computes the similarity between two users.</a:t>
            </a:r>
          </a:p>
          <a:p>
            <a:r>
              <a:rPr lang="en-US" dirty="0"/>
              <a:t>The selection of neighbors can be random or based on the </a:t>
            </a:r>
            <a:r>
              <a:rPr lang="en-US" dirty="0" err="1"/>
              <a:t>thresold</a:t>
            </a:r>
            <a:r>
              <a:rPr lang="en-US" dirty="0"/>
              <a:t> value.</a:t>
            </a:r>
          </a:p>
          <a:p>
            <a:r>
              <a:rPr lang="en-US" dirty="0"/>
              <a:t>User  U’s prediction for item I is given by </a:t>
            </a:r>
            <a:r>
              <a:rPr lang="en-US" dirty="0" err="1"/>
              <a:t>Pu,I</a:t>
            </a:r>
            <a:endParaRPr lang="en-US" dirty="0"/>
          </a:p>
          <a:p>
            <a:endParaRPr lang="en-US" dirty="0"/>
          </a:p>
        </p:txBody>
      </p:sp>
      <p:pic>
        <p:nvPicPr>
          <p:cNvPr id="4" name="Picture 3"/>
          <p:cNvPicPr>
            <a:picLocks noChangeAspect="1"/>
          </p:cNvPicPr>
          <p:nvPr/>
        </p:nvPicPr>
        <p:blipFill>
          <a:blip r:embed="rId2"/>
          <a:stretch>
            <a:fillRect/>
          </a:stretch>
        </p:blipFill>
        <p:spPr>
          <a:xfrm>
            <a:off x="2662698" y="5428840"/>
            <a:ext cx="5291413" cy="1178437"/>
          </a:xfrm>
          <a:prstGeom prst="rect">
            <a:avLst/>
          </a:prstGeom>
        </p:spPr>
      </p:pic>
    </p:spTree>
    <p:extLst>
      <p:ext uri="{BB962C8B-B14F-4D97-AF65-F5344CB8AC3E}">
        <p14:creationId xmlns:p14="http://schemas.microsoft.com/office/powerpoint/2010/main" val="3163919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 Bases Collaborative Filtering	</a:t>
            </a:r>
          </a:p>
        </p:txBody>
      </p:sp>
      <p:sp>
        <p:nvSpPr>
          <p:cNvPr id="3" name="Content Placeholder 2"/>
          <p:cNvSpPr>
            <a:spLocks noGrp="1"/>
          </p:cNvSpPr>
          <p:nvPr>
            <p:ph idx="1"/>
          </p:nvPr>
        </p:nvSpPr>
        <p:spPr>
          <a:xfrm>
            <a:off x="838200" y="1726661"/>
            <a:ext cx="10515600" cy="4351338"/>
          </a:xfrm>
        </p:spPr>
        <p:txBody>
          <a:bodyPr/>
          <a:lstStyle/>
          <a:p>
            <a:r>
              <a:rPr lang="en-US" dirty="0"/>
              <a:t>Basic Idea: Recommend items that are similar to user’s highly preferred items.</a:t>
            </a:r>
          </a:p>
          <a:p>
            <a:r>
              <a:rPr lang="en-US" dirty="0"/>
              <a:t>Provides performance gains by lending </a:t>
            </a:r>
            <a:r>
              <a:rPr lang="en-US" dirty="0" err="1"/>
              <a:t>ifself</a:t>
            </a:r>
            <a:r>
              <a:rPr lang="en-US" dirty="0"/>
              <a:t> well to precomputing similarity matrix.</a:t>
            </a:r>
          </a:p>
          <a:p>
            <a:r>
              <a:rPr lang="en-US" dirty="0"/>
              <a:t>User U’s prediction for item is given by </a:t>
            </a:r>
            <a:r>
              <a:rPr lang="en-US" dirty="0" err="1"/>
              <a:t>Pu,I</a:t>
            </a:r>
            <a:endParaRPr lang="en-US" dirty="0"/>
          </a:p>
          <a:p>
            <a:endParaRPr lang="en-US" dirty="0"/>
          </a:p>
          <a:p>
            <a:endParaRPr lang="en-US" dirty="0"/>
          </a:p>
          <a:p>
            <a:r>
              <a:rPr lang="en-US" dirty="0"/>
              <a:t>Cosine similarity or conditional probability is used to </a:t>
            </a:r>
            <a:r>
              <a:rPr lang="en-US" dirty="0" err="1"/>
              <a:t>comput</a:t>
            </a:r>
            <a:r>
              <a:rPr lang="en-US" dirty="0"/>
              <a:t> item </a:t>
            </a:r>
            <a:r>
              <a:rPr lang="en-US" dirty="0" err="1"/>
              <a:t>item</a:t>
            </a:r>
            <a:r>
              <a:rPr lang="en-US" dirty="0"/>
              <a:t> similarity.</a:t>
            </a:r>
          </a:p>
        </p:txBody>
      </p:sp>
      <p:pic>
        <p:nvPicPr>
          <p:cNvPr id="4" name="Picture 3"/>
          <p:cNvPicPr>
            <a:picLocks noChangeAspect="1"/>
          </p:cNvPicPr>
          <p:nvPr/>
        </p:nvPicPr>
        <p:blipFill>
          <a:blip r:embed="rId2"/>
          <a:stretch>
            <a:fillRect/>
          </a:stretch>
        </p:blipFill>
        <p:spPr>
          <a:xfrm>
            <a:off x="3453735" y="3931826"/>
            <a:ext cx="3374768" cy="1209141"/>
          </a:xfrm>
          <a:prstGeom prst="rect">
            <a:avLst/>
          </a:prstGeom>
        </p:spPr>
      </p:pic>
    </p:spTree>
    <p:extLst>
      <p:ext uri="{BB962C8B-B14F-4D97-AF65-F5344CB8AC3E}">
        <p14:creationId xmlns:p14="http://schemas.microsoft.com/office/powerpoint/2010/main" val="2891097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Hybrid Collaborative Filtering 	</a:t>
            </a:r>
          </a:p>
        </p:txBody>
      </p:sp>
      <p:sp>
        <p:nvSpPr>
          <p:cNvPr id="3" name="Content Placeholder 2"/>
          <p:cNvSpPr>
            <a:spLocks noGrp="1"/>
          </p:cNvSpPr>
          <p:nvPr>
            <p:ph idx="1"/>
          </p:nvPr>
        </p:nvSpPr>
        <p:spPr/>
        <p:txBody>
          <a:bodyPr/>
          <a:lstStyle/>
          <a:p>
            <a:r>
              <a:rPr lang="en-US" dirty="0"/>
              <a:t>It is combination of user bases and item based collaborative filtering methods in different proportion</a:t>
            </a:r>
          </a:p>
          <a:p>
            <a:r>
              <a:rPr lang="en-US" dirty="0"/>
              <a:t>Sometimes , Hybrid collaborative filtering is more recommended to get best results </a:t>
            </a:r>
          </a:p>
          <a:p>
            <a:r>
              <a:rPr lang="en-US" dirty="0"/>
              <a:t>General proportion of tow methods : </a:t>
            </a:r>
          </a:p>
          <a:p>
            <a:pPr lvl="1"/>
            <a:r>
              <a:rPr lang="en-US" dirty="0"/>
              <a:t>User based collaborative filtering (50%)</a:t>
            </a:r>
          </a:p>
          <a:p>
            <a:pPr lvl="1"/>
            <a:r>
              <a:rPr lang="en-US" dirty="0"/>
              <a:t>Item based collaborative filtering (50%)</a:t>
            </a:r>
          </a:p>
        </p:txBody>
      </p:sp>
    </p:spTree>
    <p:extLst>
      <p:ext uri="{BB962C8B-B14F-4D97-AF65-F5344CB8AC3E}">
        <p14:creationId xmlns:p14="http://schemas.microsoft.com/office/powerpoint/2010/main" val="3214098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For comparison of methods, Affinity Matrix have been created according to different case of new, returning and loyal customers.</a:t>
            </a:r>
          </a:p>
          <a:p>
            <a:pPr lvl="0"/>
            <a:r>
              <a:rPr lang="en-US" dirty="0"/>
              <a:t>Rating Scale </a:t>
            </a:r>
            <a:r>
              <a:rPr lang="en-US" dirty="0">
                <a:sym typeface="Wingdings" panose="05000000000000000000" pitchFamily="2" charset="2"/>
              </a:rPr>
              <a:t> 0 to 5 (Total 6 values)</a:t>
            </a:r>
            <a:endParaRPr lang="en-US" dirty="0"/>
          </a:p>
          <a:p>
            <a:pPr lvl="0"/>
            <a:r>
              <a:rPr lang="en-US" dirty="0"/>
              <a:t>The RMSE ( Root Mean Square error) is calculated  for all the methods and selected the best method according to lowest RMSE.</a:t>
            </a:r>
          </a:p>
          <a:p>
            <a:pPr lvl="0"/>
            <a:r>
              <a:rPr lang="en-US" dirty="0"/>
              <a:t>Datasets (affinity matrices) have been divided as 90% of training data and 10% as testing data for comparison of different techniques.</a:t>
            </a:r>
          </a:p>
          <a:p>
            <a:endParaRPr lang="en-US" dirty="0"/>
          </a:p>
        </p:txBody>
      </p:sp>
      <p:sp>
        <p:nvSpPr>
          <p:cNvPr id="4" name="Title 1"/>
          <p:cNvSpPr txBox="1">
            <a:spLocks/>
          </p:cNvSpPr>
          <p:nvPr/>
        </p:nvSpPr>
        <p:spPr>
          <a:xfrm>
            <a:off x="692524" y="365125"/>
            <a:ext cx="1130001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t>Selection of Collaborative Filtering Method</a:t>
            </a:r>
            <a:br>
              <a:rPr lang="en-US" sz="3600" b="1" dirty="0"/>
            </a:br>
            <a:r>
              <a:rPr lang="en-US" sz="3600" b="1" dirty="0"/>
              <a:t>-Assumptions</a:t>
            </a:r>
            <a:endParaRPr lang="en-US" sz="3600" dirty="0"/>
          </a:p>
        </p:txBody>
      </p:sp>
    </p:spTree>
    <p:extLst>
      <p:ext uri="{BB962C8B-B14F-4D97-AF65-F5344CB8AC3E}">
        <p14:creationId xmlns:p14="http://schemas.microsoft.com/office/powerpoint/2010/main" val="29261802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TotalTime>
  <Words>3097</Words>
  <Application>Microsoft Office PowerPoint</Application>
  <PresentationFormat>Widescreen</PresentationFormat>
  <Paragraphs>607</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Calibri Light</vt:lpstr>
      <vt:lpstr>Times New Roman</vt:lpstr>
      <vt:lpstr>Wingdings</vt:lpstr>
      <vt:lpstr>Office Theme</vt:lpstr>
      <vt:lpstr>PowerPoint Presentation</vt:lpstr>
      <vt:lpstr>Technical Architecture 1</vt:lpstr>
      <vt:lpstr>Technical Architecture 2</vt:lpstr>
      <vt:lpstr>Affinity Matrix</vt:lpstr>
      <vt:lpstr>Selection of Collaborative Filtering Method -An Overview</vt:lpstr>
      <vt:lpstr>User based Collaborative Filtering</vt:lpstr>
      <vt:lpstr>Item Bases Collaborative Filtering </vt:lpstr>
      <vt:lpstr>Hybrid Collaborative Filtering  </vt:lpstr>
      <vt:lpstr>PowerPoint Presentation</vt:lpstr>
      <vt:lpstr>Selection of Collaborative Filtering Method - For New Users </vt:lpstr>
      <vt:lpstr>Selection of Collaborative Filtering Method - For New Users </vt:lpstr>
      <vt:lpstr>PowerPoint Presentation</vt:lpstr>
      <vt:lpstr>Selection of Collaborative Filtering Method - For New Users </vt:lpstr>
      <vt:lpstr>Selection of Collaborative Filtering Method - For New Users </vt:lpstr>
      <vt:lpstr>Selection of Collaborative Filtering Method - For New Users </vt:lpstr>
      <vt:lpstr>Selection of Collaborative Filtering Method - For New Users </vt:lpstr>
      <vt:lpstr>Selection of Collaborative Filtering Method - For New Users </vt:lpstr>
      <vt:lpstr>Selection of Collaborative Filtering Method - For New Users </vt:lpstr>
      <vt:lpstr>Selection of Collaborative Filtering Method - For Returning Users </vt:lpstr>
      <vt:lpstr>PowerPoint Presentation</vt:lpstr>
      <vt:lpstr>PowerPoint Presentation</vt:lpstr>
      <vt:lpstr>Selection of Collaborative Filtering Method - For Returning Users </vt:lpstr>
      <vt:lpstr>Selection of Collaborative Filtering Method - For Returning Users </vt:lpstr>
      <vt:lpstr>Selection of Collaborative Filtering Method - For Returning Users </vt:lpstr>
      <vt:lpstr>Selection of Collaborative Filtering Method - For Returning Users </vt:lpstr>
      <vt:lpstr>Selection of Collaborative Filtering Method - For Returning Users </vt:lpstr>
      <vt:lpstr>Selection of Collaborative Filtering Method - For Returning Users </vt:lpstr>
      <vt:lpstr>Selection of Collaborative Filtering Method - For Loyal Users </vt:lpstr>
      <vt:lpstr>PowerPoint Presentation</vt:lpstr>
      <vt:lpstr>Selection of Collaborative Filtering Method - For Loyal Users </vt:lpstr>
      <vt:lpstr>Selection of Collaborative Filtering Method - For Loyal Users </vt:lpstr>
      <vt:lpstr>Selection of Collaborative Filtering Method - For Loyal Users </vt:lpstr>
      <vt:lpstr>Selection of Collaborative Filtering Method - For Loyal Users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Darshil</dc:creator>
  <cp:lastModifiedBy>Darshil</cp:lastModifiedBy>
  <cp:revision>32</cp:revision>
  <dcterms:created xsi:type="dcterms:W3CDTF">2017-02-09T06:48:13Z</dcterms:created>
  <dcterms:modified xsi:type="dcterms:W3CDTF">2017-02-10T22:16:13Z</dcterms:modified>
</cp:coreProperties>
</file>