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/>
              <a:t>Lead scoring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317" y="57107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400" i="1" dirty="0">
                <a:solidFill>
                  <a:srgbClr val="FFFFFF"/>
                </a:solidFill>
              </a:rPr>
              <a:t>Problem statement</a:t>
            </a:r>
            <a:r>
              <a:rPr lang="en-US" sz="1100" i="1" dirty="0">
                <a:solidFill>
                  <a:srgbClr val="FFFFFF"/>
                </a:solidFill>
              </a:rPr>
              <a:t>:</a:t>
            </a:r>
            <a:br>
              <a:rPr lang="en-US" sz="1100" i="1" dirty="0">
                <a:solidFill>
                  <a:srgbClr val="FFFFFF"/>
                </a:solidFill>
              </a:rPr>
            </a:br>
            <a:r>
              <a:rPr lang="en-US" sz="11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education is an organization which provides  online courses for industry professional. This company marks its courses on several popular websites.</a:t>
            </a:r>
            <a:br>
              <a:rPr lang="en-US" sz="11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education wants to select most promising leads that can be converted to paying customers . Although the company generates a lot of leads only a few are actually converted into paying customers. The company needs a higher lead conversion. </a:t>
            </a:r>
            <a:br>
              <a:rPr lang="en-US" sz="11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1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company has had 30% conversion rate throughout the process of turning leads .The process of leas generating attributes are not efficient in helping conversations.</a:t>
            </a:r>
            <a:br>
              <a:rPr lang="en-US" sz="11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This company requires  a model to be built for selection of the most  promising leads. </a:t>
            </a:r>
            <a:br>
              <a:rPr lang="en-US" sz="11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1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 score to be given to each leads such that it indicates how promising the lead could be . The higher the lead score the more promising the lead ton get converted  , the lower the lead score the lesser the chances of conversion.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2F1C-7EB5-C32B-770E-9496A260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to create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3DDB3-0E5F-BB77-8604-E5BB7A64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100" dirty="0"/>
              <a:t>Import data</a:t>
            </a:r>
          </a:p>
          <a:p>
            <a:r>
              <a:rPr lang="en-US" sz="1100" dirty="0"/>
              <a:t>Clean and prepare the acquired data for further analysis.</a:t>
            </a:r>
          </a:p>
          <a:p>
            <a:r>
              <a:rPr lang="en-US" sz="1100" dirty="0"/>
              <a:t>EDA for finding out most helpful attributes .</a:t>
            </a:r>
          </a:p>
          <a:p>
            <a:r>
              <a:rPr lang="en-US" sz="1100" dirty="0"/>
              <a:t>Scaling the features</a:t>
            </a:r>
          </a:p>
          <a:p>
            <a:r>
              <a:rPr lang="en-US" sz="1100" dirty="0"/>
              <a:t>Prepare the data for model building.</a:t>
            </a:r>
          </a:p>
          <a:p>
            <a:r>
              <a:rPr lang="en-US" sz="1100" dirty="0"/>
              <a:t>Build a logistic regression model</a:t>
            </a:r>
          </a:p>
          <a:p>
            <a:r>
              <a:rPr lang="en-US" sz="1100" dirty="0"/>
              <a:t>Test the model on train set</a:t>
            </a:r>
          </a:p>
          <a:p>
            <a:r>
              <a:rPr lang="en-US" sz="1100" dirty="0"/>
              <a:t>Evaluation of model by different measures and metrics.</a:t>
            </a:r>
          </a:p>
          <a:p>
            <a:r>
              <a:rPr lang="en-US" sz="1100" dirty="0"/>
              <a:t>Test the model on test set</a:t>
            </a:r>
          </a:p>
          <a:p>
            <a:r>
              <a:rPr lang="en-US" sz="1100" dirty="0"/>
              <a:t>Measure the accuracy of the model for evaluation.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6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37C1-35EC-6664-A09A-2ACBB5A3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750317"/>
          </a:xfrm>
        </p:spPr>
        <p:txBody>
          <a:bodyPr/>
          <a:lstStyle/>
          <a:p>
            <a:r>
              <a:rPr lang="en-US" dirty="0"/>
              <a:t>Data modelling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EDAC1-E644-AB07-ED01-010B5BAC5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300" y="921544"/>
            <a:ext cx="5695950" cy="50768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C7D6E-CC0A-2DB8-5710-6B86D18B7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1760350"/>
            <a:ext cx="3517567" cy="3064505"/>
          </a:xfrm>
        </p:spPr>
        <p:txBody>
          <a:bodyPr/>
          <a:lstStyle/>
          <a:p>
            <a:r>
              <a:rPr lang="en-US" dirty="0"/>
              <a:t>Three variables </a:t>
            </a:r>
            <a:r>
              <a:rPr lang="en-US" dirty="0" err="1"/>
              <a:t>TotalVisits</a:t>
            </a:r>
            <a:r>
              <a:rPr lang="en-US" dirty="0"/>
              <a:t>, Total time spent on website and page per view visit were plotted in a </a:t>
            </a:r>
            <a:r>
              <a:rPr lang="en-US" dirty="0" err="1"/>
              <a:t>pairplot</a:t>
            </a:r>
            <a:r>
              <a:rPr lang="en-US" dirty="0"/>
              <a:t> to observe the relations.</a:t>
            </a:r>
          </a:p>
          <a:p>
            <a:r>
              <a:rPr lang="en-US" dirty="0"/>
              <a:t>Among the three variables plotted on the </a:t>
            </a:r>
            <a:r>
              <a:rPr lang="en-US" dirty="0" err="1"/>
              <a:t>pairplot</a:t>
            </a:r>
            <a:r>
              <a:rPr lang="en-US" dirty="0"/>
              <a:t> Total time spent on website has the highest rate of conversion leads.</a:t>
            </a:r>
          </a:p>
        </p:txBody>
      </p:sp>
    </p:spTree>
    <p:extLst>
      <p:ext uri="{BB962C8B-B14F-4D97-AF65-F5344CB8AC3E}">
        <p14:creationId xmlns:p14="http://schemas.microsoft.com/office/powerpoint/2010/main" val="392327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F4CC-99FB-A892-AC36-69491962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1126823"/>
          </a:xfrm>
        </p:spPr>
        <p:txBody>
          <a:bodyPr/>
          <a:lstStyle/>
          <a:p>
            <a:r>
              <a:rPr lang="en-US" dirty="0"/>
              <a:t>Correlations: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73A52-DA2B-FDD0-FE63-FD8E61EB0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024166"/>
            <a:ext cx="5927725" cy="487158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4D0DF-E378-FBFF-5A42-7317F6079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2227124"/>
            <a:ext cx="3678963" cy="3064505"/>
          </a:xfrm>
        </p:spPr>
        <p:txBody>
          <a:bodyPr/>
          <a:lstStyle/>
          <a:p>
            <a:r>
              <a:rPr lang="en-US" dirty="0"/>
              <a:t>A heatmap was plotted to check the correlations among all the variables.</a:t>
            </a:r>
          </a:p>
        </p:txBody>
      </p:sp>
    </p:spTree>
    <p:extLst>
      <p:ext uri="{BB962C8B-B14F-4D97-AF65-F5344CB8AC3E}">
        <p14:creationId xmlns:p14="http://schemas.microsoft.com/office/powerpoint/2010/main" val="376290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BE4F-38AD-1A6F-8C84-9C31482D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295D-6CB1-0925-D1FA-54B44334A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Splitting into train and test set.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Scale variables in train set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Build the first model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Using RFE to eliminate less relevant variables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Check VIF values for all existing columns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Predicting using Train set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Evaluation and predicting using Test set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Precision and recall analysis on test predictions</a:t>
            </a:r>
          </a:p>
        </p:txBody>
      </p:sp>
    </p:spTree>
    <p:extLst>
      <p:ext uri="{BB962C8B-B14F-4D97-AF65-F5344CB8AC3E}">
        <p14:creationId xmlns:p14="http://schemas.microsoft.com/office/powerpoint/2010/main" val="122726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AAF6-85CB-0DEE-7E7D-440C3693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58C7D-BC59-1B48-E5A2-21F164DB1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Accuracy : 0.83   sensitivity : 0.73 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A7B1E1-BCA7-5100-A6AB-9FC0A7A9EE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93800" y="2957513"/>
            <a:ext cx="4543215" cy="291147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2F9BF-A6FD-94D4-44DB-325EA35BC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Accuracy :  0.78    sensitivity : 0.73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6F8AE8-A25B-24F4-1B99-786DEC3CF0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5944" y="3165475"/>
            <a:ext cx="4228256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F4B9-0441-7D7C-025B-691B340D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Test: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95233-9EBD-F723-4ACE-234BF6C25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0" y="1104900"/>
            <a:ext cx="6722534" cy="54483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7F294-7702-B210-E94D-50F8439ED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Sensitivity : 0.88</a:t>
            </a:r>
          </a:p>
          <a:p>
            <a:r>
              <a:rPr lang="en-US" dirty="0"/>
              <a:t>Specificity : 0.55</a:t>
            </a:r>
          </a:p>
          <a:p>
            <a:r>
              <a:rPr lang="en-US" dirty="0"/>
              <a:t>Precision score : 0.64</a:t>
            </a:r>
          </a:p>
          <a:p>
            <a:r>
              <a:rPr lang="en-US" dirty="0"/>
              <a:t>Recall score : 0.88</a:t>
            </a:r>
          </a:p>
        </p:txBody>
      </p:sp>
    </p:spTree>
    <p:extLst>
      <p:ext uri="{BB962C8B-B14F-4D97-AF65-F5344CB8AC3E}">
        <p14:creationId xmlns:p14="http://schemas.microsoft.com/office/powerpoint/2010/main" val="343614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EF75-0636-56CF-8403-CE814D17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D489F-9611-59DD-C3D1-1CFE2B79E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 People spending higher than average time are promising leads, So targeting them and approaching them can be helpful in conversions.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 An alert message or information has seen to have high conversation rate 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3. Marketing management and  Human resources has high conversation rates. People from these specializations can be promising leads.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4. References and offers for referring a lead can be a good source for higher conversions.</a:t>
            </a:r>
          </a:p>
        </p:txBody>
      </p:sp>
    </p:spTree>
    <p:extLst>
      <p:ext uri="{BB962C8B-B14F-4D97-AF65-F5344CB8AC3E}">
        <p14:creationId xmlns:p14="http://schemas.microsoft.com/office/powerpoint/2010/main" val="263095592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{B7A5AB87-C789-4A13-ACD8-B5B0ED967A0C}tf56160789_win32</Template>
  <TotalTime>70</TotalTime>
  <Words>469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Lead scoring assignment</vt:lpstr>
      <vt:lpstr>Problem statement: X education is an organization which provides  online courses for industry professional. This company marks its courses on several popular websites. X education wants to select most promising leads that can be converted to paying customers . Although the company generates a lot of leads only a few are actually converted into paying customers. The company needs a higher lead conversion.   This company has had 30% conversion rate throughout the process of turning leads .The process of leas generating attributes are not efficient in helping conversations. So, This company requires  a model to be built for selection of the most  promising leads.   Lead score to be given to each leads such that it indicates how promising the lead could be . The higher the lead score the more promising the lead ton get converted  , the lower the lead score the lesser the chances of conversion.</vt:lpstr>
      <vt:lpstr>Strategy to create model:</vt:lpstr>
      <vt:lpstr>Data modelling</vt:lpstr>
      <vt:lpstr>Correlations:</vt:lpstr>
      <vt:lpstr>Model Building Process:</vt:lpstr>
      <vt:lpstr>Model Evaluation</vt:lpstr>
      <vt:lpstr>Model Evaluation Test: 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assignment</dc:title>
  <dc:creator>Darshini Sharma</dc:creator>
  <cp:lastModifiedBy>Darshini Sharma</cp:lastModifiedBy>
  <cp:revision>1</cp:revision>
  <dcterms:created xsi:type="dcterms:W3CDTF">2023-05-23T05:15:56Z</dcterms:created>
  <dcterms:modified xsi:type="dcterms:W3CDTF">2023-05-23T06:26:26Z</dcterms:modified>
</cp:coreProperties>
</file>