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6"/>
  </p:notesMasterIdLst>
  <p:handoutMasterIdLst>
    <p:handoutMasterId r:id="rId27"/>
  </p:handoutMasterIdLst>
  <p:sldIdLst>
    <p:sldId id="256" r:id="rId5"/>
    <p:sldId id="258" r:id="rId6"/>
    <p:sldId id="260" r:id="rId7"/>
    <p:sldId id="261" r:id="rId8"/>
    <p:sldId id="262" r:id="rId9"/>
    <p:sldId id="263" r:id="rId10"/>
    <p:sldId id="277" r:id="rId11"/>
    <p:sldId id="265" r:id="rId12"/>
    <p:sldId id="266" r:id="rId13"/>
    <p:sldId id="267" r:id="rId14"/>
    <p:sldId id="268" r:id="rId15"/>
    <p:sldId id="269" r:id="rId16"/>
    <p:sldId id="270" r:id="rId17"/>
    <p:sldId id="278" r:id="rId18"/>
    <p:sldId id="271" r:id="rId19"/>
    <p:sldId id="276" r:id="rId20"/>
    <p:sldId id="279" r:id="rId21"/>
    <p:sldId id="274" r:id="rId22"/>
    <p:sldId id="280" r:id="rId23"/>
    <p:sldId id="281" r:id="rId24"/>
    <p:sldId id="27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258"/>
            <p14:sldId id="260"/>
            <p14:sldId id="261"/>
            <p14:sldId id="262"/>
            <p14:sldId id="263"/>
            <p14:sldId id="277"/>
            <p14:sldId id="265"/>
            <p14:sldId id="266"/>
            <p14:sldId id="267"/>
            <p14:sldId id="268"/>
            <p14:sldId id="269"/>
            <p14:sldId id="270"/>
            <p14:sldId id="278"/>
            <p14:sldId id="271"/>
            <p14:sldId id="276"/>
            <p14:sldId id="279"/>
            <p14:sldId id="274"/>
            <p14:sldId id="280"/>
            <p14:sldId id="281"/>
            <p14:sldId id="272"/>
          </p14:sldIdLst>
        </p14:section>
        <p14:section name="Design, Morph, Annotate, Work Together, Tell Me" id="{B9B51309-D148-4332-87C2-07BE32FBCA3B}">
          <p14:sldIdLst/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44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8/5/2024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8/5/2024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8/5/2024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8/5/2024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redirect?event=video_description&amp;redir_token=QUFFLUhqa3NTUWh4TnVzOS02d2laMjdzcnBjM2NRZ3JCQXxBQ3Jtc0tsS0VQRG1oYmk4LXZvZWVSSUNvQVZlZHJnTTJZaVJ2b0lmOWM1a0NGMHZNQVhaTVQzZVhNQ2hhNE9ELWNrRHZFZ3pweUIwN2ZQcEROYVd0amVNVEk2NTVfVzNVUVdqMGVWMGtKQzI5c2xPUGUxVjhDcw&amp;q=https%3A%2F%2Fgithub.com%2FRaghavAutomation%2FRepo2.git&amp;v=sBTAkHOxvOk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0216" y="1041400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8000" b="1" dirty="0">
                <a:solidFill>
                  <a:schemeClr val="bg2"/>
                </a:solidFill>
                <a:latin typeface="URW Bookman"/>
              </a:rPr>
              <a:t>GITHUB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URW Bookman"/>
              </a:rPr>
              <a:t>DARSHINI S</a:t>
            </a:r>
          </a:p>
        </p:txBody>
      </p:sp>
      <p:pic>
        <p:nvPicPr>
          <p:cNvPr id="4" name="Picture 3" descr="PowerPoint program icon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052D5-E9C3-DB23-6A86-7C1898E7A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273" y="1620168"/>
            <a:ext cx="6876288" cy="640080"/>
          </a:xfrm>
        </p:spPr>
        <p:txBody>
          <a:bodyPr>
            <a:normAutofit/>
          </a:bodyPr>
          <a:lstStyle/>
          <a:p>
            <a:r>
              <a:rPr lang="en-IN" b="1" dirty="0">
                <a:latin typeface="URW Bookman"/>
              </a:rPr>
              <a:t>Types of version control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D461A-256C-796A-F2C8-0512981B5A8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1586" y="2394329"/>
            <a:ext cx="11282390" cy="3977640"/>
          </a:xfrm>
        </p:spPr>
        <p:txBody>
          <a:bodyPr>
            <a:normAutofit fontScale="25000" lnSpcReduction="20000"/>
          </a:bodyPr>
          <a:lstStyle/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1200" dirty="0">
                <a:latin typeface="URW Bookman"/>
              </a:rPr>
              <a:t>3.Distributed version control system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1200" dirty="0">
                <a:latin typeface="URW Bookman"/>
              </a:rPr>
              <a:t> Contain multiple repositories. Each user has their own repository and   working copy.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1200" dirty="0">
                <a:latin typeface="URW Bookman"/>
              </a:rPr>
              <a:t> To make our changes visible to others, 4 things are required:</a:t>
            </a:r>
          </a:p>
          <a:p>
            <a:pPr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11200" dirty="0">
                <a:latin typeface="URW Bookman"/>
              </a:rPr>
              <a:t> commit</a:t>
            </a:r>
          </a:p>
          <a:p>
            <a:pPr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11200" dirty="0">
                <a:latin typeface="URW Bookman"/>
              </a:rPr>
              <a:t> push</a:t>
            </a:r>
          </a:p>
          <a:p>
            <a:pPr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11200" dirty="0">
                <a:latin typeface="URW Bookman"/>
              </a:rPr>
              <a:t> pull</a:t>
            </a:r>
          </a:p>
          <a:p>
            <a:pPr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11200" dirty="0">
                <a:latin typeface="URW Bookman"/>
              </a:rPr>
              <a:t> update</a:t>
            </a: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</a:pP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46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273FB-E814-A8B5-E293-3A1C55B60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43" y="1722804"/>
            <a:ext cx="6876288" cy="640080"/>
          </a:xfrm>
        </p:spPr>
        <p:txBody>
          <a:bodyPr>
            <a:noAutofit/>
          </a:bodyPr>
          <a:lstStyle/>
          <a:p>
            <a:r>
              <a:rPr lang="en-IN" sz="7200" dirty="0">
                <a:latin typeface="URW Bookman"/>
              </a:rPr>
              <a:t>Git for Windows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72946-50FA-2C08-1422-629ED65BDE2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25000" lnSpcReduction="20000"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9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Step 1 : check if git is already installed </a:t>
            </a:r>
            <a:endParaRPr lang="en-IN" sz="96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9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               git –version</a:t>
            </a:r>
            <a:endParaRPr lang="en-IN" sz="96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9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Step 2 : download and install git </a:t>
            </a:r>
            <a:endParaRPr lang="en-IN" sz="96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9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Step 3 : add your project to git</a:t>
            </a:r>
            <a:endParaRPr lang="en-IN" sz="96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9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Step 4 : commands</a:t>
            </a:r>
            <a:endParaRPr lang="en-IN" sz="96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9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              git config --global </a:t>
            </a:r>
            <a:r>
              <a:rPr lang="en-US" sz="9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user.email</a:t>
            </a:r>
            <a:r>
              <a:rPr lang="en-US" sz="9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 “darshinis3103@gmail.com" </a:t>
            </a:r>
            <a:endParaRPr lang="en-IN" sz="96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9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              git config  --global user.name “Darshini3103" </a:t>
            </a:r>
            <a:endParaRPr lang="en-IN" sz="96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9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- git </a:t>
            </a:r>
            <a:r>
              <a:rPr lang="en-US" sz="9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init</a:t>
            </a:r>
            <a:endParaRPr lang="en-IN" sz="96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9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 - git status</a:t>
            </a:r>
            <a:endParaRPr lang="en-IN" sz="96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9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 - git add . ( . means everything )</a:t>
            </a:r>
            <a:endParaRPr lang="en-IN" sz="96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9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 - git commit -m “…..”</a:t>
            </a:r>
            <a:endParaRPr lang="en-IN" sz="96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9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 - git remote add origin </a:t>
            </a:r>
            <a:r>
              <a:rPr lang="en-US" sz="96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  <a:hlinkClick r:id="rId2"/>
              </a:rPr>
              <a:t>https://github.com/</a:t>
            </a:r>
            <a:r>
              <a:rPr lang="en-US" sz="9600" u="sng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  <a:hlinkClick r:id="rId2"/>
              </a:rPr>
              <a:t>RaghavAutomation</a:t>
            </a:r>
            <a:r>
              <a:rPr lang="en-US" sz="96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  <a:hlinkClick r:id="rId2"/>
              </a:rPr>
              <a:t>/R...</a:t>
            </a:r>
            <a:r>
              <a:rPr lang="en-US" sz="9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 </a:t>
            </a:r>
            <a:endParaRPr lang="en-IN" sz="96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- git push -u origin master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</a:pP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402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FEFDE-01ED-A55E-0CF7-3F48EFC7C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604" y="1741466"/>
            <a:ext cx="6876288" cy="640080"/>
          </a:xfrm>
        </p:spPr>
        <p:txBody>
          <a:bodyPr>
            <a:noAutofit/>
          </a:bodyPr>
          <a:lstStyle/>
          <a:p>
            <a:r>
              <a:rPr lang="en-IN" sz="7200" dirty="0">
                <a:latin typeface="URW Bookman"/>
              </a:rPr>
              <a:t>Git for Windows </a:t>
            </a:r>
            <a:endParaRPr lang="en-IN" sz="7200" b="1" dirty="0">
              <a:latin typeface="URW Book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90F0E4-A831-C1DE-7D7B-1FBEACDED1FC}"/>
              </a:ext>
            </a:extLst>
          </p:cNvPr>
          <p:cNvSpPr txBox="1"/>
          <p:nvPr/>
        </p:nvSpPr>
        <p:spPr>
          <a:xfrm>
            <a:off x="424574" y="2583629"/>
            <a:ext cx="1134285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hangingPunct="1">
              <a:lnSpc>
                <a:spcPct val="100000"/>
              </a:lnSpc>
            </a:pPr>
            <a:r>
              <a:rPr lang="en-US" altLang="en-US" sz="4000" b="1" dirty="0">
                <a:latin typeface="URW Bookman"/>
              </a:rPr>
              <a:t>git </a:t>
            </a:r>
            <a:r>
              <a:rPr lang="en-US" altLang="en-US" sz="4000" b="1" dirty="0" err="1">
                <a:latin typeface="URW Bookman"/>
              </a:rPr>
              <a:t>init</a:t>
            </a:r>
            <a:endParaRPr lang="en-US" altLang="en-US" sz="4000" b="1" dirty="0">
              <a:latin typeface="URW Bookman"/>
            </a:endParaRPr>
          </a:p>
          <a:p>
            <a:pPr hangingPunct="1">
              <a:lnSpc>
                <a:spcPct val="100000"/>
              </a:lnSpc>
            </a:pPr>
            <a:r>
              <a:rPr lang="en-US" altLang="en-US" sz="4000" dirty="0">
                <a:latin typeface="URW Bookman"/>
              </a:rPr>
              <a:t>git </a:t>
            </a:r>
            <a:r>
              <a:rPr lang="en-US" altLang="en-US" sz="4000" dirty="0" err="1">
                <a:latin typeface="URW Bookman"/>
              </a:rPr>
              <a:t>init</a:t>
            </a:r>
            <a:r>
              <a:rPr lang="en-US" altLang="en-US" sz="4000" dirty="0">
                <a:latin typeface="URW Bookman"/>
              </a:rPr>
              <a:t> is the first command to run in the git.</a:t>
            </a:r>
          </a:p>
          <a:p>
            <a:pPr hangingPunct="1">
              <a:lnSpc>
                <a:spcPct val="100000"/>
              </a:lnSpc>
            </a:pPr>
            <a:r>
              <a:rPr lang="en-US" altLang="en-US" sz="4000" dirty="0">
                <a:latin typeface="URW Bookman"/>
              </a:rPr>
              <a:t>It create the empty repository with the directory named .git in current working directory.</a:t>
            </a:r>
          </a:p>
          <a:p>
            <a:pPr hangingPunct="1">
              <a:lnSpc>
                <a:spcPct val="100000"/>
              </a:lnSpc>
            </a:pPr>
            <a:r>
              <a:rPr lang="en-US" altLang="en-US" sz="4000" dirty="0">
                <a:latin typeface="URW Bookman"/>
              </a:rPr>
              <a:t>For example</a:t>
            </a:r>
          </a:p>
          <a:p>
            <a:pPr hangingPunct="1">
              <a:lnSpc>
                <a:spcPct val="100000"/>
              </a:lnSpc>
            </a:pPr>
            <a:r>
              <a:rPr lang="en-US" altLang="en-US" sz="4000" dirty="0">
                <a:latin typeface="URW Bookman"/>
              </a:rPr>
              <a:t>$ git </a:t>
            </a:r>
            <a:r>
              <a:rPr lang="en-US" altLang="en-US" sz="4000" dirty="0" err="1">
                <a:latin typeface="URW Bookman"/>
              </a:rPr>
              <a:t>init</a:t>
            </a:r>
            <a:endParaRPr lang="en-US" altLang="en-US" sz="4000" dirty="0">
              <a:latin typeface="URW Bookman"/>
            </a:endParaRPr>
          </a:p>
        </p:txBody>
      </p:sp>
    </p:spTree>
    <p:extLst>
      <p:ext uri="{BB962C8B-B14F-4D97-AF65-F5344CB8AC3E}">
        <p14:creationId xmlns:p14="http://schemas.microsoft.com/office/powerpoint/2010/main" val="3277871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F2B4B-646D-714C-28C3-C97630001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12" y="1657490"/>
            <a:ext cx="6876288" cy="640080"/>
          </a:xfrm>
        </p:spPr>
        <p:txBody>
          <a:bodyPr>
            <a:noAutofit/>
          </a:bodyPr>
          <a:lstStyle/>
          <a:p>
            <a:r>
              <a:rPr lang="en-IN" sz="7200" dirty="0">
                <a:latin typeface="URW Bookman"/>
              </a:rPr>
              <a:t>Git for Windows </a:t>
            </a:r>
            <a:endParaRPr lang="en-IN" sz="72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08724-0AFC-BA8D-00E0-15489B5765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13297" y="2571611"/>
            <a:ext cx="11151761" cy="3977640"/>
          </a:xfrm>
        </p:spPr>
        <p:txBody>
          <a:bodyPr>
            <a:normAutofit fontScale="40000" lnSpcReduction="20000"/>
          </a:bodyPr>
          <a:lstStyle/>
          <a:p>
            <a:pPr hangingPunct="1">
              <a:lnSpc>
                <a:spcPct val="100000"/>
              </a:lnSpc>
            </a:pPr>
            <a:r>
              <a:rPr lang="en-US" altLang="en-US" sz="7000" b="1" dirty="0">
                <a:latin typeface="URW Bookman"/>
              </a:rPr>
              <a:t> git status</a:t>
            </a:r>
          </a:p>
          <a:p>
            <a:pPr hangingPunct="1">
              <a:lnSpc>
                <a:spcPct val="115000"/>
              </a:lnSpc>
              <a:spcAft>
                <a:spcPts val="700"/>
              </a:spcAft>
            </a:pPr>
            <a:r>
              <a:rPr lang="en-US" altLang="en-US" sz="7000" dirty="0">
                <a:latin typeface="URW Bookman"/>
                <a:cs typeface="Calibri" panose="020F0502020204030204" pitchFamily="34" charset="0"/>
              </a:rPr>
              <a:t>The git status command is used to display the state of the repository and staging area.</a:t>
            </a:r>
          </a:p>
          <a:p>
            <a:pPr hangingPunct="1">
              <a:lnSpc>
                <a:spcPct val="115000"/>
              </a:lnSpc>
              <a:spcAft>
                <a:spcPts val="700"/>
              </a:spcAft>
            </a:pPr>
            <a:r>
              <a:rPr lang="en-US" altLang="en-US" sz="7000" dirty="0">
                <a:latin typeface="URW Bookman"/>
                <a:cs typeface="Calibri" panose="020F0502020204030204" pitchFamily="34" charset="0"/>
              </a:rPr>
              <a:t>It is used to display the state between git add and git commit command. We can check whether the changes and files are tracked or not.</a:t>
            </a:r>
          </a:p>
          <a:p>
            <a:pPr hangingPunct="1">
              <a:lnSpc>
                <a:spcPct val="115000"/>
              </a:lnSpc>
              <a:spcAft>
                <a:spcPts val="700"/>
              </a:spcAft>
            </a:pPr>
            <a:r>
              <a:rPr lang="en-US" altLang="en-US" sz="7000" dirty="0">
                <a:latin typeface="URW Bookman"/>
                <a:cs typeface="Calibri" panose="020F0502020204030204" pitchFamily="34" charset="0"/>
              </a:rPr>
              <a:t>Syntax:</a:t>
            </a:r>
          </a:p>
          <a:p>
            <a:pPr hangingPunct="1">
              <a:lnSpc>
                <a:spcPct val="115000"/>
              </a:lnSpc>
              <a:spcAft>
                <a:spcPts val="700"/>
              </a:spcAft>
            </a:pPr>
            <a:r>
              <a:rPr lang="en-US" altLang="en-US" sz="7000" dirty="0">
                <a:latin typeface="URW Bookman"/>
                <a:cs typeface="Calibri" panose="020F0502020204030204" pitchFamily="34" charset="0"/>
              </a:rPr>
              <a:t>$ git status</a:t>
            </a:r>
          </a:p>
          <a:p>
            <a:pPr hangingPunct="1">
              <a:lnSpc>
                <a:spcPct val="100000"/>
              </a:lnSpc>
            </a:pPr>
            <a:endParaRPr lang="en-IN" sz="1800" dirty="0">
              <a:solidFill>
                <a:schemeClr val="tx1"/>
              </a:solidFill>
              <a:effectLst/>
              <a:latin typeface="URW Bookman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944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C33B6-3BE8-F2D6-B0B7-92F416644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230" y="1704143"/>
            <a:ext cx="6876288" cy="640080"/>
          </a:xfrm>
        </p:spPr>
        <p:txBody>
          <a:bodyPr>
            <a:noAutofit/>
          </a:bodyPr>
          <a:lstStyle/>
          <a:p>
            <a:r>
              <a:rPr lang="en-IN" sz="7200" dirty="0">
                <a:latin typeface="URW Bookman"/>
              </a:rPr>
              <a:t>Git for Windows </a:t>
            </a:r>
            <a:endParaRPr lang="en-IN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DA656-BEC8-8489-CAD7-389596D5B1A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6230" y="2429692"/>
            <a:ext cx="11496993" cy="3977640"/>
          </a:xfrm>
        </p:spPr>
        <p:txBody>
          <a:bodyPr>
            <a:noAutofit/>
          </a:bodyPr>
          <a:lstStyle/>
          <a:p>
            <a:pPr hangingPunct="1">
              <a:lnSpc>
                <a:spcPct val="100000"/>
              </a:lnSpc>
            </a:pPr>
            <a:r>
              <a:rPr lang="en-US" altLang="en-US" sz="3200" b="1" dirty="0">
                <a:latin typeface="URW Bookman"/>
              </a:rPr>
              <a:t>git add</a:t>
            </a:r>
          </a:p>
          <a:p>
            <a:pPr hangingPunct="1">
              <a:lnSpc>
                <a:spcPct val="100000"/>
              </a:lnSpc>
            </a:pPr>
            <a:r>
              <a:rPr lang="en-US" altLang="en-US" sz="3200" dirty="0">
                <a:latin typeface="URW Bookman"/>
              </a:rPr>
              <a:t>This command is used to add the file.</a:t>
            </a:r>
          </a:p>
          <a:p>
            <a:pPr hangingPunct="1">
              <a:lnSpc>
                <a:spcPct val="100000"/>
              </a:lnSpc>
            </a:pPr>
            <a:r>
              <a:rPr lang="en-US" altLang="en-US" sz="3200" dirty="0">
                <a:latin typeface="URW Bookman"/>
              </a:rPr>
              <a:t>It typically adds one file at a time, but there some options are available that can add more than one file at once.</a:t>
            </a:r>
          </a:p>
          <a:p>
            <a:pPr hangingPunct="1">
              <a:lnSpc>
                <a:spcPct val="100000"/>
              </a:lnSpc>
            </a:pPr>
            <a:r>
              <a:rPr lang="en-US" altLang="en-US" sz="3200" dirty="0">
                <a:latin typeface="URW Bookman"/>
              </a:rPr>
              <a:t>syntax :</a:t>
            </a:r>
          </a:p>
          <a:p>
            <a:pPr hangingPunct="1">
              <a:lnSpc>
                <a:spcPct val="100000"/>
              </a:lnSpc>
            </a:pPr>
            <a:r>
              <a:rPr lang="en-US" altLang="en-US" sz="3200" dirty="0">
                <a:latin typeface="URW Bookman"/>
              </a:rPr>
              <a:t>$ git add .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169137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91743-7B60-657C-E852-1A4B8A5B3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273" y="1788118"/>
            <a:ext cx="6876288" cy="640080"/>
          </a:xfrm>
        </p:spPr>
        <p:txBody>
          <a:bodyPr>
            <a:noAutofit/>
          </a:bodyPr>
          <a:lstStyle/>
          <a:p>
            <a:r>
              <a:rPr lang="en-IN" sz="7200" dirty="0">
                <a:latin typeface="URW Bookman"/>
              </a:rPr>
              <a:t>Git for Windows </a:t>
            </a:r>
            <a:endParaRPr lang="en-IN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B1A38-676D-6A6C-4565-3D32E1E07C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7272" y="2578981"/>
            <a:ext cx="11254025" cy="3977640"/>
          </a:xfrm>
        </p:spPr>
        <p:txBody>
          <a:bodyPr>
            <a:normAutofit fontScale="25000" lnSpcReduction="20000"/>
          </a:bodyPr>
          <a:lstStyle/>
          <a:p>
            <a:pPr hangingPunct="1">
              <a:lnSpc>
                <a:spcPct val="100000"/>
              </a:lnSpc>
            </a:pPr>
            <a:r>
              <a:rPr lang="en-US" altLang="en-US" sz="14400" b="1" dirty="0">
                <a:latin typeface="URW Bookman"/>
              </a:rPr>
              <a:t>git commit</a:t>
            </a:r>
          </a:p>
          <a:p>
            <a:pPr hangingPunct="1">
              <a:lnSpc>
                <a:spcPct val="100000"/>
              </a:lnSpc>
            </a:pPr>
            <a:r>
              <a:rPr lang="en-US" altLang="en-US" sz="14400" dirty="0">
                <a:latin typeface="URW Bookman"/>
              </a:rPr>
              <a:t>This command records the file permanently in the version history.</a:t>
            </a:r>
          </a:p>
          <a:p>
            <a:pPr hangingPunct="1">
              <a:lnSpc>
                <a:spcPct val="100000"/>
              </a:lnSpc>
            </a:pPr>
            <a:r>
              <a:rPr lang="en-US" altLang="en-US" sz="14400" dirty="0">
                <a:latin typeface="URW Bookman"/>
              </a:rPr>
              <a:t>Syntax:</a:t>
            </a:r>
          </a:p>
          <a:p>
            <a:pPr hangingPunct="1">
              <a:lnSpc>
                <a:spcPct val="100000"/>
              </a:lnSpc>
            </a:pPr>
            <a:r>
              <a:rPr lang="en-US" altLang="en-US" sz="14400" dirty="0">
                <a:latin typeface="URW Bookman"/>
              </a:rPr>
              <a:t>$ git commit -m “ text message”</a:t>
            </a:r>
          </a:p>
          <a:p>
            <a:pPr hangingPunct="1">
              <a:lnSpc>
                <a:spcPct val="100000"/>
              </a:lnSpc>
            </a:pPr>
            <a:r>
              <a:rPr lang="en-US" altLang="en-US" sz="14400" dirty="0">
                <a:latin typeface="URW Bookman"/>
              </a:rPr>
              <a:t>   -m option to specify some commits. </a:t>
            </a:r>
          </a:p>
          <a:p>
            <a:endParaRPr lang="en-IN" sz="1800" dirty="0">
              <a:solidFill>
                <a:schemeClr val="tx1"/>
              </a:solidFill>
              <a:effectLst/>
              <a:latin typeface="Liberation Serif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579885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D04A3-AD84-D528-D081-12987214F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604" y="1732135"/>
            <a:ext cx="6876288" cy="640080"/>
          </a:xfrm>
        </p:spPr>
        <p:txBody>
          <a:bodyPr>
            <a:noAutofit/>
          </a:bodyPr>
          <a:lstStyle/>
          <a:p>
            <a:r>
              <a:rPr lang="en-IN" sz="7200" dirty="0">
                <a:latin typeface="URW Bookman"/>
              </a:rPr>
              <a:t>Git for Windows </a:t>
            </a:r>
            <a:endParaRPr lang="en-IN" sz="7200" b="1" dirty="0">
              <a:latin typeface="URW Book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95C88-7C2C-7699-34CC-C216DC1B707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6604" y="2496966"/>
            <a:ext cx="11403314" cy="3977640"/>
          </a:xfrm>
        </p:spPr>
        <p:txBody>
          <a:bodyPr/>
          <a:lstStyle/>
          <a:p>
            <a:pPr hangingPunct="1">
              <a:lnSpc>
                <a:spcPct val="100000"/>
              </a:lnSpc>
            </a:pPr>
            <a:r>
              <a:rPr lang="en-US" altLang="en-US" b="1" dirty="0">
                <a:latin typeface="URW Bookman"/>
              </a:rPr>
              <a:t>git push</a:t>
            </a:r>
          </a:p>
          <a:p>
            <a:pPr hangingPunct="1">
              <a:lnSpc>
                <a:spcPct val="100000"/>
              </a:lnSpc>
            </a:pPr>
            <a:r>
              <a:rPr lang="en-US" altLang="en-US" dirty="0">
                <a:latin typeface="URW Bookman"/>
              </a:rPr>
              <a:t>The push term refers to upload local repository content to a remote repository.</a:t>
            </a:r>
          </a:p>
          <a:p>
            <a:pPr hangingPunct="1">
              <a:lnSpc>
                <a:spcPct val="100000"/>
              </a:lnSpc>
            </a:pPr>
            <a:r>
              <a:rPr lang="en-US" altLang="en-US" dirty="0">
                <a:latin typeface="URW Bookman"/>
              </a:rPr>
              <a:t>for example:</a:t>
            </a:r>
          </a:p>
          <a:p>
            <a:pPr hangingPunct="1">
              <a:lnSpc>
                <a:spcPct val="100000"/>
              </a:lnSpc>
            </a:pPr>
            <a:r>
              <a:rPr lang="en-US" altLang="en-US" dirty="0">
                <a:latin typeface="URW Bookman"/>
              </a:rPr>
              <a:t>$ git push origin master </a:t>
            </a:r>
          </a:p>
          <a:p>
            <a:pPr>
              <a:lnSpc>
                <a:spcPct val="100000"/>
              </a:lnSpc>
            </a:pPr>
            <a:endParaRPr lang="en-IN" sz="1800" dirty="0">
              <a:solidFill>
                <a:schemeClr val="tx1"/>
              </a:solidFill>
              <a:effectLst/>
              <a:latin typeface="URW Bookman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1908231-9594-FF6B-7DD5-DAA820CA6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82" y="4713612"/>
            <a:ext cx="8099425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12600" cap="flat">
                <a:solidFill>
                  <a:srgbClr val="6C540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2762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D88B6-1D1B-5054-D60F-32D7A9FFE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266" y="1722804"/>
            <a:ext cx="6876288" cy="640080"/>
          </a:xfrm>
        </p:spPr>
        <p:txBody>
          <a:bodyPr>
            <a:noAutofit/>
          </a:bodyPr>
          <a:lstStyle/>
          <a:p>
            <a:r>
              <a:rPr lang="en-IN" sz="7200" dirty="0">
                <a:latin typeface="URW Bookman"/>
              </a:rPr>
              <a:t>Git for Windows </a:t>
            </a:r>
            <a:endParaRPr lang="en-IN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05939-4870-5F72-B927-251268D716F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5266" y="2506297"/>
            <a:ext cx="11002471" cy="3977640"/>
          </a:xfrm>
        </p:spPr>
        <p:txBody>
          <a:bodyPr>
            <a:normAutofit fontScale="85000" lnSpcReduction="20000"/>
          </a:bodyPr>
          <a:lstStyle/>
          <a:p>
            <a:pPr hangingPunct="1">
              <a:lnSpc>
                <a:spcPct val="115000"/>
              </a:lnSpc>
              <a:spcAft>
                <a:spcPts val="700"/>
              </a:spcAft>
            </a:pPr>
            <a:r>
              <a:rPr lang="en-US" altLang="en-US" sz="3300" b="1" dirty="0">
                <a:latin typeface="URW Bookman"/>
                <a:cs typeface="Calibri" panose="020F0502020204030204" pitchFamily="34" charset="0"/>
              </a:rPr>
              <a:t>git pull</a:t>
            </a:r>
          </a:p>
          <a:p>
            <a:pPr hangingPunct="1">
              <a:lnSpc>
                <a:spcPct val="115000"/>
              </a:lnSpc>
              <a:spcAft>
                <a:spcPts val="700"/>
              </a:spcAft>
            </a:pPr>
            <a:r>
              <a:rPr lang="en-US" altLang="en-US" sz="3300" dirty="0">
                <a:solidFill>
                  <a:srgbClr val="333333"/>
                </a:solidFill>
                <a:latin typeface="URW Bookman"/>
                <a:cs typeface="Calibri" panose="020F0502020204030204" pitchFamily="34" charset="0"/>
              </a:rPr>
              <a:t>The term pull is used to receive data from GitHub. The git pull command is used to pull a repository.</a:t>
            </a:r>
          </a:p>
          <a:p>
            <a:pPr hangingPunct="1">
              <a:lnSpc>
                <a:spcPct val="115000"/>
              </a:lnSpc>
              <a:spcAft>
                <a:spcPts val="700"/>
              </a:spcAft>
            </a:pPr>
            <a:r>
              <a:rPr lang="en-US" altLang="en-US" sz="3300" dirty="0">
                <a:solidFill>
                  <a:srgbClr val="333333"/>
                </a:solidFill>
                <a:latin typeface="URW Bookman"/>
                <a:cs typeface="Calibri" panose="020F0502020204030204" pitchFamily="34" charset="0"/>
              </a:rPr>
              <a:t>Syntax:</a:t>
            </a:r>
          </a:p>
          <a:p>
            <a:pPr hangingPunct="1">
              <a:lnSpc>
                <a:spcPct val="115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altLang="en-US" sz="3300" dirty="0">
                <a:latin typeface="URW Bookman"/>
                <a:cs typeface="DejaVu Sans" charset="0"/>
              </a:rPr>
              <a:t>git pull origin master</a:t>
            </a:r>
          </a:p>
          <a:p>
            <a:pPr hangingPunct="1">
              <a:lnSpc>
                <a:spcPct val="115000"/>
              </a:lnSpc>
              <a:spcAft>
                <a:spcPts val="700"/>
              </a:spcAft>
            </a:pPr>
            <a:r>
              <a:rPr lang="en-US" altLang="en-US" sz="3300" dirty="0">
                <a:solidFill>
                  <a:srgbClr val="333333"/>
                </a:solidFill>
                <a:latin typeface="URW Bookman"/>
                <a:cs typeface="Calibri" panose="020F0502020204030204" pitchFamily="34" charset="0"/>
              </a:rPr>
              <a:t>There is another way to pull the repository. We can pull the repository by using the git pull command.</a:t>
            </a:r>
          </a:p>
          <a:p>
            <a:pPr hangingPunct="1">
              <a:lnSpc>
                <a:spcPct val="115000"/>
              </a:lnSpc>
              <a:spcAft>
                <a:spcPts val="700"/>
              </a:spcAft>
            </a:pPr>
            <a:endParaRPr lang="en-US" altLang="en-US" dirty="0">
              <a:solidFill>
                <a:srgbClr val="333333"/>
              </a:solidFill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1084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7DC59-51D1-7F04-BD94-2221AB51D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42" y="1225285"/>
            <a:ext cx="7190232" cy="1058672"/>
          </a:xfrm>
        </p:spPr>
        <p:txBody>
          <a:bodyPr>
            <a:noAutofit/>
          </a:bodyPr>
          <a:lstStyle/>
          <a:p>
            <a:r>
              <a:rPr lang="en-IN" sz="5400" dirty="0">
                <a:solidFill>
                  <a:schemeClr val="tx1"/>
                </a:solidFill>
                <a:latin typeface="URW Bookman"/>
              </a:rPr>
              <a:t>Branching and Merging</a:t>
            </a:r>
            <a:endParaRPr lang="en-IN" sz="54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FEF55-5F2A-6BC3-57A8-11A7873C93B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87942" y="2483068"/>
            <a:ext cx="5099304" cy="252984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7200" dirty="0">
                <a:solidFill>
                  <a:srgbClr val="030303"/>
                </a:solidFill>
                <a:effectLst/>
                <a:highlight>
                  <a:srgbClr val="F9F9F9"/>
                </a:highlight>
                <a:latin typeface="URW Bookman"/>
                <a:ea typeface="Calibri" panose="020F0502020204030204" pitchFamily="34" charset="0"/>
                <a:cs typeface="Tunga" panose="020B0502040204020203" pitchFamily="34" charset="0"/>
              </a:rPr>
              <a:t>Step 1 : Create branch </a:t>
            </a:r>
            <a:endParaRPr lang="en-IN" sz="7200" dirty="0">
              <a:effectLst/>
              <a:latin typeface="URW Bookman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7200" dirty="0">
                <a:solidFill>
                  <a:srgbClr val="030303"/>
                </a:solidFill>
                <a:effectLst/>
                <a:highlight>
                  <a:srgbClr val="F9F9F9"/>
                </a:highlight>
                <a:latin typeface="URW Bookman"/>
                <a:ea typeface="Calibri" panose="020F0502020204030204" pitchFamily="34" charset="0"/>
                <a:cs typeface="Tunga" panose="020B0502040204020203" pitchFamily="34" charset="0"/>
              </a:rPr>
              <a:t>              git  branch “branch name”</a:t>
            </a:r>
            <a:endParaRPr lang="en-IN" sz="7200" dirty="0">
              <a:effectLst/>
              <a:latin typeface="URW Bookman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7200" dirty="0">
                <a:solidFill>
                  <a:srgbClr val="030303"/>
                </a:solidFill>
                <a:effectLst/>
                <a:highlight>
                  <a:srgbClr val="F9F9F9"/>
                </a:highlight>
                <a:latin typeface="URW Bookman"/>
                <a:ea typeface="Calibri" panose="020F0502020204030204" pitchFamily="34" charset="0"/>
                <a:cs typeface="Tunga" panose="020B0502040204020203" pitchFamily="34" charset="0"/>
              </a:rPr>
              <a:t> Step 2 : Checkout branch</a:t>
            </a:r>
            <a:endParaRPr lang="en-IN" sz="7200" dirty="0">
              <a:effectLst/>
              <a:latin typeface="URW Bookman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7200" dirty="0">
                <a:solidFill>
                  <a:srgbClr val="030303"/>
                </a:solidFill>
                <a:effectLst/>
                <a:highlight>
                  <a:srgbClr val="F9F9F9"/>
                </a:highlight>
                <a:latin typeface="URW Bookman"/>
                <a:ea typeface="Calibri" panose="020F0502020204030204" pitchFamily="34" charset="0"/>
                <a:cs typeface="Tunga" panose="020B0502040204020203" pitchFamily="34" charset="0"/>
              </a:rPr>
              <a:t>              git checkout “branch name”</a:t>
            </a:r>
            <a:endParaRPr lang="en-IN" sz="7200" dirty="0">
              <a:effectLst/>
              <a:latin typeface="URW Bookman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7200" dirty="0">
                <a:solidFill>
                  <a:srgbClr val="030303"/>
                </a:solidFill>
                <a:effectLst/>
                <a:highlight>
                  <a:srgbClr val="F9F9F9"/>
                </a:highlight>
                <a:latin typeface="URW Bookman"/>
                <a:ea typeface="Calibri" panose="020F0502020204030204" pitchFamily="34" charset="0"/>
                <a:cs typeface="Tunga" panose="020B0502040204020203" pitchFamily="34" charset="0"/>
              </a:rPr>
              <a:t> Step 3 : Merge new branch in master branch </a:t>
            </a:r>
            <a:endParaRPr lang="en-IN" sz="7200" dirty="0">
              <a:effectLst/>
              <a:latin typeface="URW Bookman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7200" dirty="0">
                <a:solidFill>
                  <a:srgbClr val="030303"/>
                </a:solidFill>
                <a:effectLst/>
                <a:highlight>
                  <a:srgbClr val="F9F9F9"/>
                </a:highlight>
                <a:latin typeface="URW Bookman"/>
                <a:ea typeface="Calibri" panose="020F0502020204030204" pitchFamily="34" charset="0"/>
                <a:cs typeface="Tunga" panose="020B0502040204020203" pitchFamily="34" charset="0"/>
              </a:rPr>
              <a:t>             git merge “branch name” </a:t>
            </a:r>
            <a:endParaRPr lang="en-IN" sz="7200" dirty="0">
              <a:effectLst/>
              <a:latin typeface="URW Bookman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7200" dirty="0">
                <a:solidFill>
                  <a:srgbClr val="030303"/>
                </a:solidFill>
                <a:effectLst/>
                <a:highlight>
                  <a:srgbClr val="F9F9F9"/>
                </a:highlight>
                <a:latin typeface="URW Bookman"/>
                <a:ea typeface="Calibri" panose="020F0502020204030204" pitchFamily="34" charset="0"/>
                <a:cs typeface="Tunga" panose="020B0502040204020203" pitchFamily="34" charset="0"/>
              </a:rPr>
              <a:t>Step 4 : Delete branch </a:t>
            </a:r>
            <a:endParaRPr lang="en-IN" sz="7200" dirty="0">
              <a:effectLst/>
              <a:latin typeface="URW Bookman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7200" dirty="0">
                <a:solidFill>
                  <a:srgbClr val="030303"/>
                </a:solidFill>
                <a:effectLst/>
                <a:highlight>
                  <a:srgbClr val="F9F9F9"/>
                </a:highlight>
                <a:latin typeface="URW Bookman"/>
                <a:ea typeface="Calibri" panose="020F0502020204030204" pitchFamily="34" charset="0"/>
                <a:cs typeface="Tunga" panose="020B0502040204020203" pitchFamily="34" charset="0"/>
              </a:rPr>
              <a:t>             git branch -d “branch name”</a:t>
            </a:r>
            <a:endParaRPr lang="en-IN" sz="7200" dirty="0">
              <a:effectLst/>
              <a:latin typeface="URW Bookman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>
              <a:lnSpc>
                <a:spcPct val="100000"/>
              </a:lnSpc>
            </a:pPr>
            <a:endParaRPr lang="en-IN" sz="1800" b="1" dirty="0">
              <a:solidFill>
                <a:schemeClr val="tx1"/>
              </a:solidFill>
              <a:effectLst/>
              <a:latin typeface="URW Bookman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AA50C-CFE6-3E3E-E337-DF56D6298F49}"/>
              </a:ext>
            </a:extLst>
          </p:cNvPr>
          <p:cNvSpPr txBox="1"/>
          <p:nvPr/>
        </p:nvSpPr>
        <p:spPr>
          <a:xfrm>
            <a:off x="5984240" y="2414585"/>
            <a:ext cx="3759200" cy="777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</a:pPr>
            <a:endParaRPr lang="en-IN" sz="1800" dirty="0">
              <a:effectLst/>
              <a:latin typeface="URW Bookman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URW Bookman"/>
            </a:endParaRPr>
          </a:p>
        </p:txBody>
      </p:sp>
    </p:spTree>
    <p:extLst>
      <p:ext uri="{BB962C8B-B14F-4D97-AF65-F5344CB8AC3E}">
        <p14:creationId xmlns:p14="http://schemas.microsoft.com/office/powerpoint/2010/main" val="2119734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11270-4B44-E889-3065-39DD9032D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596" y="1732134"/>
            <a:ext cx="6876288" cy="640080"/>
          </a:xfrm>
        </p:spPr>
        <p:txBody>
          <a:bodyPr>
            <a:noAutofit/>
          </a:bodyPr>
          <a:lstStyle/>
          <a:p>
            <a:r>
              <a:rPr lang="en-IN" sz="8000" b="1" dirty="0">
                <a:latin typeface="URW Bookman"/>
              </a:rPr>
              <a:t>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258C4-9CC9-F874-E3A8-285688F573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4596" y="2571612"/>
            <a:ext cx="9445752" cy="3977640"/>
          </a:xfrm>
        </p:spPr>
        <p:txBody>
          <a:bodyPr>
            <a:normAutofit lnSpcReduction="10000"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3200" dirty="0">
                <a:solidFill>
                  <a:srgbClr val="030303"/>
                </a:solidFill>
                <a:effectLst/>
                <a:highlight>
                  <a:srgbClr val="F9F9F9"/>
                </a:highlight>
                <a:latin typeface="URW Bookman"/>
                <a:ea typeface="Calibri" panose="020F0502020204030204" pitchFamily="34" charset="0"/>
                <a:cs typeface="Tunga" panose="020B0502040204020203" pitchFamily="34" charset="0"/>
              </a:rPr>
              <a:t>Create tag with some name </a:t>
            </a:r>
            <a:endParaRPr lang="en-IN" sz="3200" dirty="0">
              <a:effectLst/>
              <a:latin typeface="URW Bookman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3200" dirty="0">
                <a:solidFill>
                  <a:srgbClr val="030303"/>
                </a:solidFill>
                <a:effectLst/>
                <a:highlight>
                  <a:srgbClr val="F9F9F9"/>
                </a:highlight>
                <a:latin typeface="URW Bookman"/>
                <a:ea typeface="Calibri" panose="020F0502020204030204" pitchFamily="34" charset="0"/>
                <a:cs typeface="Tunga" panose="020B0502040204020203" pitchFamily="34" charset="0"/>
              </a:rPr>
              <a:t>   git tag "tag name" </a:t>
            </a:r>
            <a:endParaRPr lang="en-IN" sz="3200" dirty="0">
              <a:effectLst/>
              <a:latin typeface="URW Bookman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3200" dirty="0">
                <a:solidFill>
                  <a:srgbClr val="030303"/>
                </a:solidFill>
                <a:effectLst/>
                <a:highlight>
                  <a:srgbClr val="F9F9F9"/>
                </a:highlight>
                <a:latin typeface="URW Bookman"/>
                <a:ea typeface="Calibri" panose="020F0502020204030204" pitchFamily="34" charset="0"/>
                <a:cs typeface="Tunga" panose="020B0502040204020203" pitchFamily="34" charset="0"/>
              </a:rPr>
              <a:t>   example : git tag v1</a:t>
            </a:r>
            <a:endParaRPr lang="en-IN" sz="3200" dirty="0">
              <a:effectLst/>
              <a:latin typeface="URW Bookman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3200" dirty="0">
                <a:solidFill>
                  <a:srgbClr val="030303"/>
                </a:solidFill>
                <a:effectLst/>
                <a:highlight>
                  <a:srgbClr val="F9F9F9"/>
                </a:highlight>
                <a:latin typeface="URW Bookman"/>
                <a:ea typeface="Calibri" panose="020F0502020204030204" pitchFamily="34" charset="0"/>
                <a:cs typeface="Tunga" panose="020B0502040204020203" pitchFamily="34" charset="0"/>
              </a:rPr>
              <a:t>Display or Show tags  </a:t>
            </a:r>
            <a:endParaRPr lang="en-IN" sz="3200" dirty="0">
              <a:effectLst/>
              <a:latin typeface="URW Bookman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3200" dirty="0">
                <a:solidFill>
                  <a:srgbClr val="030303"/>
                </a:solidFill>
                <a:effectLst/>
                <a:highlight>
                  <a:srgbClr val="F9F9F9"/>
                </a:highlight>
                <a:latin typeface="URW Bookman"/>
                <a:ea typeface="Calibri" panose="020F0502020204030204" pitchFamily="34" charset="0"/>
                <a:cs typeface="Tunga" panose="020B0502040204020203" pitchFamily="34" charset="0"/>
              </a:rPr>
              <a:t>   git show v1 </a:t>
            </a:r>
            <a:endParaRPr lang="en-IN" sz="3200" dirty="0">
              <a:effectLst/>
              <a:latin typeface="URW Bookman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585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BD3AA-4596-D1A7-F9F5-90DD53AED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355" y="1739227"/>
            <a:ext cx="6876288" cy="640080"/>
          </a:xfrm>
        </p:spPr>
        <p:txBody>
          <a:bodyPr>
            <a:noAutofit/>
          </a:bodyPr>
          <a:lstStyle/>
          <a:p>
            <a:r>
              <a:rPr lang="en-US" sz="7200" b="1" dirty="0">
                <a:solidFill>
                  <a:srgbClr val="000000"/>
                </a:solidFill>
                <a:effectLst/>
                <a:latin typeface="URW Bookman"/>
                <a:ea typeface="DejaVu Sans"/>
                <a:cs typeface="DejaVu Sans"/>
              </a:rPr>
              <a:t>What is</a:t>
            </a:r>
            <a:r>
              <a:rPr lang="en-US" sz="7200" b="1" dirty="0">
                <a:solidFill>
                  <a:srgbClr val="000000"/>
                </a:solidFill>
                <a:latin typeface="URW Bookman"/>
                <a:ea typeface="DejaVu Sans"/>
                <a:cs typeface="DejaVu Sans"/>
              </a:rPr>
              <a:t> Git</a:t>
            </a:r>
            <a:endParaRPr lang="en-IN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9050E-A9F4-5998-BAD9-7E78FA1D0BA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6355" y="2379307"/>
            <a:ext cx="11579290" cy="4139992"/>
          </a:xfrm>
        </p:spPr>
        <p:txBody>
          <a:bodyPr>
            <a:normAutofit/>
          </a:bodyPr>
          <a:lstStyle/>
          <a:p>
            <a:pPr hangingPunct="1">
              <a:lnSpc>
                <a:spcPct val="100000"/>
              </a:lnSpc>
            </a:pPr>
            <a:r>
              <a:rPr lang="en-US" altLang="en-US" sz="1800" dirty="0">
                <a:solidFill>
                  <a:schemeClr val="tx1"/>
                </a:solidFill>
                <a:latin typeface="URW Bookman"/>
              </a:rPr>
              <a:t>Git is a free and open source distributed version control system.</a:t>
            </a:r>
          </a:p>
          <a:p>
            <a:pPr hangingPunct="1">
              <a:lnSpc>
                <a:spcPct val="100000"/>
              </a:lnSpc>
            </a:pPr>
            <a:r>
              <a:rPr lang="en-US" altLang="en-US" sz="1800" dirty="0">
                <a:solidFill>
                  <a:schemeClr val="tx1"/>
                </a:solidFill>
                <a:latin typeface="URW Bookman"/>
              </a:rPr>
              <a:t>It’s a system that records changes to our files every time.</a:t>
            </a:r>
          </a:p>
          <a:p>
            <a:pPr hangingPunct="1">
              <a:lnSpc>
                <a:spcPct val="100000"/>
              </a:lnSpc>
            </a:pPr>
            <a:r>
              <a:rPr lang="en-US" altLang="en-US" sz="1800" dirty="0">
                <a:solidFill>
                  <a:schemeClr val="tx1"/>
                </a:solidFill>
                <a:latin typeface="URW Bookman"/>
              </a:rPr>
              <a:t>Designed to handle everything from small to very large projects with speed and efficiency.</a:t>
            </a: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</a:pPr>
            <a:r>
              <a:rPr lang="en-IN" sz="1800" dirty="0">
                <a:solidFill>
                  <a:schemeClr val="tx1"/>
                </a:solidFill>
                <a:effectLst/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Many people can easily collaborat</a:t>
            </a:r>
            <a:r>
              <a:rPr lang="en-IN" sz="1800" dirty="0">
                <a:solidFill>
                  <a:schemeClr val="tx1"/>
                </a:solidFill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e on a project and have their own version of project files on their computer.</a:t>
            </a:r>
            <a:endParaRPr lang="en-IN" sz="1800" dirty="0">
              <a:solidFill>
                <a:schemeClr val="tx1"/>
              </a:solidFill>
              <a:effectLst/>
              <a:latin typeface="URW Bookman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5D9CFB4-331E-6A26-F05A-79A550F21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645" y="4301412"/>
            <a:ext cx="5922962" cy="2532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12600" cap="flat">
                <a:solidFill>
                  <a:srgbClr val="6C540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1689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2AC69-CB2E-F8B2-0ECF-EB04FC08A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596" y="1713474"/>
            <a:ext cx="6876288" cy="640080"/>
          </a:xfrm>
        </p:spPr>
        <p:txBody>
          <a:bodyPr>
            <a:noAutofit/>
          </a:bodyPr>
          <a:lstStyle/>
          <a:p>
            <a:r>
              <a:rPr lang="en-IN" sz="7200" b="1" dirty="0">
                <a:latin typeface="URW Bookman"/>
              </a:rPr>
              <a:t>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085A7-7948-8D79-323E-BD2DD3ED73F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8908" y="2597642"/>
            <a:ext cx="9445752" cy="397764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4400" dirty="0">
                <a:solidFill>
                  <a:srgbClr val="030303"/>
                </a:solidFill>
                <a:effectLst/>
                <a:highlight>
                  <a:srgbClr val="F9F9F9"/>
                </a:highlight>
                <a:latin typeface="Arial" panose="020B060402020202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 </a:t>
            </a:r>
            <a:r>
              <a:rPr lang="en-US" sz="14400" dirty="0">
                <a:solidFill>
                  <a:srgbClr val="030303"/>
                </a:solidFill>
                <a:effectLst/>
                <a:highlight>
                  <a:srgbClr val="F9F9F9"/>
                </a:highlight>
                <a:latin typeface="URW Bookman"/>
                <a:ea typeface="Calibri" panose="020F0502020204030204" pitchFamily="34" charset="0"/>
                <a:cs typeface="Tunga" panose="020B0502040204020203" pitchFamily="34" charset="0"/>
              </a:rPr>
              <a:t>Push tags to remote </a:t>
            </a:r>
            <a:endParaRPr lang="en-IN" sz="14400" dirty="0">
              <a:effectLst/>
              <a:latin typeface="URW Bookman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400" dirty="0">
                <a:solidFill>
                  <a:srgbClr val="030303"/>
                </a:solidFill>
                <a:effectLst/>
                <a:highlight>
                  <a:srgbClr val="F9F9F9"/>
                </a:highlight>
                <a:latin typeface="URW Bookman"/>
                <a:ea typeface="Calibri" panose="020F0502020204030204" pitchFamily="34" charset="0"/>
                <a:cs typeface="Tunga" panose="020B0502040204020203" pitchFamily="34" charset="0"/>
              </a:rPr>
              <a:t>   git push origin  v1</a:t>
            </a:r>
            <a:endParaRPr lang="en-IN" sz="14400" dirty="0">
              <a:effectLst/>
              <a:latin typeface="URW Bookman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400" dirty="0">
                <a:solidFill>
                  <a:srgbClr val="030303"/>
                </a:solidFill>
                <a:effectLst/>
                <a:highlight>
                  <a:srgbClr val="F9F9F9"/>
                </a:highlight>
                <a:latin typeface="URW Bookman"/>
                <a:ea typeface="Calibri" panose="020F0502020204030204" pitchFamily="34" charset="0"/>
                <a:cs typeface="Tunga" panose="020B0502040204020203" pitchFamily="34" charset="0"/>
              </a:rPr>
              <a:t>Delete tags </a:t>
            </a:r>
            <a:endParaRPr lang="en-IN" sz="14400" dirty="0">
              <a:effectLst/>
              <a:latin typeface="URW Bookman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400" dirty="0">
                <a:solidFill>
                  <a:srgbClr val="030303"/>
                </a:solidFill>
                <a:effectLst/>
                <a:highlight>
                  <a:srgbClr val="F9F9F9"/>
                </a:highlight>
                <a:latin typeface="URW Bookman"/>
                <a:ea typeface="Calibri" panose="020F0502020204030204" pitchFamily="34" charset="0"/>
                <a:cs typeface="Tunga" panose="020B0502040204020203" pitchFamily="34" charset="0"/>
              </a:rPr>
              <a:t>   git tag -d v1</a:t>
            </a:r>
            <a:endParaRPr lang="en-IN" sz="14400" dirty="0">
              <a:effectLst/>
              <a:latin typeface="URW Bookman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400" dirty="0">
                <a:solidFill>
                  <a:srgbClr val="030303"/>
                </a:solidFill>
                <a:effectLst/>
                <a:highlight>
                  <a:srgbClr val="F9F9F9"/>
                </a:highlight>
                <a:latin typeface="URW Bookman"/>
                <a:ea typeface="Calibri" panose="020F0502020204030204" pitchFamily="34" charset="0"/>
                <a:cs typeface="Tunga" panose="020B0502040204020203" pitchFamily="34" charset="0"/>
              </a:rPr>
              <a:t>   git tag --delete v1</a:t>
            </a:r>
            <a:endParaRPr lang="en-IN" sz="14400" dirty="0">
              <a:effectLst/>
              <a:latin typeface="URW Bookman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400" dirty="0">
                <a:solidFill>
                  <a:srgbClr val="030303"/>
                </a:solidFill>
                <a:effectLst/>
                <a:highlight>
                  <a:srgbClr val="F9F9F9"/>
                </a:highlight>
                <a:latin typeface="URW Bookman"/>
                <a:ea typeface="Calibri" panose="020F0502020204030204" pitchFamily="34" charset="0"/>
                <a:cs typeface="Tunga" panose="020B0502040204020203" pitchFamily="34" charset="0"/>
              </a:rPr>
              <a:t> </a:t>
            </a:r>
            <a:endParaRPr lang="en-IN" sz="14400" dirty="0"/>
          </a:p>
        </p:txBody>
      </p:sp>
    </p:spTree>
    <p:extLst>
      <p:ext uri="{BB962C8B-B14F-4D97-AF65-F5344CB8AC3E}">
        <p14:creationId xmlns:p14="http://schemas.microsoft.com/office/powerpoint/2010/main" val="672634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556C4-3C55-2BE5-2D05-5F57D2710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448056"/>
            <a:ext cx="8277352" cy="3890264"/>
          </a:xfrm>
        </p:spPr>
        <p:txBody>
          <a:bodyPr>
            <a:normAutofit/>
          </a:bodyPr>
          <a:lstStyle/>
          <a:p>
            <a:r>
              <a:rPr lang="en-US" sz="9600" b="1" dirty="0">
                <a:latin typeface="URW Bookman"/>
              </a:rPr>
              <a:t>THANK YOU</a:t>
            </a:r>
            <a:endParaRPr lang="en-IN" sz="9600" b="1" dirty="0">
              <a:latin typeface="URW Bookman"/>
            </a:endParaRPr>
          </a:p>
        </p:txBody>
      </p:sp>
    </p:spTree>
    <p:extLst>
      <p:ext uri="{BB962C8B-B14F-4D97-AF65-F5344CB8AC3E}">
        <p14:creationId xmlns:p14="http://schemas.microsoft.com/office/powerpoint/2010/main" val="1090277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2361E-CFB4-1A02-1A42-05B87D650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926" y="1157618"/>
            <a:ext cx="8104632" cy="1139952"/>
          </a:xfrm>
        </p:spPr>
        <p:txBody>
          <a:bodyPr>
            <a:noAutofit/>
          </a:bodyPr>
          <a:lstStyle/>
          <a:p>
            <a:r>
              <a:rPr lang="en-IN" sz="7200" b="1" dirty="0">
                <a:solidFill>
                  <a:schemeClr val="tx1"/>
                </a:solidFill>
              </a:rPr>
              <a:t>Features of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71BDF-D1B0-BA9F-0F4A-C87E6184E2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3968" y="2454037"/>
            <a:ext cx="11988032" cy="3977640"/>
          </a:xfrm>
        </p:spPr>
        <p:txBody>
          <a:bodyPr>
            <a:normAutofit fontScale="25000" lnSpcReduction="20000"/>
          </a:bodyPr>
          <a:lstStyle/>
          <a:p>
            <a:pPr hangingPunct="1">
              <a:lnSpc>
                <a:spcPct val="120000"/>
              </a:lnSpc>
            </a:pPr>
            <a:r>
              <a:rPr lang="en-US" altLang="en-US" sz="8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URW Bookman"/>
              </a:rPr>
              <a:t>open source</a:t>
            </a:r>
            <a:r>
              <a:rPr lang="en-US" altLang="en-US" sz="8000" dirty="0">
                <a:solidFill>
                  <a:schemeClr val="tx1">
                    <a:lumMod val="95000"/>
                    <a:lumOff val="5000"/>
                  </a:schemeClr>
                </a:solidFill>
                <a:latin typeface="URW Bookman"/>
              </a:rPr>
              <a:t> : Git is an open-source tool. It is released under the GPL (General Public License) license.</a:t>
            </a:r>
          </a:p>
          <a:p>
            <a:pPr hangingPunct="1">
              <a:lnSpc>
                <a:spcPct val="120000"/>
              </a:lnSpc>
            </a:pPr>
            <a:r>
              <a:rPr lang="en-US" altLang="en-US" sz="8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URW Bookman"/>
              </a:rPr>
              <a:t>Scalability</a:t>
            </a:r>
            <a:r>
              <a:rPr lang="en-US" altLang="en-US" sz="8000" dirty="0">
                <a:solidFill>
                  <a:schemeClr val="tx1">
                    <a:lumMod val="95000"/>
                    <a:lumOff val="5000"/>
                  </a:schemeClr>
                </a:solidFill>
                <a:latin typeface="URW Bookman"/>
              </a:rPr>
              <a:t> : Git is scalable, which means when the number of users increases, the Git can easily handle such situations.</a:t>
            </a:r>
          </a:p>
          <a:p>
            <a:pPr hangingPunct="1">
              <a:lnSpc>
                <a:spcPct val="120000"/>
              </a:lnSpc>
            </a:pPr>
            <a:r>
              <a:rPr lang="en-US" altLang="en-US" sz="8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URW Bookman"/>
              </a:rPr>
              <a:t>Distributed </a:t>
            </a:r>
            <a:r>
              <a:rPr lang="en-US" altLang="en-US" sz="8000" dirty="0">
                <a:solidFill>
                  <a:schemeClr val="tx1">
                    <a:lumMod val="95000"/>
                    <a:lumOff val="5000"/>
                  </a:schemeClr>
                </a:solidFill>
                <a:latin typeface="URW Bookman"/>
              </a:rPr>
              <a:t>: One of Git's great features is that it is distributed. Distributed means that instead of switching the project to another machine, we can create a "clone" of the entire repository. </a:t>
            </a:r>
          </a:p>
          <a:p>
            <a:pPr hangingPunct="1">
              <a:lnSpc>
                <a:spcPct val="120000"/>
              </a:lnSpc>
            </a:pPr>
            <a:r>
              <a:rPr lang="en-US" altLang="en-US" sz="8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URW Bookman"/>
              </a:rPr>
              <a:t>Security</a:t>
            </a:r>
            <a:r>
              <a:rPr lang="en-US" altLang="en-US" sz="8000" dirty="0">
                <a:solidFill>
                  <a:schemeClr val="tx1">
                    <a:lumMod val="95000"/>
                    <a:lumOff val="5000"/>
                  </a:schemeClr>
                </a:solidFill>
                <a:latin typeface="URW Bookman"/>
              </a:rPr>
              <a:t> : Git is secure. It uses the SHA1 (Secure Hash Function) to name and identify objects within its repository.</a:t>
            </a:r>
          </a:p>
          <a:p>
            <a:pPr>
              <a:lnSpc>
                <a:spcPct val="120000"/>
              </a:lnSpc>
            </a:pPr>
            <a:r>
              <a:rPr lang="en-US" altLang="en-US" sz="8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URW Bookman"/>
              </a:rPr>
              <a:t>Speed </a:t>
            </a:r>
            <a:r>
              <a:rPr lang="en-US" altLang="en-US" sz="8000" dirty="0">
                <a:solidFill>
                  <a:schemeClr val="tx1">
                    <a:lumMod val="95000"/>
                    <a:lumOff val="5000"/>
                  </a:schemeClr>
                </a:solidFill>
                <a:latin typeface="URW Bookman"/>
              </a:rPr>
              <a:t>: Git is very fast, so it can complete all the tasks in a while. </a:t>
            </a:r>
            <a:endParaRPr lang="en-IN" sz="8000" dirty="0">
              <a:solidFill>
                <a:schemeClr val="tx1">
                  <a:lumMod val="95000"/>
                  <a:lumOff val="5000"/>
                </a:schemeClr>
              </a:solidFill>
              <a:latin typeface="URW Bookman"/>
            </a:endParaRPr>
          </a:p>
          <a:p>
            <a:pPr hangingPunct="1">
              <a:lnSpc>
                <a:spcPct val="120000"/>
              </a:lnSpc>
            </a:pPr>
            <a:endParaRPr lang="en-US" altLang="en-US" dirty="0">
              <a:latin typeface="Times New Roman" panose="02020603050405020304" pitchFamily="18" charset="0"/>
            </a:endParaRPr>
          </a:p>
          <a:p>
            <a:pPr hangingPunct="1">
              <a:lnSpc>
                <a:spcPct val="120000"/>
              </a:lnSpc>
            </a:pPr>
            <a:r>
              <a:rPr lang="en-US" altLang="en-US" b="1" dirty="0">
                <a:latin typeface="Times New Roman" panose="02020603050405020304" pitchFamily="18" charset="0"/>
              </a:rPr>
              <a:t> 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70DA223-DE01-B46D-1AFB-F9B7B1F56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974" y="5231712"/>
            <a:ext cx="4810241" cy="1503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12600" cap="flat">
                <a:solidFill>
                  <a:srgbClr val="6C540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1511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85F12-EEBA-CDCF-795E-10164A9E3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200" b="1" dirty="0" err="1"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Github</a:t>
            </a:r>
            <a:endParaRPr lang="en-IN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6F029-F115-8D0E-3A88-5759B5C8CD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4263" y="2616304"/>
            <a:ext cx="11394357" cy="3977640"/>
          </a:xfrm>
        </p:spPr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</a:pPr>
            <a:r>
              <a:rPr lang="en-US" sz="3600" dirty="0">
                <a:solidFill>
                  <a:schemeClr val="tx1"/>
                </a:solidFill>
                <a:effectLst/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Online service that hosts our projects.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</a:pPr>
            <a:r>
              <a:rPr lang="en-US" sz="3600" dirty="0">
                <a:solidFill>
                  <a:schemeClr val="tx1"/>
                </a:solidFill>
                <a:effectLst/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Share our code with other developers.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</a:pPr>
            <a:r>
              <a:rPr lang="en-US" sz="3600" dirty="0">
                <a:solidFill>
                  <a:schemeClr val="tx1"/>
                </a:solidFill>
                <a:effectLst/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Developers can download the projects and work on them.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</a:pPr>
            <a:r>
              <a:rPr lang="en-US" sz="3600" dirty="0">
                <a:solidFill>
                  <a:schemeClr val="tx1"/>
                </a:solidFill>
                <a:effectLst/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They can re-upload their edits and merge them with the main codebase</a:t>
            </a:r>
            <a:r>
              <a:rPr lang="en-US" sz="3200" dirty="0">
                <a:solidFill>
                  <a:schemeClr val="tx1"/>
                </a:solidFill>
                <a:effectLst/>
                <a:latin typeface="URW Bookman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3200" dirty="0">
              <a:solidFill>
                <a:schemeClr val="tx1"/>
              </a:solidFill>
              <a:effectLst/>
              <a:latin typeface="URW Bookman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548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E6E43-51C0-B9DA-080E-AD6048402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084" y="1188720"/>
            <a:ext cx="5428996" cy="1058672"/>
          </a:xfrm>
        </p:spPr>
        <p:txBody>
          <a:bodyPr>
            <a:noAutofit/>
          </a:bodyPr>
          <a:lstStyle/>
          <a:p>
            <a:pPr marL="0" marR="0">
              <a:lnSpc>
                <a:spcPct val="115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IN" sz="4800" b="1" kern="0" dirty="0">
                <a:effectLst/>
                <a:latin typeface="URW Bookman"/>
                <a:ea typeface="DejaVu Sans"/>
                <a:cs typeface="DejaVu Sans"/>
              </a:rPr>
              <a:t>Difference Between Git and </a:t>
            </a:r>
            <a:r>
              <a:rPr lang="en-IN" sz="4800" b="1" kern="0" dirty="0" err="1">
                <a:effectLst/>
                <a:latin typeface="URW Bookman"/>
                <a:ea typeface="DejaVu Sans"/>
                <a:cs typeface="DejaVu Sans"/>
              </a:rPr>
              <a:t>Github</a:t>
            </a:r>
            <a:endParaRPr lang="en-IN" sz="4800" b="1" kern="0" dirty="0">
              <a:effectLst/>
              <a:latin typeface="URW Bookman"/>
              <a:ea typeface="DejaVu Sans"/>
              <a:cs typeface="DejaVu Sans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BA22698-FFA3-1F1F-A495-3DEE4BB85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77" y="2458688"/>
            <a:ext cx="10528046" cy="4303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12600" cap="flat">
                <a:solidFill>
                  <a:srgbClr val="6C540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257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5052C-7EEA-E869-1FC9-F4D6E2E99B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41662" y="2364377"/>
            <a:ext cx="12737219" cy="3977640"/>
          </a:xfrm>
        </p:spPr>
        <p:txBody>
          <a:bodyPr>
            <a:noAutofit/>
          </a:bodyPr>
          <a:lstStyle/>
          <a:p>
            <a:pPr hangingPunct="1">
              <a:lnSpc>
                <a:spcPct val="100000"/>
              </a:lnSpc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URW Bookman"/>
              </a:rPr>
              <a:t>A version control system is a software that tracks changes to a file or set of files over time.</a:t>
            </a:r>
          </a:p>
          <a:p>
            <a:pPr hangingPunct="1">
              <a:lnSpc>
                <a:spcPct val="100000"/>
              </a:lnSpc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URW Bookman"/>
              </a:rPr>
              <a:t> It allows us to work together with other programmers.</a:t>
            </a:r>
          </a:p>
          <a:p>
            <a:pPr hangingPunct="1">
              <a:lnSpc>
                <a:spcPct val="100000"/>
              </a:lnSpc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URW Bookman"/>
              </a:rPr>
              <a:t>Developers can compare earlier versions of the code with an older version to fix the mistakes.</a:t>
            </a:r>
          </a:p>
          <a:p>
            <a:pPr hangingPunct="1">
              <a:lnSpc>
                <a:spcPct val="100000"/>
              </a:lnSpc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URW Bookman"/>
              </a:rPr>
              <a:t>Some of the benefits to use the version controlling systems are bellow:</a:t>
            </a:r>
          </a:p>
          <a:p>
            <a:pPr hangingPunct="1">
              <a:lnSpc>
                <a:spcPct val="100000"/>
              </a:lnSpc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URW Bookman"/>
              </a:rPr>
              <a:t>Complete change history of the file</a:t>
            </a:r>
          </a:p>
          <a:p>
            <a:pPr hangingPunct="1">
              <a:lnSpc>
                <a:spcPct val="100000"/>
              </a:lnSpc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URW Bookman"/>
              </a:rPr>
              <a:t>Simultaneously working</a:t>
            </a:r>
          </a:p>
          <a:p>
            <a:pPr hangingPunct="1">
              <a:lnSpc>
                <a:spcPct val="100000"/>
              </a:lnSpc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URW Bookman"/>
              </a:rPr>
              <a:t>Branching and merging</a:t>
            </a:r>
          </a:p>
          <a:p>
            <a:pPr hangingPunct="1">
              <a:lnSpc>
                <a:spcPct val="100000"/>
              </a:lnSpc>
            </a:pP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  <a:latin typeface="URW Bookman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F3B4C7F-D483-9405-824C-E57B20657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273" y="1610837"/>
            <a:ext cx="6876288" cy="640080"/>
          </a:xfrm>
        </p:spPr>
        <p:txBody>
          <a:bodyPr>
            <a:noAutofit/>
          </a:bodyPr>
          <a:lstStyle/>
          <a:p>
            <a:r>
              <a:rPr lang="en-IN" sz="4400" b="1" dirty="0"/>
              <a:t>Git Version Control System</a:t>
            </a:r>
          </a:p>
        </p:txBody>
      </p:sp>
    </p:spTree>
    <p:extLst>
      <p:ext uri="{BB962C8B-B14F-4D97-AF65-F5344CB8AC3E}">
        <p14:creationId xmlns:p14="http://schemas.microsoft.com/office/powerpoint/2010/main" val="1089788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B4C27-3969-1ADD-4702-4C8EBEE09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81" y="1629499"/>
            <a:ext cx="6876288" cy="640080"/>
          </a:xfrm>
        </p:spPr>
        <p:txBody>
          <a:bodyPr>
            <a:noAutofit/>
          </a:bodyPr>
          <a:lstStyle/>
          <a:p>
            <a:r>
              <a:rPr lang="en-IN" sz="4000" b="1" dirty="0"/>
              <a:t>Types of version control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9F947-A30B-ED0C-C1EA-279EA16E7EF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latin typeface="URW Bookman"/>
              </a:rPr>
              <a:t>1. Localized version control system</a:t>
            </a:r>
          </a:p>
          <a:p>
            <a:r>
              <a:rPr lang="en-IN" sz="4400" dirty="0">
                <a:latin typeface="URW Bookman"/>
              </a:rPr>
              <a:t>2. Centralized version control system</a:t>
            </a:r>
          </a:p>
          <a:p>
            <a:r>
              <a:rPr lang="en-IN" sz="4400" dirty="0">
                <a:latin typeface="URW Bookman"/>
              </a:rPr>
              <a:t>3. Distributed version control system</a:t>
            </a:r>
          </a:p>
        </p:txBody>
      </p:sp>
    </p:spTree>
    <p:extLst>
      <p:ext uri="{BB962C8B-B14F-4D97-AF65-F5344CB8AC3E}">
        <p14:creationId xmlns:p14="http://schemas.microsoft.com/office/powerpoint/2010/main" val="3995115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F43F9-A331-C526-6697-1F2D4E4BA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620" y="1648159"/>
            <a:ext cx="6876288" cy="640080"/>
          </a:xfrm>
        </p:spPr>
        <p:txBody>
          <a:bodyPr>
            <a:noAutofit/>
          </a:bodyPr>
          <a:lstStyle/>
          <a:p>
            <a:r>
              <a:rPr lang="en-IN" sz="4000" b="1" dirty="0">
                <a:latin typeface="URW Bookman"/>
              </a:rPr>
              <a:t>Types of version control system</a:t>
            </a:r>
            <a:endParaRPr lang="en-IN" sz="4000" dirty="0">
              <a:latin typeface="URW Book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57135-157D-13B8-3B1E-67015EFDD73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0621" y="2560320"/>
            <a:ext cx="11571266" cy="3977640"/>
          </a:xfrm>
        </p:spPr>
        <p:txBody>
          <a:bodyPr/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</a:pPr>
            <a:r>
              <a:rPr lang="en-US" altLang="en-US" sz="3600" dirty="0">
                <a:latin typeface="URW Bookman"/>
              </a:rPr>
              <a:t>1.Localized version control system</a:t>
            </a: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</a:pPr>
            <a:r>
              <a:rPr lang="en-US" altLang="en-US" sz="3600" dirty="0">
                <a:latin typeface="URW Bookman"/>
              </a:rPr>
              <a:t>It is one of the simplest forms and has a database that kept all the changes to files under revision control. RCS is one of the most common VCS tools.</a:t>
            </a:r>
          </a:p>
          <a:p>
            <a:pPr marL="342900" marR="0" indent="-34290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AutoNum type="arabicPeriod"/>
            </a:pP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959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331EC-3A27-8BA0-DDAA-075ED9C28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43" y="1592175"/>
            <a:ext cx="6876288" cy="640080"/>
          </a:xfrm>
        </p:spPr>
        <p:txBody>
          <a:bodyPr>
            <a:noAutofit/>
          </a:bodyPr>
          <a:lstStyle/>
          <a:p>
            <a:r>
              <a:rPr lang="en-IN" sz="4000" b="1" dirty="0">
                <a:latin typeface="URW Bookman"/>
              </a:rPr>
              <a:t>Types of version control system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819B8-8FA7-EC47-A83D-25C70949C0D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87943" y="2560320"/>
            <a:ext cx="11002097" cy="4232366"/>
          </a:xfrm>
        </p:spPr>
        <p:txBody>
          <a:bodyPr>
            <a:normAutofit fontScale="92500" lnSpcReduction="10000"/>
          </a:bodyPr>
          <a:lstStyle/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3000" dirty="0">
                <a:latin typeface="URW Bookman"/>
              </a:rPr>
              <a:t>2.Centralized version control system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3000" dirty="0">
                <a:latin typeface="URW Bookman"/>
              </a:rPr>
              <a:t>Centralized version control systems contain just one repository globally and every user need to commit for reflecting one’s changes in the repository.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3000" dirty="0">
                <a:latin typeface="URW Bookman"/>
              </a:rPr>
              <a:t>Two things are required to make your changes visible to others which are:</a:t>
            </a:r>
          </a:p>
          <a:p>
            <a:pPr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3000" dirty="0">
                <a:latin typeface="URW Bookman"/>
              </a:rPr>
              <a:t> commit</a:t>
            </a:r>
          </a:p>
          <a:p>
            <a:pPr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3000" dirty="0">
                <a:latin typeface="URW Bookman"/>
              </a:rPr>
              <a:t> update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</a:pP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81832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 v2" id="{08D89365-2E4C-432D-9349-8DF9B80AEEA1}" vid="{010FF314-90DF-4A21-BD0D-ADCBA34234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A3EE4EA-81C0-48D0-BEBD-A2EFD6B38B4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563EE24-83AF-4B4D-B45B-11D1ECD436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FC9C26-AD58-4393-99DE-F67958CF6A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{7F795A72-AC9A-49AE-87F7-5E00E1BE2FA1}tf10001108_win32</Template>
  <TotalTime>298</TotalTime>
  <Words>957</Words>
  <Application>Microsoft Office PowerPoint</Application>
  <PresentationFormat>Widescreen</PresentationFormat>
  <Paragraphs>123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Liberation Serif</vt:lpstr>
      <vt:lpstr>Segoe UI</vt:lpstr>
      <vt:lpstr>Segoe UI Light</vt:lpstr>
      <vt:lpstr>Times New Roman</vt:lpstr>
      <vt:lpstr>URW Bookman</vt:lpstr>
      <vt:lpstr>Custom</vt:lpstr>
      <vt:lpstr>GITHUB</vt:lpstr>
      <vt:lpstr>What is Git</vt:lpstr>
      <vt:lpstr>Features of Git</vt:lpstr>
      <vt:lpstr>Github</vt:lpstr>
      <vt:lpstr>Difference Between Git and Github</vt:lpstr>
      <vt:lpstr>Git Version Control System</vt:lpstr>
      <vt:lpstr>Types of version control system</vt:lpstr>
      <vt:lpstr>Types of version control system</vt:lpstr>
      <vt:lpstr>Types of version control system</vt:lpstr>
      <vt:lpstr>Types of version control system</vt:lpstr>
      <vt:lpstr>Git for Windows </vt:lpstr>
      <vt:lpstr>Git for Windows </vt:lpstr>
      <vt:lpstr>Git for Windows </vt:lpstr>
      <vt:lpstr>Git for Windows </vt:lpstr>
      <vt:lpstr>Git for Windows </vt:lpstr>
      <vt:lpstr>Git for Windows </vt:lpstr>
      <vt:lpstr>Git for Windows </vt:lpstr>
      <vt:lpstr>Branching and Merging</vt:lpstr>
      <vt:lpstr>Tags</vt:lpstr>
      <vt:lpstr>Tags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SHREEVARUN H R</dc:creator>
  <cp:keywords/>
  <cp:lastModifiedBy>darshini s</cp:lastModifiedBy>
  <cp:revision>7</cp:revision>
  <dcterms:created xsi:type="dcterms:W3CDTF">2024-07-10T13:57:05Z</dcterms:created>
  <dcterms:modified xsi:type="dcterms:W3CDTF">2024-08-04T23:17:34Z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