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6" r:id="rId21"/>
    <p:sldId id="274" r:id="rId22"/>
    <p:sldId id="275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6"/>
            <p14:sldId id="274"/>
            <p14:sldId id="275"/>
            <p14:sldId id="272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44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URW Bookman"/>
              </a:rPr>
              <a:t>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URW Bookman"/>
              </a:rPr>
              <a:t>DARSHINI S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31EC-3A27-8BA0-DDAA-075ED9C2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URW Bookman"/>
                <a:ea typeface="DejaVu Sans"/>
                <a:cs typeface="DejaVu Sans"/>
              </a:rPr>
              <a:t>File Access Modes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19B8-8FA7-EC47-A83D-25C70949C0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r- read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w- write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x – execute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 err="1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drwxrwxrwx</a:t>
            </a: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en-US" sz="1800" dirty="0" err="1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hamsa</a:t>
            </a:r>
            <a:r>
              <a:rPr lang="en-US" sz="1800" dirty="0" err="1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gowda</a:t>
            </a: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hamsa</a:t>
            </a:r>
            <a:r>
              <a:rPr lang="en-US" sz="1800" dirty="0" err="1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gowda</a:t>
            </a: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    4096 Jun 21 11:35  </a:t>
            </a:r>
            <a:r>
              <a:rPr lang="en-US" sz="1800" dirty="0" err="1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django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In that first character indicates the file type 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d (directory)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- (file)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character from 2 to 4 specify the owners permissions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character from 5 to 7 specify the group permissions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character from 8 to 10 specify the others permissions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81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52D5-E9C3-DB23-6A86-7C1898E7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URW Bookman"/>
                <a:ea typeface="DejaVu Sans"/>
                <a:cs typeface="DejaVu Sans"/>
              </a:rPr>
              <a:t>Directory Access Modes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461A-256C-796A-F2C8-0512981B5A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effectLst/>
                <a:latin typeface="URW Bookman"/>
                <a:ea typeface="DejaVu Sans"/>
                <a:cs typeface="DejaVu Sans"/>
              </a:rPr>
              <a:t>Read</a:t>
            </a:r>
            <a:endParaRPr lang="en-IN" sz="1800" b="1" dirty="0">
              <a:solidFill>
                <a:schemeClr val="tx1"/>
              </a:solidFill>
              <a:effectLst/>
              <a:latin typeface="Liberation Serif"/>
              <a:ea typeface="DejaVu Sans"/>
              <a:cs typeface="DejaVu Sans"/>
            </a:endParaRPr>
          </a:p>
          <a:p>
            <a:pPr marL="0" marR="0" algn="just">
              <a:lnSpc>
                <a:spcPct val="160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Access to a directory means that the user can read the contents. The user can look at the </a:t>
            </a:r>
          </a:p>
          <a:p>
            <a:pPr marL="0" marR="0" algn="just">
              <a:lnSpc>
                <a:spcPct val="160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filenames </a:t>
            </a: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inside the directory.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effectLst/>
                <a:latin typeface="URW Bookman"/>
                <a:ea typeface="DejaVu Sans"/>
                <a:cs typeface="DejaVu Sans"/>
              </a:rPr>
              <a:t>Write</a:t>
            </a:r>
            <a:endParaRPr lang="en-IN" sz="1800" b="1" dirty="0">
              <a:solidFill>
                <a:schemeClr val="tx1"/>
              </a:solidFill>
              <a:effectLst/>
              <a:latin typeface="Liberation Serif"/>
              <a:ea typeface="DejaVu Sans"/>
              <a:cs typeface="DejaVu Sans"/>
            </a:endParaRPr>
          </a:p>
          <a:p>
            <a:pPr marL="0" marR="0" algn="just">
              <a:lnSpc>
                <a:spcPct val="160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Access means that the user can add or delete files from the directory.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effectLst/>
                <a:latin typeface="URW Bookman"/>
                <a:ea typeface="DejaVu Sans"/>
                <a:cs typeface="DejaVu Sans"/>
              </a:rPr>
              <a:t>Execute</a:t>
            </a:r>
            <a:endParaRPr lang="en-IN" sz="1800" b="1" dirty="0">
              <a:solidFill>
                <a:schemeClr val="tx1"/>
              </a:solidFill>
              <a:effectLst/>
              <a:latin typeface="Liberation Serif"/>
              <a:ea typeface="DejaVu Sans"/>
              <a:cs typeface="DejaVu Sans"/>
            </a:endParaRPr>
          </a:p>
          <a:p>
            <a:pPr marL="0" marR="0" algn="just">
              <a:lnSpc>
                <a:spcPct val="160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Executing a directory doesn't really make sense, so think of this as a traverse permission.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4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3FB-E814-A8B5-E293-3A1C55B6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URW Bookman"/>
                <a:ea typeface="DejaVu Sans"/>
                <a:cs typeface="DejaVu Sans"/>
              </a:rPr>
              <a:t>Changing Permissions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72946-50FA-2C08-1422-629ED65BDE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1. symbolic mode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2. absolute permissions</a:t>
            </a:r>
            <a:endParaRPr lang="en-IN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54E459-DDC9-F57B-8184-3B1DB720F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913261"/>
              </p:ext>
            </p:extLst>
          </p:nvPr>
        </p:nvGraphicFramePr>
        <p:xfrm>
          <a:off x="4053840" y="2560320"/>
          <a:ext cx="6990079" cy="3977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3927">
                  <a:extLst>
                    <a:ext uri="{9D8B030D-6E8A-4147-A177-3AD203B41FA5}">
                      <a16:colId xmlns:a16="http://schemas.microsoft.com/office/drawing/2014/main" val="330227678"/>
                    </a:ext>
                  </a:extLst>
                </a:gridCol>
                <a:gridCol w="5372622">
                  <a:extLst>
                    <a:ext uri="{9D8B030D-6E8A-4147-A177-3AD203B41FA5}">
                      <a16:colId xmlns:a16="http://schemas.microsoft.com/office/drawing/2014/main" val="1678819810"/>
                    </a:ext>
                  </a:extLst>
                </a:gridCol>
                <a:gridCol w="643530">
                  <a:extLst>
                    <a:ext uri="{9D8B030D-6E8A-4147-A177-3AD203B41FA5}">
                      <a16:colId xmlns:a16="http://schemas.microsoft.com/office/drawing/2014/main" val="16298698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highlight>
                            <a:srgbClr val="EEEEEE"/>
                          </a:highlight>
                        </a:rPr>
                        <a:t>Number</a:t>
                      </a:r>
                      <a:endParaRPr lang="en-IN" sz="900" b="1" dirty="0">
                        <a:solidFill>
                          <a:schemeClr val="tx1"/>
                        </a:solidFill>
                        <a:effectLst/>
                        <a:highlight>
                          <a:srgbClr val="EEEEEE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highlight>
                            <a:srgbClr val="EEEEEE"/>
                          </a:highlight>
                        </a:rPr>
                        <a:t>Octal Permission Representation</a:t>
                      </a:r>
                      <a:endParaRPr lang="en-IN" sz="900" b="1" dirty="0">
                        <a:solidFill>
                          <a:schemeClr val="tx1"/>
                        </a:solidFill>
                        <a:effectLst/>
                        <a:highlight>
                          <a:srgbClr val="EEEEEE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highlight>
                            <a:srgbClr val="EEEEEE"/>
                          </a:highlight>
                        </a:rPr>
                        <a:t>Ref</a:t>
                      </a:r>
                      <a:endParaRPr lang="en-IN" sz="900" b="1" dirty="0">
                        <a:solidFill>
                          <a:schemeClr val="tx1"/>
                        </a:solidFill>
                        <a:effectLst/>
                        <a:highlight>
                          <a:srgbClr val="EEEEEE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extLst>
                  <a:ext uri="{0D108BD9-81ED-4DB2-BD59-A6C34878D82A}">
                    <a16:rowId xmlns:a16="http://schemas.microsoft.com/office/drawing/2014/main" val="100241143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No permission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---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extLst>
                  <a:ext uri="{0D108BD9-81ED-4DB2-BD59-A6C34878D82A}">
                    <a16:rowId xmlns:a16="http://schemas.microsoft.com/office/drawing/2014/main" val="3411098918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Execute permission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--x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extLst>
                  <a:ext uri="{0D108BD9-81ED-4DB2-BD59-A6C34878D82A}">
                    <a16:rowId xmlns:a16="http://schemas.microsoft.com/office/drawing/2014/main" val="248161289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Write permission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-w-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extLst>
                  <a:ext uri="{0D108BD9-81ED-4DB2-BD59-A6C34878D82A}">
                    <a16:rowId xmlns:a16="http://schemas.microsoft.com/office/drawing/2014/main" val="222933652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Execute and write permission: 1 (execute) + 2 (write) = 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-wx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extLst>
                  <a:ext uri="{0D108BD9-81ED-4DB2-BD59-A6C34878D82A}">
                    <a16:rowId xmlns:a16="http://schemas.microsoft.com/office/drawing/2014/main" val="167526162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Read permission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r--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extLst>
                  <a:ext uri="{0D108BD9-81ED-4DB2-BD59-A6C34878D82A}">
                    <a16:rowId xmlns:a16="http://schemas.microsoft.com/office/drawing/2014/main" val="19212709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Read and execute permission: 4 (read) + 1 (execute) = 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r-x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extLst>
                  <a:ext uri="{0D108BD9-81ED-4DB2-BD59-A6C34878D82A}">
                    <a16:rowId xmlns:a16="http://schemas.microsoft.com/office/drawing/2014/main" val="3751489765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Read and write permission: 4 (read) + 2 (write) = 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rw-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extLst>
                  <a:ext uri="{0D108BD9-81ED-4DB2-BD59-A6C34878D82A}">
                    <a16:rowId xmlns:a16="http://schemas.microsoft.com/office/drawing/2014/main" val="369462811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All permissions: 4 (read) + 2 (write) + 1 (execute) = 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1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 err="1">
                          <a:effectLst/>
                        </a:rPr>
                        <a:t>rwx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313" marR="62313" marT="62313" marB="62313" anchor="ctr"/>
                </a:tc>
                <a:extLst>
                  <a:ext uri="{0D108BD9-81ED-4DB2-BD59-A6C34878D82A}">
                    <a16:rowId xmlns:a16="http://schemas.microsoft.com/office/drawing/2014/main" val="3904489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40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EFDE-01ED-A55E-0CF7-3F48EFC7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URW Bookman"/>
              </a:rPr>
              <a:t>FILTERS</a:t>
            </a:r>
            <a:endParaRPr lang="en-IN" b="1" dirty="0">
              <a:latin typeface="URW Book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91CD3-E770-5493-284A-AAD1ED6DC8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2380" y="2458720"/>
            <a:ext cx="5393944" cy="397764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grep 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Syntax : grep filename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Head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Syntax : head filename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Tai</a:t>
            </a:r>
          </a:p>
          <a:p>
            <a:pPr>
              <a:lnSpc>
                <a:spcPct val="100000"/>
              </a:lnSpc>
            </a:pPr>
            <a:r>
              <a:rPr lang="en-IN" sz="1800" dirty="0" err="1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lSyntax</a:t>
            </a:r>
            <a:r>
              <a:rPr lang="en-IN" sz="1800" dirty="0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: tail filename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1B863-F53C-B6BB-8642-B55BB882BEAC}"/>
              </a:ext>
            </a:extLst>
          </p:cNvPr>
          <p:cNvSpPr txBox="1"/>
          <p:nvPr/>
        </p:nvSpPr>
        <p:spPr>
          <a:xfrm>
            <a:off x="6258562" y="2560320"/>
            <a:ext cx="5008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Cut</a:t>
            </a:r>
          </a:p>
          <a:p>
            <a:endParaRPr lang="en-IN" dirty="0"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Syntax : cut filename</a:t>
            </a:r>
          </a:p>
          <a:p>
            <a:endParaRPr lang="en-IN" dirty="0"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Paste</a:t>
            </a:r>
          </a:p>
          <a:p>
            <a:endParaRPr lang="en-IN" dirty="0"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Syntax : paste filename</a:t>
            </a:r>
          </a:p>
          <a:p>
            <a:endParaRPr lang="en-IN" dirty="0"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</a:p>
          <a:p>
            <a:endParaRPr lang="en-IN" dirty="0"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Syntax : sort filename</a:t>
            </a:r>
          </a:p>
        </p:txBody>
      </p:sp>
    </p:spTree>
    <p:extLst>
      <p:ext uri="{BB962C8B-B14F-4D97-AF65-F5344CB8AC3E}">
        <p14:creationId xmlns:p14="http://schemas.microsoft.com/office/powerpoint/2010/main" val="3277871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2B4B-646D-714C-28C3-C9763000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Processes Management</a:t>
            </a:r>
            <a:endParaRPr lang="en-IN" sz="6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08724-0AFC-BA8D-00E0-15489B5765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Starting a Process</a:t>
            </a:r>
            <a:endParaRPr lang="en-IN" sz="1800" b="1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Foreground Processes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 err="1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: ls cat and </a:t>
            </a:r>
            <a:r>
              <a:rPr lang="en-US" sz="1800" dirty="0" err="1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cal</a:t>
            </a: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 commands</a:t>
            </a:r>
            <a:endParaRPr lang="en-IN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Background processes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IN" sz="1800" dirty="0" err="1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IN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: ls ch*.doc &amp;</a:t>
            </a:r>
          </a:p>
        </p:txBody>
      </p:sp>
    </p:spTree>
    <p:extLst>
      <p:ext uri="{BB962C8B-B14F-4D97-AF65-F5344CB8AC3E}">
        <p14:creationId xmlns:p14="http://schemas.microsoft.com/office/powerpoint/2010/main" val="100594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1743-7B60-657C-E852-1A4B8A5B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Processes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B1A38-676D-6A6C-4565-3D32E1E07C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Listing Running Processes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IN" sz="1800" dirty="0">
                <a:solidFill>
                  <a:schemeClr val="tx1"/>
                </a:solidFill>
                <a:effectLst/>
                <a:latin typeface="Liberation Serif"/>
                <a:ea typeface="DejaVu Sans"/>
                <a:cs typeface="DejaVu Sans"/>
              </a:rPr>
              <a:t>Syntax : </a:t>
            </a: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$ </a:t>
            </a:r>
            <a:r>
              <a:rPr lang="en-US" sz="1800" dirty="0" err="1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ps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PID TTY          TIME CMD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22484 pts/3    00:00:00 bash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22551 pts/3    00:00:00 </a:t>
            </a:r>
            <a:r>
              <a:rPr lang="en-US" sz="1800" dirty="0" err="1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ps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Stopping Processes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Liberation Mono"/>
                <a:cs typeface="Liberation Mono"/>
              </a:rPr>
              <a:t>$kill 6738</a:t>
            </a:r>
            <a:endParaRPr lang="en-IN" sz="1800" dirty="0">
              <a:solidFill>
                <a:schemeClr val="tx1"/>
              </a:solidFill>
              <a:effectLst/>
              <a:latin typeface="Liberation Mono"/>
              <a:ea typeface="Liberation Mono"/>
              <a:cs typeface="Liberation Mono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solidFill>
                <a:schemeClr val="tx1"/>
              </a:solidFill>
              <a:effectLst/>
              <a:latin typeface="Liberation Serif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579885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B65-A465-08AD-D75B-69347E18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Processes Management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9B0D-3F01-9320-9A57-2F41F6DCFC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effectLst/>
                <a:latin typeface="URW Bookman"/>
                <a:ea typeface="DejaVu Sans"/>
                <a:cs typeface="DejaVu Sans"/>
              </a:rPr>
              <a:t>Parent and Child Processes</a:t>
            </a:r>
            <a:endParaRPr lang="en-IN" sz="1800" b="1" dirty="0">
              <a:solidFill>
                <a:schemeClr val="tx1"/>
              </a:solidFill>
              <a:effectLst/>
              <a:latin typeface="URW Bookman"/>
              <a:ea typeface="DejaVu Sans"/>
              <a:cs typeface="DejaVu Sans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IN" sz="1800" dirty="0">
                <a:solidFill>
                  <a:schemeClr val="tx1"/>
                </a:solidFill>
                <a:effectLst/>
                <a:latin typeface="Liberation Serif"/>
                <a:ea typeface="DejaVu Sans"/>
                <a:cs typeface="DejaVu Sans"/>
              </a:rPr>
              <a:t>Syntax : </a:t>
            </a: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$ </a:t>
            </a:r>
            <a:r>
              <a:rPr lang="en-US" sz="1800" dirty="0" err="1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ps</a:t>
            </a: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-f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UID          PID    PPID  C STIME TTY          TIME CMD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 err="1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hamsa</a:t>
            </a: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+   22484   12453  0 10:51 pts/3    00:00:00 bash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 err="1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hamsa</a:t>
            </a: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+   23171   22484  0 11:22 pts/3    00:00:00 </a:t>
            </a:r>
            <a:r>
              <a:rPr lang="en-US" sz="1800" dirty="0" err="1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ps</a:t>
            </a: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-f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b="1" dirty="0">
              <a:solidFill>
                <a:schemeClr val="tx1"/>
              </a:solidFill>
              <a:effectLst/>
              <a:latin typeface="Liberation Serif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790029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04A3-AD84-D528-D081-12987214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URW Bookman"/>
              </a:rPr>
              <a:t>Basic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5C88-7C2C-7699-34CC-C216DC1B70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Printing files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Syntax : $pr filename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Sending Email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Syntax : </a:t>
            </a: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$mail [-s subject] [-c cc-</a:t>
            </a:r>
            <a:r>
              <a:rPr lang="en-US" dirty="0" err="1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addr</a:t>
            </a:r>
            <a:r>
              <a:rPr lang="en-US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] [-b bcc-</a:t>
            </a:r>
            <a:r>
              <a:rPr lang="en-US" dirty="0" err="1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addr</a:t>
            </a:r>
            <a:r>
              <a:rPr lang="en-US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] to-</a:t>
            </a:r>
            <a:r>
              <a:rPr lang="en-US" dirty="0" err="1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addr</a:t>
            </a:r>
            <a:endParaRPr lang="en-IN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62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DC59-51D1-7F04-BD94-2221AB51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117600"/>
            <a:ext cx="7190232" cy="10586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Network Communication Utilities</a:t>
            </a:r>
            <a:endParaRPr lang="en-IN" sz="6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FEF55-5F2A-6BC3-57A8-11A7873C93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781137"/>
            <a:ext cx="5099304" cy="2529840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The ping Utility</a:t>
            </a:r>
            <a:endParaRPr lang="en-IN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Syntax: $ ping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host_name</a:t>
            </a: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800" dirty="0" err="1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ip_address</a:t>
            </a:r>
            <a:endParaRPr lang="en-US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The ftp Utility</a:t>
            </a:r>
            <a:endParaRPr lang="en-IN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Syntax : $ ftp </a:t>
            </a:r>
            <a:r>
              <a:rPr lang="en-US" sz="1800" dirty="0" err="1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host_name</a:t>
            </a:r>
            <a:endParaRPr lang="en-IN" sz="1800" b="1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AA50C-CFE6-3E3E-E337-DF56D6298F49}"/>
              </a:ext>
            </a:extLst>
          </p:cNvPr>
          <p:cNvSpPr txBox="1"/>
          <p:nvPr/>
        </p:nvSpPr>
        <p:spPr>
          <a:xfrm>
            <a:off x="5984240" y="2414585"/>
            <a:ext cx="3759200" cy="326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The telnet Utility</a:t>
            </a:r>
          </a:p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Syntax</a:t>
            </a:r>
            <a:r>
              <a:rPr lang="en-IN" dirty="0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800" dirty="0"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$ telnet host-name</a:t>
            </a:r>
          </a:p>
          <a:p>
            <a:pPr marL="285750" indent="-285750" algn="just">
              <a:lnSpc>
                <a:spcPct val="20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The finger Utility</a:t>
            </a:r>
            <a:endParaRPr lang="en-IN" sz="1800" dirty="0"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Aft>
                <a:spcPts val="700"/>
              </a:spcAft>
            </a:pPr>
            <a:r>
              <a:rPr lang="en-US" sz="1800" dirty="0"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Syntax</a:t>
            </a:r>
            <a:r>
              <a:rPr lang="en-IN" dirty="0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800" dirty="0"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$ finger</a:t>
            </a:r>
            <a:endParaRPr lang="en-IN" sz="1800" dirty="0"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endParaRPr lang="en-IN" sz="1800" dirty="0"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URW Bookman"/>
            </a:endParaRPr>
          </a:p>
        </p:txBody>
      </p:sp>
    </p:spTree>
    <p:extLst>
      <p:ext uri="{BB962C8B-B14F-4D97-AF65-F5344CB8AC3E}">
        <p14:creationId xmlns:p14="http://schemas.microsoft.com/office/powerpoint/2010/main" val="2119734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F402-B063-2FFD-5128-43561A86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kern="0" dirty="0">
                <a:effectLst/>
                <a:latin typeface="URW Bookman"/>
                <a:ea typeface="DejaVu Sans"/>
                <a:cs typeface="DejaVu Sans"/>
              </a:rPr>
              <a:t>The vi Editor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1DE3-6190-75A6-D1B5-35FF908F82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Syntax</a:t>
            </a:r>
            <a:r>
              <a:rPr lang="fr-FR" dirty="0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: $vi </a:t>
            </a:r>
            <a:r>
              <a:rPr lang="fr-FR" dirty="0" err="1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filename</a:t>
            </a:r>
            <a:endParaRPr lang="fr-FR" dirty="0">
              <a:solidFill>
                <a:schemeClr val="tx1"/>
              </a:solidFill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Modes of vi editor</a:t>
            </a:r>
          </a:p>
          <a:p>
            <a:r>
              <a:rPr lang="fr-FR" dirty="0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1.Input mode</a:t>
            </a:r>
          </a:p>
          <a:p>
            <a:r>
              <a:rPr lang="fr-FR" dirty="0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2.Execute mode</a:t>
            </a:r>
          </a:p>
          <a:p>
            <a:r>
              <a:rPr lang="fr-FR" dirty="0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3.Command mode</a:t>
            </a:r>
            <a:endParaRPr lang="en-IN" dirty="0">
              <a:solidFill>
                <a:schemeClr val="tx1"/>
              </a:solidFill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7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D3AA-4596-D1A7-F9F5-90DD53AE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0000"/>
                </a:solidFill>
                <a:effectLst/>
                <a:latin typeface="URW Bookman"/>
                <a:ea typeface="DejaVu Sans"/>
                <a:cs typeface="DejaVu Sans"/>
              </a:rPr>
              <a:t>What is Unix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9050E-A9F4-5998-BAD9-7E78FA1D0B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Linux is an operating system it act as a link between computer and the user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endParaRPr lang="en-IN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It is collection of programs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endParaRPr lang="en-US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Users communicate with the kernel through a program known as the shell. The shell is a command line interpreter; it translates commands entered by the user and converts them into a language that is understood by the kernel.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endParaRPr lang="en-IN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It is originally invented in 1969 by a team of Ken Thompson, Dennis Ritchie, Douglas McIlroy, and Joe </a:t>
            </a:r>
            <a:r>
              <a:rPr lang="en-US" sz="1800" dirty="0" err="1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Ossanna</a:t>
            </a: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at Bell Labs.</a:t>
            </a:r>
            <a:endParaRPr lang="en-IN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endParaRPr lang="en-IN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689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56C4-3C55-2BE5-2D05-5F57D271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8277352" cy="3890264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URW Bookman"/>
              </a:rPr>
              <a:t>THANK YOU</a:t>
            </a:r>
            <a:endParaRPr lang="en-IN" sz="9600" b="1" dirty="0">
              <a:latin typeface="URW Bookman"/>
            </a:endParaRPr>
          </a:p>
        </p:txBody>
      </p:sp>
    </p:spTree>
    <p:extLst>
      <p:ext uri="{BB962C8B-B14F-4D97-AF65-F5344CB8AC3E}">
        <p14:creationId xmlns:p14="http://schemas.microsoft.com/office/powerpoint/2010/main" val="109027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C358-C0BC-DDE1-45E8-A480BB4F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URW Bookman"/>
                <a:ea typeface="DejaVu Sans"/>
                <a:cs typeface="DejaVu Sans"/>
              </a:rPr>
              <a:t>Unix Architecture</a:t>
            </a:r>
            <a:endParaRPr lang="en-IN" sz="6000" dirty="0"/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3DF94F57-CE71-213C-6CAC-E9876458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7882" y="259158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5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361E-CFB4-1A02-1A42-05B87D65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036320"/>
            <a:ext cx="8104632" cy="113995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SOME USEFUL INITIAL COMMANDS</a:t>
            </a:r>
            <a:endParaRPr lang="en-IN" sz="6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1BDF-D1B0-BA9F-0F4A-C87E6184E2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444706"/>
            <a:ext cx="9999647" cy="3977640"/>
          </a:xfrm>
        </p:spPr>
        <p:txBody>
          <a:bodyPr>
            <a:normAutofit fontScale="92500" lnSpcReduction="10000"/>
          </a:bodyPr>
          <a:lstStyle/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$ </a:t>
            </a:r>
            <a:r>
              <a:rPr lang="en-US" sz="1800" dirty="0" err="1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cal</a:t>
            </a:r>
            <a:endParaRPr lang="en-IN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     It is used for display the calendar</a:t>
            </a:r>
            <a:endParaRPr lang="en-IN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$ passwd</a:t>
            </a:r>
          </a:p>
          <a:p>
            <a:pPr marR="0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     this command is used to change the current user password</a:t>
            </a:r>
            <a:endParaRPr lang="en-US" sz="1800" dirty="0">
              <a:solidFill>
                <a:schemeClr val="tx1"/>
              </a:solidFill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$ </a:t>
            </a:r>
            <a:r>
              <a:rPr lang="en-US" sz="1800" dirty="0" err="1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whoami</a:t>
            </a:r>
            <a:endParaRPr lang="en-IN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      it shows the </a:t>
            </a:r>
            <a:r>
              <a:rPr lang="en-US" sz="1800" dirty="0" err="1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current system user name</a:t>
            </a:r>
            <a:endParaRPr lang="en-IN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$ users</a:t>
            </a:r>
            <a:endParaRPr lang="en-IN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      it list out the current user list of the same system</a:t>
            </a:r>
            <a:endParaRPr lang="en-IN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$ who</a:t>
            </a:r>
            <a:endParaRPr lang="en-IN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      displays information about all users currently on the local system</a:t>
            </a:r>
            <a:endParaRPr lang="en-IN" dirty="0">
              <a:solidFill>
                <a:schemeClr val="tx1"/>
              </a:solidFill>
              <a:latin typeface="URW Bookman"/>
            </a:endParaRPr>
          </a:p>
        </p:txBody>
      </p:sp>
    </p:spTree>
    <p:extLst>
      <p:ext uri="{BB962C8B-B14F-4D97-AF65-F5344CB8AC3E}">
        <p14:creationId xmlns:p14="http://schemas.microsoft.com/office/powerpoint/2010/main" val="279151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5F12-EEBA-CDCF-795E-10164A9E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148080"/>
            <a:ext cx="6876288" cy="1028192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Linux file types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6F029-F115-8D0E-3A88-5759B5C8CD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ordinary file – A file contains text or programming instruction called ordinary files.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endParaRPr lang="en-IN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Directories – it store ordinary files and special files as group.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endParaRPr lang="en-IN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Special files – A file which is access </a:t>
            </a:r>
            <a:r>
              <a:rPr lang="en-US" sz="1800" dirty="0" err="1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CD-Rom</a:t>
            </a: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and some other hardware components are called special files.</a:t>
            </a:r>
            <a:endParaRPr lang="en-IN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4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6E43-51C0-B9DA-080E-AD604840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84" y="1188720"/>
            <a:ext cx="5428996" cy="1058672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b="1" kern="0" dirty="0">
                <a:solidFill>
                  <a:srgbClr val="000000"/>
                </a:solidFill>
                <a:effectLst/>
                <a:latin typeface="URW Bookman"/>
                <a:ea typeface="DejaVu Sans"/>
                <a:cs typeface="DejaVu Sans"/>
              </a:rPr>
              <a:t>File Management</a:t>
            </a:r>
            <a:endParaRPr lang="en-IN" b="1" kern="0" dirty="0">
              <a:effectLst/>
              <a:latin typeface="Liberation Serif"/>
              <a:ea typeface="DejaVu Sans"/>
              <a:cs typeface="DejaVu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20EA-5EB1-67C1-1A6E-324485BEFD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99336" y="2479040"/>
            <a:ext cx="3748024" cy="3977640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Creating files 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Syntax : $vi file.txt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Display content of a file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Syntax : $cat file.txt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Counting words in a file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Syntax : $</a:t>
            </a:r>
            <a:r>
              <a:rPr lang="en-US" sz="1800" dirty="0" err="1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wc</a:t>
            </a: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file.txt</a:t>
            </a:r>
            <a:endParaRPr lang="en-IN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D7767-9B3A-5E37-6B81-5A05E1BC22C8}"/>
              </a:ext>
            </a:extLst>
          </p:cNvPr>
          <p:cNvSpPr txBox="1"/>
          <p:nvPr/>
        </p:nvSpPr>
        <p:spPr>
          <a:xfrm>
            <a:off x="7040880" y="2336800"/>
            <a:ext cx="4206240" cy="333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copying</a:t>
            </a:r>
            <a:r>
              <a:rPr lang="fr-FR" dirty="0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files</a:t>
            </a:r>
          </a:p>
          <a:p>
            <a:pPr>
              <a:lnSpc>
                <a:spcPct val="200000"/>
              </a:lnSpc>
            </a:pPr>
            <a:r>
              <a:rPr lang="fr-FR" dirty="0" err="1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Syntax</a:t>
            </a:r>
            <a:r>
              <a:rPr lang="fr-FR" dirty="0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: $</a:t>
            </a:r>
            <a:r>
              <a:rPr lang="fr-FR" dirty="0" err="1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cp</a:t>
            </a:r>
            <a:r>
              <a:rPr lang="fr-FR" dirty="0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source file- destination file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Renaming files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Synatx</a:t>
            </a:r>
            <a:r>
              <a:rPr lang="en-US" dirty="0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: $mv </a:t>
            </a:r>
            <a:r>
              <a:rPr lang="en-US" dirty="0" err="1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old_name</a:t>
            </a:r>
            <a:r>
              <a:rPr lang="en-US" dirty="0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err="1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new_name</a:t>
            </a:r>
            <a:endParaRPr lang="en-US" dirty="0"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n-NO" dirty="0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Deleting files</a:t>
            </a:r>
          </a:p>
          <a:p>
            <a:pPr>
              <a:lnSpc>
                <a:spcPct val="200000"/>
              </a:lnSpc>
            </a:pPr>
            <a:r>
              <a:rPr lang="nn-NO" dirty="0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Syntax : $rm file.txt</a:t>
            </a:r>
            <a:endParaRPr lang="en-IN" dirty="0"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6F01-EE57-F662-8327-78869FDF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URW Bookman"/>
              </a:rPr>
              <a:t>Unix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5052C-7EEA-E869-1FC9-F4D6E2E99B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URW Bookman"/>
              </a:rPr>
              <a:t>Data-&gt; files-&gt;Directories-&gt; file system</a:t>
            </a:r>
          </a:p>
        </p:txBody>
      </p:sp>
      <p:pic>
        <p:nvPicPr>
          <p:cNvPr id="5" name="Picture 4" descr="A paper with writing on it&#10;&#10;Description automatically generated">
            <a:extLst>
              <a:ext uri="{FF2B5EF4-FFF2-40B4-BE49-F238E27FC236}">
                <a16:creationId xmlns:a16="http://schemas.microsoft.com/office/drawing/2014/main" id="{0BE7179C-AC07-6762-382A-8B254823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760" y="3406648"/>
            <a:ext cx="5166834" cy="298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8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4F6F-822F-B3AF-82A4-559A5F77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097280"/>
            <a:ext cx="6876288" cy="1078992"/>
          </a:xfrm>
        </p:spPr>
        <p:txBody>
          <a:bodyPr>
            <a:normAutofit/>
          </a:bodyPr>
          <a:lstStyle/>
          <a:p>
            <a:r>
              <a:rPr lang="en-US" b="1" kern="0" dirty="0">
                <a:solidFill>
                  <a:srgbClr val="000000"/>
                </a:solidFill>
                <a:effectLst/>
                <a:latin typeface="URW Bookman"/>
                <a:ea typeface="DejaVu Sans"/>
                <a:cs typeface="DejaVu Sans"/>
              </a:rPr>
              <a:t>Directory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DCED4-84F1-2EED-D247-36D2859734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4977384" cy="397764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Home directory 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Syntax : $ cd ~~ indicated home directory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listing directories 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Syntax : $ls </a:t>
            </a:r>
            <a:r>
              <a:rPr lang="en-US" sz="1800" dirty="0" err="1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directory_name</a:t>
            </a:r>
            <a:endParaRPr lang="en-US" sz="1800" dirty="0">
              <a:solidFill>
                <a:schemeClr val="tx1"/>
              </a:solidFill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Creating directories 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Syntax : </a:t>
            </a:r>
            <a:r>
              <a:rPr lang="en-US" sz="1800" dirty="0" err="1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mkdir</a:t>
            </a:r>
            <a:r>
              <a:rPr lang="en-US" sz="1800" dirty="0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directory_name</a:t>
            </a:r>
            <a:endParaRPr lang="en-US" sz="1800" dirty="0">
              <a:solidFill>
                <a:schemeClr val="tx1"/>
              </a:solidFill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B0A36-F437-9487-8B14-D8F4C0EF3151}"/>
              </a:ext>
            </a:extLst>
          </p:cNvPr>
          <p:cNvSpPr txBox="1"/>
          <p:nvPr/>
        </p:nvSpPr>
        <p:spPr>
          <a:xfrm>
            <a:off x="6096000" y="2462625"/>
            <a:ext cx="5648960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Removing directories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Syntax : </a:t>
            </a:r>
            <a:r>
              <a:rPr lang="en-US" dirty="0" err="1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rmdir</a:t>
            </a:r>
            <a:r>
              <a:rPr lang="en-US" dirty="0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directory_name</a:t>
            </a:r>
            <a:endParaRPr lang="en-US" dirty="0"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Changing directories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Syntax : cd </a:t>
            </a:r>
            <a:r>
              <a:rPr lang="en-US" dirty="0" err="1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directory_name</a:t>
            </a:r>
            <a:endParaRPr lang="en-US" dirty="0"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Renaming directories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Syntax : mv </a:t>
            </a:r>
            <a:r>
              <a:rPr lang="en-US" dirty="0" err="1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old_directory_name</a:t>
            </a:r>
            <a:r>
              <a:rPr lang="en-US" dirty="0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new_directory_name</a:t>
            </a:r>
            <a:endParaRPr lang="en-IN" dirty="0"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71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43F9-A331-C526-6697-1F2D4E4B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kern="0" dirty="0">
                <a:effectLst/>
                <a:latin typeface="URW Bookman"/>
                <a:ea typeface="DejaVu Sans"/>
                <a:cs typeface="DejaVu Sans"/>
              </a:rPr>
              <a:t>File Permission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7135-157D-13B8-3B1E-67015EFDD7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Owner permissions </a:t>
            </a: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− The owner's permissions determine what actions the owner of the file can perform on the file.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Group permissions</a:t>
            </a: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 − The group's permissions determine what actions a user, who is a member of the group that a file belongs to, can perform on the file.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Other (world) permissions</a:t>
            </a:r>
            <a:r>
              <a:rPr lang="en-US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 − The permissions for others indicate what action all other users can perform on the file.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9594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{7F795A72-AC9A-49AE-87F7-5E00E1BE2FA1}tf10001108_win32</Template>
  <TotalTime>112</TotalTime>
  <Words>878</Words>
  <Application>Microsoft Office PowerPoint</Application>
  <PresentationFormat>Widescreen</PresentationFormat>
  <Paragraphs>171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Liberation Mono</vt:lpstr>
      <vt:lpstr>Liberation Serif</vt:lpstr>
      <vt:lpstr>Segoe UI</vt:lpstr>
      <vt:lpstr>Segoe UI Light</vt:lpstr>
      <vt:lpstr>URW Bookman</vt:lpstr>
      <vt:lpstr>Custom</vt:lpstr>
      <vt:lpstr>LINUX</vt:lpstr>
      <vt:lpstr>What is Unix</vt:lpstr>
      <vt:lpstr>Unix Architecture</vt:lpstr>
      <vt:lpstr>SOME USEFUL INITIAL COMMANDS</vt:lpstr>
      <vt:lpstr>Linux file types</vt:lpstr>
      <vt:lpstr>File Management</vt:lpstr>
      <vt:lpstr>Unix file system</vt:lpstr>
      <vt:lpstr>Directory Management</vt:lpstr>
      <vt:lpstr>File Permission</vt:lpstr>
      <vt:lpstr>File Access Modes</vt:lpstr>
      <vt:lpstr>Directory Access Modes</vt:lpstr>
      <vt:lpstr>Changing Permissions</vt:lpstr>
      <vt:lpstr>FILTERS</vt:lpstr>
      <vt:lpstr>Processes Management</vt:lpstr>
      <vt:lpstr>Processes Management</vt:lpstr>
      <vt:lpstr>Processes Management</vt:lpstr>
      <vt:lpstr>Basic utilities</vt:lpstr>
      <vt:lpstr>Network Communication Utilities</vt:lpstr>
      <vt:lpstr>The vi Editor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SHREEVARUN H R</dc:creator>
  <cp:keywords/>
  <cp:lastModifiedBy>SHREEVARUN H R</cp:lastModifiedBy>
  <cp:revision>5</cp:revision>
  <dcterms:created xsi:type="dcterms:W3CDTF">2024-07-10T13:57:05Z</dcterms:created>
  <dcterms:modified xsi:type="dcterms:W3CDTF">2024-07-10T16:02:37Z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