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handoutMasterIdLst>
    <p:handoutMasterId r:id="rId26"/>
  </p:handout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3" r:id="rId20"/>
    <p:sldId id="276" r:id="rId21"/>
    <p:sldId id="274" r:id="rId22"/>
    <p:sldId id="275"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58"/>
            <p14:sldId id="259"/>
            <p14:sldId id="260"/>
            <p14:sldId id="261"/>
            <p14:sldId id="262"/>
            <p14:sldId id="263"/>
            <p14:sldId id="264"/>
            <p14:sldId id="265"/>
            <p14:sldId id="266"/>
            <p14:sldId id="267"/>
            <p14:sldId id="268"/>
            <p14:sldId id="269"/>
            <p14:sldId id="270"/>
            <p14:sldId id="271"/>
            <p14:sldId id="273"/>
            <p14:sldId id="276"/>
            <p14:sldId id="274"/>
            <p14:sldId id="275"/>
            <p14:sldId id="272"/>
          </p14:sldIdLst>
        </p14:section>
        <p14:section name="Design, Morph, Annotate, Work Together, Tell Me" id="{B9B51309-D148-4332-87C2-07BE32FBCA3B}">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44" autoAdjust="0"/>
  </p:normalViewPr>
  <p:slideViewPr>
    <p:cSldViewPr snapToGrid="0">
      <p:cViewPr varScale="1">
        <p:scale>
          <a:sx n="82" d="100"/>
          <a:sy n="82" d="100"/>
        </p:scale>
        <p:origin x="72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7/24/2024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7/24/2024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7/24/2024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latin typeface="URW Bookman"/>
              </a:rPr>
              <a:t>SHELL SCRIPTING</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URW Bookman"/>
              </a:rPr>
              <a:t>DARSHINI S</a:t>
            </a: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331EC-3A27-8BA0-DDAA-075ED9C28DC2}"/>
              </a:ext>
            </a:extLst>
          </p:cNvPr>
          <p:cNvSpPr>
            <a:spLocks noGrp="1"/>
          </p:cNvSpPr>
          <p:nvPr>
            <p:ph type="title"/>
          </p:nvPr>
        </p:nvSpPr>
        <p:spPr/>
        <p:txBody>
          <a:bodyPr>
            <a:normAutofit/>
          </a:bodyPr>
          <a:lstStyle/>
          <a:p>
            <a:r>
              <a:rPr lang="en-US" b="1" dirty="0">
                <a:solidFill>
                  <a:srgbClr val="000000"/>
                </a:solidFill>
                <a:effectLst/>
                <a:latin typeface="URW Bookman"/>
                <a:ea typeface="DejaVu Sans"/>
                <a:cs typeface="DejaVu Sans"/>
              </a:rPr>
              <a:t>File Access Modes</a:t>
            </a:r>
            <a:endParaRPr lang="en-IN" sz="6000" dirty="0"/>
          </a:p>
        </p:txBody>
      </p:sp>
      <p:sp>
        <p:nvSpPr>
          <p:cNvPr id="3" name="Content Placeholder 2">
            <a:extLst>
              <a:ext uri="{FF2B5EF4-FFF2-40B4-BE49-F238E27FC236}">
                <a16:creationId xmlns:a16="http://schemas.microsoft.com/office/drawing/2014/main" id="{101819B8-8FA7-EC47-A83D-25C70949C0DE}"/>
              </a:ext>
            </a:extLst>
          </p:cNvPr>
          <p:cNvSpPr>
            <a:spLocks noGrp="1"/>
          </p:cNvSpPr>
          <p:nvPr>
            <p:ph sz="quarter" idx="13"/>
          </p:nvPr>
        </p:nvSpPr>
        <p:spPr/>
        <p:txBody>
          <a:bodyPr>
            <a:normAutofit lnSpcReduction="10000"/>
          </a:bodyPr>
          <a:lstStyle/>
          <a:p>
            <a:pPr marL="0" marR="0">
              <a:lnSpc>
                <a:spcPct val="115000"/>
              </a:lnSpc>
              <a:spcBef>
                <a:spcPts val="0"/>
              </a:spcBef>
              <a:spcAft>
                <a:spcPts val="700"/>
              </a:spcAft>
            </a:pPr>
            <a:r>
              <a:rPr lang="en-US" sz="1800" dirty="0">
                <a:solidFill>
                  <a:schemeClr val="tx1"/>
                </a:solidFill>
                <a:effectLst/>
                <a:latin typeface="URW Bookman"/>
                <a:ea typeface="Calibri" panose="020F0502020204030204" pitchFamily="34" charset="0"/>
                <a:cs typeface="Calibri" panose="020F0502020204030204" pitchFamily="34" charset="0"/>
              </a:rPr>
              <a:t>r- read</a:t>
            </a: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spcBef>
                <a:spcPts val="0"/>
              </a:spcBef>
              <a:spcAft>
                <a:spcPts val="700"/>
              </a:spcAft>
            </a:pPr>
            <a:r>
              <a:rPr lang="en-US" sz="1800" dirty="0">
                <a:solidFill>
                  <a:schemeClr val="tx1"/>
                </a:solidFill>
                <a:effectLst/>
                <a:latin typeface="URW Bookman"/>
                <a:ea typeface="Calibri" panose="020F0502020204030204" pitchFamily="34" charset="0"/>
                <a:cs typeface="Calibri" panose="020F0502020204030204" pitchFamily="34" charset="0"/>
              </a:rPr>
              <a:t>w- write</a:t>
            </a: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spcBef>
                <a:spcPts val="0"/>
              </a:spcBef>
              <a:spcAft>
                <a:spcPts val="700"/>
              </a:spcAft>
            </a:pPr>
            <a:r>
              <a:rPr lang="en-US" sz="1800" dirty="0">
                <a:solidFill>
                  <a:schemeClr val="tx1"/>
                </a:solidFill>
                <a:effectLst/>
                <a:latin typeface="URW Bookman"/>
                <a:ea typeface="Calibri" panose="020F0502020204030204" pitchFamily="34" charset="0"/>
                <a:cs typeface="Calibri" panose="020F0502020204030204" pitchFamily="34" charset="0"/>
              </a:rPr>
              <a:t>x – execute</a:t>
            </a: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spcBef>
                <a:spcPts val="0"/>
              </a:spcBef>
              <a:spcAft>
                <a:spcPts val="700"/>
              </a:spcAft>
            </a:pPr>
            <a:r>
              <a:rPr lang="en-US" sz="1800" dirty="0" err="1">
                <a:solidFill>
                  <a:schemeClr val="tx1"/>
                </a:solidFill>
                <a:effectLst/>
                <a:latin typeface="URW Bookman"/>
                <a:ea typeface="Calibri" panose="020F0502020204030204" pitchFamily="34" charset="0"/>
                <a:cs typeface="Calibri" panose="020F0502020204030204" pitchFamily="34" charset="0"/>
              </a:rPr>
              <a:t>drwxrwxrwx</a:t>
            </a:r>
            <a:r>
              <a:rPr lang="en-US" sz="1800" dirty="0">
                <a:solidFill>
                  <a:schemeClr val="tx1"/>
                </a:solidFill>
                <a:effectLst/>
                <a:latin typeface="URW Bookman"/>
                <a:ea typeface="Calibri" panose="020F0502020204030204" pitchFamily="34" charset="0"/>
                <a:cs typeface="Calibri" panose="020F0502020204030204" pitchFamily="34" charset="0"/>
              </a:rPr>
              <a:t> 5 </a:t>
            </a:r>
            <a:r>
              <a:rPr lang="en-US" sz="1800" dirty="0" err="1">
                <a:solidFill>
                  <a:schemeClr val="tx1"/>
                </a:solidFill>
                <a:latin typeface="URW Bookman"/>
                <a:ea typeface="Calibri" panose="020F0502020204030204" pitchFamily="34" charset="0"/>
                <a:cs typeface="Calibri" panose="020F0502020204030204" pitchFamily="34" charset="0"/>
              </a:rPr>
              <a:t>hamsa</a:t>
            </a:r>
            <a:r>
              <a:rPr lang="en-US" sz="1800" dirty="0" err="1">
                <a:solidFill>
                  <a:schemeClr val="tx1"/>
                </a:solidFill>
                <a:effectLst/>
                <a:latin typeface="URW Bookman"/>
                <a:ea typeface="Calibri" panose="020F0502020204030204" pitchFamily="34" charset="0"/>
                <a:cs typeface="Calibri" panose="020F0502020204030204" pitchFamily="34" charset="0"/>
              </a:rPr>
              <a:t>gowda</a:t>
            </a:r>
            <a:r>
              <a:rPr lang="en-US" sz="1800" dirty="0">
                <a:solidFill>
                  <a:schemeClr val="tx1"/>
                </a:solidFill>
                <a:effectLst/>
                <a:latin typeface="URW Bookman"/>
                <a:ea typeface="Calibri" panose="020F0502020204030204" pitchFamily="34" charset="0"/>
                <a:cs typeface="Calibri" panose="020F0502020204030204" pitchFamily="34" charset="0"/>
              </a:rPr>
              <a:t> </a:t>
            </a:r>
            <a:r>
              <a:rPr lang="en-US" sz="1800" dirty="0" err="1">
                <a:solidFill>
                  <a:schemeClr val="tx1"/>
                </a:solidFill>
                <a:latin typeface="URW Bookman"/>
                <a:ea typeface="Calibri" panose="020F0502020204030204" pitchFamily="34" charset="0"/>
                <a:cs typeface="Calibri" panose="020F0502020204030204" pitchFamily="34" charset="0"/>
              </a:rPr>
              <a:t>hamsa</a:t>
            </a:r>
            <a:r>
              <a:rPr lang="en-US" sz="1800" dirty="0" err="1">
                <a:solidFill>
                  <a:schemeClr val="tx1"/>
                </a:solidFill>
                <a:effectLst/>
                <a:latin typeface="URW Bookman"/>
                <a:ea typeface="Calibri" panose="020F0502020204030204" pitchFamily="34" charset="0"/>
                <a:cs typeface="Calibri" panose="020F0502020204030204" pitchFamily="34" charset="0"/>
              </a:rPr>
              <a:t>gowda</a:t>
            </a:r>
            <a:r>
              <a:rPr lang="en-US" sz="1800" dirty="0">
                <a:solidFill>
                  <a:schemeClr val="tx1"/>
                </a:solidFill>
                <a:effectLst/>
                <a:latin typeface="URW Bookman"/>
                <a:ea typeface="Calibri" panose="020F0502020204030204" pitchFamily="34" charset="0"/>
                <a:cs typeface="Calibri" panose="020F0502020204030204" pitchFamily="34" charset="0"/>
              </a:rPr>
              <a:t>     4096 Jun 21 11:35  </a:t>
            </a:r>
            <a:r>
              <a:rPr lang="en-US" sz="1800" dirty="0" err="1">
                <a:solidFill>
                  <a:schemeClr val="tx1"/>
                </a:solidFill>
                <a:effectLst/>
                <a:latin typeface="URW Bookman"/>
                <a:ea typeface="Calibri" panose="020F0502020204030204" pitchFamily="34" charset="0"/>
                <a:cs typeface="Calibri" panose="020F0502020204030204" pitchFamily="34" charset="0"/>
              </a:rPr>
              <a:t>django</a:t>
            </a: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spcBef>
                <a:spcPts val="0"/>
              </a:spcBef>
              <a:spcAft>
                <a:spcPts val="700"/>
              </a:spcAft>
            </a:pPr>
            <a:r>
              <a:rPr lang="en-US" sz="1800" dirty="0">
                <a:solidFill>
                  <a:schemeClr val="tx1"/>
                </a:solidFill>
                <a:effectLst/>
                <a:latin typeface="URW Bookman"/>
                <a:ea typeface="Calibri" panose="020F0502020204030204" pitchFamily="34" charset="0"/>
                <a:cs typeface="Calibri" panose="020F0502020204030204" pitchFamily="34" charset="0"/>
              </a:rPr>
              <a:t>In that first character indicates the file type </a:t>
            </a: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spcBef>
                <a:spcPts val="0"/>
              </a:spcBef>
              <a:spcAft>
                <a:spcPts val="700"/>
              </a:spcAft>
            </a:pPr>
            <a:r>
              <a:rPr lang="en-US" sz="1800" dirty="0">
                <a:solidFill>
                  <a:schemeClr val="tx1"/>
                </a:solidFill>
                <a:effectLst/>
                <a:latin typeface="URW Bookman"/>
                <a:ea typeface="Calibri" panose="020F0502020204030204" pitchFamily="34" charset="0"/>
                <a:cs typeface="Calibri" panose="020F0502020204030204" pitchFamily="34" charset="0"/>
              </a:rPr>
              <a:t>d (directory)</a:t>
            </a: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spcBef>
                <a:spcPts val="0"/>
              </a:spcBef>
              <a:spcAft>
                <a:spcPts val="700"/>
              </a:spcAft>
            </a:pPr>
            <a:r>
              <a:rPr lang="en-US" sz="1800" dirty="0">
                <a:solidFill>
                  <a:schemeClr val="tx1"/>
                </a:solidFill>
                <a:effectLst/>
                <a:latin typeface="URW Bookman"/>
                <a:ea typeface="Calibri" panose="020F0502020204030204" pitchFamily="34" charset="0"/>
                <a:cs typeface="Calibri" panose="020F0502020204030204" pitchFamily="34" charset="0"/>
              </a:rPr>
              <a:t>- (file)</a:t>
            </a: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spcBef>
                <a:spcPts val="0"/>
              </a:spcBef>
              <a:spcAft>
                <a:spcPts val="700"/>
              </a:spcAft>
            </a:pPr>
            <a:r>
              <a:rPr lang="en-US" sz="1800" dirty="0">
                <a:solidFill>
                  <a:schemeClr val="tx1"/>
                </a:solidFill>
                <a:effectLst/>
                <a:latin typeface="URW Bookman"/>
                <a:ea typeface="Calibri" panose="020F0502020204030204" pitchFamily="34" charset="0"/>
                <a:cs typeface="Calibri" panose="020F0502020204030204" pitchFamily="34" charset="0"/>
              </a:rPr>
              <a:t>character from 2 to 4 specify the owners permissions</a:t>
            </a: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spcBef>
                <a:spcPts val="0"/>
              </a:spcBef>
              <a:spcAft>
                <a:spcPts val="700"/>
              </a:spcAft>
            </a:pPr>
            <a:r>
              <a:rPr lang="en-US" sz="1800" dirty="0">
                <a:solidFill>
                  <a:schemeClr val="tx1"/>
                </a:solidFill>
                <a:effectLst/>
                <a:latin typeface="URW Bookman"/>
                <a:ea typeface="Calibri" panose="020F0502020204030204" pitchFamily="34" charset="0"/>
                <a:cs typeface="Calibri" panose="020F0502020204030204" pitchFamily="34" charset="0"/>
              </a:rPr>
              <a:t>character from 5 to 7 specify the group permissions</a:t>
            </a: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spcBef>
                <a:spcPts val="0"/>
              </a:spcBef>
              <a:spcAft>
                <a:spcPts val="700"/>
              </a:spcAft>
            </a:pPr>
            <a:r>
              <a:rPr lang="en-US" sz="1800" dirty="0">
                <a:solidFill>
                  <a:schemeClr val="tx1"/>
                </a:solidFill>
                <a:effectLst/>
                <a:latin typeface="URW Bookman"/>
                <a:ea typeface="Calibri" panose="020F0502020204030204" pitchFamily="34" charset="0"/>
                <a:cs typeface="Calibri" panose="020F0502020204030204" pitchFamily="34" charset="0"/>
              </a:rPr>
              <a:t>character from 8 to 10 specify the others permissions</a:t>
            </a: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1818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52D5-E9C3-DB23-6A86-7C1898E7A2D1}"/>
              </a:ext>
            </a:extLst>
          </p:cNvPr>
          <p:cNvSpPr>
            <a:spLocks noGrp="1"/>
          </p:cNvSpPr>
          <p:nvPr>
            <p:ph type="title"/>
          </p:nvPr>
        </p:nvSpPr>
        <p:spPr/>
        <p:txBody>
          <a:bodyPr>
            <a:normAutofit/>
          </a:bodyPr>
          <a:lstStyle/>
          <a:p>
            <a:r>
              <a:rPr lang="en-US" b="1" dirty="0">
                <a:effectLst/>
                <a:latin typeface="URW Bookman"/>
                <a:ea typeface="DejaVu Sans"/>
                <a:cs typeface="DejaVu Sans"/>
              </a:rPr>
              <a:t>Directory Access Modes</a:t>
            </a:r>
            <a:endParaRPr lang="en-IN" sz="6000" dirty="0"/>
          </a:p>
        </p:txBody>
      </p:sp>
      <p:sp>
        <p:nvSpPr>
          <p:cNvPr id="3" name="Content Placeholder 2">
            <a:extLst>
              <a:ext uri="{FF2B5EF4-FFF2-40B4-BE49-F238E27FC236}">
                <a16:creationId xmlns:a16="http://schemas.microsoft.com/office/drawing/2014/main" id="{6CDD461A-256C-796A-F2C8-0512981B5A80}"/>
              </a:ext>
            </a:extLst>
          </p:cNvPr>
          <p:cNvSpPr>
            <a:spLocks noGrp="1"/>
          </p:cNvSpPr>
          <p:nvPr>
            <p:ph sz="quarter" idx="13"/>
          </p:nvPr>
        </p:nvSpPr>
        <p:spPr/>
        <p:txBody>
          <a:bodyPr/>
          <a:lstStyle/>
          <a:p>
            <a:pPr marL="285750" marR="0" indent="-285750">
              <a:lnSpc>
                <a:spcPct val="115000"/>
              </a:lnSpc>
              <a:spcBef>
                <a:spcPts val="0"/>
              </a:spcBef>
              <a:spcAft>
                <a:spcPts val="700"/>
              </a:spcAft>
              <a:buFont typeface="Arial" panose="020B0604020202020204" pitchFamily="34" charset="0"/>
              <a:buChar char="•"/>
            </a:pPr>
            <a:r>
              <a:rPr lang="en-US" sz="1800" b="0" dirty="0">
                <a:solidFill>
                  <a:schemeClr val="tx1"/>
                </a:solidFill>
                <a:effectLst/>
                <a:latin typeface="URW Bookman"/>
                <a:ea typeface="DejaVu Sans"/>
                <a:cs typeface="DejaVu Sans"/>
              </a:rPr>
              <a:t>Read</a:t>
            </a:r>
            <a:endParaRPr lang="en-IN" sz="1800" b="1" dirty="0">
              <a:solidFill>
                <a:schemeClr val="tx1"/>
              </a:solidFill>
              <a:effectLst/>
              <a:latin typeface="Liberation Serif"/>
              <a:ea typeface="DejaVu Sans"/>
              <a:cs typeface="DejaVu Sans"/>
            </a:endParaRPr>
          </a:p>
          <a:p>
            <a:pPr marL="0" marR="0" algn="just">
              <a:lnSpc>
                <a:spcPct val="160000"/>
              </a:lnSpc>
              <a:spcBef>
                <a:spcPts val="0"/>
              </a:spcBef>
              <a:spcAft>
                <a:spcPts val="700"/>
              </a:spcAft>
            </a:pPr>
            <a:r>
              <a:rPr lang="en-US" sz="1800" dirty="0">
                <a:solidFill>
                  <a:schemeClr val="tx1"/>
                </a:solidFill>
                <a:effectLst/>
                <a:latin typeface="URW Bookman"/>
                <a:ea typeface="Calibri" panose="020F0502020204030204" pitchFamily="34" charset="0"/>
                <a:cs typeface="Calibri" panose="020F0502020204030204" pitchFamily="34" charset="0"/>
              </a:rPr>
              <a:t>Access to a directory means that the user can read the contents. The user can look at the </a:t>
            </a:r>
          </a:p>
          <a:p>
            <a:pPr marL="0" marR="0" algn="just">
              <a:lnSpc>
                <a:spcPct val="160000"/>
              </a:lnSpc>
              <a:spcBef>
                <a:spcPts val="0"/>
              </a:spcBef>
              <a:spcAft>
                <a:spcPts val="700"/>
              </a:spcAft>
            </a:pPr>
            <a:r>
              <a:rPr lang="en-US" sz="1800" b="1" dirty="0">
                <a:solidFill>
                  <a:schemeClr val="tx1"/>
                </a:solidFill>
                <a:effectLst/>
                <a:latin typeface="URW Bookman"/>
                <a:ea typeface="Calibri" panose="020F0502020204030204" pitchFamily="34" charset="0"/>
                <a:cs typeface="Calibri" panose="020F0502020204030204" pitchFamily="34" charset="0"/>
              </a:rPr>
              <a:t>filenames </a:t>
            </a:r>
            <a:r>
              <a:rPr lang="en-US" sz="1800" dirty="0">
                <a:solidFill>
                  <a:schemeClr val="tx1"/>
                </a:solidFill>
                <a:effectLst/>
                <a:latin typeface="URW Bookman"/>
                <a:ea typeface="Calibri" panose="020F0502020204030204" pitchFamily="34" charset="0"/>
                <a:cs typeface="Calibri" panose="020F0502020204030204" pitchFamily="34" charset="0"/>
              </a:rPr>
              <a:t>inside the directory.</a:t>
            </a: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nSpc>
                <a:spcPct val="125000"/>
              </a:lnSpc>
              <a:spcBef>
                <a:spcPts val="0"/>
              </a:spcBef>
              <a:spcAft>
                <a:spcPts val="0"/>
              </a:spcAft>
              <a:buFont typeface="Arial" panose="020B0604020202020204" pitchFamily="34" charset="0"/>
              <a:buChar char="•"/>
            </a:pPr>
            <a:r>
              <a:rPr lang="en-US" sz="1800" b="0" dirty="0">
                <a:solidFill>
                  <a:schemeClr val="tx1"/>
                </a:solidFill>
                <a:effectLst/>
                <a:latin typeface="URW Bookman"/>
                <a:ea typeface="DejaVu Sans"/>
                <a:cs typeface="DejaVu Sans"/>
              </a:rPr>
              <a:t>Write</a:t>
            </a:r>
            <a:endParaRPr lang="en-IN" sz="1800" b="1" dirty="0">
              <a:solidFill>
                <a:schemeClr val="tx1"/>
              </a:solidFill>
              <a:effectLst/>
              <a:latin typeface="Liberation Serif"/>
              <a:ea typeface="DejaVu Sans"/>
              <a:cs typeface="DejaVu Sans"/>
            </a:endParaRPr>
          </a:p>
          <a:p>
            <a:pPr marL="0" marR="0" algn="just">
              <a:lnSpc>
                <a:spcPct val="160000"/>
              </a:lnSpc>
              <a:spcBef>
                <a:spcPts val="0"/>
              </a:spcBef>
              <a:spcAft>
                <a:spcPts val="700"/>
              </a:spcAft>
            </a:pPr>
            <a:r>
              <a:rPr lang="en-US" sz="1800" dirty="0">
                <a:solidFill>
                  <a:schemeClr val="tx1"/>
                </a:solidFill>
                <a:effectLst/>
                <a:latin typeface="URW Bookman"/>
                <a:ea typeface="Calibri" panose="020F0502020204030204" pitchFamily="34" charset="0"/>
                <a:cs typeface="Calibri" panose="020F0502020204030204" pitchFamily="34" charset="0"/>
              </a:rPr>
              <a:t>Access means that the user can add or delete files from the directory.</a:t>
            </a: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nSpc>
                <a:spcPct val="125000"/>
              </a:lnSpc>
              <a:spcBef>
                <a:spcPts val="0"/>
              </a:spcBef>
              <a:spcAft>
                <a:spcPts val="0"/>
              </a:spcAft>
              <a:buFont typeface="Arial" panose="020B0604020202020204" pitchFamily="34" charset="0"/>
              <a:buChar char="•"/>
            </a:pPr>
            <a:r>
              <a:rPr lang="en-US" sz="1800" b="0" dirty="0">
                <a:solidFill>
                  <a:schemeClr val="tx1"/>
                </a:solidFill>
                <a:effectLst/>
                <a:latin typeface="URW Bookman"/>
                <a:ea typeface="DejaVu Sans"/>
                <a:cs typeface="DejaVu Sans"/>
              </a:rPr>
              <a:t>Execute</a:t>
            </a:r>
            <a:endParaRPr lang="en-IN" sz="1800" b="1" dirty="0">
              <a:solidFill>
                <a:schemeClr val="tx1"/>
              </a:solidFill>
              <a:effectLst/>
              <a:latin typeface="Liberation Serif"/>
              <a:ea typeface="DejaVu Sans"/>
              <a:cs typeface="DejaVu Sans"/>
            </a:endParaRPr>
          </a:p>
          <a:p>
            <a:pPr marL="0" marR="0" algn="just">
              <a:lnSpc>
                <a:spcPct val="160000"/>
              </a:lnSpc>
              <a:spcBef>
                <a:spcPts val="0"/>
              </a:spcBef>
              <a:spcAft>
                <a:spcPts val="700"/>
              </a:spcAft>
            </a:pPr>
            <a:r>
              <a:rPr lang="en-US" sz="1800" dirty="0">
                <a:solidFill>
                  <a:schemeClr val="tx1"/>
                </a:solidFill>
                <a:effectLst/>
                <a:latin typeface="URW Bookman"/>
                <a:ea typeface="Calibri" panose="020F0502020204030204" pitchFamily="34" charset="0"/>
                <a:cs typeface="Calibri" panose="020F0502020204030204" pitchFamily="34" charset="0"/>
              </a:rPr>
              <a:t>Executing a directory doesn't really make sense, so think of this as a traverse permission.</a:t>
            </a: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646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73FB-E814-A8B5-E293-3A1C55B60FD6}"/>
              </a:ext>
            </a:extLst>
          </p:cNvPr>
          <p:cNvSpPr>
            <a:spLocks noGrp="1"/>
          </p:cNvSpPr>
          <p:nvPr>
            <p:ph type="title"/>
          </p:nvPr>
        </p:nvSpPr>
        <p:spPr/>
        <p:txBody>
          <a:bodyPr>
            <a:normAutofit/>
          </a:bodyPr>
          <a:lstStyle/>
          <a:p>
            <a:r>
              <a:rPr lang="en-US" b="1" dirty="0">
                <a:solidFill>
                  <a:srgbClr val="000000"/>
                </a:solidFill>
                <a:effectLst/>
                <a:latin typeface="URW Bookman"/>
                <a:ea typeface="DejaVu Sans"/>
                <a:cs typeface="DejaVu Sans"/>
              </a:rPr>
              <a:t>Changing Permissions</a:t>
            </a:r>
            <a:endParaRPr lang="en-IN" sz="6000" dirty="0"/>
          </a:p>
        </p:txBody>
      </p:sp>
      <p:sp>
        <p:nvSpPr>
          <p:cNvPr id="3" name="Content Placeholder 2">
            <a:extLst>
              <a:ext uri="{FF2B5EF4-FFF2-40B4-BE49-F238E27FC236}">
                <a16:creationId xmlns:a16="http://schemas.microsoft.com/office/drawing/2014/main" id="{4B272946-50FA-2C08-1422-629ED65BDE21}"/>
              </a:ext>
            </a:extLst>
          </p:cNvPr>
          <p:cNvSpPr>
            <a:spLocks noGrp="1"/>
          </p:cNvSpPr>
          <p:nvPr>
            <p:ph sz="quarter" idx="13"/>
          </p:nvPr>
        </p:nvSpPr>
        <p:spPr/>
        <p:txBody>
          <a:bodyPr/>
          <a:lstStyle/>
          <a:p>
            <a:pPr marL="0" marR="0">
              <a:lnSpc>
                <a:spcPct val="115000"/>
              </a:lnSpc>
              <a:spcBef>
                <a:spcPts val="0"/>
              </a:spcBef>
              <a:spcAft>
                <a:spcPts val="700"/>
              </a:spcAft>
            </a:pPr>
            <a:r>
              <a:rPr lang="en-US" sz="1800" dirty="0">
                <a:solidFill>
                  <a:schemeClr val="tx1"/>
                </a:solidFill>
                <a:effectLst/>
                <a:latin typeface="URW Bookman"/>
                <a:ea typeface="Calibri" panose="020F0502020204030204" pitchFamily="34" charset="0"/>
                <a:cs typeface="Calibri" panose="020F0502020204030204" pitchFamily="34" charset="0"/>
              </a:rPr>
              <a:t>1. symbolic mode</a:t>
            </a: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spcBef>
                <a:spcPts val="0"/>
              </a:spcBef>
              <a:spcAft>
                <a:spcPts val="700"/>
              </a:spcAft>
            </a:pPr>
            <a:r>
              <a:rPr lang="en-US" sz="1800" dirty="0">
                <a:solidFill>
                  <a:schemeClr val="tx1"/>
                </a:solidFill>
                <a:effectLst/>
                <a:latin typeface="URW Bookman"/>
                <a:ea typeface="Calibri" panose="020F0502020204030204" pitchFamily="34" charset="0"/>
                <a:cs typeface="Calibri" panose="020F0502020204030204" pitchFamily="34" charset="0"/>
              </a:rPr>
              <a:t>2. absolute permissions</a:t>
            </a:r>
            <a:endParaRPr lang="en-IN" sz="1800" dirty="0">
              <a:solidFill>
                <a:schemeClr val="tx1"/>
              </a:solidFill>
              <a:effectLst/>
              <a:latin typeface="URW Bookman"/>
              <a:ea typeface="Calibri" panose="020F0502020204030204" pitchFamily="34" charset="0"/>
              <a:cs typeface="Calibri" panose="020F0502020204030204" pitchFamily="34" charset="0"/>
            </a:endParaRPr>
          </a:p>
          <a:p>
            <a:pPr marL="0" marR="0">
              <a:lnSpc>
                <a:spcPct val="115000"/>
              </a:lnSpc>
              <a:spcBef>
                <a:spcPts val="0"/>
              </a:spcBef>
              <a:spcAft>
                <a:spcPts val="700"/>
              </a:spcAft>
            </a:pP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7D54E459-DDC9-F57B-8184-3B1DB720F9D3}"/>
              </a:ext>
            </a:extLst>
          </p:cNvPr>
          <p:cNvGraphicFramePr>
            <a:graphicFrameLocks noGrp="1"/>
          </p:cNvGraphicFramePr>
          <p:nvPr>
            <p:extLst>
              <p:ext uri="{D42A27DB-BD31-4B8C-83A1-F6EECF244321}">
                <p14:modId xmlns:p14="http://schemas.microsoft.com/office/powerpoint/2010/main" val="1040913261"/>
              </p:ext>
            </p:extLst>
          </p:nvPr>
        </p:nvGraphicFramePr>
        <p:xfrm>
          <a:off x="4053840" y="2560320"/>
          <a:ext cx="6990079" cy="3977640"/>
        </p:xfrm>
        <a:graphic>
          <a:graphicData uri="http://schemas.openxmlformats.org/drawingml/2006/table">
            <a:tbl>
              <a:tblPr firstRow="1" firstCol="1" bandRow="1">
                <a:tableStyleId>{5C22544A-7EE6-4342-B048-85BDC9FD1C3A}</a:tableStyleId>
              </a:tblPr>
              <a:tblGrid>
                <a:gridCol w="973927">
                  <a:extLst>
                    <a:ext uri="{9D8B030D-6E8A-4147-A177-3AD203B41FA5}">
                      <a16:colId xmlns:a16="http://schemas.microsoft.com/office/drawing/2014/main" val="330227678"/>
                    </a:ext>
                  </a:extLst>
                </a:gridCol>
                <a:gridCol w="5372622">
                  <a:extLst>
                    <a:ext uri="{9D8B030D-6E8A-4147-A177-3AD203B41FA5}">
                      <a16:colId xmlns:a16="http://schemas.microsoft.com/office/drawing/2014/main" val="1678819810"/>
                    </a:ext>
                  </a:extLst>
                </a:gridCol>
                <a:gridCol w="643530">
                  <a:extLst>
                    <a:ext uri="{9D8B030D-6E8A-4147-A177-3AD203B41FA5}">
                      <a16:colId xmlns:a16="http://schemas.microsoft.com/office/drawing/2014/main" val="16298698"/>
                    </a:ext>
                  </a:extLst>
                </a:gridCol>
              </a:tblGrid>
              <a:tr h="441960">
                <a:tc>
                  <a:txBody>
                    <a:bodyPr/>
                    <a:lstStyle/>
                    <a:p>
                      <a:pPr marL="0" marR="0" algn="ctr">
                        <a:lnSpc>
                          <a:spcPct val="141000"/>
                        </a:lnSpc>
                        <a:spcBef>
                          <a:spcPts val="0"/>
                        </a:spcBef>
                        <a:spcAft>
                          <a:spcPts val="1000"/>
                        </a:spcAft>
                      </a:pPr>
                      <a:r>
                        <a:rPr lang="en-US" sz="900" dirty="0">
                          <a:solidFill>
                            <a:schemeClr val="tx1"/>
                          </a:solidFill>
                          <a:effectLst/>
                          <a:highlight>
                            <a:srgbClr val="EEEEEE"/>
                          </a:highlight>
                        </a:rPr>
                        <a:t>Number</a:t>
                      </a:r>
                      <a:endParaRPr lang="en-IN" sz="900" b="1" dirty="0">
                        <a:solidFill>
                          <a:schemeClr val="tx1"/>
                        </a:solidFill>
                        <a:effectLst/>
                        <a:highlight>
                          <a:srgbClr val="EEEEEE"/>
                        </a:highlight>
                        <a:latin typeface="Calibri" panose="020F0502020204030204" pitchFamily="34" charset="0"/>
                        <a:ea typeface="Calibri" panose="020F0502020204030204" pitchFamily="34" charset="0"/>
                        <a:cs typeface="Calibri" panose="020F0502020204030204" pitchFamily="34" charset="0"/>
                      </a:endParaRPr>
                    </a:p>
                  </a:txBody>
                  <a:tcPr marL="62313" marR="62313" marT="62313" marB="62313" anchor="ctr"/>
                </a:tc>
                <a:tc>
                  <a:txBody>
                    <a:bodyPr/>
                    <a:lstStyle/>
                    <a:p>
                      <a:pPr marL="0" marR="0" algn="ctr">
                        <a:lnSpc>
                          <a:spcPct val="141000"/>
                        </a:lnSpc>
                        <a:spcBef>
                          <a:spcPts val="0"/>
                        </a:spcBef>
                        <a:spcAft>
                          <a:spcPts val="1000"/>
                        </a:spcAft>
                      </a:pPr>
                      <a:r>
                        <a:rPr lang="en-US" sz="900" dirty="0">
                          <a:solidFill>
                            <a:schemeClr val="tx1"/>
                          </a:solidFill>
                          <a:effectLst/>
                          <a:highlight>
                            <a:srgbClr val="EEEEEE"/>
                          </a:highlight>
                        </a:rPr>
                        <a:t>Octal Permission Representation</a:t>
                      </a:r>
                      <a:endParaRPr lang="en-IN" sz="900" b="1" dirty="0">
                        <a:solidFill>
                          <a:schemeClr val="tx1"/>
                        </a:solidFill>
                        <a:effectLst/>
                        <a:highlight>
                          <a:srgbClr val="EEEEEE"/>
                        </a:highlight>
                        <a:latin typeface="Calibri" panose="020F0502020204030204" pitchFamily="34" charset="0"/>
                        <a:ea typeface="Calibri" panose="020F0502020204030204" pitchFamily="34" charset="0"/>
                        <a:cs typeface="Calibri" panose="020F0502020204030204" pitchFamily="34" charset="0"/>
                      </a:endParaRPr>
                    </a:p>
                  </a:txBody>
                  <a:tcPr marL="62313" marR="62313" marT="62313" marB="62313" anchor="ctr"/>
                </a:tc>
                <a:tc>
                  <a:txBody>
                    <a:bodyPr/>
                    <a:lstStyle/>
                    <a:p>
                      <a:pPr marL="0" marR="0" algn="ctr">
                        <a:lnSpc>
                          <a:spcPct val="141000"/>
                        </a:lnSpc>
                        <a:spcBef>
                          <a:spcPts val="0"/>
                        </a:spcBef>
                        <a:spcAft>
                          <a:spcPts val="1000"/>
                        </a:spcAft>
                      </a:pPr>
                      <a:r>
                        <a:rPr lang="en-US" sz="900" dirty="0">
                          <a:solidFill>
                            <a:schemeClr val="tx1"/>
                          </a:solidFill>
                          <a:effectLst/>
                          <a:highlight>
                            <a:srgbClr val="EEEEEE"/>
                          </a:highlight>
                        </a:rPr>
                        <a:t>Ref</a:t>
                      </a:r>
                      <a:endParaRPr lang="en-IN" sz="900" b="1" dirty="0">
                        <a:solidFill>
                          <a:schemeClr val="tx1"/>
                        </a:solidFill>
                        <a:effectLst/>
                        <a:highlight>
                          <a:srgbClr val="EEEEEE"/>
                        </a:highlight>
                        <a:latin typeface="Calibri" panose="020F0502020204030204" pitchFamily="34" charset="0"/>
                        <a:ea typeface="Calibri" panose="020F0502020204030204" pitchFamily="34" charset="0"/>
                        <a:cs typeface="Calibri" panose="020F0502020204030204" pitchFamily="34" charset="0"/>
                      </a:endParaRPr>
                    </a:p>
                  </a:txBody>
                  <a:tcPr marL="62313" marR="62313" marT="62313" marB="62313" anchor="ctr"/>
                </a:tc>
                <a:extLst>
                  <a:ext uri="{0D108BD9-81ED-4DB2-BD59-A6C34878D82A}">
                    <a16:rowId xmlns:a16="http://schemas.microsoft.com/office/drawing/2014/main" val="1002411436"/>
                  </a:ext>
                </a:extLst>
              </a:tr>
              <a:tr h="441960">
                <a:tc>
                  <a:txBody>
                    <a:bodyPr/>
                    <a:lstStyle/>
                    <a:p>
                      <a:pPr marL="0" marR="0" algn="ctr">
                        <a:lnSpc>
                          <a:spcPct val="141000"/>
                        </a:lnSpc>
                        <a:spcBef>
                          <a:spcPts val="0"/>
                        </a:spcBef>
                        <a:spcAft>
                          <a:spcPts val="1000"/>
                        </a:spcAft>
                      </a:pPr>
                      <a:r>
                        <a:rPr lang="en-US" sz="900" dirty="0">
                          <a:solidFill>
                            <a:schemeClr val="tx1"/>
                          </a:solidFill>
                          <a:effectLst/>
                        </a:rPr>
                        <a:t>0</a:t>
                      </a:r>
                      <a:endParaRPr lang="en-IN" sz="9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2313" marR="62313" marT="62313" marB="62313" anchor="ctr"/>
                </a:tc>
                <a:tc>
                  <a:txBody>
                    <a:bodyPr/>
                    <a:lstStyle/>
                    <a:p>
                      <a:pPr marL="0" marR="0">
                        <a:lnSpc>
                          <a:spcPct val="141000"/>
                        </a:lnSpc>
                        <a:spcBef>
                          <a:spcPts val="0"/>
                        </a:spcBef>
                        <a:spcAft>
                          <a:spcPts val="1000"/>
                        </a:spcAft>
                      </a:pPr>
                      <a:r>
                        <a:rPr lang="en-US" sz="900">
                          <a:effectLst/>
                        </a:rPr>
                        <a:t>No permission</a:t>
                      </a:r>
                      <a:endParaRPr lang="en-IN" sz="900">
                        <a:effectLst/>
                        <a:latin typeface="Calibri" panose="020F0502020204030204" pitchFamily="34" charset="0"/>
                        <a:ea typeface="Calibri" panose="020F0502020204030204" pitchFamily="34" charset="0"/>
                        <a:cs typeface="Calibri" panose="020F0502020204030204" pitchFamily="34" charset="0"/>
                      </a:endParaRPr>
                    </a:p>
                  </a:txBody>
                  <a:tcPr marL="62313" marR="62313" marT="62313" marB="62313" anchor="ctr"/>
                </a:tc>
                <a:tc>
                  <a:txBody>
                    <a:bodyPr/>
                    <a:lstStyle/>
                    <a:p>
                      <a:pPr marL="0" marR="0" algn="ctr">
                        <a:lnSpc>
                          <a:spcPct val="141000"/>
                        </a:lnSpc>
                        <a:spcBef>
                          <a:spcPts val="0"/>
                        </a:spcBef>
                        <a:spcAft>
                          <a:spcPts val="1000"/>
                        </a:spcAft>
                      </a:pPr>
                      <a:r>
                        <a:rPr lang="en-US" sz="900">
                          <a:effectLst/>
                        </a:rPr>
                        <a:t>---</a:t>
                      </a:r>
                      <a:endParaRPr lang="en-IN" sz="900">
                        <a:effectLst/>
                        <a:latin typeface="Calibri" panose="020F0502020204030204" pitchFamily="34" charset="0"/>
                        <a:ea typeface="Calibri" panose="020F0502020204030204" pitchFamily="34" charset="0"/>
                        <a:cs typeface="Calibri" panose="020F0502020204030204" pitchFamily="34" charset="0"/>
                      </a:endParaRPr>
                    </a:p>
                  </a:txBody>
                  <a:tcPr marL="62313" marR="62313" marT="62313" marB="62313" anchor="ctr"/>
                </a:tc>
                <a:extLst>
                  <a:ext uri="{0D108BD9-81ED-4DB2-BD59-A6C34878D82A}">
                    <a16:rowId xmlns:a16="http://schemas.microsoft.com/office/drawing/2014/main" val="3411098918"/>
                  </a:ext>
                </a:extLst>
              </a:tr>
              <a:tr h="441960">
                <a:tc>
                  <a:txBody>
                    <a:bodyPr/>
                    <a:lstStyle/>
                    <a:p>
                      <a:pPr marL="0" marR="0" algn="ctr">
                        <a:lnSpc>
                          <a:spcPct val="141000"/>
                        </a:lnSpc>
                        <a:spcBef>
                          <a:spcPts val="0"/>
                        </a:spcBef>
                        <a:spcAft>
                          <a:spcPts val="1000"/>
                        </a:spcAft>
                      </a:pPr>
                      <a:r>
                        <a:rPr lang="en-US" sz="900" dirty="0">
                          <a:solidFill>
                            <a:schemeClr val="tx1"/>
                          </a:solidFill>
                          <a:effectLst/>
                        </a:rPr>
                        <a:t>1</a:t>
                      </a:r>
                      <a:endParaRPr lang="en-IN" sz="9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2313" marR="62313" marT="62313" marB="62313" anchor="ctr"/>
                </a:tc>
                <a:tc>
                  <a:txBody>
                    <a:bodyPr/>
                    <a:lstStyle/>
                    <a:p>
                      <a:pPr marL="0" marR="0">
                        <a:lnSpc>
                          <a:spcPct val="141000"/>
                        </a:lnSpc>
                        <a:spcBef>
                          <a:spcPts val="0"/>
                        </a:spcBef>
                        <a:spcAft>
                          <a:spcPts val="1000"/>
                        </a:spcAft>
                      </a:pPr>
                      <a:r>
                        <a:rPr lang="en-US" sz="900">
                          <a:effectLst/>
                        </a:rPr>
                        <a:t>Execute permission</a:t>
                      </a:r>
                      <a:endParaRPr lang="en-IN" sz="900">
                        <a:effectLst/>
                        <a:latin typeface="Calibri" panose="020F0502020204030204" pitchFamily="34" charset="0"/>
                        <a:ea typeface="Calibri" panose="020F0502020204030204" pitchFamily="34" charset="0"/>
                        <a:cs typeface="Calibri" panose="020F0502020204030204" pitchFamily="34" charset="0"/>
                      </a:endParaRPr>
                    </a:p>
                  </a:txBody>
                  <a:tcPr marL="62313" marR="62313" marT="62313" marB="62313" anchor="ctr"/>
                </a:tc>
                <a:tc>
                  <a:txBody>
                    <a:bodyPr/>
                    <a:lstStyle/>
                    <a:p>
                      <a:pPr marL="0" marR="0" algn="ctr">
                        <a:lnSpc>
                          <a:spcPct val="141000"/>
                        </a:lnSpc>
                        <a:spcBef>
                          <a:spcPts val="0"/>
                        </a:spcBef>
                        <a:spcAft>
                          <a:spcPts val="1000"/>
                        </a:spcAft>
                      </a:pPr>
                      <a:r>
                        <a:rPr lang="en-US" sz="900">
                          <a:effectLst/>
                        </a:rPr>
                        <a:t>--x</a:t>
                      </a:r>
                      <a:endParaRPr lang="en-IN" sz="900">
                        <a:effectLst/>
                        <a:latin typeface="Calibri" panose="020F0502020204030204" pitchFamily="34" charset="0"/>
                        <a:ea typeface="Calibri" panose="020F0502020204030204" pitchFamily="34" charset="0"/>
                        <a:cs typeface="Calibri" panose="020F0502020204030204" pitchFamily="34" charset="0"/>
                      </a:endParaRPr>
                    </a:p>
                  </a:txBody>
                  <a:tcPr marL="62313" marR="62313" marT="62313" marB="62313" anchor="ctr"/>
                </a:tc>
                <a:extLst>
                  <a:ext uri="{0D108BD9-81ED-4DB2-BD59-A6C34878D82A}">
                    <a16:rowId xmlns:a16="http://schemas.microsoft.com/office/drawing/2014/main" val="2481612896"/>
                  </a:ext>
                </a:extLst>
              </a:tr>
              <a:tr h="441960">
                <a:tc>
                  <a:txBody>
                    <a:bodyPr/>
                    <a:lstStyle/>
                    <a:p>
                      <a:pPr marL="0" marR="0" algn="ctr">
                        <a:lnSpc>
                          <a:spcPct val="141000"/>
                        </a:lnSpc>
                        <a:spcBef>
                          <a:spcPts val="0"/>
                        </a:spcBef>
                        <a:spcAft>
                          <a:spcPts val="1000"/>
                        </a:spcAft>
                      </a:pPr>
                      <a:r>
                        <a:rPr lang="en-US" sz="900" dirty="0">
                          <a:solidFill>
                            <a:schemeClr val="tx1"/>
                          </a:solidFill>
                          <a:effectLst/>
                        </a:rPr>
                        <a:t>2</a:t>
                      </a:r>
                      <a:endParaRPr lang="en-IN" sz="9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2313" marR="62313" marT="62313" marB="62313" anchor="ctr"/>
                </a:tc>
                <a:tc>
                  <a:txBody>
                    <a:bodyPr/>
                    <a:lstStyle/>
                    <a:p>
                      <a:pPr marL="0" marR="0">
                        <a:lnSpc>
                          <a:spcPct val="141000"/>
                        </a:lnSpc>
                        <a:spcBef>
                          <a:spcPts val="0"/>
                        </a:spcBef>
                        <a:spcAft>
                          <a:spcPts val="1000"/>
                        </a:spcAft>
                      </a:pPr>
                      <a:r>
                        <a:rPr lang="en-US" sz="900">
                          <a:effectLst/>
                        </a:rPr>
                        <a:t>Write permission</a:t>
                      </a:r>
                      <a:endParaRPr lang="en-IN" sz="900">
                        <a:effectLst/>
                        <a:latin typeface="Calibri" panose="020F0502020204030204" pitchFamily="34" charset="0"/>
                        <a:ea typeface="Calibri" panose="020F0502020204030204" pitchFamily="34" charset="0"/>
                        <a:cs typeface="Calibri" panose="020F0502020204030204" pitchFamily="34" charset="0"/>
                      </a:endParaRPr>
                    </a:p>
                  </a:txBody>
                  <a:tcPr marL="62313" marR="62313" marT="62313" marB="62313" anchor="ctr"/>
                </a:tc>
                <a:tc>
                  <a:txBody>
                    <a:bodyPr/>
                    <a:lstStyle/>
                    <a:p>
                      <a:pPr marL="0" marR="0" algn="ctr">
                        <a:lnSpc>
                          <a:spcPct val="141000"/>
                        </a:lnSpc>
                        <a:spcBef>
                          <a:spcPts val="0"/>
                        </a:spcBef>
                        <a:spcAft>
                          <a:spcPts val="1000"/>
                        </a:spcAft>
                      </a:pPr>
                      <a:r>
                        <a:rPr lang="en-US" sz="900">
                          <a:effectLst/>
                        </a:rPr>
                        <a:t>-w-</a:t>
                      </a:r>
                      <a:endParaRPr lang="en-IN" sz="900">
                        <a:effectLst/>
                        <a:latin typeface="Calibri" panose="020F0502020204030204" pitchFamily="34" charset="0"/>
                        <a:ea typeface="Calibri" panose="020F0502020204030204" pitchFamily="34" charset="0"/>
                        <a:cs typeface="Calibri" panose="020F0502020204030204" pitchFamily="34" charset="0"/>
                      </a:endParaRPr>
                    </a:p>
                  </a:txBody>
                  <a:tcPr marL="62313" marR="62313" marT="62313" marB="62313" anchor="ctr"/>
                </a:tc>
                <a:extLst>
                  <a:ext uri="{0D108BD9-81ED-4DB2-BD59-A6C34878D82A}">
                    <a16:rowId xmlns:a16="http://schemas.microsoft.com/office/drawing/2014/main" val="2229336520"/>
                  </a:ext>
                </a:extLst>
              </a:tr>
              <a:tr h="441960">
                <a:tc>
                  <a:txBody>
                    <a:bodyPr/>
                    <a:lstStyle/>
                    <a:p>
                      <a:pPr marL="0" marR="0" algn="ctr">
                        <a:lnSpc>
                          <a:spcPct val="141000"/>
                        </a:lnSpc>
                        <a:spcBef>
                          <a:spcPts val="0"/>
                        </a:spcBef>
                        <a:spcAft>
                          <a:spcPts val="1000"/>
                        </a:spcAft>
                      </a:pPr>
                      <a:r>
                        <a:rPr lang="en-US" sz="900" dirty="0">
                          <a:solidFill>
                            <a:schemeClr val="tx1"/>
                          </a:solidFill>
                          <a:effectLst/>
                        </a:rPr>
                        <a:t>3</a:t>
                      </a:r>
                      <a:endParaRPr lang="en-IN" sz="9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2313" marR="62313" marT="62313" marB="62313" anchor="ctr"/>
                </a:tc>
                <a:tc>
                  <a:txBody>
                    <a:bodyPr/>
                    <a:lstStyle/>
                    <a:p>
                      <a:pPr marL="0" marR="0">
                        <a:lnSpc>
                          <a:spcPct val="141000"/>
                        </a:lnSpc>
                        <a:spcBef>
                          <a:spcPts val="0"/>
                        </a:spcBef>
                        <a:spcAft>
                          <a:spcPts val="1000"/>
                        </a:spcAft>
                      </a:pPr>
                      <a:r>
                        <a:rPr lang="en-US" sz="900">
                          <a:effectLst/>
                        </a:rPr>
                        <a:t>Execute and write permission: 1 (execute) + 2 (write) = 3</a:t>
                      </a:r>
                      <a:endParaRPr lang="en-IN" sz="900">
                        <a:effectLst/>
                        <a:latin typeface="Calibri" panose="020F0502020204030204" pitchFamily="34" charset="0"/>
                        <a:ea typeface="Calibri" panose="020F0502020204030204" pitchFamily="34" charset="0"/>
                        <a:cs typeface="Calibri" panose="020F0502020204030204" pitchFamily="34" charset="0"/>
                      </a:endParaRPr>
                    </a:p>
                  </a:txBody>
                  <a:tcPr marL="62313" marR="62313" marT="62313" marB="62313" anchor="ctr"/>
                </a:tc>
                <a:tc>
                  <a:txBody>
                    <a:bodyPr/>
                    <a:lstStyle/>
                    <a:p>
                      <a:pPr marL="0" marR="0" algn="ctr">
                        <a:lnSpc>
                          <a:spcPct val="141000"/>
                        </a:lnSpc>
                        <a:spcBef>
                          <a:spcPts val="0"/>
                        </a:spcBef>
                        <a:spcAft>
                          <a:spcPts val="1000"/>
                        </a:spcAft>
                      </a:pPr>
                      <a:r>
                        <a:rPr lang="en-US" sz="900">
                          <a:effectLst/>
                        </a:rPr>
                        <a:t>-wx</a:t>
                      </a:r>
                      <a:endParaRPr lang="en-IN" sz="900">
                        <a:effectLst/>
                        <a:latin typeface="Calibri" panose="020F0502020204030204" pitchFamily="34" charset="0"/>
                        <a:ea typeface="Calibri" panose="020F0502020204030204" pitchFamily="34" charset="0"/>
                        <a:cs typeface="Calibri" panose="020F0502020204030204" pitchFamily="34" charset="0"/>
                      </a:endParaRPr>
                    </a:p>
                  </a:txBody>
                  <a:tcPr marL="62313" marR="62313" marT="62313" marB="62313" anchor="ctr"/>
                </a:tc>
                <a:extLst>
                  <a:ext uri="{0D108BD9-81ED-4DB2-BD59-A6C34878D82A}">
                    <a16:rowId xmlns:a16="http://schemas.microsoft.com/office/drawing/2014/main" val="1675261623"/>
                  </a:ext>
                </a:extLst>
              </a:tr>
              <a:tr h="441960">
                <a:tc>
                  <a:txBody>
                    <a:bodyPr/>
                    <a:lstStyle/>
                    <a:p>
                      <a:pPr marL="0" marR="0" algn="ctr">
                        <a:lnSpc>
                          <a:spcPct val="141000"/>
                        </a:lnSpc>
                        <a:spcBef>
                          <a:spcPts val="0"/>
                        </a:spcBef>
                        <a:spcAft>
                          <a:spcPts val="1000"/>
                        </a:spcAft>
                      </a:pPr>
                      <a:r>
                        <a:rPr lang="en-US" sz="900" dirty="0">
                          <a:solidFill>
                            <a:schemeClr val="tx1"/>
                          </a:solidFill>
                          <a:effectLst/>
                        </a:rPr>
                        <a:t>4</a:t>
                      </a:r>
                      <a:endParaRPr lang="en-IN" sz="9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2313" marR="62313" marT="62313" marB="62313" anchor="ctr"/>
                </a:tc>
                <a:tc>
                  <a:txBody>
                    <a:bodyPr/>
                    <a:lstStyle/>
                    <a:p>
                      <a:pPr marL="0" marR="0">
                        <a:lnSpc>
                          <a:spcPct val="141000"/>
                        </a:lnSpc>
                        <a:spcBef>
                          <a:spcPts val="0"/>
                        </a:spcBef>
                        <a:spcAft>
                          <a:spcPts val="1000"/>
                        </a:spcAft>
                      </a:pPr>
                      <a:r>
                        <a:rPr lang="en-US" sz="900">
                          <a:effectLst/>
                        </a:rPr>
                        <a:t>Read permission</a:t>
                      </a:r>
                      <a:endParaRPr lang="en-IN" sz="900">
                        <a:effectLst/>
                        <a:latin typeface="Calibri" panose="020F0502020204030204" pitchFamily="34" charset="0"/>
                        <a:ea typeface="Calibri" panose="020F0502020204030204" pitchFamily="34" charset="0"/>
                        <a:cs typeface="Calibri" panose="020F0502020204030204" pitchFamily="34" charset="0"/>
                      </a:endParaRPr>
                    </a:p>
                  </a:txBody>
                  <a:tcPr marL="62313" marR="62313" marT="62313" marB="62313" anchor="ctr"/>
                </a:tc>
                <a:tc>
                  <a:txBody>
                    <a:bodyPr/>
                    <a:lstStyle/>
                    <a:p>
                      <a:pPr marL="0" marR="0" algn="ctr">
                        <a:lnSpc>
                          <a:spcPct val="141000"/>
                        </a:lnSpc>
                        <a:spcBef>
                          <a:spcPts val="0"/>
                        </a:spcBef>
                        <a:spcAft>
                          <a:spcPts val="1000"/>
                        </a:spcAft>
                      </a:pPr>
                      <a:r>
                        <a:rPr lang="en-US" sz="900">
                          <a:effectLst/>
                        </a:rPr>
                        <a:t>r--</a:t>
                      </a:r>
                      <a:endParaRPr lang="en-IN" sz="900">
                        <a:effectLst/>
                        <a:latin typeface="Calibri" panose="020F0502020204030204" pitchFamily="34" charset="0"/>
                        <a:ea typeface="Calibri" panose="020F0502020204030204" pitchFamily="34" charset="0"/>
                        <a:cs typeface="Calibri" panose="020F0502020204030204" pitchFamily="34" charset="0"/>
                      </a:endParaRPr>
                    </a:p>
                  </a:txBody>
                  <a:tcPr marL="62313" marR="62313" marT="62313" marB="62313" anchor="ctr"/>
                </a:tc>
                <a:extLst>
                  <a:ext uri="{0D108BD9-81ED-4DB2-BD59-A6C34878D82A}">
                    <a16:rowId xmlns:a16="http://schemas.microsoft.com/office/drawing/2014/main" val="1921270901"/>
                  </a:ext>
                </a:extLst>
              </a:tr>
              <a:tr h="441960">
                <a:tc>
                  <a:txBody>
                    <a:bodyPr/>
                    <a:lstStyle/>
                    <a:p>
                      <a:pPr marL="0" marR="0" algn="ctr">
                        <a:lnSpc>
                          <a:spcPct val="141000"/>
                        </a:lnSpc>
                        <a:spcBef>
                          <a:spcPts val="0"/>
                        </a:spcBef>
                        <a:spcAft>
                          <a:spcPts val="1000"/>
                        </a:spcAft>
                      </a:pPr>
                      <a:r>
                        <a:rPr lang="en-US" sz="900" dirty="0">
                          <a:solidFill>
                            <a:schemeClr val="tx1"/>
                          </a:solidFill>
                          <a:effectLst/>
                        </a:rPr>
                        <a:t>5</a:t>
                      </a:r>
                      <a:endParaRPr lang="en-IN" sz="9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2313" marR="62313" marT="62313" marB="62313" anchor="ctr"/>
                </a:tc>
                <a:tc>
                  <a:txBody>
                    <a:bodyPr/>
                    <a:lstStyle/>
                    <a:p>
                      <a:pPr marL="0" marR="0">
                        <a:lnSpc>
                          <a:spcPct val="141000"/>
                        </a:lnSpc>
                        <a:spcBef>
                          <a:spcPts val="0"/>
                        </a:spcBef>
                        <a:spcAft>
                          <a:spcPts val="1000"/>
                        </a:spcAft>
                      </a:pPr>
                      <a:r>
                        <a:rPr lang="en-US" sz="900">
                          <a:effectLst/>
                        </a:rPr>
                        <a:t>Read and execute permission: 4 (read) + 1 (execute) = 5</a:t>
                      </a:r>
                      <a:endParaRPr lang="en-IN" sz="900">
                        <a:effectLst/>
                        <a:latin typeface="Calibri" panose="020F0502020204030204" pitchFamily="34" charset="0"/>
                        <a:ea typeface="Calibri" panose="020F0502020204030204" pitchFamily="34" charset="0"/>
                        <a:cs typeface="Calibri" panose="020F0502020204030204" pitchFamily="34" charset="0"/>
                      </a:endParaRPr>
                    </a:p>
                  </a:txBody>
                  <a:tcPr marL="62313" marR="62313" marT="62313" marB="62313" anchor="ctr"/>
                </a:tc>
                <a:tc>
                  <a:txBody>
                    <a:bodyPr/>
                    <a:lstStyle/>
                    <a:p>
                      <a:pPr marL="0" marR="0" algn="ctr">
                        <a:lnSpc>
                          <a:spcPct val="141000"/>
                        </a:lnSpc>
                        <a:spcBef>
                          <a:spcPts val="0"/>
                        </a:spcBef>
                        <a:spcAft>
                          <a:spcPts val="1000"/>
                        </a:spcAft>
                      </a:pPr>
                      <a:r>
                        <a:rPr lang="en-US" sz="900">
                          <a:effectLst/>
                        </a:rPr>
                        <a:t>r-x</a:t>
                      </a:r>
                      <a:endParaRPr lang="en-IN" sz="900">
                        <a:effectLst/>
                        <a:latin typeface="Calibri" panose="020F0502020204030204" pitchFamily="34" charset="0"/>
                        <a:ea typeface="Calibri" panose="020F0502020204030204" pitchFamily="34" charset="0"/>
                        <a:cs typeface="Calibri" panose="020F0502020204030204" pitchFamily="34" charset="0"/>
                      </a:endParaRPr>
                    </a:p>
                  </a:txBody>
                  <a:tcPr marL="62313" marR="62313" marT="62313" marB="62313" anchor="ctr"/>
                </a:tc>
                <a:extLst>
                  <a:ext uri="{0D108BD9-81ED-4DB2-BD59-A6C34878D82A}">
                    <a16:rowId xmlns:a16="http://schemas.microsoft.com/office/drawing/2014/main" val="3751489765"/>
                  </a:ext>
                </a:extLst>
              </a:tr>
              <a:tr h="441960">
                <a:tc>
                  <a:txBody>
                    <a:bodyPr/>
                    <a:lstStyle/>
                    <a:p>
                      <a:pPr marL="0" marR="0" algn="ctr">
                        <a:lnSpc>
                          <a:spcPct val="141000"/>
                        </a:lnSpc>
                        <a:spcBef>
                          <a:spcPts val="0"/>
                        </a:spcBef>
                        <a:spcAft>
                          <a:spcPts val="1000"/>
                        </a:spcAft>
                      </a:pPr>
                      <a:r>
                        <a:rPr lang="en-US" sz="900" dirty="0">
                          <a:solidFill>
                            <a:schemeClr val="tx1"/>
                          </a:solidFill>
                          <a:effectLst/>
                        </a:rPr>
                        <a:t>6</a:t>
                      </a:r>
                      <a:endParaRPr lang="en-IN" sz="9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2313" marR="62313" marT="62313" marB="62313" anchor="ctr"/>
                </a:tc>
                <a:tc>
                  <a:txBody>
                    <a:bodyPr/>
                    <a:lstStyle/>
                    <a:p>
                      <a:pPr marL="0" marR="0">
                        <a:lnSpc>
                          <a:spcPct val="141000"/>
                        </a:lnSpc>
                        <a:spcBef>
                          <a:spcPts val="0"/>
                        </a:spcBef>
                        <a:spcAft>
                          <a:spcPts val="1000"/>
                        </a:spcAft>
                      </a:pPr>
                      <a:r>
                        <a:rPr lang="en-US" sz="900">
                          <a:effectLst/>
                        </a:rPr>
                        <a:t>Read and write permission: 4 (read) + 2 (write) = 6</a:t>
                      </a:r>
                      <a:endParaRPr lang="en-IN" sz="900">
                        <a:effectLst/>
                        <a:latin typeface="Calibri" panose="020F0502020204030204" pitchFamily="34" charset="0"/>
                        <a:ea typeface="Calibri" panose="020F0502020204030204" pitchFamily="34" charset="0"/>
                        <a:cs typeface="Calibri" panose="020F0502020204030204" pitchFamily="34" charset="0"/>
                      </a:endParaRPr>
                    </a:p>
                  </a:txBody>
                  <a:tcPr marL="62313" marR="62313" marT="62313" marB="62313" anchor="ctr"/>
                </a:tc>
                <a:tc>
                  <a:txBody>
                    <a:bodyPr/>
                    <a:lstStyle/>
                    <a:p>
                      <a:pPr marL="0" marR="0" algn="ctr">
                        <a:lnSpc>
                          <a:spcPct val="141000"/>
                        </a:lnSpc>
                        <a:spcBef>
                          <a:spcPts val="0"/>
                        </a:spcBef>
                        <a:spcAft>
                          <a:spcPts val="1000"/>
                        </a:spcAft>
                      </a:pPr>
                      <a:r>
                        <a:rPr lang="en-US" sz="900">
                          <a:effectLst/>
                        </a:rPr>
                        <a:t>rw-</a:t>
                      </a:r>
                      <a:endParaRPr lang="en-IN" sz="900">
                        <a:effectLst/>
                        <a:latin typeface="Calibri" panose="020F0502020204030204" pitchFamily="34" charset="0"/>
                        <a:ea typeface="Calibri" panose="020F0502020204030204" pitchFamily="34" charset="0"/>
                        <a:cs typeface="Calibri" panose="020F0502020204030204" pitchFamily="34" charset="0"/>
                      </a:endParaRPr>
                    </a:p>
                  </a:txBody>
                  <a:tcPr marL="62313" marR="62313" marT="62313" marB="62313" anchor="ctr"/>
                </a:tc>
                <a:extLst>
                  <a:ext uri="{0D108BD9-81ED-4DB2-BD59-A6C34878D82A}">
                    <a16:rowId xmlns:a16="http://schemas.microsoft.com/office/drawing/2014/main" val="3694628116"/>
                  </a:ext>
                </a:extLst>
              </a:tr>
              <a:tr h="441960">
                <a:tc>
                  <a:txBody>
                    <a:bodyPr/>
                    <a:lstStyle/>
                    <a:p>
                      <a:pPr marL="0" marR="0" algn="ctr">
                        <a:lnSpc>
                          <a:spcPct val="141000"/>
                        </a:lnSpc>
                        <a:spcBef>
                          <a:spcPts val="0"/>
                        </a:spcBef>
                        <a:spcAft>
                          <a:spcPts val="1000"/>
                        </a:spcAft>
                      </a:pPr>
                      <a:r>
                        <a:rPr lang="en-US" sz="900" dirty="0">
                          <a:solidFill>
                            <a:schemeClr val="tx1"/>
                          </a:solidFill>
                          <a:effectLst/>
                        </a:rPr>
                        <a:t>7</a:t>
                      </a:r>
                      <a:endParaRPr lang="en-IN" sz="9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2313" marR="62313" marT="62313" marB="62313" anchor="ctr"/>
                </a:tc>
                <a:tc>
                  <a:txBody>
                    <a:bodyPr/>
                    <a:lstStyle/>
                    <a:p>
                      <a:pPr marL="0" marR="0">
                        <a:lnSpc>
                          <a:spcPct val="141000"/>
                        </a:lnSpc>
                        <a:spcBef>
                          <a:spcPts val="0"/>
                        </a:spcBef>
                        <a:spcAft>
                          <a:spcPts val="1000"/>
                        </a:spcAft>
                      </a:pPr>
                      <a:r>
                        <a:rPr lang="en-US" sz="900">
                          <a:effectLst/>
                        </a:rPr>
                        <a:t>All permissions: 4 (read) + 2 (write) + 1 (execute) = 7</a:t>
                      </a:r>
                      <a:endParaRPr lang="en-IN" sz="900">
                        <a:effectLst/>
                        <a:latin typeface="Calibri" panose="020F0502020204030204" pitchFamily="34" charset="0"/>
                        <a:ea typeface="Calibri" panose="020F0502020204030204" pitchFamily="34" charset="0"/>
                        <a:cs typeface="Calibri" panose="020F0502020204030204" pitchFamily="34" charset="0"/>
                      </a:endParaRPr>
                    </a:p>
                  </a:txBody>
                  <a:tcPr marL="62313" marR="62313" marT="62313" marB="62313" anchor="ctr"/>
                </a:tc>
                <a:tc>
                  <a:txBody>
                    <a:bodyPr/>
                    <a:lstStyle/>
                    <a:p>
                      <a:pPr marL="0" marR="0" algn="ctr">
                        <a:lnSpc>
                          <a:spcPct val="141000"/>
                        </a:lnSpc>
                        <a:spcBef>
                          <a:spcPts val="0"/>
                        </a:spcBef>
                        <a:spcAft>
                          <a:spcPts val="1000"/>
                        </a:spcAft>
                      </a:pPr>
                      <a:r>
                        <a:rPr lang="en-US" sz="900" dirty="0" err="1">
                          <a:effectLst/>
                        </a:rPr>
                        <a:t>rwx</a:t>
                      </a:r>
                      <a:endParaRPr lang="en-IN" sz="900" dirty="0">
                        <a:effectLst/>
                        <a:latin typeface="Calibri" panose="020F0502020204030204" pitchFamily="34" charset="0"/>
                        <a:ea typeface="Calibri" panose="020F0502020204030204" pitchFamily="34" charset="0"/>
                        <a:cs typeface="Calibri" panose="020F0502020204030204" pitchFamily="34" charset="0"/>
                      </a:endParaRPr>
                    </a:p>
                  </a:txBody>
                  <a:tcPr marL="62313" marR="62313" marT="62313" marB="62313" anchor="ctr"/>
                </a:tc>
                <a:extLst>
                  <a:ext uri="{0D108BD9-81ED-4DB2-BD59-A6C34878D82A}">
                    <a16:rowId xmlns:a16="http://schemas.microsoft.com/office/drawing/2014/main" val="3904489960"/>
                  </a:ext>
                </a:extLst>
              </a:tr>
            </a:tbl>
          </a:graphicData>
        </a:graphic>
      </p:graphicFrame>
    </p:spTree>
    <p:extLst>
      <p:ext uri="{BB962C8B-B14F-4D97-AF65-F5344CB8AC3E}">
        <p14:creationId xmlns:p14="http://schemas.microsoft.com/office/powerpoint/2010/main" val="1710402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FEFDE-01ED-A55E-0CF7-3F48EFC7C320}"/>
              </a:ext>
            </a:extLst>
          </p:cNvPr>
          <p:cNvSpPr>
            <a:spLocks noGrp="1"/>
          </p:cNvSpPr>
          <p:nvPr>
            <p:ph type="title"/>
          </p:nvPr>
        </p:nvSpPr>
        <p:spPr/>
        <p:txBody>
          <a:bodyPr/>
          <a:lstStyle/>
          <a:p>
            <a:r>
              <a:rPr lang="en-US" b="1" dirty="0">
                <a:latin typeface="URW Bookman"/>
              </a:rPr>
              <a:t>FILTERS</a:t>
            </a:r>
            <a:endParaRPr lang="en-IN" b="1" dirty="0">
              <a:latin typeface="URW Bookman"/>
            </a:endParaRPr>
          </a:p>
        </p:txBody>
      </p:sp>
      <p:sp>
        <p:nvSpPr>
          <p:cNvPr id="3" name="Content Placeholder 2">
            <a:extLst>
              <a:ext uri="{FF2B5EF4-FFF2-40B4-BE49-F238E27FC236}">
                <a16:creationId xmlns:a16="http://schemas.microsoft.com/office/drawing/2014/main" id="{ECD91CD3-E770-5493-284A-AAD1ED6DC8D7}"/>
              </a:ext>
            </a:extLst>
          </p:cNvPr>
          <p:cNvSpPr>
            <a:spLocks noGrp="1"/>
          </p:cNvSpPr>
          <p:nvPr>
            <p:ph sz="quarter" idx="13"/>
          </p:nvPr>
        </p:nvSpPr>
        <p:spPr>
          <a:xfrm>
            <a:off x="1262380" y="2458720"/>
            <a:ext cx="5393944" cy="3977640"/>
          </a:xfrm>
        </p:spPr>
        <p:txBody>
          <a:bodyPr>
            <a:normAutofit/>
          </a:bodyPr>
          <a:lstStyle/>
          <a:p>
            <a:pPr marL="285750" indent="-285750">
              <a:lnSpc>
                <a:spcPct val="100000"/>
              </a:lnSpc>
              <a:buFont typeface="Arial" panose="020B0604020202020204" pitchFamily="34" charset="0"/>
              <a:buChar char="•"/>
            </a:pPr>
            <a:r>
              <a:rPr lang="en-IN" sz="1800" dirty="0">
                <a:solidFill>
                  <a:schemeClr val="tx1"/>
                </a:solidFill>
                <a:latin typeface="URW Bookman"/>
                <a:ea typeface="Calibri" panose="020F0502020204030204" pitchFamily="34" charset="0"/>
                <a:cs typeface="Calibri" panose="020F0502020204030204" pitchFamily="34" charset="0"/>
              </a:rPr>
              <a:t>grep </a:t>
            </a:r>
          </a:p>
          <a:p>
            <a:pPr>
              <a:lnSpc>
                <a:spcPct val="100000"/>
              </a:lnSpc>
            </a:pPr>
            <a:r>
              <a:rPr lang="en-IN" sz="1800" dirty="0">
                <a:solidFill>
                  <a:schemeClr val="tx1"/>
                </a:solidFill>
                <a:latin typeface="URW Bookman"/>
                <a:ea typeface="Calibri" panose="020F0502020204030204" pitchFamily="34" charset="0"/>
                <a:cs typeface="Calibri" panose="020F0502020204030204" pitchFamily="34" charset="0"/>
              </a:rPr>
              <a:t>Syntax : grep filename</a:t>
            </a:r>
          </a:p>
          <a:p>
            <a:pPr marL="285750" indent="-285750">
              <a:lnSpc>
                <a:spcPct val="100000"/>
              </a:lnSpc>
              <a:buFont typeface="Arial" panose="020B0604020202020204" pitchFamily="34" charset="0"/>
              <a:buChar char="•"/>
            </a:pPr>
            <a:r>
              <a:rPr lang="en-IN" sz="1800" dirty="0">
                <a:solidFill>
                  <a:schemeClr val="tx1"/>
                </a:solidFill>
                <a:latin typeface="URW Bookman"/>
                <a:ea typeface="Calibri" panose="020F0502020204030204" pitchFamily="34" charset="0"/>
                <a:cs typeface="Calibri" panose="020F0502020204030204" pitchFamily="34" charset="0"/>
              </a:rPr>
              <a:t>Head</a:t>
            </a:r>
          </a:p>
          <a:p>
            <a:pPr>
              <a:lnSpc>
                <a:spcPct val="100000"/>
              </a:lnSpc>
            </a:pPr>
            <a:r>
              <a:rPr lang="en-IN" sz="1800" dirty="0">
                <a:solidFill>
                  <a:schemeClr val="tx1"/>
                </a:solidFill>
                <a:latin typeface="URW Bookman"/>
                <a:ea typeface="Calibri" panose="020F0502020204030204" pitchFamily="34" charset="0"/>
                <a:cs typeface="Calibri" panose="020F0502020204030204" pitchFamily="34" charset="0"/>
              </a:rPr>
              <a:t>Syntax : head filename</a:t>
            </a:r>
          </a:p>
          <a:p>
            <a:pPr marL="285750" indent="-285750">
              <a:lnSpc>
                <a:spcPct val="100000"/>
              </a:lnSpc>
              <a:buFont typeface="Arial" panose="020B0604020202020204" pitchFamily="34" charset="0"/>
              <a:buChar char="•"/>
            </a:pPr>
            <a:r>
              <a:rPr lang="en-IN" sz="1800" dirty="0">
                <a:solidFill>
                  <a:schemeClr val="tx1"/>
                </a:solidFill>
                <a:latin typeface="URW Bookman"/>
                <a:ea typeface="Calibri" panose="020F0502020204030204" pitchFamily="34" charset="0"/>
                <a:cs typeface="Calibri" panose="020F0502020204030204" pitchFamily="34" charset="0"/>
              </a:rPr>
              <a:t>Tai</a:t>
            </a:r>
          </a:p>
          <a:p>
            <a:pPr>
              <a:lnSpc>
                <a:spcPct val="100000"/>
              </a:lnSpc>
            </a:pPr>
            <a:r>
              <a:rPr lang="en-IN" sz="1800" dirty="0" err="1">
                <a:solidFill>
                  <a:schemeClr val="tx1"/>
                </a:solidFill>
                <a:latin typeface="URW Bookman"/>
                <a:ea typeface="Calibri" panose="020F0502020204030204" pitchFamily="34" charset="0"/>
                <a:cs typeface="Calibri" panose="020F0502020204030204" pitchFamily="34" charset="0"/>
              </a:rPr>
              <a:t>lSyntax</a:t>
            </a:r>
            <a:r>
              <a:rPr lang="en-IN" sz="1800" dirty="0">
                <a:solidFill>
                  <a:schemeClr val="tx1"/>
                </a:solidFill>
                <a:latin typeface="URW Bookman"/>
                <a:ea typeface="Calibri" panose="020F0502020204030204" pitchFamily="34" charset="0"/>
                <a:cs typeface="Calibri" panose="020F0502020204030204" pitchFamily="34" charset="0"/>
              </a:rPr>
              <a:t> : tail filename</a:t>
            </a:r>
          </a:p>
        </p:txBody>
      </p:sp>
      <p:sp>
        <p:nvSpPr>
          <p:cNvPr id="4" name="TextBox 3">
            <a:extLst>
              <a:ext uri="{FF2B5EF4-FFF2-40B4-BE49-F238E27FC236}">
                <a16:creationId xmlns:a16="http://schemas.microsoft.com/office/drawing/2014/main" id="{EF71B863-F53C-B6BB-8642-B55BB882BEAC}"/>
              </a:ext>
            </a:extLst>
          </p:cNvPr>
          <p:cNvSpPr txBox="1"/>
          <p:nvPr/>
        </p:nvSpPr>
        <p:spPr>
          <a:xfrm>
            <a:off x="6258562" y="2560320"/>
            <a:ext cx="5008880" cy="313932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URW Bookman"/>
                <a:ea typeface="Calibri" panose="020F0502020204030204" pitchFamily="34" charset="0"/>
                <a:cs typeface="Calibri" panose="020F0502020204030204" pitchFamily="34" charset="0"/>
              </a:rPr>
              <a:t>Cut</a:t>
            </a:r>
          </a:p>
          <a:p>
            <a:endParaRPr lang="en-IN" dirty="0">
              <a:latin typeface="URW Bookman"/>
              <a:ea typeface="Calibri" panose="020F0502020204030204" pitchFamily="34" charset="0"/>
              <a:cs typeface="Calibri" panose="020F0502020204030204" pitchFamily="34" charset="0"/>
            </a:endParaRPr>
          </a:p>
          <a:p>
            <a:r>
              <a:rPr lang="en-IN" dirty="0">
                <a:latin typeface="URW Bookman"/>
                <a:ea typeface="Calibri" panose="020F0502020204030204" pitchFamily="34" charset="0"/>
                <a:cs typeface="Calibri" panose="020F0502020204030204" pitchFamily="34" charset="0"/>
              </a:rPr>
              <a:t>Syntax : cut filename</a:t>
            </a:r>
          </a:p>
          <a:p>
            <a:endParaRPr lang="en-IN" dirty="0">
              <a:latin typeface="URW Bookman"/>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URW Bookman"/>
                <a:ea typeface="Calibri" panose="020F0502020204030204" pitchFamily="34" charset="0"/>
                <a:cs typeface="Calibri" panose="020F0502020204030204" pitchFamily="34" charset="0"/>
              </a:rPr>
              <a:t>Paste</a:t>
            </a:r>
          </a:p>
          <a:p>
            <a:endParaRPr lang="en-IN" dirty="0">
              <a:latin typeface="URW Bookman"/>
              <a:ea typeface="Calibri" panose="020F0502020204030204" pitchFamily="34" charset="0"/>
              <a:cs typeface="Calibri" panose="020F0502020204030204" pitchFamily="34" charset="0"/>
            </a:endParaRPr>
          </a:p>
          <a:p>
            <a:r>
              <a:rPr lang="en-IN" dirty="0">
                <a:latin typeface="URW Bookman"/>
                <a:ea typeface="Calibri" panose="020F0502020204030204" pitchFamily="34" charset="0"/>
                <a:cs typeface="Calibri" panose="020F0502020204030204" pitchFamily="34" charset="0"/>
              </a:rPr>
              <a:t>Syntax : paste filename</a:t>
            </a:r>
          </a:p>
          <a:p>
            <a:endParaRPr lang="en-IN" dirty="0">
              <a:latin typeface="URW Bookman"/>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URW Bookman"/>
                <a:ea typeface="Calibri" panose="020F0502020204030204" pitchFamily="34" charset="0"/>
                <a:cs typeface="Calibri" panose="020F0502020204030204" pitchFamily="34" charset="0"/>
              </a:rPr>
              <a:t>Sort</a:t>
            </a:r>
          </a:p>
          <a:p>
            <a:endParaRPr lang="en-IN" dirty="0">
              <a:latin typeface="URW Bookman"/>
              <a:ea typeface="Calibri" panose="020F0502020204030204" pitchFamily="34" charset="0"/>
              <a:cs typeface="Calibri" panose="020F0502020204030204" pitchFamily="34" charset="0"/>
            </a:endParaRPr>
          </a:p>
          <a:p>
            <a:r>
              <a:rPr lang="en-IN" dirty="0">
                <a:latin typeface="URW Bookman"/>
                <a:ea typeface="Calibri" panose="020F0502020204030204" pitchFamily="34" charset="0"/>
                <a:cs typeface="Calibri" panose="020F0502020204030204" pitchFamily="34" charset="0"/>
              </a:rPr>
              <a:t>Syntax : sort filename</a:t>
            </a:r>
          </a:p>
        </p:txBody>
      </p:sp>
    </p:spTree>
    <p:extLst>
      <p:ext uri="{BB962C8B-B14F-4D97-AF65-F5344CB8AC3E}">
        <p14:creationId xmlns:p14="http://schemas.microsoft.com/office/powerpoint/2010/main" val="3277871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F2B4B-646D-714C-28C3-C97630001E77}"/>
              </a:ext>
            </a:extLst>
          </p:cNvPr>
          <p:cNvSpPr>
            <a:spLocks noGrp="1"/>
          </p:cNvSpPr>
          <p:nvPr>
            <p:ph type="title"/>
          </p:nvPr>
        </p:nvSpPr>
        <p:spPr/>
        <p:txBody>
          <a:bodyPr>
            <a:normAutofit/>
          </a:bodyPr>
          <a:lstStyle/>
          <a:p>
            <a:r>
              <a:rPr lang="en-US" b="1" dirty="0">
                <a:solidFill>
                  <a:schemeClr val="tx1"/>
                </a:solidFill>
                <a:effectLst/>
                <a:latin typeface="URW Bookman"/>
                <a:ea typeface="Calibri" panose="020F0502020204030204" pitchFamily="34" charset="0"/>
                <a:cs typeface="Calibri" panose="020F0502020204030204" pitchFamily="34" charset="0"/>
              </a:rPr>
              <a:t>Processes Management</a:t>
            </a:r>
            <a:endParaRPr lang="en-IN" sz="6000" dirty="0">
              <a:solidFill>
                <a:schemeClr val="tx1"/>
              </a:solidFill>
            </a:endParaRPr>
          </a:p>
        </p:txBody>
      </p:sp>
      <p:sp>
        <p:nvSpPr>
          <p:cNvPr id="3" name="Content Placeholder 2">
            <a:extLst>
              <a:ext uri="{FF2B5EF4-FFF2-40B4-BE49-F238E27FC236}">
                <a16:creationId xmlns:a16="http://schemas.microsoft.com/office/drawing/2014/main" id="{0DD08724-0AFC-BA8D-00E0-15489B576568}"/>
              </a:ext>
            </a:extLst>
          </p:cNvPr>
          <p:cNvSpPr>
            <a:spLocks noGrp="1"/>
          </p:cNvSpPr>
          <p:nvPr>
            <p:ph sz="quarter" idx="13"/>
          </p:nvPr>
        </p:nvSpPr>
        <p:spPr/>
        <p:txBody>
          <a:bodyPr/>
          <a:lstStyle/>
          <a:p>
            <a:r>
              <a:rPr lang="en-US" sz="1800" b="1" dirty="0">
                <a:solidFill>
                  <a:schemeClr val="tx1"/>
                </a:solidFill>
                <a:effectLst/>
                <a:latin typeface="URW Bookman"/>
                <a:ea typeface="Calibri" panose="020F0502020204030204" pitchFamily="34" charset="0"/>
                <a:cs typeface="Calibri" panose="020F0502020204030204" pitchFamily="34" charset="0"/>
              </a:rPr>
              <a:t>Starting a Process</a:t>
            </a:r>
            <a:endParaRPr lang="en-IN" sz="1800" b="1" dirty="0">
              <a:solidFill>
                <a:schemeClr val="tx1"/>
              </a:solidFill>
              <a:effectLst/>
              <a:latin typeface="URW Bookman"/>
              <a:ea typeface="Calibri" panose="020F0502020204030204" pitchFamily="34" charset="0"/>
              <a:cs typeface="Calibri" panose="020F0502020204030204" pitchFamily="34" charset="0"/>
            </a:endParaRPr>
          </a:p>
          <a:p>
            <a:pPr marL="342900" marR="0" indent="-342900">
              <a:lnSpc>
                <a:spcPct val="115000"/>
              </a:lnSpc>
              <a:spcBef>
                <a:spcPts val="0"/>
              </a:spcBef>
              <a:spcAft>
                <a:spcPts val="700"/>
              </a:spcAft>
              <a:buFont typeface="Arial" panose="020B0604020202020204" pitchFamily="34" charset="0"/>
              <a:buChar char="•"/>
            </a:pPr>
            <a:r>
              <a:rPr lang="en-US" sz="1800" dirty="0">
                <a:solidFill>
                  <a:schemeClr val="tx1"/>
                </a:solidFill>
                <a:effectLst/>
                <a:latin typeface="URW Bookman"/>
                <a:ea typeface="Calibri" panose="020F0502020204030204" pitchFamily="34" charset="0"/>
                <a:cs typeface="Calibri" panose="020F0502020204030204" pitchFamily="34" charset="0"/>
              </a:rPr>
              <a:t>Foreground Processes</a:t>
            </a:r>
          </a:p>
          <a:p>
            <a:pPr marR="0">
              <a:lnSpc>
                <a:spcPct val="115000"/>
              </a:lnSpc>
              <a:spcBef>
                <a:spcPts val="0"/>
              </a:spcBef>
              <a:spcAft>
                <a:spcPts val="700"/>
              </a:spcAft>
            </a:pPr>
            <a:r>
              <a:rPr lang="en-US" sz="1800" dirty="0" err="1">
                <a:solidFill>
                  <a:schemeClr val="tx1"/>
                </a:solidFill>
                <a:effectLst/>
                <a:latin typeface="URW Bookman"/>
                <a:ea typeface="Calibri" panose="020F0502020204030204" pitchFamily="34" charset="0"/>
                <a:cs typeface="Calibri" panose="020F0502020204030204" pitchFamily="34" charset="0"/>
              </a:rPr>
              <a:t>Eg</a:t>
            </a:r>
            <a:r>
              <a:rPr lang="en-US" sz="1800" dirty="0">
                <a:solidFill>
                  <a:schemeClr val="tx1"/>
                </a:solidFill>
                <a:effectLst/>
                <a:latin typeface="URW Bookman"/>
                <a:ea typeface="Calibri" panose="020F0502020204030204" pitchFamily="34" charset="0"/>
                <a:cs typeface="Calibri" panose="020F0502020204030204" pitchFamily="34" charset="0"/>
              </a:rPr>
              <a:t> : ls cat and </a:t>
            </a:r>
            <a:r>
              <a:rPr lang="en-US" sz="1800" dirty="0" err="1">
                <a:solidFill>
                  <a:schemeClr val="tx1"/>
                </a:solidFill>
                <a:effectLst/>
                <a:latin typeface="URW Bookman"/>
                <a:ea typeface="Calibri" panose="020F0502020204030204" pitchFamily="34" charset="0"/>
                <a:cs typeface="Calibri" panose="020F0502020204030204" pitchFamily="34" charset="0"/>
              </a:rPr>
              <a:t>cal</a:t>
            </a:r>
            <a:r>
              <a:rPr lang="en-US" sz="1800" dirty="0">
                <a:solidFill>
                  <a:schemeClr val="tx1"/>
                </a:solidFill>
                <a:effectLst/>
                <a:latin typeface="URW Bookman"/>
                <a:ea typeface="Calibri" panose="020F0502020204030204" pitchFamily="34" charset="0"/>
                <a:cs typeface="Calibri" panose="020F0502020204030204" pitchFamily="34" charset="0"/>
              </a:rPr>
              <a:t> commands</a:t>
            </a:r>
            <a:endParaRPr lang="en-IN" sz="1800" dirty="0">
              <a:solidFill>
                <a:schemeClr val="tx1"/>
              </a:solidFill>
              <a:effectLst/>
              <a:latin typeface="URW Bookman"/>
              <a:ea typeface="Calibri" panose="020F0502020204030204" pitchFamily="34" charset="0"/>
              <a:cs typeface="Calibri" panose="020F0502020204030204" pitchFamily="34" charset="0"/>
            </a:endParaRPr>
          </a:p>
          <a:p>
            <a:pPr marL="342900" marR="0" indent="-342900">
              <a:lnSpc>
                <a:spcPct val="115000"/>
              </a:lnSpc>
              <a:spcBef>
                <a:spcPts val="0"/>
              </a:spcBef>
              <a:spcAft>
                <a:spcPts val="700"/>
              </a:spcAft>
              <a:buFont typeface="Arial" panose="020B0604020202020204" pitchFamily="34" charset="0"/>
              <a:buChar char="•"/>
            </a:pPr>
            <a:r>
              <a:rPr lang="en-US" sz="1800" dirty="0">
                <a:solidFill>
                  <a:schemeClr val="tx1"/>
                </a:solidFill>
                <a:effectLst/>
                <a:latin typeface="URW Bookman"/>
                <a:ea typeface="Calibri" panose="020F0502020204030204" pitchFamily="34" charset="0"/>
                <a:cs typeface="Calibri" panose="020F0502020204030204" pitchFamily="34" charset="0"/>
              </a:rPr>
              <a:t>Background processes</a:t>
            </a:r>
          </a:p>
          <a:p>
            <a:pPr marR="0">
              <a:lnSpc>
                <a:spcPct val="115000"/>
              </a:lnSpc>
              <a:spcBef>
                <a:spcPts val="0"/>
              </a:spcBef>
              <a:spcAft>
                <a:spcPts val="700"/>
              </a:spcAft>
            </a:pPr>
            <a:r>
              <a:rPr lang="en-IN" sz="1800" dirty="0" err="1">
                <a:solidFill>
                  <a:schemeClr val="tx1"/>
                </a:solidFill>
                <a:effectLst/>
                <a:latin typeface="URW Bookman"/>
                <a:ea typeface="Calibri" panose="020F0502020204030204" pitchFamily="34" charset="0"/>
                <a:cs typeface="Calibri" panose="020F0502020204030204" pitchFamily="34" charset="0"/>
              </a:rPr>
              <a:t>Eg</a:t>
            </a:r>
            <a:r>
              <a:rPr lang="en-IN" sz="1800" dirty="0">
                <a:solidFill>
                  <a:schemeClr val="tx1"/>
                </a:solidFill>
                <a:effectLst/>
                <a:latin typeface="URW Bookman"/>
                <a:ea typeface="Calibri" panose="020F0502020204030204" pitchFamily="34" charset="0"/>
                <a:cs typeface="Calibri" panose="020F0502020204030204" pitchFamily="34" charset="0"/>
              </a:rPr>
              <a:t> : ls ch*.doc &amp;</a:t>
            </a:r>
          </a:p>
        </p:txBody>
      </p:sp>
    </p:spTree>
    <p:extLst>
      <p:ext uri="{BB962C8B-B14F-4D97-AF65-F5344CB8AC3E}">
        <p14:creationId xmlns:p14="http://schemas.microsoft.com/office/powerpoint/2010/main" val="1005944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1743-7B60-657C-E852-1A4B8A5B3597}"/>
              </a:ext>
            </a:extLst>
          </p:cNvPr>
          <p:cNvSpPr>
            <a:spLocks noGrp="1"/>
          </p:cNvSpPr>
          <p:nvPr>
            <p:ph type="title"/>
          </p:nvPr>
        </p:nvSpPr>
        <p:spPr/>
        <p:txBody>
          <a:bodyPr/>
          <a:lstStyle/>
          <a:p>
            <a:r>
              <a:rPr lang="en-US" b="1" dirty="0">
                <a:effectLst/>
                <a:latin typeface="URW Bookman"/>
                <a:ea typeface="Calibri" panose="020F0502020204030204" pitchFamily="34" charset="0"/>
                <a:cs typeface="Calibri" panose="020F0502020204030204" pitchFamily="34" charset="0"/>
              </a:rPr>
              <a:t>Processes Management</a:t>
            </a:r>
            <a:endParaRPr lang="en-IN" dirty="0"/>
          </a:p>
        </p:txBody>
      </p:sp>
      <p:sp>
        <p:nvSpPr>
          <p:cNvPr id="3" name="Content Placeholder 2">
            <a:extLst>
              <a:ext uri="{FF2B5EF4-FFF2-40B4-BE49-F238E27FC236}">
                <a16:creationId xmlns:a16="http://schemas.microsoft.com/office/drawing/2014/main" id="{CC8B1A38-676D-6A6C-4565-3D32E1E07C1A}"/>
              </a:ext>
            </a:extLst>
          </p:cNvPr>
          <p:cNvSpPr>
            <a:spLocks noGrp="1"/>
          </p:cNvSpPr>
          <p:nvPr>
            <p:ph sz="quarter" idx="13"/>
          </p:nvPr>
        </p:nvSpPr>
        <p:spPr/>
        <p:txBody>
          <a:bodyPr/>
          <a:lstStyle/>
          <a:p>
            <a:r>
              <a:rPr lang="en-US" sz="1800" b="1" dirty="0">
                <a:solidFill>
                  <a:schemeClr val="tx1"/>
                </a:solidFill>
                <a:effectLst/>
                <a:latin typeface="URW Bookman"/>
                <a:ea typeface="Calibri" panose="020F0502020204030204" pitchFamily="34" charset="0"/>
                <a:cs typeface="Calibri" panose="020F0502020204030204" pitchFamily="34" charset="0"/>
              </a:rPr>
              <a:t>Listing Running Processes</a:t>
            </a:r>
          </a:p>
          <a:p>
            <a:pPr marL="0" marR="0">
              <a:lnSpc>
                <a:spcPct val="115000"/>
              </a:lnSpc>
              <a:spcBef>
                <a:spcPts val="0"/>
              </a:spcBef>
              <a:spcAft>
                <a:spcPts val="700"/>
              </a:spcAft>
            </a:pPr>
            <a:r>
              <a:rPr lang="en-IN" sz="1800" dirty="0">
                <a:solidFill>
                  <a:schemeClr val="tx1"/>
                </a:solidFill>
                <a:effectLst/>
                <a:latin typeface="Liberation Serif"/>
                <a:ea typeface="DejaVu Sans"/>
                <a:cs typeface="DejaVu Sans"/>
              </a:rPr>
              <a:t>Syntax : </a:t>
            </a:r>
            <a:r>
              <a:rPr lang="en-US" sz="1800" dirty="0">
                <a:solidFill>
                  <a:schemeClr val="tx1"/>
                </a:solidFill>
                <a:effectLst/>
                <a:latin typeface="URW Bookman"/>
                <a:ea typeface="Calibri" panose="020F0502020204030204" pitchFamily="34" charset="0"/>
                <a:cs typeface="Calibri" panose="020F0502020204030204" pitchFamily="34" charset="0"/>
              </a:rPr>
              <a:t>$ </a:t>
            </a:r>
            <a:r>
              <a:rPr lang="en-US" sz="1800" dirty="0" err="1">
                <a:solidFill>
                  <a:schemeClr val="tx1"/>
                </a:solidFill>
                <a:effectLst/>
                <a:latin typeface="URW Bookman"/>
                <a:ea typeface="Calibri" panose="020F0502020204030204" pitchFamily="34" charset="0"/>
                <a:cs typeface="Calibri" panose="020F0502020204030204" pitchFamily="34" charset="0"/>
              </a:rPr>
              <a:t>ps</a:t>
            </a:r>
            <a:endPar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spcBef>
                <a:spcPts val="0"/>
              </a:spcBef>
              <a:spcAft>
                <a:spcPts val="700"/>
              </a:spcAft>
            </a:pPr>
            <a:r>
              <a:rPr lang="en-US" sz="1800" dirty="0">
                <a:solidFill>
                  <a:schemeClr val="tx1"/>
                </a:solidFill>
                <a:effectLst/>
                <a:latin typeface="URW Bookman"/>
                <a:ea typeface="Calibri" panose="020F0502020204030204" pitchFamily="34" charset="0"/>
                <a:cs typeface="Calibri" panose="020F0502020204030204" pitchFamily="34" charset="0"/>
              </a:rPr>
              <a:t>PID TTY          TIME CMD</a:t>
            </a: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spcBef>
                <a:spcPts val="0"/>
              </a:spcBef>
              <a:spcAft>
                <a:spcPts val="700"/>
              </a:spcAft>
            </a:pPr>
            <a:r>
              <a:rPr lang="en-US" sz="1800" dirty="0">
                <a:solidFill>
                  <a:schemeClr val="tx1"/>
                </a:solidFill>
                <a:effectLst/>
                <a:latin typeface="URW Bookman"/>
                <a:ea typeface="Calibri" panose="020F0502020204030204" pitchFamily="34" charset="0"/>
                <a:cs typeface="Calibri" panose="020F0502020204030204" pitchFamily="34" charset="0"/>
              </a:rPr>
              <a:t>22484 pts/3    00:00:00 bash</a:t>
            </a: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spcBef>
                <a:spcPts val="0"/>
              </a:spcBef>
              <a:spcAft>
                <a:spcPts val="700"/>
              </a:spcAft>
            </a:pPr>
            <a:r>
              <a:rPr lang="en-US" sz="1800" dirty="0">
                <a:solidFill>
                  <a:schemeClr val="tx1"/>
                </a:solidFill>
                <a:effectLst/>
                <a:latin typeface="URW Bookman"/>
                <a:ea typeface="Calibri" panose="020F0502020204030204" pitchFamily="34" charset="0"/>
                <a:cs typeface="Calibri" panose="020F0502020204030204" pitchFamily="34" charset="0"/>
              </a:rPr>
              <a:t>22551 pts/3    00:00:00 </a:t>
            </a:r>
            <a:r>
              <a:rPr lang="en-US" sz="1800" dirty="0" err="1">
                <a:solidFill>
                  <a:schemeClr val="tx1"/>
                </a:solidFill>
                <a:effectLst/>
                <a:latin typeface="URW Bookman"/>
                <a:ea typeface="Calibri" panose="020F0502020204030204" pitchFamily="34" charset="0"/>
                <a:cs typeface="Calibri" panose="020F0502020204030204" pitchFamily="34" charset="0"/>
              </a:rPr>
              <a:t>ps</a:t>
            </a: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nSpc>
                <a:spcPct val="100000"/>
              </a:lnSpc>
            </a:pPr>
            <a:r>
              <a:rPr lang="en-US" sz="1800" b="1" dirty="0">
                <a:solidFill>
                  <a:schemeClr val="tx1"/>
                </a:solidFill>
                <a:effectLst/>
                <a:latin typeface="URW Bookman"/>
                <a:ea typeface="Calibri" panose="020F0502020204030204" pitchFamily="34" charset="0"/>
                <a:cs typeface="Calibri" panose="020F0502020204030204" pitchFamily="34" charset="0"/>
              </a:rPr>
              <a:t>Stopping Processes</a:t>
            </a:r>
          </a:p>
          <a:p>
            <a:pPr>
              <a:lnSpc>
                <a:spcPct val="100000"/>
              </a:lnSpc>
            </a:pPr>
            <a:r>
              <a:rPr lang="en-US" sz="1800" dirty="0">
                <a:solidFill>
                  <a:schemeClr val="tx1"/>
                </a:solidFill>
                <a:effectLst/>
                <a:latin typeface="URW Bookman"/>
                <a:ea typeface="Liberation Mono"/>
                <a:cs typeface="Liberation Mono"/>
              </a:rPr>
              <a:t>$kill 6738</a:t>
            </a:r>
            <a:endParaRPr lang="en-IN" sz="1800" dirty="0">
              <a:solidFill>
                <a:schemeClr val="tx1"/>
              </a:solidFill>
              <a:effectLst/>
              <a:latin typeface="Liberation Mono"/>
              <a:ea typeface="Liberation Mono"/>
              <a:cs typeface="Liberation Mono"/>
            </a:endParaRPr>
          </a:p>
          <a:p>
            <a:pPr marL="0" marR="0">
              <a:lnSpc>
                <a:spcPct val="115000"/>
              </a:lnSpc>
              <a:spcBef>
                <a:spcPts val="0"/>
              </a:spcBef>
              <a:spcAft>
                <a:spcPts val="700"/>
              </a:spcAft>
            </a:pP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endParaRPr lang="en-IN" sz="1800" dirty="0">
              <a:solidFill>
                <a:schemeClr val="tx1"/>
              </a:solidFill>
              <a:effectLst/>
              <a:latin typeface="Liberation Serif"/>
              <a:ea typeface="DejaVu Sans"/>
              <a:cs typeface="DejaVu Sans"/>
            </a:endParaRPr>
          </a:p>
        </p:txBody>
      </p:sp>
    </p:spTree>
    <p:extLst>
      <p:ext uri="{BB962C8B-B14F-4D97-AF65-F5344CB8AC3E}">
        <p14:creationId xmlns:p14="http://schemas.microsoft.com/office/powerpoint/2010/main" val="3579885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F5B65-A465-08AD-D75B-69347E185DB3}"/>
              </a:ext>
            </a:extLst>
          </p:cNvPr>
          <p:cNvSpPr>
            <a:spLocks noGrp="1"/>
          </p:cNvSpPr>
          <p:nvPr>
            <p:ph type="title"/>
          </p:nvPr>
        </p:nvSpPr>
        <p:spPr/>
        <p:txBody>
          <a:bodyPr/>
          <a:lstStyle/>
          <a:p>
            <a:r>
              <a:rPr lang="en-US" b="1" dirty="0">
                <a:solidFill>
                  <a:schemeClr val="tx1"/>
                </a:solidFill>
                <a:effectLst/>
                <a:latin typeface="URW Bookman"/>
                <a:ea typeface="Calibri" panose="020F0502020204030204" pitchFamily="34" charset="0"/>
                <a:cs typeface="Calibri" panose="020F0502020204030204" pitchFamily="34" charset="0"/>
              </a:rPr>
              <a:t>Processes Management</a:t>
            </a:r>
            <a:endParaRPr lang="en-IN" dirty="0">
              <a:solidFill>
                <a:schemeClr val="tx1"/>
              </a:solidFill>
            </a:endParaRPr>
          </a:p>
        </p:txBody>
      </p:sp>
      <p:sp>
        <p:nvSpPr>
          <p:cNvPr id="3" name="Content Placeholder 2">
            <a:extLst>
              <a:ext uri="{FF2B5EF4-FFF2-40B4-BE49-F238E27FC236}">
                <a16:creationId xmlns:a16="http://schemas.microsoft.com/office/drawing/2014/main" id="{FBAD9B0D-3F01-9320-9A57-2F41F6DCFCBB}"/>
              </a:ext>
            </a:extLst>
          </p:cNvPr>
          <p:cNvSpPr>
            <a:spLocks noGrp="1"/>
          </p:cNvSpPr>
          <p:nvPr>
            <p:ph sz="quarter" idx="13"/>
          </p:nvPr>
        </p:nvSpPr>
        <p:spPr/>
        <p:txBody>
          <a:bodyPr/>
          <a:lstStyle/>
          <a:p>
            <a:r>
              <a:rPr lang="en-US" sz="1800" b="1" dirty="0">
                <a:solidFill>
                  <a:schemeClr val="tx1"/>
                </a:solidFill>
                <a:effectLst/>
                <a:latin typeface="URW Bookman"/>
                <a:ea typeface="DejaVu Sans"/>
                <a:cs typeface="DejaVu Sans"/>
              </a:rPr>
              <a:t>Parent and Child Processes</a:t>
            </a:r>
            <a:endParaRPr lang="en-IN" sz="1800" b="1" dirty="0">
              <a:solidFill>
                <a:schemeClr val="tx1"/>
              </a:solidFill>
              <a:effectLst/>
              <a:latin typeface="URW Bookman"/>
              <a:ea typeface="DejaVu Sans"/>
              <a:cs typeface="DejaVu Sans"/>
            </a:endParaRPr>
          </a:p>
          <a:p>
            <a:pPr marL="0" marR="0">
              <a:lnSpc>
                <a:spcPct val="115000"/>
              </a:lnSpc>
              <a:spcBef>
                <a:spcPts val="0"/>
              </a:spcBef>
              <a:spcAft>
                <a:spcPts val="700"/>
              </a:spcAft>
            </a:pPr>
            <a:r>
              <a:rPr lang="en-IN" sz="1800" dirty="0">
                <a:solidFill>
                  <a:schemeClr val="tx1"/>
                </a:solidFill>
                <a:effectLst/>
                <a:latin typeface="Liberation Serif"/>
                <a:ea typeface="DejaVu Sans"/>
                <a:cs typeface="DejaVu Sans"/>
              </a:rPr>
              <a:t>Syntax : </a:t>
            </a:r>
            <a:r>
              <a:rPr lang="en-US" sz="1800" dirty="0">
                <a:solidFill>
                  <a:schemeClr val="tx1"/>
                </a:solidFill>
                <a:effectLst/>
                <a:latin typeface="URW Bookman"/>
                <a:ea typeface="Calibri" panose="020F0502020204030204" pitchFamily="34" charset="0"/>
                <a:cs typeface="Calibri" panose="020F0502020204030204" pitchFamily="34" charset="0"/>
              </a:rPr>
              <a:t>$ </a:t>
            </a:r>
            <a:r>
              <a:rPr lang="en-US" sz="1800" dirty="0" err="1">
                <a:solidFill>
                  <a:schemeClr val="tx1"/>
                </a:solidFill>
                <a:effectLst/>
                <a:latin typeface="URW Bookman"/>
                <a:ea typeface="Calibri" panose="020F0502020204030204" pitchFamily="34" charset="0"/>
                <a:cs typeface="Calibri" panose="020F0502020204030204" pitchFamily="34" charset="0"/>
              </a:rPr>
              <a:t>ps</a:t>
            </a:r>
            <a:r>
              <a:rPr lang="en-US" sz="1800" dirty="0">
                <a:solidFill>
                  <a:schemeClr val="tx1"/>
                </a:solidFill>
                <a:effectLst/>
                <a:latin typeface="URW Bookman"/>
                <a:ea typeface="Calibri" panose="020F0502020204030204" pitchFamily="34" charset="0"/>
                <a:cs typeface="Calibri" panose="020F0502020204030204" pitchFamily="34" charset="0"/>
              </a:rPr>
              <a:t> -f</a:t>
            </a: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spcBef>
                <a:spcPts val="0"/>
              </a:spcBef>
              <a:spcAft>
                <a:spcPts val="700"/>
              </a:spcAft>
            </a:pPr>
            <a:r>
              <a:rPr lang="en-US" sz="1800" dirty="0">
                <a:solidFill>
                  <a:schemeClr val="tx1"/>
                </a:solidFill>
                <a:effectLst/>
                <a:latin typeface="URW Bookman"/>
                <a:ea typeface="Calibri" panose="020F0502020204030204" pitchFamily="34" charset="0"/>
                <a:cs typeface="Calibri" panose="020F0502020204030204" pitchFamily="34" charset="0"/>
              </a:rPr>
              <a:t>UID          PID    PPID  C STIME TTY          TIME CMD</a:t>
            </a: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spcBef>
                <a:spcPts val="0"/>
              </a:spcBef>
              <a:spcAft>
                <a:spcPts val="700"/>
              </a:spcAft>
            </a:pPr>
            <a:r>
              <a:rPr lang="en-US" sz="1800" dirty="0" err="1">
                <a:solidFill>
                  <a:schemeClr val="tx1"/>
                </a:solidFill>
                <a:latin typeface="URW Bookman"/>
                <a:ea typeface="Calibri" panose="020F0502020204030204" pitchFamily="34" charset="0"/>
                <a:cs typeface="Calibri" panose="020F0502020204030204" pitchFamily="34" charset="0"/>
              </a:rPr>
              <a:t>hamsa</a:t>
            </a:r>
            <a:r>
              <a:rPr lang="en-US" sz="1800" dirty="0">
                <a:solidFill>
                  <a:schemeClr val="tx1"/>
                </a:solidFill>
                <a:effectLst/>
                <a:latin typeface="URW Bookman"/>
                <a:ea typeface="Calibri" panose="020F0502020204030204" pitchFamily="34" charset="0"/>
                <a:cs typeface="Calibri" panose="020F0502020204030204" pitchFamily="34" charset="0"/>
              </a:rPr>
              <a:t>+   22484   12453  0 10:51 pts/3    00:00:00 bash</a:t>
            </a: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spcBef>
                <a:spcPts val="0"/>
              </a:spcBef>
              <a:spcAft>
                <a:spcPts val="700"/>
              </a:spcAft>
            </a:pPr>
            <a:r>
              <a:rPr lang="en-US" sz="1800" dirty="0" err="1">
                <a:solidFill>
                  <a:schemeClr val="tx1"/>
                </a:solidFill>
                <a:latin typeface="URW Bookman"/>
                <a:ea typeface="Calibri" panose="020F0502020204030204" pitchFamily="34" charset="0"/>
                <a:cs typeface="Calibri" panose="020F0502020204030204" pitchFamily="34" charset="0"/>
              </a:rPr>
              <a:t>hamsa</a:t>
            </a:r>
            <a:r>
              <a:rPr lang="en-US" sz="1800" dirty="0">
                <a:solidFill>
                  <a:schemeClr val="tx1"/>
                </a:solidFill>
                <a:effectLst/>
                <a:latin typeface="URW Bookman"/>
                <a:ea typeface="Calibri" panose="020F0502020204030204" pitchFamily="34" charset="0"/>
                <a:cs typeface="Calibri" panose="020F0502020204030204" pitchFamily="34" charset="0"/>
              </a:rPr>
              <a:t>+   23171   22484  0 11:22 pts/3    00:00:00 </a:t>
            </a:r>
            <a:r>
              <a:rPr lang="en-US" sz="1800" dirty="0" err="1">
                <a:solidFill>
                  <a:schemeClr val="tx1"/>
                </a:solidFill>
                <a:effectLst/>
                <a:latin typeface="URW Bookman"/>
                <a:ea typeface="Calibri" panose="020F0502020204030204" pitchFamily="34" charset="0"/>
                <a:cs typeface="Calibri" panose="020F0502020204030204" pitchFamily="34" charset="0"/>
              </a:rPr>
              <a:t>ps</a:t>
            </a:r>
            <a:r>
              <a:rPr lang="en-US" sz="1800" dirty="0">
                <a:solidFill>
                  <a:schemeClr val="tx1"/>
                </a:solidFill>
                <a:effectLst/>
                <a:latin typeface="URW Bookman"/>
                <a:ea typeface="Calibri" panose="020F0502020204030204" pitchFamily="34" charset="0"/>
                <a:cs typeface="Calibri" panose="020F0502020204030204" pitchFamily="34" charset="0"/>
              </a:rPr>
              <a:t> -f</a:t>
            </a: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endParaRPr lang="en-IN" sz="1800" b="1" dirty="0">
              <a:solidFill>
                <a:schemeClr val="tx1"/>
              </a:solidFill>
              <a:effectLst/>
              <a:latin typeface="Liberation Serif"/>
              <a:ea typeface="DejaVu Sans"/>
              <a:cs typeface="DejaVu Sans"/>
            </a:endParaRPr>
          </a:p>
        </p:txBody>
      </p:sp>
    </p:spTree>
    <p:extLst>
      <p:ext uri="{BB962C8B-B14F-4D97-AF65-F5344CB8AC3E}">
        <p14:creationId xmlns:p14="http://schemas.microsoft.com/office/powerpoint/2010/main" val="2790029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D04A3-AD84-D528-D081-12987214FFF4}"/>
              </a:ext>
            </a:extLst>
          </p:cNvPr>
          <p:cNvSpPr>
            <a:spLocks noGrp="1"/>
          </p:cNvSpPr>
          <p:nvPr>
            <p:ph type="title"/>
          </p:nvPr>
        </p:nvSpPr>
        <p:spPr/>
        <p:txBody>
          <a:bodyPr/>
          <a:lstStyle/>
          <a:p>
            <a:r>
              <a:rPr lang="en-IN" b="1" dirty="0">
                <a:latin typeface="URW Bookman"/>
              </a:rPr>
              <a:t>Basic utilities</a:t>
            </a:r>
          </a:p>
        </p:txBody>
      </p:sp>
      <p:sp>
        <p:nvSpPr>
          <p:cNvPr id="3" name="Content Placeholder 2">
            <a:extLst>
              <a:ext uri="{FF2B5EF4-FFF2-40B4-BE49-F238E27FC236}">
                <a16:creationId xmlns:a16="http://schemas.microsoft.com/office/drawing/2014/main" id="{34295C88-7C2C-7699-34CC-C216DC1B707A}"/>
              </a:ext>
            </a:extLst>
          </p:cNvPr>
          <p:cNvSpPr>
            <a:spLocks noGrp="1"/>
          </p:cNvSpPr>
          <p:nvPr>
            <p:ph sz="quarter" idx="13"/>
          </p:nvPr>
        </p:nvSpPr>
        <p:spPr/>
        <p:txBody>
          <a:bodyPr/>
          <a:lstStyle/>
          <a:p>
            <a:pPr marL="342900" indent="-342900">
              <a:lnSpc>
                <a:spcPct val="100000"/>
              </a:lnSpc>
              <a:buFont typeface="Arial" panose="020B0604020202020204" pitchFamily="34" charset="0"/>
              <a:buChar char="•"/>
            </a:pPr>
            <a:r>
              <a:rPr lang="en-IN" dirty="0">
                <a:solidFill>
                  <a:schemeClr val="tx1"/>
                </a:solidFill>
                <a:latin typeface="URW Bookman"/>
                <a:ea typeface="Calibri" panose="020F0502020204030204" pitchFamily="34" charset="0"/>
                <a:cs typeface="Calibri" panose="020F0502020204030204" pitchFamily="34" charset="0"/>
              </a:rPr>
              <a:t>Printing files</a:t>
            </a:r>
          </a:p>
          <a:p>
            <a:pPr>
              <a:lnSpc>
                <a:spcPct val="100000"/>
              </a:lnSpc>
            </a:pPr>
            <a:r>
              <a:rPr lang="en-IN" dirty="0">
                <a:solidFill>
                  <a:schemeClr val="tx1"/>
                </a:solidFill>
                <a:latin typeface="URW Bookman"/>
                <a:ea typeface="Calibri" panose="020F0502020204030204" pitchFamily="34" charset="0"/>
                <a:cs typeface="Calibri" panose="020F0502020204030204" pitchFamily="34" charset="0"/>
              </a:rPr>
              <a:t>Syntax : $pr filename</a:t>
            </a:r>
          </a:p>
          <a:p>
            <a:pPr marL="342900" indent="-342900">
              <a:lnSpc>
                <a:spcPct val="100000"/>
              </a:lnSpc>
              <a:buFont typeface="Arial" panose="020B0604020202020204" pitchFamily="34" charset="0"/>
              <a:buChar char="•"/>
            </a:pPr>
            <a:r>
              <a:rPr lang="en-IN" dirty="0">
                <a:solidFill>
                  <a:schemeClr val="tx1"/>
                </a:solidFill>
                <a:latin typeface="URW Bookman"/>
                <a:ea typeface="Calibri" panose="020F0502020204030204" pitchFamily="34" charset="0"/>
                <a:cs typeface="Calibri" panose="020F0502020204030204" pitchFamily="34" charset="0"/>
              </a:rPr>
              <a:t>Sending Email</a:t>
            </a:r>
          </a:p>
          <a:p>
            <a:pPr>
              <a:lnSpc>
                <a:spcPct val="100000"/>
              </a:lnSpc>
            </a:pPr>
            <a:r>
              <a:rPr lang="en-IN" dirty="0">
                <a:solidFill>
                  <a:schemeClr val="tx1"/>
                </a:solidFill>
                <a:latin typeface="URW Bookman"/>
                <a:ea typeface="Calibri" panose="020F0502020204030204" pitchFamily="34" charset="0"/>
                <a:cs typeface="Calibri" panose="020F0502020204030204" pitchFamily="34" charset="0"/>
              </a:rPr>
              <a:t>Syntax : </a:t>
            </a:r>
            <a:r>
              <a:rPr lang="en-US" sz="1800" dirty="0">
                <a:solidFill>
                  <a:schemeClr val="tx1"/>
                </a:solidFill>
                <a:effectLst/>
                <a:latin typeface="URW Bookman"/>
                <a:ea typeface="Calibri" panose="020F0502020204030204" pitchFamily="34" charset="0"/>
                <a:cs typeface="Calibri" panose="020F0502020204030204" pitchFamily="34" charset="0"/>
              </a:rPr>
              <a:t> </a:t>
            </a:r>
            <a:r>
              <a:rPr lang="en-US" dirty="0">
                <a:solidFill>
                  <a:schemeClr val="tx1"/>
                </a:solidFill>
                <a:effectLst/>
                <a:latin typeface="URW Bookman"/>
                <a:ea typeface="Calibri" panose="020F0502020204030204" pitchFamily="34" charset="0"/>
                <a:cs typeface="Calibri" panose="020F0502020204030204" pitchFamily="34" charset="0"/>
              </a:rPr>
              <a:t>$mail [-s subject] [-c cc-</a:t>
            </a:r>
            <a:r>
              <a:rPr lang="en-US" dirty="0" err="1">
                <a:solidFill>
                  <a:schemeClr val="tx1"/>
                </a:solidFill>
                <a:effectLst/>
                <a:latin typeface="URW Bookman"/>
                <a:ea typeface="Calibri" panose="020F0502020204030204" pitchFamily="34" charset="0"/>
                <a:cs typeface="Calibri" panose="020F0502020204030204" pitchFamily="34" charset="0"/>
              </a:rPr>
              <a:t>addr</a:t>
            </a:r>
            <a:r>
              <a:rPr lang="en-US" dirty="0">
                <a:solidFill>
                  <a:schemeClr val="tx1"/>
                </a:solidFill>
                <a:effectLst/>
                <a:latin typeface="URW Bookman"/>
                <a:ea typeface="Calibri" panose="020F0502020204030204" pitchFamily="34" charset="0"/>
                <a:cs typeface="Calibri" panose="020F0502020204030204" pitchFamily="34" charset="0"/>
              </a:rPr>
              <a:t>] [-b bcc-</a:t>
            </a:r>
            <a:r>
              <a:rPr lang="en-US" dirty="0" err="1">
                <a:solidFill>
                  <a:schemeClr val="tx1"/>
                </a:solidFill>
                <a:effectLst/>
                <a:latin typeface="URW Bookman"/>
                <a:ea typeface="Calibri" panose="020F0502020204030204" pitchFamily="34" charset="0"/>
                <a:cs typeface="Calibri" panose="020F0502020204030204" pitchFamily="34" charset="0"/>
              </a:rPr>
              <a:t>addr</a:t>
            </a:r>
            <a:r>
              <a:rPr lang="en-US" dirty="0">
                <a:solidFill>
                  <a:schemeClr val="tx1"/>
                </a:solidFill>
                <a:effectLst/>
                <a:latin typeface="URW Bookman"/>
                <a:ea typeface="Calibri" panose="020F0502020204030204" pitchFamily="34" charset="0"/>
                <a:cs typeface="Calibri" panose="020F0502020204030204" pitchFamily="34" charset="0"/>
              </a:rPr>
              <a:t>] to-</a:t>
            </a:r>
            <a:r>
              <a:rPr lang="en-US" dirty="0" err="1">
                <a:solidFill>
                  <a:schemeClr val="tx1"/>
                </a:solidFill>
                <a:effectLst/>
                <a:latin typeface="URW Bookman"/>
                <a:ea typeface="Calibri" panose="020F0502020204030204" pitchFamily="34" charset="0"/>
                <a:cs typeface="Calibri" panose="020F0502020204030204" pitchFamily="34" charset="0"/>
              </a:rPr>
              <a:t>addr</a:t>
            </a:r>
            <a:endParaRPr lang="en-IN" sz="1800" dirty="0">
              <a:solidFill>
                <a:schemeClr val="tx1"/>
              </a:solidFill>
              <a:effectLst/>
              <a:latin typeface="URW Bookman"/>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2762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7DC59-51D1-7F04-BD94-2221AB51D2E0}"/>
              </a:ext>
            </a:extLst>
          </p:cNvPr>
          <p:cNvSpPr>
            <a:spLocks noGrp="1"/>
          </p:cNvSpPr>
          <p:nvPr>
            <p:ph type="title"/>
          </p:nvPr>
        </p:nvSpPr>
        <p:spPr>
          <a:xfrm>
            <a:off x="521208" y="1117600"/>
            <a:ext cx="7190232" cy="1058672"/>
          </a:xfrm>
        </p:spPr>
        <p:txBody>
          <a:bodyPr>
            <a:normAutofit/>
          </a:bodyPr>
          <a:lstStyle/>
          <a:p>
            <a:r>
              <a:rPr lang="en-US" b="1" dirty="0">
                <a:solidFill>
                  <a:schemeClr val="tx1"/>
                </a:solidFill>
                <a:effectLst/>
                <a:latin typeface="URW Bookman"/>
                <a:ea typeface="Calibri" panose="020F0502020204030204" pitchFamily="34" charset="0"/>
                <a:cs typeface="Calibri" panose="020F0502020204030204" pitchFamily="34" charset="0"/>
              </a:rPr>
              <a:t>Network Communication Utilities</a:t>
            </a:r>
            <a:endParaRPr lang="en-IN" sz="6000" dirty="0">
              <a:solidFill>
                <a:schemeClr val="tx1"/>
              </a:solidFill>
            </a:endParaRPr>
          </a:p>
        </p:txBody>
      </p:sp>
      <p:sp>
        <p:nvSpPr>
          <p:cNvPr id="3" name="Content Placeholder 2">
            <a:extLst>
              <a:ext uri="{FF2B5EF4-FFF2-40B4-BE49-F238E27FC236}">
                <a16:creationId xmlns:a16="http://schemas.microsoft.com/office/drawing/2014/main" id="{04DFEF55-5F2A-6BC3-57A8-11A7873C93BA}"/>
              </a:ext>
            </a:extLst>
          </p:cNvPr>
          <p:cNvSpPr>
            <a:spLocks noGrp="1"/>
          </p:cNvSpPr>
          <p:nvPr>
            <p:ph sz="quarter" idx="13"/>
          </p:nvPr>
        </p:nvSpPr>
        <p:spPr>
          <a:xfrm>
            <a:off x="521208" y="2781137"/>
            <a:ext cx="5099304" cy="2529840"/>
          </a:xfrm>
        </p:spPr>
        <p:txBody>
          <a:bodyPr/>
          <a:lstStyle/>
          <a:p>
            <a:pPr marL="285750" indent="-285750">
              <a:lnSpc>
                <a:spcPct val="100000"/>
              </a:lnSpc>
              <a:buFont typeface="Arial" panose="020B0604020202020204" pitchFamily="34" charset="0"/>
              <a:buChar char="•"/>
            </a:pPr>
            <a:r>
              <a:rPr lang="en-US" sz="1800" dirty="0">
                <a:solidFill>
                  <a:schemeClr val="tx1"/>
                </a:solidFill>
                <a:effectLst/>
                <a:latin typeface="URW Bookman"/>
                <a:ea typeface="Calibri" panose="020F0502020204030204" pitchFamily="34" charset="0"/>
                <a:cs typeface="Calibri" panose="020F0502020204030204" pitchFamily="34" charset="0"/>
              </a:rPr>
              <a:t>The ping Utility</a:t>
            </a:r>
            <a:endParaRPr lang="en-IN" sz="1800" dirty="0">
              <a:solidFill>
                <a:schemeClr val="tx1"/>
              </a:solidFill>
              <a:effectLst/>
              <a:latin typeface="URW Bookman"/>
              <a:ea typeface="Calibri" panose="020F0502020204030204" pitchFamily="34" charset="0"/>
              <a:cs typeface="Calibri" panose="020F0502020204030204" pitchFamily="34" charset="0"/>
            </a:endParaRPr>
          </a:p>
          <a:p>
            <a:pPr>
              <a:lnSpc>
                <a:spcPct val="100000"/>
              </a:lnSpc>
            </a:pPr>
            <a:r>
              <a:rPr lang="en-US" sz="1800" dirty="0">
                <a:solidFill>
                  <a:schemeClr val="tx1"/>
                </a:solidFill>
                <a:effectLst/>
                <a:latin typeface="URW Bookman"/>
                <a:ea typeface="Calibri" panose="020F0502020204030204" pitchFamily="34" charset="0"/>
                <a:cs typeface="Calibri" panose="020F0502020204030204" pitchFamily="34" charset="0"/>
              </a:rPr>
              <a:t>Syntax: $ ping </a:t>
            </a:r>
            <a:r>
              <a:rPr lang="en-US" sz="1800" dirty="0" err="1">
                <a:solidFill>
                  <a:schemeClr val="tx1"/>
                </a:solidFill>
                <a:effectLst/>
                <a:latin typeface="URW Bookman"/>
                <a:ea typeface="Calibri" panose="020F0502020204030204" pitchFamily="34" charset="0"/>
                <a:cs typeface="Calibri" panose="020F0502020204030204" pitchFamily="34" charset="0"/>
              </a:rPr>
              <a:t>host_name</a:t>
            </a:r>
            <a:r>
              <a:rPr lang="en-US" sz="1800" dirty="0">
                <a:solidFill>
                  <a:schemeClr val="tx1"/>
                </a:solidFill>
                <a:effectLst/>
                <a:latin typeface="URW Bookman"/>
                <a:ea typeface="Calibri" panose="020F0502020204030204" pitchFamily="34" charset="0"/>
                <a:cs typeface="Calibri" panose="020F0502020204030204" pitchFamily="34" charset="0"/>
              </a:rPr>
              <a:t> or </a:t>
            </a:r>
            <a:r>
              <a:rPr lang="en-US" sz="1800" dirty="0" err="1">
                <a:solidFill>
                  <a:schemeClr val="tx1"/>
                </a:solidFill>
                <a:effectLst/>
                <a:latin typeface="URW Bookman"/>
                <a:ea typeface="Calibri" panose="020F0502020204030204" pitchFamily="34" charset="0"/>
                <a:cs typeface="Calibri" panose="020F0502020204030204" pitchFamily="34" charset="0"/>
              </a:rPr>
              <a:t>ip_address</a:t>
            </a:r>
            <a:endParaRPr lang="en-US" sz="1800" dirty="0">
              <a:solidFill>
                <a:schemeClr val="tx1"/>
              </a:solidFill>
              <a:effectLst/>
              <a:latin typeface="URW Bookman"/>
              <a:ea typeface="Calibri" panose="020F0502020204030204" pitchFamily="34" charset="0"/>
              <a:cs typeface="Calibri" panose="020F0502020204030204" pitchFamily="34" charset="0"/>
            </a:endParaRPr>
          </a:p>
          <a:p>
            <a:pPr marL="285750" indent="-285750">
              <a:lnSpc>
                <a:spcPct val="100000"/>
              </a:lnSpc>
              <a:buFont typeface="Arial" panose="020B0604020202020204" pitchFamily="34" charset="0"/>
              <a:buChar char="•"/>
            </a:pPr>
            <a:r>
              <a:rPr lang="en-US" sz="1800" dirty="0">
                <a:solidFill>
                  <a:schemeClr val="tx1"/>
                </a:solidFill>
                <a:effectLst/>
                <a:latin typeface="URW Bookman"/>
                <a:ea typeface="Calibri" panose="020F0502020204030204" pitchFamily="34" charset="0"/>
                <a:cs typeface="Calibri" panose="020F0502020204030204" pitchFamily="34" charset="0"/>
              </a:rPr>
              <a:t>The ftp Utility</a:t>
            </a:r>
            <a:endParaRPr lang="en-IN" sz="1800" dirty="0">
              <a:solidFill>
                <a:schemeClr val="tx1"/>
              </a:solidFill>
              <a:effectLst/>
              <a:latin typeface="URW Bookman"/>
              <a:ea typeface="Calibri" panose="020F0502020204030204" pitchFamily="34" charset="0"/>
              <a:cs typeface="Calibri" panose="020F0502020204030204" pitchFamily="34" charset="0"/>
            </a:endParaRPr>
          </a:p>
          <a:p>
            <a:pPr>
              <a:lnSpc>
                <a:spcPct val="100000"/>
              </a:lnSpc>
            </a:pPr>
            <a:r>
              <a:rPr lang="en-US" sz="1800" dirty="0">
                <a:solidFill>
                  <a:schemeClr val="tx1"/>
                </a:solidFill>
                <a:effectLst/>
                <a:latin typeface="URW Bookman"/>
                <a:ea typeface="Calibri" panose="020F0502020204030204" pitchFamily="34" charset="0"/>
                <a:cs typeface="Calibri" panose="020F0502020204030204" pitchFamily="34" charset="0"/>
              </a:rPr>
              <a:t>Syntax : $ ftp </a:t>
            </a:r>
            <a:r>
              <a:rPr lang="en-US" sz="1800" dirty="0" err="1">
                <a:solidFill>
                  <a:schemeClr val="tx1"/>
                </a:solidFill>
                <a:effectLst/>
                <a:latin typeface="URW Bookman"/>
                <a:ea typeface="Calibri" panose="020F0502020204030204" pitchFamily="34" charset="0"/>
                <a:cs typeface="Calibri" panose="020F0502020204030204" pitchFamily="34" charset="0"/>
              </a:rPr>
              <a:t>host_name</a:t>
            </a:r>
            <a:endParaRPr lang="en-IN" sz="1800" b="1" dirty="0">
              <a:solidFill>
                <a:schemeClr val="tx1"/>
              </a:solidFill>
              <a:effectLst/>
              <a:latin typeface="URW Bookman"/>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28AA50C-CFE6-3E3E-E337-DF56D6298F49}"/>
              </a:ext>
            </a:extLst>
          </p:cNvPr>
          <p:cNvSpPr txBox="1"/>
          <p:nvPr/>
        </p:nvSpPr>
        <p:spPr>
          <a:xfrm>
            <a:off x="5984240" y="2414585"/>
            <a:ext cx="3759200" cy="326294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800" dirty="0">
                <a:effectLst/>
                <a:latin typeface="URW Bookman"/>
                <a:ea typeface="Calibri" panose="020F0502020204030204" pitchFamily="34" charset="0"/>
                <a:cs typeface="Calibri" panose="020F0502020204030204" pitchFamily="34" charset="0"/>
              </a:rPr>
              <a:t>The telnet Utility</a:t>
            </a:r>
          </a:p>
          <a:p>
            <a:pPr marL="0" marR="0" algn="just">
              <a:lnSpc>
                <a:spcPct val="200000"/>
              </a:lnSpc>
              <a:spcBef>
                <a:spcPts val="0"/>
              </a:spcBef>
              <a:spcAft>
                <a:spcPts val="700"/>
              </a:spcAft>
            </a:pPr>
            <a:r>
              <a:rPr lang="en-US" sz="1800" dirty="0">
                <a:effectLst/>
                <a:latin typeface="URW Bookman"/>
                <a:ea typeface="Calibri" panose="020F0502020204030204" pitchFamily="34" charset="0"/>
                <a:cs typeface="Calibri" panose="020F0502020204030204" pitchFamily="34" charset="0"/>
              </a:rPr>
              <a:t>Syntax</a:t>
            </a:r>
            <a:r>
              <a:rPr lang="en-IN" dirty="0">
                <a:latin typeface="URW Bookman"/>
                <a:ea typeface="Calibri" panose="020F0502020204030204" pitchFamily="34" charset="0"/>
                <a:cs typeface="Calibri" panose="020F0502020204030204" pitchFamily="34" charset="0"/>
              </a:rPr>
              <a:t> : </a:t>
            </a:r>
            <a:r>
              <a:rPr lang="en-US" sz="1800" dirty="0">
                <a:effectLst/>
                <a:latin typeface="URW Bookman"/>
                <a:ea typeface="Calibri" panose="020F0502020204030204" pitchFamily="34" charset="0"/>
                <a:cs typeface="Calibri" panose="020F0502020204030204" pitchFamily="34" charset="0"/>
              </a:rPr>
              <a:t>$ telnet host-name</a:t>
            </a:r>
          </a:p>
          <a:p>
            <a:pPr marL="285750" indent="-285750" algn="just">
              <a:lnSpc>
                <a:spcPct val="200000"/>
              </a:lnSpc>
              <a:spcAft>
                <a:spcPts val="700"/>
              </a:spcAft>
              <a:buFont typeface="Arial" panose="020B0604020202020204" pitchFamily="34" charset="0"/>
              <a:buChar char="•"/>
            </a:pPr>
            <a:r>
              <a:rPr lang="en-US" sz="1800" dirty="0">
                <a:effectLst/>
                <a:latin typeface="URW Bookman"/>
                <a:ea typeface="Calibri" panose="020F0502020204030204" pitchFamily="34" charset="0"/>
                <a:cs typeface="Calibri" panose="020F0502020204030204" pitchFamily="34" charset="0"/>
              </a:rPr>
              <a:t>The finger Utility</a:t>
            </a:r>
            <a:endParaRPr lang="en-IN" sz="1800" dirty="0">
              <a:effectLst/>
              <a:latin typeface="URW Bookman"/>
              <a:ea typeface="Calibri" panose="020F0502020204030204" pitchFamily="34" charset="0"/>
              <a:cs typeface="Calibri" panose="020F0502020204030204" pitchFamily="34" charset="0"/>
            </a:endParaRPr>
          </a:p>
          <a:p>
            <a:pPr algn="just">
              <a:lnSpc>
                <a:spcPct val="200000"/>
              </a:lnSpc>
              <a:spcAft>
                <a:spcPts val="700"/>
              </a:spcAft>
            </a:pPr>
            <a:r>
              <a:rPr lang="en-US" sz="1800" dirty="0">
                <a:effectLst/>
                <a:latin typeface="URW Bookman"/>
                <a:ea typeface="Calibri" panose="020F0502020204030204" pitchFamily="34" charset="0"/>
                <a:cs typeface="Calibri" panose="020F0502020204030204" pitchFamily="34" charset="0"/>
              </a:rPr>
              <a:t>Syntax</a:t>
            </a:r>
            <a:r>
              <a:rPr lang="en-IN" dirty="0">
                <a:latin typeface="URW Bookman"/>
                <a:ea typeface="Calibri" panose="020F0502020204030204" pitchFamily="34" charset="0"/>
                <a:cs typeface="Calibri" panose="020F0502020204030204" pitchFamily="34" charset="0"/>
              </a:rPr>
              <a:t> : </a:t>
            </a:r>
            <a:r>
              <a:rPr lang="en-US" sz="1800" dirty="0">
                <a:effectLst/>
                <a:latin typeface="URW Bookman"/>
                <a:ea typeface="Calibri" panose="020F0502020204030204" pitchFamily="34" charset="0"/>
                <a:cs typeface="Calibri" panose="020F0502020204030204" pitchFamily="34" charset="0"/>
              </a:rPr>
              <a:t>$ finger</a:t>
            </a:r>
            <a:endParaRPr lang="en-IN" sz="1800" dirty="0">
              <a:effectLst/>
              <a:latin typeface="URW Bookman"/>
              <a:ea typeface="Calibri" panose="020F0502020204030204" pitchFamily="34" charset="0"/>
              <a:cs typeface="Calibri" panose="020F0502020204030204" pitchFamily="34" charset="0"/>
            </a:endParaRPr>
          </a:p>
          <a:p>
            <a:pPr marL="0" marR="0" algn="just">
              <a:lnSpc>
                <a:spcPct val="115000"/>
              </a:lnSpc>
              <a:spcBef>
                <a:spcPts val="0"/>
              </a:spcBef>
              <a:spcAft>
                <a:spcPts val="700"/>
              </a:spcAft>
            </a:pPr>
            <a:endParaRPr lang="en-IN" sz="1800" dirty="0">
              <a:effectLst/>
              <a:latin typeface="URW Bookman"/>
              <a:ea typeface="Calibri" panose="020F0502020204030204" pitchFamily="34" charset="0"/>
              <a:cs typeface="Calibri" panose="020F0502020204030204" pitchFamily="34" charset="0"/>
            </a:endParaRPr>
          </a:p>
          <a:p>
            <a:endParaRPr lang="en-IN" dirty="0">
              <a:latin typeface="URW Bookman"/>
            </a:endParaRPr>
          </a:p>
        </p:txBody>
      </p:sp>
    </p:spTree>
    <p:extLst>
      <p:ext uri="{BB962C8B-B14F-4D97-AF65-F5344CB8AC3E}">
        <p14:creationId xmlns:p14="http://schemas.microsoft.com/office/powerpoint/2010/main" val="2119734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DF402-B063-2FFD-5128-43561A8699C0}"/>
              </a:ext>
            </a:extLst>
          </p:cNvPr>
          <p:cNvSpPr>
            <a:spLocks noGrp="1"/>
          </p:cNvSpPr>
          <p:nvPr>
            <p:ph type="title"/>
          </p:nvPr>
        </p:nvSpPr>
        <p:spPr/>
        <p:txBody>
          <a:bodyPr>
            <a:normAutofit/>
          </a:bodyPr>
          <a:lstStyle/>
          <a:p>
            <a:r>
              <a:rPr lang="en-US" b="1" kern="0" dirty="0">
                <a:effectLst/>
                <a:latin typeface="URW Bookman"/>
                <a:ea typeface="DejaVu Sans"/>
                <a:cs typeface="DejaVu Sans"/>
              </a:rPr>
              <a:t>The vi Editor</a:t>
            </a:r>
            <a:endParaRPr lang="en-IN" sz="6000" dirty="0"/>
          </a:p>
        </p:txBody>
      </p:sp>
      <p:sp>
        <p:nvSpPr>
          <p:cNvPr id="3" name="Content Placeholder 2">
            <a:extLst>
              <a:ext uri="{FF2B5EF4-FFF2-40B4-BE49-F238E27FC236}">
                <a16:creationId xmlns:a16="http://schemas.microsoft.com/office/drawing/2014/main" id="{1A731DE3-6190-75A6-D1B5-35FF908F8285}"/>
              </a:ext>
            </a:extLst>
          </p:cNvPr>
          <p:cNvSpPr>
            <a:spLocks noGrp="1"/>
          </p:cNvSpPr>
          <p:nvPr>
            <p:ph sz="quarter" idx="13"/>
          </p:nvPr>
        </p:nvSpPr>
        <p:spPr/>
        <p:txBody>
          <a:bodyPr/>
          <a:lstStyle/>
          <a:p>
            <a:r>
              <a:rPr lang="fr-FR" dirty="0" err="1">
                <a:solidFill>
                  <a:schemeClr val="tx1"/>
                </a:solidFill>
                <a:latin typeface="URW Bookman"/>
                <a:ea typeface="Calibri" panose="020F0502020204030204" pitchFamily="34" charset="0"/>
                <a:cs typeface="Calibri" panose="020F0502020204030204" pitchFamily="34" charset="0"/>
              </a:rPr>
              <a:t>Syntax</a:t>
            </a:r>
            <a:r>
              <a:rPr lang="fr-FR" dirty="0">
                <a:solidFill>
                  <a:schemeClr val="tx1"/>
                </a:solidFill>
                <a:latin typeface="URW Bookman"/>
                <a:ea typeface="Calibri" panose="020F0502020204030204" pitchFamily="34" charset="0"/>
                <a:cs typeface="Calibri" panose="020F0502020204030204" pitchFamily="34" charset="0"/>
              </a:rPr>
              <a:t> : $vi </a:t>
            </a:r>
            <a:r>
              <a:rPr lang="fr-FR" dirty="0" err="1">
                <a:solidFill>
                  <a:schemeClr val="tx1"/>
                </a:solidFill>
                <a:latin typeface="URW Bookman"/>
                <a:ea typeface="Calibri" panose="020F0502020204030204" pitchFamily="34" charset="0"/>
                <a:cs typeface="Calibri" panose="020F0502020204030204" pitchFamily="34" charset="0"/>
              </a:rPr>
              <a:t>filename</a:t>
            </a:r>
            <a:endParaRPr lang="fr-FR" dirty="0">
              <a:solidFill>
                <a:schemeClr val="tx1"/>
              </a:solidFill>
              <a:latin typeface="URW Bookman"/>
              <a:ea typeface="Calibri" panose="020F0502020204030204" pitchFamily="34" charset="0"/>
              <a:cs typeface="Calibri" panose="020F0502020204030204" pitchFamily="34" charset="0"/>
            </a:endParaRPr>
          </a:p>
          <a:p>
            <a:r>
              <a:rPr lang="fr-FR" dirty="0">
                <a:solidFill>
                  <a:schemeClr val="tx1"/>
                </a:solidFill>
                <a:latin typeface="URW Bookman"/>
                <a:ea typeface="Calibri" panose="020F0502020204030204" pitchFamily="34" charset="0"/>
                <a:cs typeface="Calibri" panose="020F0502020204030204" pitchFamily="34" charset="0"/>
              </a:rPr>
              <a:t>Modes of vi editor</a:t>
            </a:r>
          </a:p>
          <a:p>
            <a:r>
              <a:rPr lang="fr-FR" dirty="0">
                <a:solidFill>
                  <a:schemeClr val="tx1"/>
                </a:solidFill>
                <a:latin typeface="URW Bookman"/>
                <a:ea typeface="Calibri" panose="020F0502020204030204" pitchFamily="34" charset="0"/>
                <a:cs typeface="Calibri" panose="020F0502020204030204" pitchFamily="34" charset="0"/>
              </a:rPr>
              <a:t>1.Input mode</a:t>
            </a:r>
          </a:p>
          <a:p>
            <a:r>
              <a:rPr lang="fr-FR" dirty="0">
                <a:solidFill>
                  <a:schemeClr val="tx1"/>
                </a:solidFill>
                <a:latin typeface="URW Bookman"/>
                <a:ea typeface="Calibri" panose="020F0502020204030204" pitchFamily="34" charset="0"/>
                <a:cs typeface="Calibri" panose="020F0502020204030204" pitchFamily="34" charset="0"/>
              </a:rPr>
              <a:t>2.Execute mode</a:t>
            </a:r>
          </a:p>
          <a:p>
            <a:r>
              <a:rPr lang="fr-FR" dirty="0">
                <a:solidFill>
                  <a:schemeClr val="tx1"/>
                </a:solidFill>
                <a:latin typeface="URW Bookman"/>
                <a:ea typeface="Calibri" panose="020F0502020204030204" pitchFamily="34" charset="0"/>
                <a:cs typeface="Calibri" panose="020F0502020204030204" pitchFamily="34" charset="0"/>
              </a:rPr>
              <a:t>3.Command mode</a:t>
            </a:r>
            <a:endParaRPr lang="en-IN" dirty="0">
              <a:solidFill>
                <a:schemeClr val="tx1"/>
              </a:solidFill>
              <a:latin typeface="URW Bookman"/>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90871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19050E-A9F4-5998-BAD9-7E78FA1D0BAC}"/>
              </a:ext>
            </a:extLst>
          </p:cNvPr>
          <p:cNvSpPr>
            <a:spLocks noGrp="1"/>
          </p:cNvSpPr>
          <p:nvPr>
            <p:ph sz="quarter" idx="13"/>
          </p:nvPr>
        </p:nvSpPr>
        <p:spPr>
          <a:xfrm>
            <a:off x="324891" y="2560320"/>
            <a:ext cx="9445752" cy="3977640"/>
          </a:xfrm>
        </p:spPr>
        <p:txBody>
          <a:bodyPr>
            <a:normAutofit/>
          </a:bodyPr>
          <a:lstStyle/>
          <a:p>
            <a:pPr marL="0" marR="0">
              <a:lnSpc>
                <a:spcPct val="115000"/>
              </a:lnSpc>
              <a:spcBef>
                <a:spcPts val="0"/>
              </a:spcBef>
              <a:spcAft>
                <a:spcPts val="700"/>
              </a:spcAft>
            </a:pPr>
            <a:r>
              <a:rPr lang="en-US" sz="1800" dirty="0">
                <a:solidFill>
                  <a:schemeClr val="tx1"/>
                </a:solidFill>
                <a:effectLst/>
                <a:latin typeface="URW Bookman"/>
                <a:ea typeface="Calibri" panose="020F0502020204030204" pitchFamily="34" charset="0"/>
                <a:cs typeface="Calibri" panose="020F0502020204030204" pitchFamily="34" charset="0"/>
              </a:rPr>
              <a:t>• Shell scripting is the program designed which are running by the </a:t>
            </a:r>
            <a:r>
              <a:rPr lang="en-US" sz="1800" dirty="0" err="1">
                <a:solidFill>
                  <a:schemeClr val="tx1"/>
                </a:solidFill>
                <a:effectLst/>
                <a:latin typeface="URW Bookman"/>
                <a:ea typeface="Calibri" panose="020F0502020204030204" pitchFamily="34" charset="0"/>
                <a:cs typeface="Calibri" panose="020F0502020204030204" pitchFamily="34" charset="0"/>
              </a:rPr>
              <a:t>unix</a:t>
            </a:r>
            <a:r>
              <a:rPr lang="en-US" sz="1800" dirty="0">
                <a:solidFill>
                  <a:schemeClr val="tx1"/>
                </a:solidFill>
                <a:effectLst/>
                <a:latin typeface="URW Bookman"/>
                <a:ea typeface="Calibri" panose="020F0502020204030204" pitchFamily="34" charset="0"/>
                <a:cs typeface="Calibri" panose="020F0502020204030204" pitchFamily="34" charset="0"/>
              </a:rPr>
              <a:t>/</a:t>
            </a:r>
            <a:r>
              <a:rPr lang="en-US" sz="1800" dirty="0" err="1">
                <a:solidFill>
                  <a:schemeClr val="tx1"/>
                </a:solidFill>
                <a:effectLst/>
                <a:latin typeface="URW Bookman"/>
                <a:ea typeface="Calibri" panose="020F0502020204030204" pitchFamily="34" charset="0"/>
                <a:cs typeface="Calibri" panose="020F0502020204030204" pitchFamily="34" charset="0"/>
              </a:rPr>
              <a:t>linux</a:t>
            </a:r>
            <a:r>
              <a:rPr lang="en-US" sz="1800" dirty="0">
                <a:solidFill>
                  <a:schemeClr val="tx1"/>
                </a:solidFill>
                <a:effectLst/>
                <a:latin typeface="URW Bookman"/>
                <a:ea typeface="Calibri" panose="020F0502020204030204" pitchFamily="34" charset="0"/>
                <a:cs typeface="Calibri" panose="020F0502020204030204" pitchFamily="34" charset="0"/>
              </a:rPr>
              <a:t>.</a:t>
            </a:r>
          </a:p>
          <a:p>
            <a:pPr marL="0" marR="0">
              <a:lnSpc>
                <a:spcPct val="115000"/>
              </a:lnSpc>
              <a:spcBef>
                <a:spcPts val="0"/>
              </a:spcBef>
              <a:spcAft>
                <a:spcPts val="700"/>
              </a:spcAft>
            </a:pPr>
            <a:r>
              <a:rPr lang="en-US" sz="1800" dirty="0">
                <a:solidFill>
                  <a:schemeClr val="tx1"/>
                </a:solidFill>
                <a:effectLst/>
                <a:latin typeface="URW Bookman"/>
                <a:ea typeface="Calibri" panose="020F0502020204030204" pitchFamily="34" charset="0"/>
                <a:cs typeface="Calibri" panose="020F0502020204030204" pitchFamily="34" charset="0"/>
              </a:rPr>
              <a:t>• The basic concept of a shell script is a list of commands, which are listed in the order of execution.                           </a:t>
            </a:r>
            <a:r>
              <a:rPr lang="en-US" sz="1800" dirty="0">
                <a:solidFill>
                  <a:schemeClr val="tx1"/>
                </a:solidFill>
                <a:latin typeface="URW Bookman"/>
                <a:ea typeface="Calibri" panose="020F0502020204030204" pitchFamily="34" charset="0"/>
                <a:cs typeface="Calibri" panose="020F0502020204030204" pitchFamily="34" charset="0"/>
              </a:rPr>
              <a:t>                                                                                                           </a:t>
            </a:r>
            <a:r>
              <a:rPr lang="en-US" sz="1800" dirty="0">
                <a:solidFill>
                  <a:schemeClr val="tx1"/>
                </a:solidFill>
                <a:effectLst/>
                <a:latin typeface="URW Bookman"/>
                <a:ea typeface="Calibri" panose="020F0502020204030204" pitchFamily="34" charset="0"/>
                <a:cs typeface="Calibri" panose="020F0502020204030204" pitchFamily="34" charset="0"/>
              </a:rPr>
              <a:t>good shell script will have comments, preceded by #sign. </a:t>
            </a:r>
            <a:endParaRPr lang="en-US" sz="1800" dirty="0">
              <a:solidFill>
                <a:schemeClr val="tx1"/>
              </a:solidFill>
              <a:latin typeface="URW Bookman"/>
              <a:ea typeface="Calibri" panose="020F0502020204030204" pitchFamily="34" charset="0"/>
              <a:cs typeface="Calibri" panose="020F0502020204030204" pitchFamily="34" charset="0"/>
            </a:endParaRPr>
          </a:p>
          <a:p>
            <a:pPr marL="0" marR="0">
              <a:lnSpc>
                <a:spcPct val="115000"/>
              </a:lnSpc>
              <a:spcBef>
                <a:spcPts val="0"/>
              </a:spcBef>
              <a:spcAft>
                <a:spcPts val="700"/>
              </a:spcAft>
            </a:pPr>
            <a:r>
              <a:rPr lang="en-US" sz="1800" dirty="0">
                <a:solidFill>
                  <a:schemeClr val="tx1"/>
                </a:solidFill>
                <a:effectLst/>
                <a:latin typeface="URW Bookman"/>
                <a:ea typeface="Calibri" panose="020F0502020204030204" pitchFamily="34" charset="0"/>
                <a:cs typeface="Calibri" panose="020F0502020204030204" pitchFamily="34" charset="0"/>
              </a:rPr>
              <a:t>• Shell can be any one of the following list.</a:t>
            </a:r>
          </a:p>
          <a:p>
            <a:pPr marL="0" marR="0">
              <a:lnSpc>
                <a:spcPct val="115000"/>
              </a:lnSpc>
              <a:spcBef>
                <a:spcPts val="0"/>
              </a:spcBef>
              <a:spcAft>
                <a:spcPts val="700"/>
              </a:spcAft>
            </a:pPr>
            <a:r>
              <a:rPr lang="en-US" sz="1800" dirty="0">
                <a:solidFill>
                  <a:schemeClr val="tx1"/>
                </a:solidFill>
                <a:effectLst/>
                <a:latin typeface="URW Bookman"/>
                <a:ea typeface="Calibri" panose="020F0502020204030204" pitchFamily="34" charset="0"/>
                <a:cs typeface="Calibri" panose="020F0502020204030204" pitchFamily="34" charset="0"/>
              </a:rPr>
              <a:t>1.The </a:t>
            </a:r>
            <a:r>
              <a:rPr lang="en-US" sz="1800" dirty="0" err="1">
                <a:solidFill>
                  <a:schemeClr val="tx1"/>
                </a:solidFill>
                <a:effectLst/>
                <a:latin typeface="URW Bookman"/>
                <a:ea typeface="Calibri" panose="020F0502020204030204" pitchFamily="34" charset="0"/>
                <a:cs typeface="Calibri" panose="020F0502020204030204" pitchFamily="34" charset="0"/>
              </a:rPr>
              <a:t>Boune</a:t>
            </a:r>
            <a:r>
              <a:rPr lang="en-US" sz="1800" dirty="0">
                <a:solidFill>
                  <a:schemeClr val="tx1"/>
                </a:solidFill>
                <a:effectLst/>
                <a:latin typeface="URW Bookman"/>
                <a:ea typeface="Calibri" panose="020F0502020204030204" pitchFamily="34" charset="0"/>
                <a:cs typeface="Calibri" panose="020F0502020204030204" pitchFamily="34" charset="0"/>
              </a:rPr>
              <a:t> Shell</a:t>
            </a:r>
          </a:p>
          <a:p>
            <a:pPr marL="0" marR="0">
              <a:lnSpc>
                <a:spcPct val="115000"/>
              </a:lnSpc>
              <a:spcBef>
                <a:spcPts val="0"/>
              </a:spcBef>
              <a:spcAft>
                <a:spcPts val="700"/>
              </a:spcAft>
            </a:pPr>
            <a:r>
              <a:rPr lang="en-US" sz="1800" dirty="0">
                <a:solidFill>
                  <a:schemeClr val="tx1"/>
                </a:solidFill>
                <a:effectLst/>
                <a:latin typeface="URW Bookman"/>
                <a:ea typeface="Calibri" panose="020F0502020204030204" pitchFamily="34" charset="0"/>
                <a:cs typeface="Calibri" panose="020F0502020204030204" pitchFamily="34" charset="0"/>
              </a:rPr>
              <a:t>2.The C Shell</a:t>
            </a:r>
          </a:p>
          <a:p>
            <a:pPr marL="0" marR="0">
              <a:lnSpc>
                <a:spcPct val="115000"/>
              </a:lnSpc>
              <a:spcBef>
                <a:spcPts val="0"/>
              </a:spcBef>
              <a:spcAft>
                <a:spcPts val="700"/>
              </a:spcAft>
            </a:pPr>
            <a:r>
              <a:rPr lang="en-US" sz="1800" dirty="0">
                <a:solidFill>
                  <a:schemeClr val="tx1"/>
                </a:solidFill>
                <a:effectLst/>
                <a:latin typeface="URW Bookman"/>
                <a:ea typeface="Calibri" panose="020F0502020204030204" pitchFamily="34" charset="0"/>
                <a:cs typeface="Calibri" panose="020F0502020204030204" pitchFamily="34" charset="0"/>
              </a:rPr>
              <a:t>3.The Korn Shell</a:t>
            </a:r>
          </a:p>
          <a:p>
            <a:pPr marL="0" marR="0">
              <a:lnSpc>
                <a:spcPct val="115000"/>
              </a:lnSpc>
              <a:spcBef>
                <a:spcPts val="0"/>
              </a:spcBef>
              <a:spcAft>
                <a:spcPts val="700"/>
              </a:spcAft>
            </a:pPr>
            <a:r>
              <a:rPr lang="en-US" sz="1800" dirty="0">
                <a:solidFill>
                  <a:schemeClr val="tx1"/>
                </a:solidFill>
                <a:effectLst/>
                <a:latin typeface="URW Bookman"/>
                <a:ea typeface="Calibri" panose="020F0502020204030204" pitchFamily="34" charset="0"/>
                <a:cs typeface="Calibri" panose="020F0502020204030204" pitchFamily="34" charset="0"/>
              </a:rPr>
              <a:t>4.The GNU </a:t>
            </a:r>
            <a:r>
              <a:rPr lang="en-US" sz="1800" dirty="0" err="1">
                <a:solidFill>
                  <a:schemeClr val="tx1"/>
                </a:solidFill>
                <a:effectLst/>
                <a:latin typeface="URW Bookman"/>
                <a:ea typeface="Calibri" panose="020F0502020204030204" pitchFamily="34" charset="0"/>
                <a:cs typeface="Calibri" panose="020F0502020204030204" pitchFamily="34" charset="0"/>
              </a:rPr>
              <a:t>Bourne</a:t>
            </a:r>
            <a:r>
              <a:rPr lang="en-US" sz="1800" dirty="0">
                <a:solidFill>
                  <a:schemeClr val="tx1"/>
                </a:solidFill>
                <a:effectLst/>
                <a:latin typeface="URW Bookman"/>
                <a:ea typeface="Calibri" panose="020F0502020204030204" pitchFamily="34" charset="0"/>
                <a:cs typeface="Calibri" panose="020F0502020204030204" pitchFamily="34" charset="0"/>
              </a:rPr>
              <a:t>-Again Shell</a:t>
            </a:r>
          </a:p>
          <a:p>
            <a:pPr marL="0" marR="0">
              <a:lnSpc>
                <a:spcPct val="115000"/>
              </a:lnSpc>
              <a:spcBef>
                <a:spcPts val="0"/>
              </a:spcBef>
              <a:spcAft>
                <a:spcPts val="700"/>
              </a:spcAft>
            </a:pPr>
            <a:r>
              <a:rPr lang="en-US" sz="1800" dirty="0">
                <a:solidFill>
                  <a:schemeClr val="tx1"/>
                </a:solidFill>
                <a:latin typeface="URW Bookman"/>
                <a:ea typeface="Calibri" panose="020F0502020204030204" pitchFamily="34" charset="0"/>
                <a:cs typeface="Calibri" panose="020F0502020204030204" pitchFamily="34" charset="0"/>
              </a:rPr>
              <a:t>• S</a:t>
            </a:r>
            <a:r>
              <a:rPr lang="en-US" sz="1800" dirty="0">
                <a:solidFill>
                  <a:schemeClr val="tx1"/>
                </a:solidFill>
                <a:effectLst/>
                <a:latin typeface="URW Bookman"/>
                <a:ea typeface="Calibri" panose="020F0502020204030204" pitchFamily="34" charset="0"/>
                <a:cs typeface="Calibri" panose="020F0502020204030204" pitchFamily="34" charset="0"/>
              </a:rPr>
              <a:t>hell is a command-line interpreter and typical operations performed by shell scripts include file manipulation, program execution, and printing text.</a:t>
            </a:r>
            <a:endParaRPr lang="en-IN" sz="1800" dirty="0">
              <a:solidFill>
                <a:schemeClr val="tx1"/>
              </a:solidFill>
              <a:effectLst/>
              <a:latin typeface="URW Bookman"/>
              <a:ea typeface="Calibri" panose="020F0502020204030204" pitchFamily="34" charset="0"/>
              <a:cs typeface="Calibri" panose="020F0502020204030204" pitchFamily="34" charset="0"/>
            </a:endParaRPr>
          </a:p>
        </p:txBody>
      </p:sp>
      <p:sp>
        <p:nvSpPr>
          <p:cNvPr id="5" name="Title 4">
            <a:extLst>
              <a:ext uri="{FF2B5EF4-FFF2-40B4-BE49-F238E27FC236}">
                <a16:creationId xmlns:a16="http://schemas.microsoft.com/office/drawing/2014/main" id="{8852B460-D9CD-F73E-3D60-19E4DAB2B4AF}"/>
              </a:ext>
            </a:extLst>
          </p:cNvPr>
          <p:cNvSpPr>
            <a:spLocks noGrp="1"/>
          </p:cNvSpPr>
          <p:nvPr>
            <p:ph type="title"/>
          </p:nvPr>
        </p:nvSpPr>
        <p:spPr>
          <a:xfrm>
            <a:off x="324891" y="1536192"/>
            <a:ext cx="7072605" cy="640080"/>
          </a:xfrm>
        </p:spPr>
        <p:txBody>
          <a:bodyPr>
            <a:normAutofit fontScale="90000"/>
          </a:bodyPr>
          <a:lstStyle/>
          <a:p>
            <a:r>
              <a:rPr lang="en-IN" dirty="0"/>
              <a:t>INTRODUCTION TO SHELL SCRIPTING</a:t>
            </a:r>
          </a:p>
        </p:txBody>
      </p:sp>
    </p:spTree>
    <p:extLst>
      <p:ext uri="{BB962C8B-B14F-4D97-AF65-F5344CB8AC3E}">
        <p14:creationId xmlns:p14="http://schemas.microsoft.com/office/powerpoint/2010/main" val="2481689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56C4-3C55-2BE5-2D05-5F57D2710849}"/>
              </a:ext>
            </a:extLst>
          </p:cNvPr>
          <p:cNvSpPr>
            <a:spLocks noGrp="1"/>
          </p:cNvSpPr>
          <p:nvPr>
            <p:ph type="title"/>
          </p:nvPr>
        </p:nvSpPr>
        <p:spPr>
          <a:xfrm>
            <a:off x="521208" y="448056"/>
            <a:ext cx="8277352" cy="3890264"/>
          </a:xfrm>
        </p:spPr>
        <p:txBody>
          <a:bodyPr>
            <a:normAutofit/>
          </a:bodyPr>
          <a:lstStyle/>
          <a:p>
            <a:r>
              <a:rPr lang="en-US" sz="9600" b="1" dirty="0">
                <a:latin typeface="URW Bookman"/>
              </a:rPr>
              <a:t>THANK YOU</a:t>
            </a:r>
            <a:endParaRPr lang="en-IN" sz="9600" b="1" dirty="0">
              <a:latin typeface="URW Bookman"/>
            </a:endParaRPr>
          </a:p>
        </p:txBody>
      </p:sp>
    </p:spTree>
    <p:extLst>
      <p:ext uri="{BB962C8B-B14F-4D97-AF65-F5344CB8AC3E}">
        <p14:creationId xmlns:p14="http://schemas.microsoft.com/office/powerpoint/2010/main" val="1090277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DA08C1-E6E4-95BA-7F0F-41890EC7357F}"/>
              </a:ext>
            </a:extLst>
          </p:cNvPr>
          <p:cNvSpPr>
            <a:spLocks noGrp="1"/>
          </p:cNvSpPr>
          <p:nvPr>
            <p:ph type="title"/>
          </p:nvPr>
        </p:nvSpPr>
        <p:spPr>
          <a:xfrm>
            <a:off x="261257" y="1536192"/>
            <a:ext cx="7136239" cy="640080"/>
          </a:xfrm>
        </p:spPr>
        <p:txBody>
          <a:bodyPr/>
          <a:lstStyle/>
          <a:p>
            <a:r>
              <a:rPr lang="en-IN" dirty="0"/>
              <a:t>TYPES OF SHELL</a:t>
            </a:r>
          </a:p>
        </p:txBody>
      </p:sp>
      <p:sp>
        <p:nvSpPr>
          <p:cNvPr id="7" name="TextBox 6">
            <a:extLst>
              <a:ext uri="{FF2B5EF4-FFF2-40B4-BE49-F238E27FC236}">
                <a16:creationId xmlns:a16="http://schemas.microsoft.com/office/drawing/2014/main" id="{7DC75B0C-E6BA-A1AE-0EE9-D2FFB3614853}"/>
              </a:ext>
            </a:extLst>
          </p:cNvPr>
          <p:cNvSpPr txBox="1"/>
          <p:nvPr/>
        </p:nvSpPr>
        <p:spPr>
          <a:xfrm>
            <a:off x="205273" y="2465521"/>
            <a:ext cx="8297245" cy="4247317"/>
          </a:xfrm>
          <a:prstGeom prst="rect">
            <a:avLst/>
          </a:prstGeom>
          <a:noFill/>
        </p:spPr>
        <p:txBody>
          <a:bodyPr wrap="square">
            <a:spAutoFit/>
          </a:bodyPr>
          <a:lstStyle/>
          <a:p>
            <a:r>
              <a:rPr lang="en-US" dirty="0"/>
              <a:t>• What are the shell types which your operating system supports.</a:t>
            </a:r>
          </a:p>
          <a:p>
            <a:r>
              <a:rPr lang="en-US" dirty="0"/>
              <a:t>    Syntax : cat  / </a:t>
            </a:r>
            <a:r>
              <a:rPr lang="en-US" dirty="0" err="1"/>
              <a:t>etc</a:t>
            </a:r>
            <a:r>
              <a:rPr lang="en-US" dirty="0"/>
              <a:t>/shells</a:t>
            </a:r>
          </a:p>
          <a:p>
            <a:endParaRPr lang="en-US" dirty="0"/>
          </a:p>
          <a:p>
            <a:r>
              <a:rPr lang="en-US" dirty="0"/>
              <a:t> /bin/</a:t>
            </a:r>
            <a:r>
              <a:rPr lang="en-US" dirty="0" err="1"/>
              <a:t>sh</a:t>
            </a:r>
            <a:endParaRPr lang="en-US" dirty="0"/>
          </a:p>
          <a:p>
            <a:r>
              <a:rPr lang="en-US" dirty="0"/>
              <a:t> /bin/dash</a:t>
            </a:r>
          </a:p>
          <a:p>
            <a:r>
              <a:rPr lang="en-US" dirty="0"/>
              <a:t> /bin/bash</a:t>
            </a:r>
          </a:p>
          <a:p>
            <a:r>
              <a:rPr lang="en-US" dirty="0"/>
              <a:t> /bin/</a:t>
            </a:r>
            <a:r>
              <a:rPr lang="en-US" dirty="0" err="1"/>
              <a:t>rbash</a:t>
            </a:r>
            <a:endParaRPr lang="en-US" dirty="0"/>
          </a:p>
          <a:p>
            <a:endParaRPr lang="en-US" dirty="0"/>
          </a:p>
          <a:p>
            <a:r>
              <a:rPr lang="en-US" dirty="0"/>
              <a:t>• </a:t>
            </a:r>
            <a:r>
              <a:rPr lang="en-US" u="sng" dirty="0" err="1"/>
              <a:t>sh</a:t>
            </a:r>
            <a:r>
              <a:rPr lang="en-US" u="sng" dirty="0"/>
              <a:t> shell </a:t>
            </a:r>
          </a:p>
          <a:p>
            <a:r>
              <a:rPr lang="en-US" dirty="0"/>
              <a:t> </a:t>
            </a:r>
            <a:r>
              <a:rPr lang="en-US" dirty="0" err="1"/>
              <a:t>sh</a:t>
            </a:r>
            <a:r>
              <a:rPr lang="en-US" dirty="0"/>
              <a:t> stands for </a:t>
            </a:r>
            <a:r>
              <a:rPr lang="en-US" dirty="0" err="1"/>
              <a:t>bourne</a:t>
            </a:r>
            <a:r>
              <a:rPr lang="en-US" dirty="0"/>
              <a:t> shell.  </a:t>
            </a:r>
          </a:p>
          <a:p>
            <a:r>
              <a:rPr lang="en-US" dirty="0"/>
              <a:t> </a:t>
            </a:r>
            <a:r>
              <a:rPr lang="en-US" dirty="0" err="1"/>
              <a:t>Bourne</a:t>
            </a:r>
            <a:r>
              <a:rPr lang="en-US" dirty="0"/>
              <a:t> shell is a original shell still used on </a:t>
            </a:r>
            <a:r>
              <a:rPr lang="en-US" dirty="0" err="1"/>
              <a:t>unix</a:t>
            </a:r>
            <a:r>
              <a:rPr lang="en-US" dirty="0"/>
              <a:t> system.</a:t>
            </a:r>
          </a:p>
          <a:p>
            <a:endParaRPr lang="en-US" dirty="0"/>
          </a:p>
          <a:p>
            <a:r>
              <a:rPr lang="en-US" dirty="0"/>
              <a:t> • </a:t>
            </a:r>
            <a:r>
              <a:rPr lang="en-US" u="sng" dirty="0"/>
              <a:t>C shell  </a:t>
            </a:r>
          </a:p>
          <a:p>
            <a:r>
              <a:rPr lang="en-US" dirty="0"/>
              <a:t>The C shell is an interactive command interpreter and a command programming language that uses syntax similar to the C programming language.</a:t>
            </a:r>
          </a:p>
        </p:txBody>
      </p:sp>
    </p:spTree>
    <p:extLst>
      <p:ext uri="{BB962C8B-B14F-4D97-AF65-F5344CB8AC3E}">
        <p14:creationId xmlns:p14="http://schemas.microsoft.com/office/powerpoint/2010/main" val="4267353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2361E-CFB4-1A02-1A42-05B87D650153}"/>
              </a:ext>
            </a:extLst>
          </p:cNvPr>
          <p:cNvSpPr>
            <a:spLocks noGrp="1"/>
          </p:cNvSpPr>
          <p:nvPr>
            <p:ph type="title"/>
          </p:nvPr>
        </p:nvSpPr>
        <p:spPr>
          <a:xfrm>
            <a:off x="307910" y="435654"/>
            <a:ext cx="8317930" cy="1766370"/>
          </a:xfrm>
        </p:spPr>
        <p:txBody>
          <a:bodyPr>
            <a:normAutofit/>
          </a:bodyPr>
          <a:lstStyle/>
          <a:p>
            <a:r>
              <a:rPr lang="en-IN" dirty="0">
                <a:solidFill>
                  <a:schemeClr val="tx1"/>
                </a:solidFill>
              </a:rPr>
              <a:t>TYPES OF SHELL</a:t>
            </a:r>
          </a:p>
        </p:txBody>
      </p:sp>
      <p:sp>
        <p:nvSpPr>
          <p:cNvPr id="3" name="Content Placeholder 2">
            <a:extLst>
              <a:ext uri="{FF2B5EF4-FFF2-40B4-BE49-F238E27FC236}">
                <a16:creationId xmlns:a16="http://schemas.microsoft.com/office/drawing/2014/main" id="{53171BDF-D1B0-BA9F-0F4A-C87E6184E2F7}"/>
              </a:ext>
            </a:extLst>
          </p:cNvPr>
          <p:cNvSpPr>
            <a:spLocks noGrp="1"/>
          </p:cNvSpPr>
          <p:nvPr>
            <p:ph sz="quarter" idx="13"/>
          </p:nvPr>
        </p:nvSpPr>
        <p:spPr>
          <a:xfrm>
            <a:off x="222628" y="2444706"/>
            <a:ext cx="9999647" cy="3977640"/>
          </a:xfrm>
        </p:spPr>
        <p:txBody>
          <a:bodyPr>
            <a:normAutofit/>
          </a:bodyPr>
          <a:lstStyle/>
          <a:p>
            <a:pPr marR="0">
              <a:lnSpc>
                <a:spcPct val="120000"/>
              </a:lnSpc>
              <a:spcBef>
                <a:spcPts val="0"/>
              </a:spcBef>
              <a:spcAft>
                <a:spcPts val="700"/>
              </a:spcAft>
            </a:pPr>
            <a:r>
              <a:rPr lang="en-US" sz="2000" dirty="0">
                <a:solidFill>
                  <a:schemeClr val="tx1"/>
                </a:solidFill>
                <a:latin typeface="URW Bookman"/>
              </a:rPr>
              <a:t>• </a:t>
            </a:r>
            <a:r>
              <a:rPr lang="en-US" sz="2000" u="sng" dirty="0">
                <a:solidFill>
                  <a:schemeClr val="tx1"/>
                </a:solidFill>
                <a:latin typeface="URW Bookman"/>
              </a:rPr>
              <a:t>Korn shell  </a:t>
            </a:r>
          </a:p>
          <a:p>
            <a:pPr marR="0">
              <a:lnSpc>
                <a:spcPct val="120000"/>
              </a:lnSpc>
              <a:spcBef>
                <a:spcPts val="0"/>
              </a:spcBef>
              <a:spcAft>
                <a:spcPts val="700"/>
              </a:spcAft>
            </a:pPr>
            <a:r>
              <a:rPr lang="en-US" sz="2000" dirty="0">
                <a:solidFill>
                  <a:schemeClr val="tx1"/>
                </a:solidFill>
                <a:latin typeface="URW Bookman"/>
              </a:rPr>
              <a:t> The Korn shell is an interactive command interpreter. It conforms to the Portable                 Operating System Interface for Computer Environments (POSIX), an international standard for operating systems. </a:t>
            </a:r>
          </a:p>
          <a:p>
            <a:pPr marR="0">
              <a:lnSpc>
                <a:spcPct val="120000"/>
              </a:lnSpc>
              <a:spcBef>
                <a:spcPts val="0"/>
              </a:spcBef>
              <a:spcAft>
                <a:spcPts val="700"/>
              </a:spcAft>
            </a:pPr>
            <a:r>
              <a:rPr lang="en-US" sz="2000" dirty="0">
                <a:solidFill>
                  <a:schemeClr val="tx1"/>
                </a:solidFill>
                <a:latin typeface="URW Bookman"/>
              </a:rPr>
              <a:t>• </a:t>
            </a:r>
            <a:r>
              <a:rPr lang="en-US" sz="2000" u="sng" dirty="0">
                <a:solidFill>
                  <a:schemeClr val="tx1"/>
                </a:solidFill>
                <a:latin typeface="URW Bookman"/>
              </a:rPr>
              <a:t>GNU </a:t>
            </a:r>
            <a:r>
              <a:rPr lang="en-US" sz="2000" u="sng" dirty="0" err="1">
                <a:solidFill>
                  <a:schemeClr val="tx1"/>
                </a:solidFill>
                <a:latin typeface="URW Bookman"/>
              </a:rPr>
              <a:t>bourNe</a:t>
            </a:r>
            <a:r>
              <a:rPr lang="en-US" sz="2000" u="sng" dirty="0">
                <a:solidFill>
                  <a:schemeClr val="tx1"/>
                </a:solidFill>
                <a:latin typeface="URW Bookman"/>
              </a:rPr>
              <a:t>-again shell  </a:t>
            </a:r>
          </a:p>
          <a:p>
            <a:pPr marR="0">
              <a:lnSpc>
                <a:spcPct val="120000"/>
              </a:lnSpc>
              <a:spcBef>
                <a:spcPts val="0"/>
              </a:spcBef>
              <a:spcAft>
                <a:spcPts val="700"/>
              </a:spcAft>
            </a:pPr>
            <a:r>
              <a:rPr lang="en-US" sz="2000" dirty="0">
                <a:solidFill>
                  <a:schemeClr val="tx1"/>
                </a:solidFill>
                <a:latin typeface="URW Bookman"/>
              </a:rPr>
              <a:t>Bash stands for </a:t>
            </a:r>
            <a:r>
              <a:rPr lang="en-US" sz="2000" dirty="0" err="1">
                <a:solidFill>
                  <a:schemeClr val="tx1"/>
                </a:solidFill>
                <a:latin typeface="URW Bookman"/>
              </a:rPr>
              <a:t>Bourne</a:t>
            </a:r>
            <a:r>
              <a:rPr lang="en-US" sz="2000" dirty="0">
                <a:solidFill>
                  <a:schemeClr val="tx1"/>
                </a:solidFill>
                <a:latin typeface="URW Bookman"/>
              </a:rPr>
              <a:t> - again shell, After </a:t>
            </a:r>
            <a:r>
              <a:rPr lang="en-US" sz="2000" dirty="0" err="1">
                <a:solidFill>
                  <a:schemeClr val="tx1"/>
                </a:solidFill>
                <a:latin typeface="URW Bookman"/>
              </a:rPr>
              <a:t>sh</a:t>
            </a:r>
            <a:r>
              <a:rPr lang="en-US" sz="2000" dirty="0">
                <a:solidFill>
                  <a:schemeClr val="tx1"/>
                </a:solidFill>
                <a:latin typeface="URW Bookman"/>
              </a:rPr>
              <a:t> reinvented, and it  a standard GNU shell which is more flexible which is used in most of the </a:t>
            </a:r>
            <a:r>
              <a:rPr lang="en-US" sz="2000" dirty="0" err="1">
                <a:solidFill>
                  <a:schemeClr val="tx1"/>
                </a:solidFill>
                <a:latin typeface="URW Bookman"/>
              </a:rPr>
              <a:t>linux</a:t>
            </a:r>
            <a:r>
              <a:rPr lang="en-US" sz="2000" dirty="0">
                <a:solidFill>
                  <a:schemeClr val="tx1"/>
                </a:solidFill>
                <a:latin typeface="URW Bookman"/>
              </a:rPr>
              <a:t> operating system or </a:t>
            </a:r>
            <a:r>
              <a:rPr lang="en-US" sz="2000" dirty="0" err="1">
                <a:solidFill>
                  <a:schemeClr val="tx1"/>
                </a:solidFill>
                <a:latin typeface="URW Bookman"/>
              </a:rPr>
              <a:t>unix</a:t>
            </a:r>
            <a:r>
              <a:rPr lang="en-US" sz="2000" dirty="0">
                <a:solidFill>
                  <a:schemeClr val="tx1"/>
                </a:solidFill>
                <a:latin typeface="URW Bookman"/>
              </a:rPr>
              <a:t> based operating system including Mac OS and windows 10 also.</a:t>
            </a:r>
          </a:p>
          <a:p>
            <a:pPr marR="0">
              <a:lnSpc>
                <a:spcPct val="120000"/>
              </a:lnSpc>
              <a:spcBef>
                <a:spcPts val="0"/>
              </a:spcBef>
              <a:spcAft>
                <a:spcPts val="700"/>
              </a:spcAft>
            </a:pPr>
            <a:r>
              <a:rPr lang="en-US" sz="2000" dirty="0">
                <a:solidFill>
                  <a:schemeClr val="tx1"/>
                </a:solidFill>
                <a:latin typeface="URW Bookman"/>
              </a:rPr>
              <a:t>Syntax : which bash</a:t>
            </a:r>
            <a:endParaRPr lang="en-IN" sz="2000" dirty="0">
              <a:solidFill>
                <a:schemeClr val="tx1"/>
              </a:solidFill>
              <a:latin typeface="URW Bookman"/>
            </a:endParaRPr>
          </a:p>
        </p:txBody>
      </p:sp>
    </p:spTree>
    <p:extLst>
      <p:ext uri="{BB962C8B-B14F-4D97-AF65-F5344CB8AC3E}">
        <p14:creationId xmlns:p14="http://schemas.microsoft.com/office/powerpoint/2010/main" val="2791511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56F029-F115-8D0E-3A88-5759B5C8CDAE}"/>
              </a:ext>
            </a:extLst>
          </p:cNvPr>
          <p:cNvSpPr>
            <a:spLocks noGrp="1"/>
          </p:cNvSpPr>
          <p:nvPr>
            <p:ph sz="quarter" idx="13"/>
          </p:nvPr>
        </p:nvSpPr>
        <p:spPr>
          <a:xfrm>
            <a:off x="259578" y="2692909"/>
            <a:ext cx="9445752" cy="3977640"/>
          </a:xfrm>
        </p:spPr>
        <p:txBody>
          <a:bodyPr>
            <a:noAutofit/>
          </a:bodyPr>
          <a:lstStyle/>
          <a:p>
            <a:pPr marL="6350" marR="1905" indent="-6350">
              <a:lnSpc>
                <a:spcPct val="110000"/>
              </a:lnSpc>
              <a:spcAft>
                <a:spcPts val="980"/>
              </a:spcAft>
            </a:pPr>
            <a:r>
              <a:rPr lang="en-IN" sz="1800" kern="100" dirty="0">
                <a:solidFill>
                  <a:srgbClr val="000000"/>
                </a:solidFill>
                <a:effectLst/>
                <a:latin typeface="Calibri" panose="020F0502020204030204" pitchFamily="34" charset="0"/>
                <a:ea typeface="Calibri" panose="020F0502020204030204" pitchFamily="34" charset="0"/>
              </a:rPr>
              <a:t>A variable is a character string to which we assign a value.</a:t>
            </a:r>
          </a:p>
          <a:p>
            <a:pPr marL="6350" marR="1905" indent="-6350">
              <a:lnSpc>
                <a:spcPct val="110000"/>
              </a:lnSpc>
              <a:spcAft>
                <a:spcPts val="980"/>
              </a:spcAft>
            </a:pPr>
            <a:r>
              <a:rPr lang="en-IN" sz="1800" kern="100" dirty="0">
                <a:solidFill>
                  <a:srgbClr val="000000"/>
                </a:solidFill>
                <a:effectLst/>
                <a:latin typeface="Calibri" panose="020F0502020204030204" pitchFamily="34" charset="0"/>
                <a:ea typeface="Calibri" panose="020F0502020204030204" pitchFamily="34" charset="0"/>
              </a:rPr>
              <a:t>The value assigned could be a number, text, filename, device, or any other type of data. </a:t>
            </a:r>
          </a:p>
          <a:p>
            <a:pPr marL="6350" marR="1905" indent="-6350">
              <a:lnSpc>
                <a:spcPct val="110000"/>
              </a:lnSpc>
              <a:spcAft>
                <a:spcPts val="980"/>
              </a:spcAft>
            </a:pPr>
            <a:r>
              <a:rPr lang="en-IN" sz="1800" kern="100" dirty="0">
                <a:solidFill>
                  <a:srgbClr val="000000"/>
                </a:solidFill>
                <a:effectLst/>
                <a:latin typeface="Calibri" panose="020F0502020204030204" pitchFamily="34" charset="0"/>
                <a:ea typeface="Calibri" panose="020F0502020204030204" pitchFamily="34" charset="0"/>
              </a:rPr>
              <a:t>The shell enables us to create, assign, and delete variables.</a:t>
            </a:r>
          </a:p>
          <a:p>
            <a:pPr marL="6350" marR="1905" indent="-6350">
              <a:lnSpc>
                <a:spcPct val="110000"/>
              </a:lnSpc>
              <a:spcAft>
                <a:spcPts val="980"/>
              </a:spcAft>
            </a:pPr>
            <a:r>
              <a:rPr lang="en-US" sz="1400" dirty="0"/>
              <a:t>• </a:t>
            </a:r>
            <a:r>
              <a:rPr lang="en-IN" sz="1800" u="sng" kern="100" dirty="0">
                <a:solidFill>
                  <a:srgbClr val="000000"/>
                </a:solidFill>
                <a:latin typeface="Calibri" panose="020F0502020204030204" pitchFamily="34" charset="0"/>
                <a:ea typeface="Calibri" panose="020F0502020204030204" pitchFamily="34" charset="0"/>
              </a:rPr>
              <a:t>Variable Names</a:t>
            </a:r>
          </a:p>
          <a:p>
            <a:pPr marL="6350" marR="1905" indent="-6350">
              <a:lnSpc>
                <a:spcPct val="110000"/>
              </a:lnSpc>
              <a:spcAft>
                <a:spcPts val="690"/>
              </a:spcAft>
            </a:pPr>
            <a:r>
              <a:rPr lang="en-IN" sz="1800" kern="100" dirty="0">
                <a:solidFill>
                  <a:srgbClr val="000000"/>
                </a:solidFill>
                <a:effectLst/>
                <a:latin typeface="Calibri" panose="020F0502020204030204" pitchFamily="34" charset="0"/>
                <a:ea typeface="Calibri" panose="020F0502020204030204" pitchFamily="34" charset="0"/>
              </a:rPr>
              <a:t>The name of a variable can contain only letters (a to z or A to Z), numbers ( 0 to 9) or the underscore character ( _).</a:t>
            </a:r>
          </a:p>
          <a:p>
            <a:pPr marL="6350" marR="1905" indent="-6350">
              <a:lnSpc>
                <a:spcPct val="110000"/>
              </a:lnSpc>
              <a:spcAft>
                <a:spcPts val="1300"/>
              </a:spcAft>
            </a:pPr>
            <a:r>
              <a:rPr lang="en-IN" sz="1800" kern="100" dirty="0">
                <a:solidFill>
                  <a:srgbClr val="000000"/>
                </a:solidFill>
                <a:effectLst/>
                <a:latin typeface="Calibri" panose="020F0502020204030204" pitchFamily="34" charset="0"/>
                <a:ea typeface="Calibri" panose="020F0502020204030204" pitchFamily="34" charset="0"/>
              </a:rPr>
              <a:t>By convention, Unix shell variables will have their names in UPPERCASE.</a:t>
            </a:r>
          </a:p>
          <a:p>
            <a:pPr marL="6350" marR="1905" indent="-6350">
              <a:lnSpc>
                <a:spcPct val="110000"/>
              </a:lnSpc>
              <a:spcAft>
                <a:spcPts val="690"/>
              </a:spcAft>
            </a:pPr>
            <a:endParaRPr lang="en-IN" sz="2000" u="sng" kern="100" dirty="0">
              <a:solidFill>
                <a:srgbClr val="000000"/>
              </a:solidFill>
              <a:latin typeface="Calibri" panose="020F0502020204030204" pitchFamily="34" charset="0"/>
              <a:ea typeface="Calibri" panose="020F0502020204030204" pitchFamily="34" charset="0"/>
            </a:endParaRPr>
          </a:p>
        </p:txBody>
      </p:sp>
      <p:sp>
        <p:nvSpPr>
          <p:cNvPr id="5" name="Title 4">
            <a:extLst>
              <a:ext uri="{FF2B5EF4-FFF2-40B4-BE49-F238E27FC236}">
                <a16:creationId xmlns:a16="http://schemas.microsoft.com/office/drawing/2014/main" id="{8E5C8414-0ED7-3E89-EF48-E96739659530}"/>
              </a:ext>
            </a:extLst>
          </p:cNvPr>
          <p:cNvSpPr>
            <a:spLocks noGrp="1"/>
          </p:cNvSpPr>
          <p:nvPr>
            <p:ph type="title"/>
          </p:nvPr>
        </p:nvSpPr>
        <p:spPr>
          <a:xfrm>
            <a:off x="334596" y="1564184"/>
            <a:ext cx="6876288" cy="640080"/>
          </a:xfrm>
        </p:spPr>
        <p:txBody>
          <a:bodyPr/>
          <a:lstStyle/>
          <a:p>
            <a:r>
              <a:rPr lang="en-IN" dirty="0"/>
              <a:t>SHELL VARIABLES</a:t>
            </a:r>
          </a:p>
        </p:txBody>
      </p:sp>
    </p:spTree>
    <p:extLst>
      <p:ext uri="{BB962C8B-B14F-4D97-AF65-F5344CB8AC3E}">
        <p14:creationId xmlns:p14="http://schemas.microsoft.com/office/powerpoint/2010/main" val="1269548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E6E43-51C0-B9DA-080E-AD6048402598}"/>
              </a:ext>
            </a:extLst>
          </p:cNvPr>
          <p:cNvSpPr>
            <a:spLocks noGrp="1"/>
          </p:cNvSpPr>
          <p:nvPr>
            <p:ph type="title"/>
          </p:nvPr>
        </p:nvSpPr>
        <p:spPr>
          <a:xfrm>
            <a:off x="291084" y="1188720"/>
            <a:ext cx="5428996" cy="1058672"/>
          </a:xfrm>
        </p:spPr>
        <p:txBody>
          <a:bodyPr>
            <a:normAutofit/>
          </a:bodyPr>
          <a:lstStyle/>
          <a:p>
            <a:pPr marL="0" marR="0">
              <a:lnSpc>
                <a:spcPct val="115000"/>
              </a:lnSpc>
              <a:spcBef>
                <a:spcPts val="1200"/>
              </a:spcBef>
              <a:spcAft>
                <a:spcPts val="600"/>
              </a:spcAft>
            </a:pPr>
            <a:r>
              <a:rPr lang="en-IN" dirty="0"/>
              <a:t>SHELL VARIABLES</a:t>
            </a:r>
            <a:endParaRPr lang="en-IN" b="1" kern="0" dirty="0">
              <a:effectLst/>
              <a:latin typeface="Liberation Serif"/>
              <a:ea typeface="DejaVu Sans"/>
              <a:cs typeface="DejaVu Sans"/>
            </a:endParaRPr>
          </a:p>
        </p:txBody>
      </p:sp>
      <p:sp>
        <p:nvSpPr>
          <p:cNvPr id="3" name="Content Placeholder 2">
            <a:extLst>
              <a:ext uri="{FF2B5EF4-FFF2-40B4-BE49-F238E27FC236}">
                <a16:creationId xmlns:a16="http://schemas.microsoft.com/office/drawing/2014/main" id="{E73820EA-5EB1-67C1-1A6E-324485BEFD77}"/>
              </a:ext>
            </a:extLst>
          </p:cNvPr>
          <p:cNvSpPr>
            <a:spLocks noGrp="1"/>
          </p:cNvSpPr>
          <p:nvPr>
            <p:ph sz="quarter" idx="13"/>
          </p:nvPr>
        </p:nvSpPr>
        <p:spPr>
          <a:xfrm>
            <a:off x="179115" y="2469285"/>
            <a:ext cx="11456157" cy="3890762"/>
          </a:xfrm>
        </p:spPr>
        <p:txBody>
          <a:bodyPr>
            <a:noAutofit/>
          </a:bodyPr>
          <a:lstStyle/>
          <a:p>
            <a:pPr>
              <a:lnSpc>
                <a:spcPct val="100000"/>
              </a:lnSpc>
            </a:pPr>
            <a:r>
              <a:rPr lang="en-US" sz="1800" dirty="0">
                <a:solidFill>
                  <a:schemeClr val="tx1"/>
                </a:solidFill>
                <a:effectLst/>
                <a:latin typeface="URW Bookman"/>
                <a:ea typeface="Calibri" panose="020F0502020204030204" pitchFamily="34" charset="0"/>
                <a:cs typeface="Calibri" panose="020F0502020204030204" pitchFamily="34" charset="0"/>
              </a:rPr>
              <a:t>• </a:t>
            </a:r>
            <a:r>
              <a:rPr lang="en-US" sz="1800" u="sng" dirty="0">
                <a:solidFill>
                  <a:schemeClr val="tx1"/>
                </a:solidFill>
                <a:effectLst/>
                <a:latin typeface="URW Bookman"/>
                <a:ea typeface="Calibri" panose="020F0502020204030204" pitchFamily="34" charset="0"/>
                <a:cs typeface="Calibri" panose="020F0502020204030204" pitchFamily="34" charset="0"/>
              </a:rPr>
              <a:t>Two types in variables</a:t>
            </a:r>
          </a:p>
          <a:p>
            <a:pPr>
              <a:lnSpc>
                <a:spcPct val="100000"/>
              </a:lnSpc>
            </a:pPr>
            <a:r>
              <a:rPr lang="en-US" sz="1800" dirty="0">
                <a:solidFill>
                  <a:schemeClr val="tx1"/>
                </a:solidFill>
                <a:latin typeface="URW Bookman"/>
                <a:ea typeface="Calibri" panose="020F0502020204030204" pitchFamily="34" charset="0"/>
                <a:cs typeface="Calibri" panose="020F0502020204030204" pitchFamily="34" charset="0"/>
              </a:rPr>
              <a:t>1</a:t>
            </a:r>
            <a:r>
              <a:rPr lang="en-US" sz="1800" dirty="0">
                <a:solidFill>
                  <a:schemeClr val="tx1"/>
                </a:solidFill>
                <a:effectLst/>
                <a:latin typeface="URW Bookman"/>
                <a:ea typeface="Calibri" panose="020F0502020204030204" pitchFamily="34" charset="0"/>
                <a:cs typeface="Calibri" panose="020F0502020204030204" pitchFamily="34" charset="0"/>
              </a:rPr>
              <a:t>.System variables                             2.User defines variables</a:t>
            </a:r>
          </a:p>
          <a:p>
            <a:pPr>
              <a:lnSpc>
                <a:spcPct val="100000"/>
              </a:lnSpc>
            </a:pPr>
            <a:r>
              <a:rPr lang="en-US" sz="1800" dirty="0">
                <a:solidFill>
                  <a:schemeClr val="tx1"/>
                </a:solidFill>
                <a:effectLst/>
                <a:latin typeface="URW Bookman"/>
                <a:ea typeface="Calibri" panose="020F0502020204030204" pitchFamily="34" charset="0"/>
                <a:cs typeface="Calibri" panose="020F0502020204030204" pitchFamily="34" charset="0"/>
              </a:rPr>
              <a:t>• </a:t>
            </a:r>
            <a:r>
              <a:rPr lang="en-US" sz="1800" u="sng" dirty="0">
                <a:solidFill>
                  <a:schemeClr val="tx1"/>
                </a:solidFill>
                <a:effectLst/>
                <a:latin typeface="URW Bookman"/>
                <a:ea typeface="Calibri" panose="020F0502020204030204" pitchFamily="34" charset="0"/>
                <a:cs typeface="Calibri" panose="020F0502020204030204" pitchFamily="34" charset="0"/>
              </a:rPr>
              <a:t>System variables </a:t>
            </a:r>
          </a:p>
          <a:p>
            <a:pPr>
              <a:lnSpc>
                <a:spcPct val="100000"/>
              </a:lnSpc>
            </a:pPr>
            <a:r>
              <a:rPr lang="en-US" sz="1800" dirty="0">
                <a:solidFill>
                  <a:schemeClr val="tx1"/>
                </a:solidFill>
                <a:effectLst/>
                <a:latin typeface="URW Bookman"/>
                <a:ea typeface="Calibri" panose="020F0502020204030204" pitchFamily="34" charset="0"/>
                <a:cs typeface="Calibri" panose="020F0502020204030204" pitchFamily="34" charset="0"/>
              </a:rPr>
              <a:t>Created and maintained by </a:t>
            </a:r>
            <a:r>
              <a:rPr lang="en-US" sz="1800" dirty="0" err="1">
                <a:solidFill>
                  <a:schemeClr val="tx1"/>
                </a:solidFill>
                <a:effectLst/>
                <a:latin typeface="URW Bookman"/>
                <a:ea typeface="Calibri" panose="020F0502020204030204" pitchFamily="34" charset="0"/>
                <a:cs typeface="Calibri" panose="020F0502020204030204" pitchFamily="34" charset="0"/>
              </a:rPr>
              <a:t>linux</a:t>
            </a:r>
            <a:r>
              <a:rPr lang="en-US" sz="1800" dirty="0">
                <a:solidFill>
                  <a:schemeClr val="tx1"/>
                </a:solidFill>
                <a:effectLst/>
                <a:latin typeface="URW Bookman"/>
                <a:ea typeface="Calibri" panose="020F0502020204030204" pitchFamily="34" charset="0"/>
                <a:cs typeface="Calibri" panose="020F0502020204030204" pitchFamily="34" charset="0"/>
              </a:rPr>
              <a:t> or </a:t>
            </a:r>
            <a:r>
              <a:rPr lang="en-US" sz="1800" dirty="0" err="1">
                <a:solidFill>
                  <a:schemeClr val="tx1"/>
                </a:solidFill>
                <a:effectLst/>
                <a:latin typeface="URW Bookman"/>
                <a:ea typeface="Calibri" panose="020F0502020204030204" pitchFamily="34" charset="0"/>
                <a:cs typeface="Calibri" panose="020F0502020204030204" pitchFamily="34" charset="0"/>
              </a:rPr>
              <a:t>unix</a:t>
            </a:r>
            <a:r>
              <a:rPr lang="en-US" sz="1800" dirty="0">
                <a:solidFill>
                  <a:schemeClr val="tx1"/>
                </a:solidFill>
                <a:effectLst/>
                <a:latin typeface="URW Bookman"/>
                <a:ea typeface="Calibri" panose="020F0502020204030204" pitchFamily="34" charset="0"/>
                <a:cs typeface="Calibri" panose="020F0502020204030204" pitchFamily="34" charset="0"/>
              </a:rPr>
              <a:t> operated system, this are some pre defined variables which are defined by operating system and this are the variables which are defined in capital cases when the </a:t>
            </a:r>
            <a:r>
              <a:rPr lang="en-US" sz="1800" dirty="0" err="1">
                <a:solidFill>
                  <a:schemeClr val="tx1"/>
                </a:solidFill>
                <a:effectLst/>
                <a:latin typeface="URW Bookman"/>
                <a:ea typeface="Calibri" panose="020F0502020204030204" pitchFamily="34" charset="0"/>
                <a:cs typeface="Calibri" panose="020F0502020204030204" pitchFamily="34" charset="0"/>
              </a:rPr>
              <a:t>varibales</a:t>
            </a:r>
            <a:r>
              <a:rPr lang="en-US" sz="1800" dirty="0">
                <a:solidFill>
                  <a:schemeClr val="tx1"/>
                </a:solidFill>
                <a:effectLst/>
                <a:latin typeface="URW Bookman"/>
                <a:ea typeface="Calibri" panose="020F0502020204030204" pitchFamily="34" charset="0"/>
                <a:cs typeface="Calibri" panose="020F0502020204030204" pitchFamily="34" charset="0"/>
              </a:rPr>
              <a:t> are capital then most likely it is system variables.</a:t>
            </a:r>
          </a:p>
          <a:p>
            <a:pPr>
              <a:lnSpc>
                <a:spcPct val="100000"/>
              </a:lnSpc>
            </a:pPr>
            <a:r>
              <a:rPr lang="en-US" sz="1800" dirty="0">
                <a:solidFill>
                  <a:schemeClr val="tx1"/>
                </a:solidFill>
                <a:effectLst/>
                <a:latin typeface="URW Bookman"/>
                <a:ea typeface="Calibri" panose="020F0502020204030204" pitchFamily="34" charset="0"/>
                <a:cs typeface="Calibri" panose="020F0502020204030204" pitchFamily="34" charset="0"/>
              </a:rPr>
              <a:t>•</a:t>
            </a:r>
            <a:r>
              <a:rPr lang="en-US" sz="1800" u="sng" dirty="0">
                <a:solidFill>
                  <a:schemeClr val="tx1"/>
                </a:solidFill>
                <a:effectLst/>
                <a:latin typeface="URW Bookman"/>
                <a:ea typeface="Calibri" panose="020F0502020204030204" pitchFamily="34" charset="0"/>
                <a:cs typeface="Calibri" panose="020F0502020204030204" pitchFamily="34" charset="0"/>
              </a:rPr>
              <a:t>User defined variables  </a:t>
            </a:r>
          </a:p>
          <a:p>
            <a:pPr>
              <a:lnSpc>
                <a:spcPct val="100000"/>
              </a:lnSpc>
            </a:pPr>
            <a:r>
              <a:rPr lang="en-US" sz="1800" dirty="0">
                <a:solidFill>
                  <a:schemeClr val="tx1"/>
                </a:solidFill>
                <a:effectLst/>
                <a:latin typeface="URW Bookman"/>
                <a:ea typeface="Calibri" panose="020F0502020204030204" pitchFamily="34" charset="0"/>
                <a:cs typeface="Calibri" panose="020F0502020204030204" pitchFamily="34" charset="0"/>
              </a:rPr>
              <a:t> It is created and maintained by the users and this type of variables are defined in lower cases but there is no strict rule to write only in lower cases but we can use capital letters.</a:t>
            </a:r>
            <a:endParaRPr lang="en-IN" sz="1800" dirty="0">
              <a:solidFill>
                <a:schemeClr val="tx1"/>
              </a:solidFill>
              <a:effectLst/>
              <a:latin typeface="URW Bookman"/>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7257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6F01-EE57-F662-8327-78869FDF5C77}"/>
              </a:ext>
            </a:extLst>
          </p:cNvPr>
          <p:cNvSpPr>
            <a:spLocks noGrp="1"/>
          </p:cNvSpPr>
          <p:nvPr>
            <p:ph type="title"/>
          </p:nvPr>
        </p:nvSpPr>
        <p:spPr/>
        <p:txBody>
          <a:bodyPr/>
          <a:lstStyle/>
          <a:p>
            <a:r>
              <a:rPr lang="en-IN" b="1" dirty="0">
                <a:latin typeface="URW Bookman"/>
              </a:rPr>
              <a:t>Unix file system</a:t>
            </a:r>
          </a:p>
        </p:txBody>
      </p:sp>
      <p:sp>
        <p:nvSpPr>
          <p:cNvPr id="3" name="Content Placeholder 2">
            <a:extLst>
              <a:ext uri="{FF2B5EF4-FFF2-40B4-BE49-F238E27FC236}">
                <a16:creationId xmlns:a16="http://schemas.microsoft.com/office/drawing/2014/main" id="{AE05052C-7EEA-E869-1FC9-F4D6E2E99BF4}"/>
              </a:ext>
            </a:extLst>
          </p:cNvPr>
          <p:cNvSpPr>
            <a:spLocks noGrp="1"/>
          </p:cNvSpPr>
          <p:nvPr>
            <p:ph sz="quarter" idx="13"/>
          </p:nvPr>
        </p:nvSpPr>
        <p:spPr/>
        <p:txBody>
          <a:bodyPr/>
          <a:lstStyle/>
          <a:p>
            <a:r>
              <a:rPr lang="en-IN" dirty="0">
                <a:solidFill>
                  <a:schemeClr val="tx1"/>
                </a:solidFill>
                <a:latin typeface="URW Bookman"/>
              </a:rPr>
              <a:t>Data-&gt; files-&gt;Directories-&gt; file system</a:t>
            </a:r>
          </a:p>
        </p:txBody>
      </p:sp>
      <p:pic>
        <p:nvPicPr>
          <p:cNvPr id="5" name="Picture 4" descr="A paper with writing on it&#10;&#10;Description automatically generated">
            <a:extLst>
              <a:ext uri="{FF2B5EF4-FFF2-40B4-BE49-F238E27FC236}">
                <a16:creationId xmlns:a16="http://schemas.microsoft.com/office/drawing/2014/main" id="{0BE7179C-AC07-6762-382A-8B2548237811}"/>
              </a:ext>
            </a:extLst>
          </p:cNvPr>
          <p:cNvPicPr>
            <a:picLocks noChangeAspect="1"/>
          </p:cNvPicPr>
          <p:nvPr/>
        </p:nvPicPr>
        <p:blipFill>
          <a:blip r:embed="rId2"/>
          <a:stretch>
            <a:fillRect/>
          </a:stretch>
        </p:blipFill>
        <p:spPr>
          <a:xfrm>
            <a:off x="3159760" y="3406648"/>
            <a:ext cx="5166834" cy="2981960"/>
          </a:xfrm>
          <a:prstGeom prst="rect">
            <a:avLst/>
          </a:prstGeom>
        </p:spPr>
      </p:pic>
    </p:spTree>
    <p:extLst>
      <p:ext uri="{BB962C8B-B14F-4D97-AF65-F5344CB8AC3E}">
        <p14:creationId xmlns:p14="http://schemas.microsoft.com/office/powerpoint/2010/main" val="1089788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84F6F-822F-B3AF-82A4-559A5F773264}"/>
              </a:ext>
            </a:extLst>
          </p:cNvPr>
          <p:cNvSpPr>
            <a:spLocks noGrp="1"/>
          </p:cNvSpPr>
          <p:nvPr>
            <p:ph type="title"/>
          </p:nvPr>
        </p:nvSpPr>
        <p:spPr>
          <a:xfrm>
            <a:off x="521208" y="1097280"/>
            <a:ext cx="6876288" cy="1078992"/>
          </a:xfrm>
        </p:spPr>
        <p:txBody>
          <a:bodyPr>
            <a:normAutofit/>
          </a:bodyPr>
          <a:lstStyle/>
          <a:p>
            <a:r>
              <a:rPr lang="en-US" b="1" kern="0" dirty="0">
                <a:solidFill>
                  <a:srgbClr val="000000"/>
                </a:solidFill>
                <a:effectLst/>
                <a:latin typeface="URW Bookman"/>
                <a:ea typeface="DejaVu Sans"/>
                <a:cs typeface="DejaVu Sans"/>
              </a:rPr>
              <a:t>Directory Management</a:t>
            </a:r>
            <a:endParaRPr lang="en-IN" dirty="0"/>
          </a:p>
        </p:txBody>
      </p:sp>
      <p:sp>
        <p:nvSpPr>
          <p:cNvPr id="3" name="Content Placeholder 2">
            <a:extLst>
              <a:ext uri="{FF2B5EF4-FFF2-40B4-BE49-F238E27FC236}">
                <a16:creationId xmlns:a16="http://schemas.microsoft.com/office/drawing/2014/main" id="{4F4DCED4-84F1-2EED-D247-36D285973402}"/>
              </a:ext>
            </a:extLst>
          </p:cNvPr>
          <p:cNvSpPr>
            <a:spLocks noGrp="1"/>
          </p:cNvSpPr>
          <p:nvPr>
            <p:ph sz="quarter" idx="13"/>
          </p:nvPr>
        </p:nvSpPr>
        <p:spPr>
          <a:xfrm>
            <a:off x="539496" y="2560320"/>
            <a:ext cx="4977384" cy="3977640"/>
          </a:xfrm>
        </p:spPr>
        <p:txBody>
          <a:bodyPr>
            <a:normAutofit/>
          </a:bodyPr>
          <a:lstStyle/>
          <a:p>
            <a:pPr marL="285750" indent="-285750">
              <a:lnSpc>
                <a:spcPct val="120000"/>
              </a:lnSpc>
              <a:buFont typeface="Arial" panose="020B0604020202020204" pitchFamily="34" charset="0"/>
              <a:buChar char="•"/>
            </a:pPr>
            <a:r>
              <a:rPr lang="en-US" sz="1800" dirty="0">
                <a:solidFill>
                  <a:schemeClr val="tx1"/>
                </a:solidFill>
                <a:latin typeface="URW Bookman"/>
                <a:ea typeface="Calibri" panose="020F0502020204030204" pitchFamily="34" charset="0"/>
                <a:cs typeface="Calibri" panose="020F0502020204030204" pitchFamily="34" charset="0"/>
              </a:rPr>
              <a:t>Home directory </a:t>
            </a:r>
          </a:p>
          <a:p>
            <a:pPr>
              <a:lnSpc>
                <a:spcPct val="120000"/>
              </a:lnSpc>
            </a:pPr>
            <a:r>
              <a:rPr lang="en-US" sz="1800" dirty="0">
                <a:solidFill>
                  <a:schemeClr val="tx1"/>
                </a:solidFill>
                <a:latin typeface="URW Bookman"/>
                <a:ea typeface="Calibri" panose="020F0502020204030204" pitchFamily="34" charset="0"/>
                <a:cs typeface="Calibri" panose="020F0502020204030204" pitchFamily="34" charset="0"/>
              </a:rPr>
              <a:t>Syntax : $ cd ~~ indicated home directory</a:t>
            </a:r>
          </a:p>
          <a:p>
            <a:pPr marL="285750" indent="-285750">
              <a:lnSpc>
                <a:spcPct val="100000"/>
              </a:lnSpc>
              <a:buFont typeface="Arial" panose="020B0604020202020204" pitchFamily="34" charset="0"/>
              <a:buChar char="•"/>
            </a:pPr>
            <a:r>
              <a:rPr lang="en-US" sz="1800" dirty="0">
                <a:solidFill>
                  <a:schemeClr val="tx1"/>
                </a:solidFill>
                <a:latin typeface="URW Bookman"/>
                <a:ea typeface="Calibri" panose="020F0502020204030204" pitchFamily="34" charset="0"/>
                <a:cs typeface="Calibri" panose="020F0502020204030204" pitchFamily="34" charset="0"/>
              </a:rPr>
              <a:t>listing directories </a:t>
            </a:r>
          </a:p>
          <a:p>
            <a:pPr>
              <a:lnSpc>
                <a:spcPct val="120000"/>
              </a:lnSpc>
            </a:pPr>
            <a:r>
              <a:rPr lang="en-US" sz="1800" dirty="0">
                <a:solidFill>
                  <a:schemeClr val="tx1"/>
                </a:solidFill>
                <a:latin typeface="URW Bookman"/>
                <a:ea typeface="Calibri" panose="020F0502020204030204" pitchFamily="34" charset="0"/>
                <a:cs typeface="Calibri" panose="020F0502020204030204" pitchFamily="34" charset="0"/>
              </a:rPr>
              <a:t>Syntax : $ls </a:t>
            </a:r>
            <a:r>
              <a:rPr lang="en-US" sz="1800" dirty="0" err="1">
                <a:solidFill>
                  <a:schemeClr val="tx1"/>
                </a:solidFill>
                <a:latin typeface="URW Bookman"/>
                <a:ea typeface="Calibri" panose="020F0502020204030204" pitchFamily="34" charset="0"/>
                <a:cs typeface="Calibri" panose="020F0502020204030204" pitchFamily="34" charset="0"/>
              </a:rPr>
              <a:t>directory_name</a:t>
            </a:r>
            <a:endParaRPr lang="en-US" sz="1800" dirty="0">
              <a:solidFill>
                <a:schemeClr val="tx1"/>
              </a:solidFill>
              <a:latin typeface="URW Bookman"/>
              <a:ea typeface="Calibri" panose="020F0502020204030204" pitchFamily="34" charset="0"/>
              <a:cs typeface="Calibri" panose="020F0502020204030204" pitchFamily="34" charset="0"/>
            </a:endParaRPr>
          </a:p>
          <a:p>
            <a:pPr marL="285750" indent="-285750">
              <a:lnSpc>
                <a:spcPct val="120000"/>
              </a:lnSpc>
              <a:buFont typeface="Arial" panose="020B0604020202020204" pitchFamily="34" charset="0"/>
              <a:buChar char="•"/>
            </a:pPr>
            <a:r>
              <a:rPr lang="en-US" sz="1800" dirty="0">
                <a:solidFill>
                  <a:schemeClr val="tx1"/>
                </a:solidFill>
                <a:latin typeface="URW Bookman"/>
                <a:ea typeface="Calibri" panose="020F0502020204030204" pitchFamily="34" charset="0"/>
                <a:cs typeface="Calibri" panose="020F0502020204030204" pitchFamily="34" charset="0"/>
              </a:rPr>
              <a:t>Creating directories </a:t>
            </a:r>
          </a:p>
          <a:p>
            <a:pPr>
              <a:lnSpc>
                <a:spcPct val="120000"/>
              </a:lnSpc>
            </a:pPr>
            <a:r>
              <a:rPr lang="en-US" sz="1800" dirty="0">
                <a:solidFill>
                  <a:schemeClr val="tx1"/>
                </a:solidFill>
                <a:latin typeface="URW Bookman"/>
                <a:ea typeface="Calibri" panose="020F0502020204030204" pitchFamily="34" charset="0"/>
                <a:cs typeface="Calibri" panose="020F0502020204030204" pitchFamily="34" charset="0"/>
              </a:rPr>
              <a:t>Syntax : </a:t>
            </a:r>
            <a:r>
              <a:rPr lang="en-US" sz="1800" dirty="0" err="1">
                <a:solidFill>
                  <a:schemeClr val="tx1"/>
                </a:solidFill>
                <a:latin typeface="URW Bookman"/>
                <a:ea typeface="Calibri" panose="020F0502020204030204" pitchFamily="34" charset="0"/>
                <a:cs typeface="Calibri" panose="020F0502020204030204" pitchFamily="34" charset="0"/>
              </a:rPr>
              <a:t>mkdir</a:t>
            </a:r>
            <a:r>
              <a:rPr lang="en-US" sz="1800" dirty="0">
                <a:solidFill>
                  <a:schemeClr val="tx1"/>
                </a:solidFill>
                <a:latin typeface="URW Bookman"/>
                <a:ea typeface="Calibri" panose="020F0502020204030204" pitchFamily="34" charset="0"/>
                <a:cs typeface="Calibri" panose="020F0502020204030204" pitchFamily="34" charset="0"/>
              </a:rPr>
              <a:t> </a:t>
            </a:r>
            <a:r>
              <a:rPr lang="en-US" sz="1800" dirty="0" err="1">
                <a:solidFill>
                  <a:schemeClr val="tx1"/>
                </a:solidFill>
                <a:latin typeface="URW Bookman"/>
                <a:ea typeface="Calibri" panose="020F0502020204030204" pitchFamily="34" charset="0"/>
                <a:cs typeface="Calibri" panose="020F0502020204030204" pitchFamily="34" charset="0"/>
              </a:rPr>
              <a:t>directory_name</a:t>
            </a:r>
            <a:endParaRPr lang="en-US" sz="1800" dirty="0">
              <a:solidFill>
                <a:schemeClr val="tx1"/>
              </a:solidFill>
              <a:latin typeface="URW Bookman"/>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6EB0A36-F437-9487-8B14-D8F4C0EF3151}"/>
              </a:ext>
            </a:extLst>
          </p:cNvPr>
          <p:cNvSpPr txBox="1"/>
          <p:nvPr/>
        </p:nvSpPr>
        <p:spPr>
          <a:xfrm>
            <a:off x="6096000" y="2462625"/>
            <a:ext cx="5648960" cy="333873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latin typeface="URW Bookman"/>
                <a:ea typeface="Calibri" panose="020F0502020204030204" pitchFamily="34" charset="0"/>
                <a:cs typeface="Calibri" panose="020F0502020204030204" pitchFamily="34" charset="0"/>
              </a:rPr>
              <a:t>Removing directories </a:t>
            </a:r>
          </a:p>
          <a:p>
            <a:pPr>
              <a:lnSpc>
                <a:spcPct val="200000"/>
              </a:lnSpc>
            </a:pPr>
            <a:r>
              <a:rPr lang="en-US" dirty="0">
                <a:latin typeface="URW Bookman"/>
                <a:ea typeface="Calibri" panose="020F0502020204030204" pitchFamily="34" charset="0"/>
                <a:cs typeface="Calibri" panose="020F0502020204030204" pitchFamily="34" charset="0"/>
              </a:rPr>
              <a:t>Syntax : </a:t>
            </a:r>
            <a:r>
              <a:rPr lang="en-US" dirty="0" err="1">
                <a:latin typeface="URW Bookman"/>
                <a:ea typeface="Calibri" panose="020F0502020204030204" pitchFamily="34" charset="0"/>
                <a:cs typeface="Calibri" panose="020F0502020204030204" pitchFamily="34" charset="0"/>
              </a:rPr>
              <a:t>rmdir</a:t>
            </a:r>
            <a:r>
              <a:rPr lang="en-US" dirty="0">
                <a:latin typeface="URW Bookman"/>
                <a:ea typeface="Calibri" panose="020F0502020204030204" pitchFamily="34" charset="0"/>
                <a:cs typeface="Calibri" panose="020F0502020204030204" pitchFamily="34" charset="0"/>
              </a:rPr>
              <a:t> </a:t>
            </a:r>
            <a:r>
              <a:rPr lang="en-US" dirty="0" err="1">
                <a:latin typeface="URW Bookman"/>
                <a:ea typeface="Calibri" panose="020F0502020204030204" pitchFamily="34" charset="0"/>
                <a:cs typeface="Calibri" panose="020F0502020204030204" pitchFamily="34" charset="0"/>
              </a:rPr>
              <a:t>directory_name</a:t>
            </a:r>
            <a:endParaRPr lang="en-US" dirty="0">
              <a:latin typeface="URW Bookman"/>
              <a:ea typeface="Calibri" panose="020F0502020204030204" pitchFamily="34" charset="0"/>
              <a:cs typeface="Calibri" panose="020F0502020204030204" pitchFamily="34" charset="0"/>
            </a:endParaRPr>
          </a:p>
          <a:p>
            <a:pPr marL="285750" indent="-285750">
              <a:lnSpc>
                <a:spcPct val="200000"/>
              </a:lnSpc>
              <a:buFont typeface="Arial" panose="020B0604020202020204" pitchFamily="34" charset="0"/>
              <a:buChar char="•"/>
            </a:pPr>
            <a:r>
              <a:rPr lang="en-US" dirty="0">
                <a:latin typeface="URW Bookman"/>
                <a:ea typeface="Calibri" panose="020F0502020204030204" pitchFamily="34" charset="0"/>
                <a:cs typeface="Calibri" panose="020F0502020204030204" pitchFamily="34" charset="0"/>
              </a:rPr>
              <a:t>Changing directories </a:t>
            </a:r>
          </a:p>
          <a:p>
            <a:pPr>
              <a:lnSpc>
                <a:spcPct val="200000"/>
              </a:lnSpc>
            </a:pPr>
            <a:r>
              <a:rPr lang="en-US" dirty="0">
                <a:latin typeface="URW Bookman"/>
                <a:ea typeface="Calibri" panose="020F0502020204030204" pitchFamily="34" charset="0"/>
                <a:cs typeface="Calibri" panose="020F0502020204030204" pitchFamily="34" charset="0"/>
              </a:rPr>
              <a:t>Syntax : cd </a:t>
            </a:r>
            <a:r>
              <a:rPr lang="en-US" dirty="0" err="1">
                <a:latin typeface="URW Bookman"/>
                <a:ea typeface="Calibri" panose="020F0502020204030204" pitchFamily="34" charset="0"/>
                <a:cs typeface="Calibri" panose="020F0502020204030204" pitchFamily="34" charset="0"/>
              </a:rPr>
              <a:t>directory_name</a:t>
            </a:r>
            <a:endParaRPr lang="en-US" dirty="0">
              <a:latin typeface="URW Bookman"/>
              <a:ea typeface="Calibri" panose="020F0502020204030204" pitchFamily="34" charset="0"/>
              <a:cs typeface="Calibri" panose="020F0502020204030204" pitchFamily="34" charset="0"/>
            </a:endParaRPr>
          </a:p>
          <a:p>
            <a:pPr marL="285750" indent="-285750">
              <a:lnSpc>
                <a:spcPct val="200000"/>
              </a:lnSpc>
              <a:buFont typeface="Arial" panose="020B0604020202020204" pitchFamily="34" charset="0"/>
              <a:buChar char="•"/>
            </a:pPr>
            <a:r>
              <a:rPr lang="en-US" dirty="0">
                <a:latin typeface="URW Bookman"/>
                <a:ea typeface="Calibri" panose="020F0502020204030204" pitchFamily="34" charset="0"/>
                <a:cs typeface="Calibri" panose="020F0502020204030204" pitchFamily="34" charset="0"/>
              </a:rPr>
              <a:t>Renaming directories </a:t>
            </a:r>
          </a:p>
          <a:p>
            <a:pPr>
              <a:lnSpc>
                <a:spcPct val="200000"/>
              </a:lnSpc>
            </a:pPr>
            <a:r>
              <a:rPr lang="en-US" dirty="0">
                <a:latin typeface="URW Bookman"/>
                <a:ea typeface="Calibri" panose="020F0502020204030204" pitchFamily="34" charset="0"/>
                <a:cs typeface="Calibri" panose="020F0502020204030204" pitchFamily="34" charset="0"/>
              </a:rPr>
              <a:t>Syntax : mv </a:t>
            </a:r>
            <a:r>
              <a:rPr lang="en-US" dirty="0" err="1">
                <a:latin typeface="URW Bookman"/>
                <a:ea typeface="Calibri" panose="020F0502020204030204" pitchFamily="34" charset="0"/>
                <a:cs typeface="Calibri" panose="020F0502020204030204" pitchFamily="34" charset="0"/>
              </a:rPr>
              <a:t>old_directory_name</a:t>
            </a:r>
            <a:r>
              <a:rPr lang="en-US" dirty="0">
                <a:latin typeface="URW Bookman"/>
                <a:ea typeface="Calibri" panose="020F0502020204030204" pitchFamily="34" charset="0"/>
                <a:cs typeface="Calibri" panose="020F0502020204030204" pitchFamily="34" charset="0"/>
              </a:rPr>
              <a:t> </a:t>
            </a:r>
            <a:r>
              <a:rPr lang="en-US" dirty="0" err="1">
                <a:latin typeface="URW Bookman"/>
                <a:ea typeface="Calibri" panose="020F0502020204030204" pitchFamily="34" charset="0"/>
                <a:cs typeface="Calibri" panose="020F0502020204030204" pitchFamily="34" charset="0"/>
              </a:rPr>
              <a:t>new_directory_name</a:t>
            </a:r>
            <a:endParaRPr lang="en-IN" dirty="0">
              <a:latin typeface="URW Bookman"/>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93719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43F9-A331-C526-6697-1F2D4E4BAC60}"/>
              </a:ext>
            </a:extLst>
          </p:cNvPr>
          <p:cNvSpPr>
            <a:spLocks noGrp="1"/>
          </p:cNvSpPr>
          <p:nvPr>
            <p:ph type="title"/>
          </p:nvPr>
        </p:nvSpPr>
        <p:spPr/>
        <p:txBody>
          <a:bodyPr>
            <a:normAutofit/>
          </a:bodyPr>
          <a:lstStyle/>
          <a:p>
            <a:r>
              <a:rPr lang="en-US" b="1" kern="0" dirty="0">
                <a:effectLst/>
                <a:latin typeface="URW Bookman"/>
                <a:ea typeface="DejaVu Sans"/>
                <a:cs typeface="DejaVu Sans"/>
              </a:rPr>
              <a:t>File Permission</a:t>
            </a:r>
            <a:endParaRPr lang="en-IN" sz="6000" dirty="0"/>
          </a:p>
        </p:txBody>
      </p:sp>
      <p:sp>
        <p:nvSpPr>
          <p:cNvPr id="3" name="Content Placeholder 2">
            <a:extLst>
              <a:ext uri="{FF2B5EF4-FFF2-40B4-BE49-F238E27FC236}">
                <a16:creationId xmlns:a16="http://schemas.microsoft.com/office/drawing/2014/main" id="{36857135-157D-13B8-3B1E-67015EFDD73D}"/>
              </a:ext>
            </a:extLst>
          </p:cNvPr>
          <p:cNvSpPr>
            <a:spLocks noGrp="1"/>
          </p:cNvSpPr>
          <p:nvPr>
            <p:ph sz="quarter" idx="13"/>
          </p:nvPr>
        </p:nvSpPr>
        <p:spPr/>
        <p:txBody>
          <a:bodyPr/>
          <a:lstStyle/>
          <a:p>
            <a:pPr marL="0" marR="0">
              <a:lnSpc>
                <a:spcPct val="115000"/>
              </a:lnSpc>
              <a:spcBef>
                <a:spcPts val="0"/>
              </a:spcBef>
              <a:spcAft>
                <a:spcPts val="700"/>
              </a:spcAft>
            </a:pPr>
            <a:r>
              <a:rPr lang="en-US" sz="1800" b="1" dirty="0">
                <a:solidFill>
                  <a:schemeClr val="tx1"/>
                </a:solidFill>
                <a:effectLst/>
                <a:latin typeface="URW Bookman"/>
                <a:ea typeface="Calibri" panose="020F0502020204030204" pitchFamily="34" charset="0"/>
                <a:cs typeface="Calibri" panose="020F0502020204030204" pitchFamily="34" charset="0"/>
              </a:rPr>
              <a:t>Owner permissions </a:t>
            </a:r>
            <a:r>
              <a:rPr lang="en-US" sz="1800" dirty="0">
                <a:solidFill>
                  <a:schemeClr val="tx1"/>
                </a:solidFill>
                <a:effectLst/>
                <a:latin typeface="URW Bookman"/>
                <a:ea typeface="Calibri" panose="020F0502020204030204" pitchFamily="34" charset="0"/>
                <a:cs typeface="Calibri" panose="020F0502020204030204" pitchFamily="34" charset="0"/>
              </a:rPr>
              <a:t>− The owner's permissions determine what actions the owner of the file can perform on the file.</a:t>
            </a:r>
          </a:p>
          <a:p>
            <a:pPr marL="0" marR="0">
              <a:lnSpc>
                <a:spcPct val="115000"/>
              </a:lnSpc>
              <a:spcBef>
                <a:spcPts val="0"/>
              </a:spcBef>
              <a:spcAft>
                <a:spcPts val="700"/>
              </a:spcAft>
            </a:pP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spcBef>
                <a:spcPts val="0"/>
              </a:spcBef>
              <a:spcAft>
                <a:spcPts val="700"/>
              </a:spcAft>
            </a:pPr>
            <a:r>
              <a:rPr lang="en-US" sz="1800" b="1" dirty="0">
                <a:solidFill>
                  <a:schemeClr val="tx1"/>
                </a:solidFill>
                <a:effectLst/>
                <a:latin typeface="URW Bookman"/>
                <a:ea typeface="Calibri" panose="020F0502020204030204" pitchFamily="34" charset="0"/>
                <a:cs typeface="Calibri" panose="020F0502020204030204" pitchFamily="34" charset="0"/>
              </a:rPr>
              <a:t>Group permissions</a:t>
            </a:r>
            <a:r>
              <a:rPr lang="en-US" sz="1800" dirty="0">
                <a:solidFill>
                  <a:schemeClr val="tx1"/>
                </a:solidFill>
                <a:effectLst/>
                <a:latin typeface="URW Bookman"/>
                <a:ea typeface="Calibri" panose="020F0502020204030204" pitchFamily="34" charset="0"/>
                <a:cs typeface="Calibri" panose="020F0502020204030204" pitchFamily="34" charset="0"/>
              </a:rPr>
              <a:t> − The group's permissions determine what actions a user, who is a member of the group that a file belongs to, can perform on the file.</a:t>
            </a:r>
          </a:p>
          <a:p>
            <a:pPr marL="0" marR="0">
              <a:lnSpc>
                <a:spcPct val="115000"/>
              </a:lnSpc>
              <a:spcBef>
                <a:spcPts val="0"/>
              </a:spcBef>
              <a:spcAft>
                <a:spcPts val="700"/>
              </a:spcAft>
            </a:pP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spcBef>
                <a:spcPts val="0"/>
              </a:spcBef>
              <a:spcAft>
                <a:spcPts val="700"/>
              </a:spcAft>
            </a:pPr>
            <a:r>
              <a:rPr lang="en-US" sz="1800" b="1" dirty="0">
                <a:solidFill>
                  <a:schemeClr val="tx1"/>
                </a:solidFill>
                <a:effectLst/>
                <a:latin typeface="URW Bookman"/>
                <a:ea typeface="Calibri" panose="020F0502020204030204" pitchFamily="34" charset="0"/>
                <a:cs typeface="Calibri" panose="020F0502020204030204" pitchFamily="34" charset="0"/>
              </a:rPr>
              <a:t>Other (world) permissions</a:t>
            </a:r>
            <a:r>
              <a:rPr lang="en-US" sz="1800" dirty="0">
                <a:solidFill>
                  <a:schemeClr val="tx1"/>
                </a:solidFill>
                <a:effectLst/>
                <a:latin typeface="URW Bookman"/>
                <a:ea typeface="Calibri" panose="020F0502020204030204" pitchFamily="34" charset="0"/>
                <a:cs typeface="Calibri" panose="020F0502020204030204" pitchFamily="34" charset="0"/>
              </a:rPr>
              <a:t> − The permissions for others indicate what action all other users can perform on the file.</a:t>
            </a: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9959405"/>
      </p:ext>
    </p:extLst>
  </p:cSld>
  <p:clrMapOvr>
    <a:masterClrMapping/>
  </p:clrMapOvr>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2.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{7F795A72-AC9A-49AE-87F7-5E00E1BE2FA1}tf10001108_win32</Template>
  <TotalTime>274</TotalTime>
  <Words>1104</Words>
  <Application>Microsoft Office PowerPoint</Application>
  <PresentationFormat>Widescreen</PresentationFormat>
  <Paragraphs>176</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Liberation Mono</vt:lpstr>
      <vt:lpstr>Liberation Serif</vt:lpstr>
      <vt:lpstr>Segoe UI</vt:lpstr>
      <vt:lpstr>Segoe UI Light</vt:lpstr>
      <vt:lpstr>URW Bookman</vt:lpstr>
      <vt:lpstr>Custom</vt:lpstr>
      <vt:lpstr>SHELL SCRIPTING</vt:lpstr>
      <vt:lpstr>INTRODUCTION TO SHELL SCRIPTING</vt:lpstr>
      <vt:lpstr>TYPES OF SHELL</vt:lpstr>
      <vt:lpstr>TYPES OF SHELL</vt:lpstr>
      <vt:lpstr>SHELL VARIABLES</vt:lpstr>
      <vt:lpstr>SHELL VARIABLES</vt:lpstr>
      <vt:lpstr>Unix file system</vt:lpstr>
      <vt:lpstr>Directory Management</vt:lpstr>
      <vt:lpstr>File Permission</vt:lpstr>
      <vt:lpstr>File Access Modes</vt:lpstr>
      <vt:lpstr>Directory Access Modes</vt:lpstr>
      <vt:lpstr>Changing Permissions</vt:lpstr>
      <vt:lpstr>FILTERS</vt:lpstr>
      <vt:lpstr>Processes Management</vt:lpstr>
      <vt:lpstr>Processes Management</vt:lpstr>
      <vt:lpstr>Processes Management</vt:lpstr>
      <vt:lpstr>Basic utilities</vt:lpstr>
      <vt:lpstr>Network Communication Utilities</vt:lpstr>
      <vt:lpstr>The vi Editor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SHREEVARUN H R</dc:creator>
  <cp:keywords/>
  <cp:lastModifiedBy>darshini s</cp:lastModifiedBy>
  <cp:revision>7</cp:revision>
  <dcterms:created xsi:type="dcterms:W3CDTF">2024-07-10T13:57:05Z</dcterms:created>
  <dcterms:modified xsi:type="dcterms:W3CDTF">2024-07-24T04:23:44Z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