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7" r:id="rId16"/>
    <p:sldId id="278" r:id="rId17"/>
    <p:sldId id="280" r:id="rId18"/>
    <p:sldId id="279" r:id="rId19"/>
    <p:sldId id="281" r:id="rId20"/>
    <p:sldId id="275" r:id="rId2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1D8CA-7867-7421-B588-8E0235BA8B03}" v="4" dt="2023-08-01T09:08:57.244"/>
    <p1510:client id="{B49666F8-94C4-4B69-7B7C-DDE50A5EDC41}" v="32" dt="2023-08-02T05:38:36.549"/>
    <p1510:client id="{D5466C39-E127-B1D2-300F-4DDC420B9B6A}" v="1234" dt="2023-07-28T10:48:44.564"/>
    <p1510:client id="{DEBEAF28-F811-4A34-B435-C37407F70112}" v="26" dt="2023-07-28T04:44:18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E41E0-222D-4BC4-B990-D1CA81D042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8D15-2A0C-4E4A-8BCA-32F49DB31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B651-72AF-4AAA-BA75-AFCB38FADBF7}" type="datetime1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6A03-5F9E-48BE-ADE6-D49D361F33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6B63-7FA5-46DD-8071-97D02A1AE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C411-66C2-4F3A-9F98-7F070FC02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C848-4A79-4DBF-B181-FF1302D49860}" type="datetime1">
              <a:rPr lang="en-GB" smtClean="0"/>
              <a:pPr/>
              <a:t>11/10/2024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3D470-5E3A-4871-89F0-069EE2891B5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680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2695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noProof="0" smtClean="0"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5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D3D87-62FA-444A-A3D6-247B02B8C677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B425C-685B-4701-86E8-86BD48DFA679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2849ED-B8F6-43F7-9777-854C9EBB7BC8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07822F-2E8D-4838-90BF-B96EAF5F10FD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C8C03-99FF-4F3C-BDE3-B263BB89C0AA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859DD-D771-403F-A09C-AB363FC36106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0836-B4DA-4D75-9752-C45D9B17717D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F0510-D603-447E-9F49-63C818998997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0DED6-9997-41D1-ACFB-4C4BA654B135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32B7F-3B22-4487-80F6-AECB7B54FE8A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9AAC8B-16B9-4188-95D2-E07EC8530E90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EE64A-5FEB-4DC7-93B7-D26AE111BF55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CB90-2276-40D6-863B-14B360D75EE7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25FFC-AB72-4EE6-9F3F-19ACD51584DB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F3062-ABE4-4CDC-BFE4-22C25FBF012E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12F01-C693-4D10-88F4-8D2065D68F03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6F47F-D650-488F-8F96-B63E7D43BE94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E74A463-A24D-476C-9688-AF0DFFF26B89}" type="datetime1">
              <a:rPr lang="en-GB" noProof="0" smtClean="0"/>
              <a:t>11/10/2024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3675" y="4870932"/>
            <a:ext cx="6211691" cy="263009"/>
          </a:xfrm>
        </p:spPr>
        <p:txBody>
          <a:bodyPr rtlCol="0">
            <a:normAutofit fontScale="90000"/>
          </a:bodyPr>
          <a:lstStyle/>
          <a:p>
            <a:r>
              <a:rPr lang="en-GB" dirty="0"/>
              <a:t>DARSHINI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5AADA-1ED4-273E-8ADE-CC0B89F9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686" y="834614"/>
            <a:ext cx="5389581" cy="36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ABB33-170E-F5C0-4F2D-4ACA046B907D}"/>
              </a:ext>
            </a:extLst>
          </p:cNvPr>
          <p:cNvSpPr txBox="1"/>
          <p:nvPr/>
        </p:nvSpPr>
        <p:spPr>
          <a:xfrm>
            <a:off x="3019034" y="-146174"/>
            <a:ext cx="100037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u="sng" dirty="0">
                <a:latin typeface="URW Bookman"/>
              </a:rPr>
              <a:t>SERVICE MODEL</a:t>
            </a:r>
          </a:p>
          <a:p>
            <a:endParaRPr lang="en-US" sz="72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4AFD5-1668-EAA9-CD0C-A2C6BFBEA686}"/>
              </a:ext>
            </a:extLst>
          </p:cNvPr>
          <p:cNvSpPr txBox="1"/>
          <p:nvPr/>
        </p:nvSpPr>
        <p:spPr>
          <a:xfrm>
            <a:off x="647027" y="1107943"/>
            <a:ext cx="76052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2A27B-B17B-404C-B703-38C6BB32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8" y="1007988"/>
            <a:ext cx="11596743" cy="56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0F3A6-3A9F-B9BA-59A7-B1461115AC49}"/>
              </a:ext>
            </a:extLst>
          </p:cNvPr>
          <p:cNvSpPr txBox="1"/>
          <p:nvPr/>
        </p:nvSpPr>
        <p:spPr>
          <a:xfrm>
            <a:off x="3146904" y="0"/>
            <a:ext cx="100181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 dirty="0"/>
              <a:t>CLOUD 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B89E9-D8FD-A2B1-3F03-350A3FF5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" y="1114514"/>
            <a:ext cx="11736592" cy="55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2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7F026-9393-7E79-D105-4571B0DB4511}"/>
              </a:ext>
            </a:extLst>
          </p:cNvPr>
          <p:cNvSpPr txBox="1"/>
          <p:nvPr/>
        </p:nvSpPr>
        <p:spPr>
          <a:xfrm>
            <a:off x="1320220" y="80876"/>
            <a:ext cx="9975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 dirty="0"/>
              <a:t>CLOUD COMPUTING WITH AWS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994C7-F002-D1FF-5D1B-23BA2085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4" y="1117506"/>
            <a:ext cx="11849052" cy="55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4D6DD-FC3B-D917-B69D-1F44A392E327}"/>
              </a:ext>
            </a:extLst>
          </p:cNvPr>
          <p:cNvSpPr txBox="1"/>
          <p:nvPr/>
        </p:nvSpPr>
        <p:spPr>
          <a:xfrm>
            <a:off x="1108494" y="135573"/>
            <a:ext cx="99750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u="sng" dirty="0"/>
              <a:t>HOW AWS REACHED THE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AFDAC-CD18-43D5-2261-D4BFC65B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6" y="1095662"/>
            <a:ext cx="11263257" cy="54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C5015B-D10D-9533-841C-5EB38E5DAC28}"/>
              </a:ext>
            </a:extLst>
          </p:cNvPr>
          <p:cNvSpPr txBox="1"/>
          <p:nvPr/>
        </p:nvSpPr>
        <p:spPr>
          <a:xfrm>
            <a:off x="529817" y="1215292"/>
            <a:ext cx="10851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Amazon Web Services (AWS) is a secure cloud services platform, offering compute power, database storage, content delivery and other functionality to help businesses scale and grow.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2F7FA-1711-358E-7426-DD2B49170F0F}"/>
              </a:ext>
            </a:extLst>
          </p:cNvPr>
          <p:cNvSpPr txBox="1"/>
          <p:nvPr/>
        </p:nvSpPr>
        <p:spPr>
          <a:xfrm>
            <a:off x="3305287" y="14963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u="sng" dirty="0"/>
              <a:t>WHAT IS AWS </a:t>
            </a:r>
            <a:endParaRPr lang="en-IN" sz="72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E3C62-3C7D-EA34-A05D-E7C5A553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59" y="2899715"/>
            <a:ext cx="7971417" cy="37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2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AD439C-7CF6-F014-E84E-E418B36466F7}"/>
              </a:ext>
            </a:extLst>
          </p:cNvPr>
          <p:cNvSpPr txBox="1"/>
          <p:nvPr/>
        </p:nvSpPr>
        <p:spPr>
          <a:xfrm>
            <a:off x="3048897" y="-118334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/>
              <a:t>ADVANTAGES OF AWS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61EA2-DC85-97B6-8AB9-BEA5602A5E96}"/>
              </a:ext>
            </a:extLst>
          </p:cNvPr>
          <p:cNvSpPr txBox="1"/>
          <p:nvPr/>
        </p:nvSpPr>
        <p:spPr>
          <a:xfrm>
            <a:off x="249217" y="575139"/>
            <a:ext cx="1169356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400" b="1" u="sng" dirty="0"/>
              <a:t>SECURITY</a:t>
            </a:r>
            <a:r>
              <a:rPr lang="en-IN" sz="3400" dirty="0"/>
              <a:t>: AWS provides secure robust security features including encryption, access control and making suitable for sensitive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400" b="1" u="sng" dirty="0"/>
              <a:t>EXPERIENCE</a:t>
            </a:r>
            <a:r>
              <a:rPr lang="en-IN" sz="3400" dirty="0"/>
              <a:t>: You can benefit from the infrastructure management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400" b="1" u="sng" dirty="0"/>
              <a:t>FLEXIBLE</a:t>
            </a:r>
            <a:r>
              <a:rPr lang="en-IN" sz="3400" dirty="0"/>
              <a:t>: With a wide range of services(computing, storage, databases, ML etc) AWS provides flexibility to choose the right tools for your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400" b="1" u="sng" dirty="0"/>
              <a:t>EASY TO USE</a:t>
            </a:r>
            <a:r>
              <a:rPr lang="en-IN" sz="3400" dirty="0"/>
              <a:t>: Users can host applications quickly and securely.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400" b="1" u="sng" dirty="0"/>
              <a:t>SCALABLE</a:t>
            </a:r>
            <a:r>
              <a:rPr lang="en-IN" sz="3400" dirty="0"/>
              <a:t>: AWS allows you to </a:t>
            </a:r>
            <a:r>
              <a:rPr lang="en-IN" sz="3400" dirty="0" err="1"/>
              <a:t>easilybscale</a:t>
            </a:r>
            <a:r>
              <a:rPr lang="en-IN" sz="3400" dirty="0"/>
              <a:t> your resources up or down based on demands ensuring you only pau for what you use.</a:t>
            </a:r>
          </a:p>
        </p:txBody>
      </p:sp>
    </p:spTree>
    <p:extLst>
      <p:ext uri="{BB962C8B-B14F-4D97-AF65-F5344CB8AC3E}">
        <p14:creationId xmlns:p14="http://schemas.microsoft.com/office/powerpoint/2010/main" val="188216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5D63E9-2618-A881-F766-F2DF7F7A48E2}"/>
              </a:ext>
            </a:extLst>
          </p:cNvPr>
          <p:cNvSpPr txBox="1"/>
          <p:nvPr/>
        </p:nvSpPr>
        <p:spPr>
          <a:xfrm>
            <a:off x="3222447" y="-142906"/>
            <a:ext cx="60942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u="sng" dirty="0"/>
              <a:t>AWS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2116A-4945-DCAF-7A6B-186E2D284553}"/>
              </a:ext>
            </a:extLst>
          </p:cNvPr>
          <p:cNvSpPr txBox="1"/>
          <p:nvPr/>
        </p:nvSpPr>
        <p:spPr>
          <a:xfrm>
            <a:off x="207214" y="2293086"/>
            <a:ext cx="8780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  <a:p>
            <a:r>
              <a:rPr lang="en-IN" sz="2800" dirty="0"/>
              <a:t>Here are the key roles it serves:</a:t>
            </a:r>
          </a:p>
          <a:p>
            <a:r>
              <a:rPr lang="en-IN" sz="2800" u="sng" dirty="0"/>
              <a:t>1. Scalability and Flexibility- </a:t>
            </a:r>
            <a:r>
              <a:rPr lang="en-IN" sz="2800" dirty="0"/>
              <a:t>It allows organizations to scale their compute resources up or down based on demand. </a:t>
            </a:r>
          </a:p>
          <a:p>
            <a:r>
              <a:rPr lang="en-IN" sz="2800" u="sng" dirty="0"/>
              <a:t>2. Cost Management- </a:t>
            </a:r>
            <a:r>
              <a:rPr lang="en-IN" sz="2800" dirty="0"/>
              <a:t>With a pay-as-you-go pricing model, EC2 helps organizations manage costs effectively. </a:t>
            </a:r>
          </a:p>
          <a:p>
            <a:r>
              <a:rPr lang="en-IN" sz="2800" u="sng" dirty="0"/>
              <a:t>3. High Availability and Reliability- </a:t>
            </a:r>
            <a:r>
              <a:rPr lang="en-IN" sz="2800" dirty="0"/>
              <a:t>EC2 instances can be deployed across multiple availability zones, providing redundancy and minimizing the risk of downtime.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BE2EB-4076-9016-7AF3-2ED4A6F1134F}"/>
              </a:ext>
            </a:extLst>
          </p:cNvPr>
          <p:cNvSpPr txBox="1"/>
          <p:nvPr/>
        </p:nvSpPr>
        <p:spPr>
          <a:xfrm>
            <a:off x="207214" y="909075"/>
            <a:ext cx="6094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/>
              <a:t>1.Amazon EC2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DCE18-34D6-9DB2-E816-4EB2B28042DB}"/>
              </a:ext>
            </a:extLst>
          </p:cNvPr>
          <p:cNvSpPr txBox="1"/>
          <p:nvPr/>
        </p:nvSpPr>
        <p:spPr>
          <a:xfrm>
            <a:off x="207214" y="1667794"/>
            <a:ext cx="113856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Amazon EC2 (Elastic Compute Cloud) provides scalable computing capacity in the cloud.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674E6-0621-15BE-45F5-5AAF2155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668" y="2388637"/>
            <a:ext cx="3023118" cy="42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3E8757-A785-4E88-956E-0A8900FE04AC}"/>
              </a:ext>
            </a:extLst>
          </p:cNvPr>
          <p:cNvSpPr txBox="1"/>
          <p:nvPr/>
        </p:nvSpPr>
        <p:spPr>
          <a:xfrm>
            <a:off x="3925856" y="-10535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/>
              <a:t>AWS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A85F4-89A8-8918-262E-A7439C144753}"/>
              </a:ext>
            </a:extLst>
          </p:cNvPr>
          <p:cNvSpPr txBox="1"/>
          <p:nvPr/>
        </p:nvSpPr>
        <p:spPr>
          <a:xfrm>
            <a:off x="352230" y="817973"/>
            <a:ext cx="116935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2.S3(SIMPLE STORAGE DEVICE)</a:t>
            </a:r>
          </a:p>
          <a:p>
            <a:r>
              <a:rPr lang="en-US" sz="2800" u="sng" dirty="0"/>
              <a:t>Amazon S3 (Simple Storage Service) plays a vital role in AWS by providing scalable, durable, and secure object storage for a wide range of use cases</a:t>
            </a:r>
            <a:r>
              <a:rPr lang="en-US" sz="2800" b="1" u="sng" dirty="0"/>
              <a:t>.</a:t>
            </a:r>
            <a:endParaRPr lang="en-IN" sz="2800" b="1" u="sng" dirty="0"/>
          </a:p>
          <a:p>
            <a:endParaRPr lang="en-IN" sz="28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5F1FC-A791-EEA7-22EC-0E73CC9C7B63}"/>
              </a:ext>
            </a:extLst>
          </p:cNvPr>
          <p:cNvSpPr txBox="1"/>
          <p:nvPr/>
        </p:nvSpPr>
        <p:spPr>
          <a:xfrm>
            <a:off x="319574" y="2161931"/>
            <a:ext cx="869846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Here are the key roles of S3 </a:t>
            </a:r>
          </a:p>
          <a:p>
            <a:pPr marL="514350" indent="-514350">
              <a:buAutoNum type="arabicPeriod"/>
            </a:pPr>
            <a:r>
              <a:rPr lang="en-US" sz="2800" u="sng" dirty="0"/>
              <a:t>Scalable Object Storage- </a:t>
            </a:r>
            <a:r>
              <a:rPr lang="en-US" sz="2800" dirty="0"/>
              <a:t>S3 allows users to store and retrieve any amount of data from anywhere on the web.</a:t>
            </a:r>
          </a:p>
          <a:p>
            <a:pPr marL="514350" indent="-514350">
              <a:buAutoNum type="arabicPeriod"/>
            </a:pPr>
            <a:r>
              <a:rPr lang="en-US" sz="2800" u="sng" dirty="0"/>
              <a:t>Durability and Availability- </a:t>
            </a:r>
            <a:r>
              <a:rPr lang="en-US" sz="2800" dirty="0"/>
              <a:t>S3 is designed for 99.999999999% (11 nines) durability and offers high availability. </a:t>
            </a:r>
          </a:p>
          <a:p>
            <a:pPr marL="514350" indent="-514350">
              <a:buAutoNum type="arabicPeriod"/>
            </a:pPr>
            <a:r>
              <a:rPr lang="en-US" sz="2800" u="sng" dirty="0"/>
              <a:t>Cost-Effectiveness</a:t>
            </a:r>
            <a:r>
              <a:rPr lang="en-US" sz="2800" dirty="0"/>
              <a:t>- S3 offers various storage classes (e.g., Standard, Intelligent-Tiering, Glacier) to optimize costs based on access frequency and retrieval time, allowing users to manage their storage expenses effectively.</a:t>
            </a:r>
            <a:r>
              <a:rPr lang="en-IN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098E9-CF8B-DFD9-4BDC-1AD027EC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037" y="2369976"/>
            <a:ext cx="2978019" cy="4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200E88-C43F-A92C-652C-2F333F35A426}"/>
              </a:ext>
            </a:extLst>
          </p:cNvPr>
          <p:cNvSpPr txBox="1"/>
          <p:nvPr/>
        </p:nvSpPr>
        <p:spPr>
          <a:xfrm>
            <a:off x="3524639" y="-12401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/>
              <a:t>AWS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8AB11-5D21-D4BB-8089-7B80064B7261}"/>
              </a:ext>
            </a:extLst>
          </p:cNvPr>
          <p:cNvSpPr txBox="1"/>
          <p:nvPr/>
        </p:nvSpPr>
        <p:spPr>
          <a:xfrm>
            <a:off x="139959" y="76765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3.VPC(VIRTUAL PRIVATE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4E5BE-FEFB-874D-1F10-0483AFC362B5}"/>
              </a:ext>
            </a:extLst>
          </p:cNvPr>
          <p:cNvSpPr txBox="1"/>
          <p:nvPr/>
        </p:nvSpPr>
        <p:spPr>
          <a:xfrm>
            <a:off x="139959" y="1357497"/>
            <a:ext cx="117845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Amazon VPC (Virtual Private Cloud) provides a secure and isolated environment for users to launch and manage their resources.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A112C-FA26-F832-B687-941370D6AA6E}"/>
              </a:ext>
            </a:extLst>
          </p:cNvPr>
          <p:cNvSpPr txBox="1"/>
          <p:nvPr/>
        </p:nvSpPr>
        <p:spPr>
          <a:xfrm>
            <a:off x="139959" y="2386545"/>
            <a:ext cx="84162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Here are the key roles of VPC in AWS:</a:t>
            </a:r>
          </a:p>
          <a:p>
            <a:pPr marL="342900" indent="-342900">
              <a:buAutoNum type="arabicPeriod"/>
            </a:pPr>
            <a:r>
              <a:rPr lang="en-US" sz="2800" u="sng" dirty="0"/>
              <a:t>Network Isolation- </a:t>
            </a:r>
            <a:r>
              <a:rPr lang="en-US" sz="2800" dirty="0"/>
              <a:t>VPC allows users to create a private network within the AWS cloud, isolating their resources from other customers. </a:t>
            </a:r>
          </a:p>
          <a:p>
            <a:pPr marL="342900" indent="-342900">
              <a:buAutoNum type="arabicPeriod"/>
            </a:pPr>
            <a:r>
              <a:rPr lang="en-US" sz="2800" u="sng" dirty="0"/>
              <a:t>Customizable Network Configuration- </a:t>
            </a:r>
            <a:r>
              <a:rPr lang="en-US" sz="2800" dirty="0"/>
              <a:t>Users can define their own IP address range, subnets, route tables, and network gateways.</a:t>
            </a:r>
          </a:p>
          <a:p>
            <a:pPr marL="342900" indent="-342900">
              <a:buAutoNum type="arabicPeriod"/>
            </a:pPr>
            <a:r>
              <a:rPr lang="en-US" sz="2800" u="sng" dirty="0"/>
              <a:t>Internet and VPN Connectivity- </a:t>
            </a:r>
            <a:r>
              <a:rPr lang="en-US" sz="2800" dirty="0"/>
              <a:t>Users can enable internet access for their resources through an Internet Gateway.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CA4C86-4316-70FD-C8AA-5DA6E626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1" y="2202487"/>
            <a:ext cx="3237721" cy="44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30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2DA17-2204-89DB-9FBA-F91B0A026658}"/>
              </a:ext>
            </a:extLst>
          </p:cNvPr>
          <p:cNvSpPr txBox="1"/>
          <p:nvPr/>
        </p:nvSpPr>
        <p:spPr>
          <a:xfrm>
            <a:off x="3953848" y="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/>
              <a:t>AWS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AAA49-F624-18CF-7C5A-5A7471EA4B01}"/>
              </a:ext>
            </a:extLst>
          </p:cNvPr>
          <p:cNvSpPr txBox="1"/>
          <p:nvPr/>
        </p:nvSpPr>
        <p:spPr>
          <a:xfrm>
            <a:off x="109635" y="84636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4. Amazon Relational Database Service (RDS</a:t>
            </a:r>
            <a:r>
              <a:rPr lang="en-IN" sz="2000" b="1" u="sng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BA397-DE3C-47E0-AC4B-097726D29001}"/>
              </a:ext>
            </a:extLst>
          </p:cNvPr>
          <p:cNvSpPr txBox="1"/>
          <p:nvPr/>
        </p:nvSpPr>
        <p:spPr>
          <a:xfrm>
            <a:off x="258924" y="1205394"/>
            <a:ext cx="115722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Amazon Relational Database Service (RDS) is a managed database service that simplifies the setup, operation, and scaling of relational databases in the cloud.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E43BB-BC7E-913D-1115-90AD91D5E055}"/>
              </a:ext>
            </a:extLst>
          </p:cNvPr>
          <p:cNvSpPr txBox="1"/>
          <p:nvPr/>
        </p:nvSpPr>
        <p:spPr>
          <a:xfrm>
            <a:off x="174950" y="2448855"/>
            <a:ext cx="853984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u="sng" dirty="0"/>
              <a:t> 1.Scalability- </a:t>
            </a:r>
            <a:r>
              <a:rPr lang="en-IN" sz="2600" dirty="0"/>
              <a:t>RDS allows users to easily scale database instances vertically (by changing instance types) and horizontally (using read replicas), accommodating changing workloads without significant downtime.</a:t>
            </a:r>
          </a:p>
          <a:p>
            <a:r>
              <a:rPr lang="en-IN" sz="2600" u="sng" dirty="0"/>
              <a:t>2.High Availability and Durability- </a:t>
            </a:r>
            <a:r>
              <a:rPr lang="en-IN" sz="2600" dirty="0"/>
              <a:t>RDS offers features like Multi-AZ (Availability Zone) deployments, which provide automatic failover and replication for increased availability and data durability.</a:t>
            </a:r>
          </a:p>
          <a:p>
            <a:r>
              <a:rPr lang="en-US" sz="2600" u="sng" dirty="0"/>
              <a:t>3.Backup and Recovery- </a:t>
            </a:r>
            <a:r>
              <a:rPr lang="en-US" sz="2600" dirty="0"/>
              <a:t>RDS automatically backs up databases and allows point-in-time recovery, making it easier to restore data in case of accidental loss or corruption.</a:t>
            </a:r>
            <a:endParaRPr lang="en-IN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10537-70F4-CE42-D3D9-8B30FE0F330A}"/>
              </a:ext>
            </a:extLst>
          </p:cNvPr>
          <p:cNvSpPr txBox="1"/>
          <p:nvPr/>
        </p:nvSpPr>
        <p:spPr>
          <a:xfrm>
            <a:off x="258924" y="2036391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Here are the key roles that RDS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3B49B0-312B-23FA-7BDA-EB1173CD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865" y="2064154"/>
            <a:ext cx="3470211" cy="44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93E8A-085C-8E24-C55E-801F31E2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09" y="-727287"/>
            <a:ext cx="9212921" cy="2310581"/>
          </a:xfrm>
        </p:spPr>
        <p:txBody>
          <a:bodyPr>
            <a:normAutofit/>
          </a:bodyPr>
          <a:lstStyle/>
          <a:p>
            <a:r>
              <a:rPr lang="en-GB" b="1" u="sng" dirty="0">
                <a:latin typeface="Times New Roman"/>
                <a:cs typeface="Times New Roman"/>
              </a:rPr>
              <a:t>WHY CLOUD COMPUTING</a:t>
            </a:r>
            <a:endParaRPr lang="en-US" b="1" u="sng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C467-A3D6-B6D0-958B-9D5448CCEA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01515" y="1415405"/>
            <a:ext cx="7354626" cy="3717034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GB" sz="11200" dirty="0">
              <a:latin typeface="URW Bookman"/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1200" dirty="0">
              <a:latin typeface="URW Bookman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1200" dirty="0">
                <a:ea typeface="+mn-lt"/>
                <a:cs typeface="+mn-lt"/>
              </a:rPr>
              <a:t>
    </a:t>
            </a:r>
            <a:endParaRPr lang="en-GB" sz="1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BB523-CDD9-2511-08C8-7BA90DDE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46" y="769947"/>
            <a:ext cx="10629993" cy="3717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C3D53-D4B2-342D-659C-1B949D7E9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11" y="4486981"/>
            <a:ext cx="1059312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AA1C7-54FF-8354-068E-DB9F28186B94}"/>
              </a:ext>
            </a:extLst>
          </p:cNvPr>
          <p:cNvSpPr txBox="1"/>
          <p:nvPr/>
        </p:nvSpPr>
        <p:spPr>
          <a:xfrm>
            <a:off x="2095729" y="2742618"/>
            <a:ext cx="3756321" cy="7850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4400" b="1" cap="all" dirty="0">
                <a:latin typeface="Times New Roman"/>
                <a:cs typeface="Times New Roman"/>
              </a:rPr>
              <a:t>Thank you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E5890B9-4C5A-4B6C-BEA3-423C62C6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9511" y="978921"/>
            <a:ext cx="4610834" cy="4610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8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69DA8-7993-B3EC-9699-20CC8657C324}"/>
              </a:ext>
            </a:extLst>
          </p:cNvPr>
          <p:cNvSpPr txBox="1"/>
          <p:nvPr/>
        </p:nvSpPr>
        <p:spPr>
          <a:xfrm>
            <a:off x="2037780" y="168603"/>
            <a:ext cx="111799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u="sng" dirty="0">
                <a:latin typeface="URW Bookman"/>
              </a:rPr>
              <a:t>WHAT IS CLOUD COMPUTING</a:t>
            </a:r>
            <a:endParaRPr lang="en-US" sz="48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B0A7A-25C9-BEA6-6837-6451CD7EC93A}"/>
              </a:ext>
            </a:extLst>
          </p:cNvPr>
          <p:cNvSpPr txBox="1"/>
          <p:nvPr/>
        </p:nvSpPr>
        <p:spPr>
          <a:xfrm>
            <a:off x="150608" y="1179218"/>
            <a:ext cx="11381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Cloud computing is the delivery of on-demand computing services over the internet on a pay-as-you-go basis.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ED51C-6291-1348-1A99-CF3FBC29FF11}"/>
              </a:ext>
            </a:extLst>
          </p:cNvPr>
          <p:cNvSpPr txBox="1"/>
          <p:nvPr/>
        </p:nvSpPr>
        <p:spPr>
          <a:xfrm>
            <a:off x="150608" y="2417199"/>
            <a:ext cx="8261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Rather than managing files on a local storage device, cloud computing makes it possible to save them over internet.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6DFD2-2076-BEB6-5D93-B6C9FEA2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538" y="2559165"/>
            <a:ext cx="2880396" cy="3961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E0E7-5AA8-6412-5992-320153FC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6" y="4313817"/>
            <a:ext cx="7132320" cy="22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41244-5703-8EAA-8CA8-393DEE0EAA7F}"/>
              </a:ext>
            </a:extLst>
          </p:cNvPr>
          <p:cNvSpPr txBox="1"/>
          <p:nvPr/>
        </p:nvSpPr>
        <p:spPr>
          <a:xfrm>
            <a:off x="1584552" y="162683"/>
            <a:ext cx="100037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 dirty="0">
                <a:latin typeface="Tw Cen MT" panose="020B0602020104020603"/>
              </a:rPr>
              <a:t>TYPES OF CLOUD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F4646-AA5A-3A5B-6C08-039DE00E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" y="1244440"/>
            <a:ext cx="10935929" cy="54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F6B2B-E43C-D15F-DF67-C23913CB8754}"/>
              </a:ext>
            </a:extLst>
          </p:cNvPr>
          <p:cNvSpPr txBox="1"/>
          <p:nvPr/>
        </p:nvSpPr>
        <p:spPr>
          <a:xfrm>
            <a:off x="1880829" y="50686"/>
            <a:ext cx="898204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u="sng" dirty="0"/>
              <a:t>DEPLOYMENT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AAE19-CC0C-65B4-4E13-E4FB1469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7" y="1158682"/>
            <a:ext cx="11220226" cy="55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8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044DC-70EC-5566-8A54-A423C68BF4D9}"/>
              </a:ext>
            </a:extLst>
          </p:cNvPr>
          <p:cNvSpPr txBox="1"/>
          <p:nvPr/>
        </p:nvSpPr>
        <p:spPr>
          <a:xfrm>
            <a:off x="2098459" y="101917"/>
            <a:ext cx="89496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u="sng" dirty="0"/>
              <a:t>DEPLOYMENT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8D250-CBD9-46C5-C8C9-53DA33D7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9" y="1117580"/>
            <a:ext cx="11241741" cy="556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64ABB-E168-3A72-E0B4-D2EC55551A52}"/>
              </a:ext>
            </a:extLst>
          </p:cNvPr>
          <p:cNvSpPr txBox="1"/>
          <p:nvPr/>
        </p:nvSpPr>
        <p:spPr>
          <a:xfrm>
            <a:off x="2409713" y="4683"/>
            <a:ext cx="1033713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u="sng" dirty="0">
                <a:latin typeface="Tw Cen MT" panose="020B0602020104020603"/>
              </a:rPr>
              <a:t>DEPLOYMENT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83B43-F4D9-33AE-CE00-15EE497C5E2F}"/>
              </a:ext>
            </a:extLst>
          </p:cNvPr>
          <p:cNvSpPr txBox="1"/>
          <p:nvPr/>
        </p:nvSpPr>
        <p:spPr>
          <a:xfrm>
            <a:off x="1360098" y="3430438"/>
            <a:ext cx="101475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URW Bookman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4DA80-D6FD-BBDA-8D38-61EE997D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" y="1109631"/>
            <a:ext cx="11381591" cy="55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86EA1-228B-8E7D-0948-664ADBDB5DD2}"/>
              </a:ext>
            </a:extLst>
          </p:cNvPr>
          <p:cNvSpPr txBox="1"/>
          <p:nvPr/>
        </p:nvSpPr>
        <p:spPr>
          <a:xfrm>
            <a:off x="2825291" y="0"/>
            <a:ext cx="654141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u="sng" dirty="0">
                <a:latin typeface="URW Bookman"/>
              </a:rPr>
              <a:t>SERVICE MODEL</a:t>
            </a:r>
            <a:r>
              <a:rPr lang="en-US" sz="6000" b="1" dirty="0">
                <a:latin typeface="URW Bookman"/>
              </a:rPr>
              <a:t>`</a:t>
            </a:r>
            <a:endParaRPr lang="en-US" sz="6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B3774-B346-2A26-7288-ACD626AB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0" y="1258533"/>
            <a:ext cx="11532198" cy="53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9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4DBC86-7E0B-8174-FB8E-F6860C2EB1C3}"/>
              </a:ext>
            </a:extLst>
          </p:cNvPr>
          <p:cNvSpPr txBox="1"/>
          <p:nvPr/>
        </p:nvSpPr>
        <p:spPr>
          <a:xfrm>
            <a:off x="3214559" y="0"/>
            <a:ext cx="998938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u="sng" dirty="0">
                <a:latin typeface="URW Bookman"/>
              </a:rPr>
              <a:t>SERVICE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E0FE7-E2D9-217B-8B4C-6DD4D18C2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1" y="1046021"/>
            <a:ext cx="11677278" cy="56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897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510</TotalTime>
  <Words>672</Words>
  <Application>Microsoft Office PowerPoint</Application>
  <PresentationFormat>Widescreen</PresentationFormat>
  <Paragraphs>60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Tw Cen MT</vt:lpstr>
      <vt:lpstr>URW Bookman</vt:lpstr>
      <vt:lpstr>Droplet</vt:lpstr>
      <vt:lpstr>DARSHINI S</vt:lpstr>
      <vt:lpstr>WHY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darshini s</dc:creator>
  <cp:lastModifiedBy>darshini s</cp:lastModifiedBy>
  <cp:revision>23</cp:revision>
  <dcterms:created xsi:type="dcterms:W3CDTF">2023-07-28T04:41:13Z</dcterms:created>
  <dcterms:modified xsi:type="dcterms:W3CDTF">2024-10-11T03:57:36Z</dcterms:modified>
</cp:coreProperties>
</file>