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Helios" panose="020B0604020202020204" charset="0"/>
      <p:regular r:id="rId14"/>
    </p:embeddedFont>
    <p:embeddedFont>
      <p:font typeface="Helios Bold" panose="020B0604020202020204" charset="0"/>
      <p:regular r:id="rId15"/>
    </p:embeddedFont>
    <p:embeddedFont>
      <p:font typeface="Klein" panose="020B0604020202020204" charset="0"/>
      <p:regular r:id="rId16"/>
    </p:embeddedFont>
    <p:embeddedFont>
      <p:font typeface="Klein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1330" y="-1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rive.google.com/file/d/1QKrx8v7IGvDzwaZCRK_TG16suvtqAYZR/view?usp=sharing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kaggle.com/datasets/anth7310/mental-health-in-the-tech-industry" TargetMode="External"/><Relationship Id="rId5" Type="http://schemas.openxmlformats.org/officeDocument/2006/relationships/hyperlink" Target="https://www.kaggle.com/datasets/osmi/mental-health-in-tech-survey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738584" y="2129341"/>
            <a:ext cx="10035488" cy="1389529"/>
          </a:xfrm>
          <a:custGeom>
            <a:avLst/>
            <a:gdLst/>
            <a:ahLst/>
            <a:cxnLst/>
            <a:rect l="l" t="t" r="r" b="b"/>
            <a:pathLst>
              <a:path w="10035488" h="1389529">
                <a:moveTo>
                  <a:pt x="0" y="0"/>
                </a:moveTo>
                <a:lnTo>
                  <a:pt x="10035488" y="0"/>
                </a:lnTo>
                <a:lnTo>
                  <a:pt x="10035488" y="1389530"/>
                </a:lnTo>
                <a:lnTo>
                  <a:pt x="0" y="13895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0"/>
            <a:ext cx="2435383" cy="2557198"/>
          </a:xfrm>
          <a:custGeom>
            <a:avLst/>
            <a:gdLst/>
            <a:ahLst/>
            <a:cxnLst/>
            <a:rect l="l" t="t" r="r" b="b"/>
            <a:pathLst>
              <a:path w="2435383" h="2557198">
                <a:moveTo>
                  <a:pt x="0" y="0"/>
                </a:moveTo>
                <a:lnTo>
                  <a:pt x="2435383" y="0"/>
                </a:lnTo>
                <a:lnTo>
                  <a:pt x="2435383" y="2557198"/>
                </a:lnTo>
                <a:lnTo>
                  <a:pt x="0" y="25571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88755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638664" y="5596239"/>
            <a:ext cx="7592038" cy="5475664"/>
            <a:chOff x="0" y="0"/>
            <a:chExt cx="10122718" cy="7300885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10122718" cy="6337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879"/>
                </a:lnSpc>
              </a:pPr>
              <a:endParaRPr dirty="0"/>
            </a:p>
            <a:p>
              <a:pPr algn="ctr">
                <a:lnSpc>
                  <a:spcPts val="5399"/>
                </a:lnSpc>
              </a:pPr>
              <a:r>
                <a:rPr lang="en-US" sz="4499" b="1" spc="-31" dirty="0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Predicting Burnout Risk Among Tech Professionals</a:t>
              </a:r>
            </a:p>
            <a:p>
              <a:pPr algn="ctr">
                <a:lnSpc>
                  <a:spcPts val="5760"/>
                </a:lnSpc>
              </a:pPr>
              <a:r>
                <a:rPr lang="en-US" sz="4800" b="1" dirty="0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 </a:t>
              </a:r>
            </a:p>
            <a:p>
              <a:pPr algn="ctr">
                <a:lnSpc>
                  <a:spcPts val="15238"/>
                </a:lnSpc>
              </a:pPr>
              <a:endParaRPr lang="en-US" sz="4800" b="1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6593283"/>
              <a:ext cx="9822017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79"/>
                </a:lnSpc>
              </a:pPr>
              <a:endParaRPr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2415269" y="5441297"/>
            <a:ext cx="2945092" cy="734063"/>
            <a:chOff x="0" y="0"/>
            <a:chExt cx="2945092" cy="73406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945130" cy="734060"/>
            </a:xfrm>
            <a:custGeom>
              <a:avLst/>
              <a:gdLst/>
              <a:ahLst/>
              <a:cxnLst/>
              <a:rect l="l" t="t" r="r" b="b"/>
              <a:pathLst>
                <a:path w="2945130" h="734060">
                  <a:moveTo>
                    <a:pt x="183515" y="0"/>
                  </a:moveTo>
                  <a:lnTo>
                    <a:pt x="2761615" y="0"/>
                  </a:lnTo>
                  <a:cubicBezTo>
                    <a:pt x="2862961" y="0"/>
                    <a:pt x="2945130" y="82169"/>
                    <a:pt x="2945130" y="183515"/>
                  </a:cubicBezTo>
                  <a:lnTo>
                    <a:pt x="2945130" y="550545"/>
                  </a:lnTo>
                  <a:cubicBezTo>
                    <a:pt x="2945130" y="651891"/>
                    <a:pt x="2862961" y="734060"/>
                    <a:pt x="2761615" y="734060"/>
                  </a:cubicBezTo>
                  <a:lnTo>
                    <a:pt x="183515" y="734060"/>
                  </a:lnTo>
                  <a:cubicBezTo>
                    <a:pt x="82169" y="734060"/>
                    <a:pt x="0" y="651891"/>
                    <a:pt x="0" y="550545"/>
                  </a:cubicBezTo>
                  <a:lnTo>
                    <a:pt x="0" y="183515"/>
                  </a:lnTo>
                  <a:cubicBezTo>
                    <a:pt x="0" y="82169"/>
                    <a:pt x="82169" y="0"/>
                    <a:pt x="183515" y="0"/>
                  </a:cubicBezTo>
                  <a:close/>
                </a:path>
              </a:pathLst>
            </a:custGeom>
            <a:solidFill>
              <a:srgbClr val="718BAB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3658274" y="7169484"/>
            <a:ext cx="2945092" cy="734063"/>
            <a:chOff x="0" y="0"/>
            <a:chExt cx="2945092" cy="73406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945130" cy="734060"/>
            </a:xfrm>
            <a:custGeom>
              <a:avLst/>
              <a:gdLst/>
              <a:ahLst/>
              <a:cxnLst/>
              <a:rect l="l" t="t" r="r" b="b"/>
              <a:pathLst>
                <a:path w="2945130" h="734060">
                  <a:moveTo>
                    <a:pt x="183515" y="0"/>
                  </a:moveTo>
                  <a:lnTo>
                    <a:pt x="2761615" y="0"/>
                  </a:lnTo>
                  <a:cubicBezTo>
                    <a:pt x="2862961" y="0"/>
                    <a:pt x="2945130" y="82169"/>
                    <a:pt x="2945130" y="183515"/>
                  </a:cubicBezTo>
                  <a:lnTo>
                    <a:pt x="2945130" y="550545"/>
                  </a:lnTo>
                  <a:cubicBezTo>
                    <a:pt x="2945130" y="651891"/>
                    <a:pt x="2862961" y="734060"/>
                    <a:pt x="2761615" y="734060"/>
                  </a:cubicBezTo>
                  <a:lnTo>
                    <a:pt x="183515" y="734060"/>
                  </a:lnTo>
                  <a:cubicBezTo>
                    <a:pt x="82169" y="734060"/>
                    <a:pt x="0" y="651891"/>
                    <a:pt x="0" y="550545"/>
                  </a:cubicBezTo>
                  <a:lnTo>
                    <a:pt x="0" y="183515"/>
                  </a:lnTo>
                  <a:cubicBezTo>
                    <a:pt x="0" y="82169"/>
                    <a:pt x="82169" y="0"/>
                    <a:pt x="183515" y="0"/>
                  </a:cubicBezTo>
                  <a:close/>
                </a:path>
              </a:pathLst>
            </a:custGeom>
            <a:solidFill>
              <a:srgbClr val="718BAB"/>
            </a:solid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3658274" y="4629763"/>
            <a:ext cx="2945092" cy="734063"/>
            <a:chOff x="0" y="0"/>
            <a:chExt cx="2945092" cy="73406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945130" cy="734060"/>
            </a:xfrm>
            <a:custGeom>
              <a:avLst/>
              <a:gdLst/>
              <a:ahLst/>
              <a:cxnLst/>
              <a:rect l="l" t="t" r="r" b="b"/>
              <a:pathLst>
                <a:path w="2945130" h="734060">
                  <a:moveTo>
                    <a:pt x="183515" y="0"/>
                  </a:moveTo>
                  <a:lnTo>
                    <a:pt x="2761615" y="0"/>
                  </a:lnTo>
                  <a:cubicBezTo>
                    <a:pt x="2862961" y="0"/>
                    <a:pt x="2945130" y="82169"/>
                    <a:pt x="2945130" y="183515"/>
                  </a:cubicBezTo>
                  <a:lnTo>
                    <a:pt x="2945130" y="550545"/>
                  </a:lnTo>
                  <a:cubicBezTo>
                    <a:pt x="2945130" y="651891"/>
                    <a:pt x="2862961" y="734060"/>
                    <a:pt x="2761615" y="734060"/>
                  </a:cubicBezTo>
                  <a:lnTo>
                    <a:pt x="183515" y="734060"/>
                  </a:lnTo>
                  <a:cubicBezTo>
                    <a:pt x="82169" y="734060"/>
                    <a:pt x="0" y="651891"/>
                    <a:pt x="0" y="550545"/>
                  </a:cubicBezTo>
                  <a:lnTo>
                    <a:pt x="0" y="183515"/>
                  </a:lnTo>
                  <a:cubicBezTo>
                    <a:pt x="0" y="82169"/>
                    <a:pt x="82169" y="0"/>
                    <a:pt x="183515" y="0"/>
                  </a:cubicBezTo>
                  <a:close/>
                </a:path>
              </a:pathLst>
            </a:custGeom>
            <a:solidFill>
              <a:srgbClr val="718BAB"/>
            </a:solidFill>
          </p:spPr>
        </p:sp>
      </p:grpSp>
      <p:sp>
        <p:nvSpPr>
          <p:cNvPr id="14" name="Freeform 14"/>
          <p:cNvSpPr/>
          <p:nvPr/>
        </p:nvSpPr>
        <p:spPr>
          <a:xfrm>
            <a:off x="8230703" y="4379595"/>
            <a:ext cx="3335306" cy="4491994"/>
          </a:xfrm>
          <a:custGeom>
            <a:avLst/>
            <a:gdLst/>
            <a:ahLst/>
            <a:cxnLst/>
            <a:rect l="l" t="t" r="r" b="b"/>
            <a:pathLst>
              <a:path w="3335306" h="4491994">
                <a:moveTo>
                  <a:pt x="0" y="0"/>
                </a:moveTo>
                <a:lnTo>
                  <a:pt x="3335305" y="0"/>
                </a:lnTo>
                <a:lnTo>
                  <a:pt x="3335305" y="4491994"/>
                </a:lnTo>
                <a:lnTo>
                  <a:pt x="0" y="44919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3618513" y="672667"/>
            <a:ext cx="12559685" cy="2151439"/>
            <a:chOff x="0" y="0"/>
            <a:chExt cx="16746247" cy="2868585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9525"/>
              <a:ext cx="16746247" cy="1914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639"/>
                </a:lnSpc>
              </a:pPr>
              <a:r>
                <a:rPr lang="en-US" sz="4699" b="1" spc="-32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Altair's Data Science Contest - Pragyan'25</a:t>
              </a:r>
            </a:p>
            <a:p>
              <a:pPr algn="l">
                <a:lnSpc>
                  <a:spcPts val="5639"/>
                </a:lnSpc>
              </a:pPr>
              <a:endParaRPr lang="en-US" sz="4699" b="1" spc="-32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2160983"/>
              <a:ext cx="16248791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5064084" y="1369060"/>
            <a:ext cx="8159833" cy="905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National Institute of Technology, Tiruchirappalli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  <a:endParaRPr lang="en-US" sz="2599">
              <a:solidFill>
                <a:srgbClr val="000000"/>
              </a:solidFill>
              <a:latin typeface="Helios"/>
              <a:ea typeface="Helios"/>
              <a:cs typeface="Helios"/>
              <a:sym typeface="Helio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-192102" y="5529564"/>
            <a:ext cx="8159833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Problem Title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050903" y="7257750"/>
            <a:ext cx="8159833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Author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634150" y="8217872"/>
            <a:ext cx="6279843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Abhi Priya Darshini Kurasa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979457" y="4724383"/>
            <a:ext cx="8159833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Tools used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979457" y="5529564"/>
            <a:ext cx="8159833" cy="986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1" dirty="0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Altair’s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b="1" dirty="0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RapidMiner AI Studio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D6BC72-2CB0-6B9A-1946-E9A1965134BE}"/>
              </a:ext>
            </a:extLst>
          </p:cNvPr>
          <p:cNvSpPr txBox="1"/>
          <p:nvPr/>
        </p:nvSpPr>
        <p:spPr>
          <a:xfrm>
            <a:off x="4038600" y="8625552"/>
            <a:ext cx="61480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hlinkClick r:id="rId5"/>
              </a:rPr>
              <a:t>Click here</a:t>
            </a:r>
            <a:r>
              <a:rPr lang="en-IN" sz="3200" dirty="0"/>
              <a:t> </a:t>
            </a:r>
          </a:p>
        </p:txBody>
      </p:sp>
      <p:sp>
        <p:nvSpPr>
          <p:cNvPr id="29" name="TextBox 21">
            <a:extLst>
              <a:ext uri="{FF2B5EF4-FFF2-40B4-BE49-F238E27FC236}">
                <a16:creationId xmlns:a16="http://schemas.microsoft.com/office/drawing/2014/main" id="{9AF918C0-9A40-392E-0D44-BFDFDEDD33B3}"/>
              </a:ext>
            </a:extLst>
          </p:cNvPr>
          <p:cNvSpPr txBox="1"/>
          <p:nvPr/>
        </p:nvSpPr>
        <p:spPr>
          <a:xfrm>
            <a:off x="-724653" y="8668402"/>
            <a:ext cx="6279843" cy="459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b="1" dirty="0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Certification Link: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231936" y="5162550"/>
            <a:ext cx="1586999" cy="0"/>
          </a:xfrm>
          <a:prstGeom prst="line">
            <a:avLst/>
          </a:prstGeom>
          <a:ln w="38100" cap="flat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8350501" y="5162550"/>
            <a:ext cx="1586999" cy="0"/>
          </a:xfrm>
          <a:prstGeom prst="line">
            <a:avLst/>
          </a:prstGeom>
          <a:ln w="38100" cap="flat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2469065" y="5162550"/>
            <a:ext cx="1586999" cy="0"/>
          </a:xfrm>
          <a:prstGeom prst="line">
            <a:avLst/>
          </a:prstGeom>
          <a:ln w="38100" cap="flat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7374" y="1463057"/>
            <a:ext cx="18288000" cy="1161081"/>
            <a:chOff x="0" y="0"/>
            <a:chExt cx="4816593" cy="30579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305799"/>
            </a:xfrm>
            <a:custGeom>
              <a:avLst/>
              <a:gdLst/>
              <a:ahLst/>
              <a:cxnLst/>
              <a:rect l="l" t="t" r="r" b="b"/>
              <a:pathLst>
                <a:path w="4816592" h="305799">
                  <a:moveTo>
                    <a:pt x="0" y="0"/>
                  </a:moveTo>
                  <a:lnTo>
                    <a:pt x="4816592" y="0"/>
                  </a:lnTo>
                  <a:lnTo>
                    <a:pt x="4816592" y="305799"/>
                  </a:lnTo>
                  <a:lnTo>
                    <a:pt x="0" y="305799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16593" cy="3438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6986741" y="4060276"/>
            <a:ext cx="11301259" cy="4407491"/>
          </a:xfrm>
          <a:custGeom>
            <a:avLst/>
            <a:gdLst/>
            <a:ahLst/>
            <a:cxnLst/>
            <a:rect l="l" t="t" r="r" b="b"/>
            <a:pathLst>
              <a:path w="11301259" h="4407491">
                <a:moveTo>
                  <a:pt x="0" y="0"/>
                </a:moveTo>
                <a:lnTo>
                  <a:pt x="11301259" y="0"/>
                </a:lnTo>
                <a:lnTo>
                  <a:pt x="11301259" y="4407491"/>
                </a:lnTo>
                <a:lnTo>
                  <a:pt x="0" y="44074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993727" y="1484313"/>
            <a:ext cx="16300547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 b="1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Custom Model Design</a:t>
            </a:r>
            <a:r>
              <a:rPr lang="en-US" sz="6999" b="1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 in RapidMiner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18270" y="3496691"/>
            <a:ext cx="6113036" cy="5477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To ensure robust model selection, we implemented:</a:t>
            </a:r>
          </a:p>
          <a:p>
            <a:pPr marL="561339" lvl="1" indent="-280669" algn="just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ROC Curve Comparison: Evaluated multiple models based on their Receiver Operating Characteristic (ROC) curves to analyze classification performance.</a:t>
            </a:r>
          </a:p>
          <a:p>
            <a:pPr marL="561339" lvl="1" indent="-280669" algn="just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Cross-Validation: Applied k-fold cross-validation to assess model consistency and prevent overfitting by testing performance across different data subsets.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631536" y="2474984"/>
            <a:ext cx="10508457" cy="3123143"/>
          </a:xfrm>
          <a:custGeom>
            <a:avLst/>
            <a:gdLst/>
            <a:ahLst/>
            <a:cxnLst/>
            <a:rect l="l" t="t" r="r" b="b"/>
            <a:pathLst>
              <a:path w="10508457" h="3123143">
                <a:moveTo>
                  <a:pt x="0" y="0"/>
                </a:moveTo>
                <a:lnTo>
                  <a:pt x="10508457" y="0"/>
                </a:lnTo>
                <a:lnTo>
                  <a:pt x="10508457" y="3123143"/>
                </a:lnTo>
                <a:lnTo>
                  <a:pt x="0" y="31231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561395" y="829567"/>
            <a:ext cx="12155381" cy="1802033"/>
            <a:chOff x="0" y="107323"/>
            <a:chExt cx="16207173" cy="2511339"/>
          </a:xfrm>
        </p:grpSpPr>
        <p:sp>
          <p:nvSpPr>
            <p:cNvPr id="5" name="TextBox 5"/>
            <p:cNvSpPr txBox="1"/>
            <p:nvPr/>
          </p:nvSpPr>
          <p:spPr>
            <a:xfrm>
              <a:off x="7836271" y="107323"/>
              <a:ext cx="8370902" cy="15259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1" dirty="0">
                  <a:solidFill>
                    <a:schemeClr val="tx2"/>
                  </a:solidFill>
                  <a:latin typeface="Klein Bold"/>
                  <a:ea typeface="Klein Bold"/>
                  <a:cs typeface="Klein Bold"/>
                  <a:sym typeface="Klein Bold"/>
                </a:rPr>
                <a:t>Conclusion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911060"/>
              <a:ext cx="6930758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898076" y="6280258"/>
            <a:ext cx="6415020" cy="2558647"/>
            <a:chOff x="-11213924" y="1678447"/>
            <a:chExt cx="8553359" cy="3411527"/>
          </a:xfrm>
        </p:grpSpPr>
        <p:sp>
          <p:nvSpPr>
            <p:cNvPr id="8" name="TextBox 8"/>
            <p:cNvSpPr txBox="1"/>
            <p:nvPr/>
          </p:nvSpPr>
          <p:spPr>
            <a:xfrm>
              <a:off x="-10582559" y="1678447"/>
              <a:ext cx="7921994" cy="628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2" lvl="1" indent="-323851" algn="l">
                <a:lnSpc>
                  <a:spcPts val="3600"/>
                </a:lnSpc>
                <a:buFont typeface="Arial"/>
                <a:buChar char="•"/>
              </a:pPr>
              <a:r>
                <a:rPr lang="en-US" sz="3000" b="1" dirty="0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Key Insights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-11213924" y="2684018"/>
              <a:ext cx="7289226" cy="240595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Work interference, mental health benefits, and leave policies significantly impact employee well-being.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387119" y="6344193"/>
            <a:ext cx="5732503" cy="2038665"/>
            <a:chOff x="1048754" y="-820863"/>
            <a:chExt cx="7643338" cy="2718221"/>
          </a:xfrm>
        </p:grpSpPr>
        <p:sp>
          <p:nvSpPr>
            <p:cNvPr id="11" name="TextBox 11"/>
            <p:cNvSpPr txBox="1"/>
            <p:nvPr/>
          </p:nvSpPr>
          <p:spPr>
            <a:xfrm>
              <a:off x="1048754" y="-820863"/>
              <a:ext cx="7643338" cy="6191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2" lvl="1" indent="-323851" algn="l">
                <a:lnSpc>
                  <a:spcPts val="3600"/>
                </a:lnSpc>
                <a:buFont typeface="Arial"/>
                <a:buChar char="•"/>
              </a:pPr>
              <a:r>
                <a:rPr lang="en-US" sz="3000" b="1" dirty="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Model Performance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728939" y="99462"/>
              <a:ext cx="5991314" cy="179789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Decision Tree model achieved 90.36% accuracy, selected using ROC comparison 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929313" y="6350103"/>
            <a:ext cx="5977301" cy="2058173"/>
            <a:chOff x="8411" y="-1511359"/>
            <a:chExt cx="7969734" cy="2744231"/>
          </a:xfrm>
        </p:grpSpPr>
        <p:sp>
          <p:nvSpPr>
            <p:cNvPr id="14" name="TextBox 14"/>
            <p:cNvSpPr txBox="1"/>
            <p:nvPr/>
          </p:nvSpPr>
          <p:spPr>
            <a:xfrm>
              <a:off x="8411" y="-1511359"/>
              <a:ext cx="7921994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2" lvl="1" indent="-323851" algn="l">
                <a:lnSpc>
                  <a:spcPts val="3600"/>
                </a:lnSpc>
                <a:buFont typeface="Arial"/>
                <a:buChar char="•"/>
              </a:pPr>
              <a:r>
                <a:rPr lang="en-US" sz="3000" b="1" dirty="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Efficiency Boost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56151" y="-565026"/>
              <a:ext cx="7921994" cy="17978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Altair’s Auto Model streamlined the process, making model selection and evaluation quick and effortless.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73413">
            <a:off x="2680750" y="-263922"/>
            <a:ext cx="13002700" cy="10814845"/>
          </a:xfrm>
          <a:custGeom>
            <a:avLst/>
            <a:gdLst/>
            <a:ahLst/>
            <a:cxnLst/>
            <a:rect l="l" t="t" r="r" b="b"/>
            <a:pathLst>
              <a:path w="13265113" h="13265113">
                <a:moveTo>
                  <a:pt x="0" y="0"/>
                </a:moveTo>
                <a:lnTo>
                  <a:pt x="13265112" y="0"/>
                </a:lnTo>
                <a:lnTo>
                  <a:pt x="13265112" y="13265113"/>
                </a:lnTo>
                <a:lnTo>
                  <a:pt x="0" y="132651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5" name="TextBox 5"/>
          <p:cNvSpPr txBox="1"/>
          <p:nvPr/>
        </p:nvSpPr>
        <p:spPr>
          <a:xfrm>
            <a:off x="6051816" y="4076700"/>
            <a:ext cx="6260568" cy="14494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527"/>
              </a:lnSpc>
            </a:pPr>
            <a:r>
              <a:rPr lang="en-US" sz="8867" b="1" dirty="0">
                <a:latin typeface="Klein Bold"/>
                <a:ea typeface="Klein Bold"/>
                <a:cs typeface="Klein Bold"/>
                <a:sym typeface="Klein Bold"/>
              </a:rPr>
              <a:t>Thank</a:t>
            </a:r>
            <a:r>
              <a:rPr lang="en-US" sz="8867" b="1" dirty="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 </a:t>
            </a:r>
            <a:r>
              <a:rPr lang="en-US" sz="8867" b="1" dirty="0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600262" y="2535487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508998" y="6276492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3"/>
                </a:lnTo>
                <a:lnTo>
                  <a:pt x="0" y="16215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959784" y="6009533"/>
            <a:ext cx="5585113" cy="3248767"/>
            <a:chOff x="0" y="0"/>
            <a:chExt cx="7446817" cy="4331690"/>
          </a:xfrm>
        </p:grpSpPr>
        <p:sp>
          <p:nvSpPr>
            <p:cNvPr id="5" name="TextBox 5"/>
            <p:cNvSpPr txBox="1"/>
            <p:nvPr/>
          </p:nvSpPr>
          <p:spPr>
            <a:xfrm>
              <a:off x="0" y="0"/>
              <a:ext cx="7446817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9"/>
                </a:lnSpc>
                <a:spcBef>
                  <a:spcPct val="0"/>
                </a:spcBef>
              </a:pPr>
              <a:r>
                <a:rPr lang="en-US" sz="3799" b="1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Tools Used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314593"/>
              <a:ext cx="7446817" cy="30170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61339" lvl="1" indent="-280669" algn="l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RapidMiner AI Studio: Automated ML &amp; custom model workflows.</a:t>
              </a:r>
            </a:p>
            <a:p>
              <a:pPr marL="561339" lvl="1" indent="-280669" algn="l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Python &amp; Excel: Preprocessing &amp; additional analysis.</a:t>
              </a:r>
            </a:p>
            <a:p>
              <a:pPr algn="l">
                <a:lnSpc>
                  <a:spcPts val="3639"/>
                </a:lnSpc>
              </a:pPr>
              <a:endPara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0"/>
            <a:ext cx="9411059" cy="10287000"/>
            <a:chOff x="0" y="0"/>
            <a:chExt cx="2478633" cy="27093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478633" cy="2709333"/>
            </a:xfrm>
            <a:custGeom>
              <a:avLst/>
              <a:gdLst/>
              <a:ahLst/>
              <a:cxnLst/>
              <a:rect l="l" t="t" r="r" b="b"/>
              <a:pathLst>
                <a:path w="2478633" h="2709333">
                  <a:moveTo>
                    <a:pt x="0" y="0"/>
                  </a:moveTo>
                  <a:lnTo>
                    <a:pt x="2478633" y="0"/>
                  </a:lnTo>
                  <a:lnTo>
                    <a:pt x="24786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47863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316375" y="1206832"/>
            <a:ext cx="8778309" cy="3259455"/>
            <a:chOff x="0" y="0"/>
            <a:chExt cx="11704412" cy="4345940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76200"/>
              <a:ext cx="11704412" cy="3031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099"/>
                </a:lnSpc>
              </a:pPr>
              <a:r>
                <a:rPr lang="en-US" sz="6999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Prob</a:t>
              </a:r>
              <a:r>
                <a:rPr lang="en-US" sz="6999" b="1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lem Statement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638338"/>
              <a:ext cx="9183640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959784" y="1660305"/>
            <a:ext cx="5585113" cy="3248767"/>
            <a:chOff x="0" y="0"/>
            <a:chExt cx="7446817" cy="4331690"/>
          </a:xfrm>
        </p:grpSpPr>
        <p:sp>
          <p:nvSpPr>
            <p:cNvPr id="14" name="TextBox 14"/>
            <p:cNvSpPr txBox="1"/>
            <p:nvPr/>
          </p:nvSpPr>
          <p:spPr>
            <a:xfrm>
              <a:off x="0" y="0"/>
              <a:ext cx="7446817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9"/>
                </a:lnSpc>
                <a:spcBef>
                  <a:spcPct val="0"/>
                </a:spcBef>
              </a:pPr>
              <a:r>
                <a:rPr lang="en-US" sz="3799" b="1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Objective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314593"/>
              <a:ext cx="7446817" cy="30170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61339" lvl="1" indent="-280669" algn="l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Analyze Mental Health in Tech dataset.</a:t>
              </a:r>
            </a:p>
            <a:p>
              <a:pPr marL="561339" lvl="1" indent="-280669" algn="l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Predict burnout risk. </a:t>
              </a:r>
            </a:p>
            <a:p>
              <a:pPr marL="561339" lvl="1" indent="-280669" algn="l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Identify workplace factors influencing burnout.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563984" y="2535487"/>
            <a:ext cx="6744616" cy="6098647"/>
            <a:chOff x="0" y="0"/>
            <a:chExt cx="8992821" cy="8131530"/>
          </a:xfrm>
        </p:grpSpPr>
        <p:sp>
          <p:nvSpPr>
            <p:cNvPr id="17" name="TextBox 17"/>
            <p:cNvSpPr txBox="1"/>
            <p:nvPr/>
          </p:nvSpPr>
          <p:spPr>
            <a:xfrm>
              <a:off x="0" y="0"/>
              <a:ext cx="8992821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9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314593"/>
              <a:ext cx="8992821" cy="68169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059"/>
                </a:lnSpc>
              </a:pPr>
              <a:r>
                <a:rPr lang="en-US" sz="28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Burnout among tech professionals is rising due to high workloads and stress, leading to decreased productivity and well-being. This project aims to predict burnout risk using machine learning in Altair’s RapidMiner AI Studio by analyzing key mental health indicators. The goal is to provide data-driven insights to help organizations implement proactive burnout prevention strategies.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00000">
            <a:off x="-1453472" y="-1344617"/>
            <a:ext cx="13182882" cy="12621422"/>
          </a:xfrm>
          <a:custGeom>
            <a:avLst/>
            <a:gdLst/>
            <a:ahLst/>
            <a:cxnLst/>
            <a:rect l="l" t="t" r="r" b="b"/>
            <a:pathLst>
              <a:path w="15618899" h="15618899">
                <a:moveTo>
                  <a:pt x="0" y="0"/>
                </a:moveTo>
                <a:lnTo>
                  <a:pt x="15618899" y="0"/>
                </a:lnTo>
                <a:lnTo>
                  <a:pt x="15618899" y="15618898"/>
                </a:lnTo>
                <a:lnTo>
                  <a:pt x="0" y="156188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>
            <a:off x="10644903" y="2030691"/>
            <a:ext cx="7643097" cy="2748665"/>
          </a:xfrm>
          <a:custGeom>
            <a:avLst/>
            <a:gdLst/>
            <a:ahLst/>
            <a:cxnLst/>
            <a:rect l="l" t="t" r="r" b="b"/>
            <a:pathLst>
              <a:path w="7643097" h="2748665">
                <a:moveTo>
                  <a:pt x="0" y="0"/>
                </a:moveTo>
                <a:lnTo>
                  <a:pt x="7643097" y="0"/>
                </a:lnTo>
                <a:lnTo>
                  <a:pt x="7643097" y="2748665"/>
                </a:lnTo>
                <a:lnTo>
                  <a:pt x="0" y="27486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42185" b="-14226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727562" y="793418"/>
            <a:ext cx="9449242" cy="1873862"/>
            <a:chOff x="0" y="-76200"/>
            <a:chExt cx="12598989" cy="2498482"/>
          </a:xfrm>
        </p:grpSpPr>
        <p:sp>
          <p:nvSpPr>
            <p:cNvPr id="6" name="TextBox 6"/>
            <p:cNvSpPr txBox="1"/>
            <p:nvPr/>
          </p:nvSpPr>
          <p:spPr>
            <a:xfrm>
              <a:off x="203791" y="-76200"/>
              <a:ext cx="12395198" cy="152597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1" dirty="0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Dataset </a:t>
              </a:r>
              <a:r>
                <a:rPr lang="en-US" sz="6999" b="1" dirty="0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Description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714680"/>
              <a:ext cx="12588589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22048" y="793419"/>
            <a:ext cx="9954756" cy="8847612"/>
            <a:chOff x="0" y="-19050"/>
            <a:chExt cx="13273008" cy="11502157"/>
          </a:xfrm>
        </p:grpSpPr>
        <p:sp>
          <p:nvSpPr>
            <p:cNvPr id="9" name="TextBox 9"/>
            <p:cNvSpPr txBox="1"/>
            <p:nvPr/>
          </p:nvSpPr>
          <p:spPr>
            <a:xfrm>
              <a:off x="0" y="-19050"/>
              <a:ext cx="13273008" cy="771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01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415136" y="1287409"/>
              <a:ext cx="12395200" cy="1019569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618047" lvl="1" indent="-309023" algn="just">
                <a:lnSpc>
                  <a:spcPts val="4007"/>
                </a:lnSpc>
                <a:buFont typeface="Arial"/>
                <a:buChar char="•"/>
              </a:pPr>
              <a:r>
                <a:rPr lang="en-US" sz="2862" b="1" dirty="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Total Attributes:</a:t>
              </a:r>
              <a:r>
                <a:rPr lang="en-US" sz="2862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27 features</a:t>
              </a:r>
            </a:p>
            <a:p>
              <a:pPr marL="618047" lvl="1" indent="-309023" algn="just">
                <a:lnSpc>
                  <a:spcPts val="4007"/>
                </a:lnSpc>
                <a:buFont typeface="Arial"/>
                <a:buChar char="•"/>
              </a:pPr>
              <a:r>
                <a:rPr lang="en-US" sz="2862" b="1" dirty="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Categories:</a:t>
              </a:r>
            </a:p>
            <a:p>
              <a:pPr marL="1236093" lvl="2" indent="-412031" algn="just">
                <a:lnSpc>
                  <a:spcPts val="4007"/>
                </a:lnSpc>
                <a:buFont typeface="Arial"/>
                <a:buChar char="⚬"/>
              </a:pPr>
              <a:r>
                <a:rPr lang="en-US" sz="2862" b="1" dirty="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Demographics:</a:t>
              </a:r>
              <a:r>
                <a:rPr lang="en-US" sz="2862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Age, Gender, Country, State</a:t>
              </a:r>
            </a:p>
            <a:p>
              <a:pPr marL="1236093" lvl="2" indent="-412031" algn="just">
                <a:lnSpc>
                  <a:spcPts val="4007"/>
                </a:lnSpc>
                <a:buFont typeface="Arial"/>
                <a:buChar char="⚬"/>
              </a:pPr>
              <a:r>
                <a:rPr lang="en-US" sz="2862" b="1" dirty="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Work Details: </a:t>
              </a:r>
              <a:r>
                <a:rPr lang="en-US" sz="2862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Employment type, Company size, Remote work</a:t>
              </a:r>
            </a:p>
            <a:p>
              <a:pPr marL="1236093" lvl="2" indent="-412031" algn="just">
                <a:lnSpc>
                  <a:spcPts val="4007"/>
                </a:lnSpc>
                <a:buFont typeface="Arial"/>
                <a:buChar char="⚬"/>
              </a:pPr>
              <a:r>
                <a:rPr lang="en-US" sz="2862" b="1" dirty="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Mental Health Factors:</a:t>
              </a:r>
              <a:r>
                <a:rPr lang="en-US" sz="2862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Family history, Past treatment, Work interference</a:t>
              </a:r>
            </a:p>
            <a:p>
              <a:pPr marL="1236093" lvl="2" indent="-412031" algn="just">
                <a:lnSpc>
                  <a:spcPts val="4007"/>
                </a:lnSpc>
                <a:buFont typeface="Arial"/>
                <a:buChar char="⚬"/>
              </a:pPr>
              <a:r>
                <a:rPr lang="en-US" sz="2862" b="1" dirty="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Company Support:</a:t>
              </a:r>
              <a:r>
                <a:rPr lang="en-US" sz="2862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Benefits, Care options, Leave policies</a:t>
              </a:r>
            </a:p>
            <a:p>
              <a:pPr marL="1236093" lvl="2" indent="-412031" algn="just">
                <a:lnSpc>
                  <a:spcPts val="4007"/>
                </a:lnSpc>
                <a:buFont typeface="Arial"/>
                <a:buChar char="⚬"/>
              </a:pPr>
              <a:r>
                <a:rPr lang="en-US" sz="2862" b="1" dirty="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Impact &amp; Perception:</a:t>
              </a:r>
              <a:r>
                <a:rPr lang="en-US" sz="2862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Health consequences, Supervisor &amp; coworker support</a:t>
              </a:r>
            </a:p>
            <a:p>
              <a:pPr marL="1236093" lvl="2" indent="-412031" algn="just">
                <a:lnSpc>
                  <a:spcPts val="4007"/>
                </a:lnSpc>
                <a:buFont typeface="Arial"/>
                <a:buChar char="⚬"/>
              </a:pPr>
              <a:r>
                <a:rPr lang="en-US" sz="2862" b="1" dirty="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Additional Feedback</a:t>
              </a:r>
              <a:r>
                <a:rPr lang="en-US" sz="2862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: Comments</a:t>
              </a:r>
            </a:p>
            <a:p>
              <a:pPr algn="just">
                <a:lnSpc>
                  <a:spcPts val="4007"/>
                </a:lnSpc>
              </a:pPr>
              <a:r>
                <a:rPr lang="en-US" sz="2862" b="1" dirty="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Goal:</a:t>
              </a:r>
              <a:r>
                <a:rPr lang="en-US" sz="2862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Analyze workplace mental health trends.</a:t>
              </a:r>
            </a:p>
            <a:p>
              <a:pPr algn="just">
                <a:lnSpc>
                  <a:spcPts val="4007"/>
                </a:lnSpc>
              </a:pPr>
              <a:r>
                <a:rPr lang="en-US" sz="2862" b="1" dirty="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Data set Link:</a:t>
              </a:r>
              <a:r>
                <a:rPr lang="en-US" sz="2862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</a:t>
              </a:r>
              <a:r>
                <a:rPr lang="en-US" sz="2862" u="sng" dirty="0">
                  <a:solidFill>
                    <a:srgbClr val="718BAB"/>
                  </a:solidFill>
                  <a:latin typeface="Helios"/>
                  <a:ea typeface="Helios"/>
                  <a:cs typeface="Helios"/>
                  <a:sym typeface="Helios"/>
                  <a:hlinkClick r:id="rId5" tooltip="https://www.kaggle.com/datasets/anth7310/mental-health-in-the-tech-industry"/>
                </a:rPr>
                <a:t>Click Here</a:t>
              </a:r>
              <a:endParaRPr lang="en-US" sz="2862" u="sng" dirty="0">
                <a:solidFill>
                  <a:srgbClr val="718BAB"/>
                </a:solidFill>
                <a:latin typeface="Helios"/>
                <a:ea typeface="Helios"/>
                <a:cs typeface="Helios"/>
                <a:sym typeface="Helios"/>
                <a:hlinkClick r:id="rId6" tooltip="https://www.kaggle.com/datasets/anth7310/mental-health-in-the-tech-industry"/>
              </a:endParaRPr>
            </a:p>
            <a:p>
              <a:pPr algn="just">
                <a:lnSpc>
                  <a:spcPts val="4007"/>
                </a:lnSpc>
              </a:pPr>
              <a:endParaRPr lang="en-US" sz="2862" u="sng" dirty="0">
                <a:solidFill>
                  <a:srgbClr val="718BAB"/>
                </a:solidFill>
                <a:latin typeface="Helios"/>
                <a:ea typeface="Helios"/>
                <a:cs typeface="Helios"/>
                <a:sym typeface="Helios"/>
                <a:hlinkClick r:id="rId6" tooltip="https://www.kaggle.com/datasets/anth7310/mental-health-in-the-tech-industry"/>
              </a:endParaR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03340" y="9485613"/>
            <a:ext cx="9441441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1920247" y="7734253"/>
            <a:ext cx="5746985" cy="328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45"/>
              </a:lnSpc>
              <a:spcBef>
                <a:spcPct val="0"/>
              </a:spcBef>
            </a:pPr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E5F0D7-3673-540B-9C98-AB91B3EABF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4903" y="5176684"/>
            <a:ext cx="7622418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323705" y="1422644"/>
            <a:ext cx="8304329" cy="5388655"/>
          </a:xfrm>
          <a:custGeom>
            <a:avLst/>
            <a:gdLst/>
            <a:ahLst/>
            <a:cxnLst/>
            <a:rect l="l" t="t" r="r" b="b"/>
            <a:pathLst>
              <a:path w="8304329" h="5388655">
                <a:moveTo>
                  <a:pt x="0" y="0"/>
                </a:moveTo>
                <a:lnTo>
                  <a:pt x="8304329" y="0"/>
                </a:lnTo>
                <a:lnTo>
                  <a:pt x="8304329" y="5388654"/>
                </a:lnTo>
                <a:lnTo>
                  <a:pt x="0" y="53886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911767" y="5800634"/>
            <a:ext cx="10376233" cy="4487721"/>
          </a:xfrm>
          <a:custGeom>
            <a:avLst/>
            <a:gdLst/>
            <a:ahLst/>
            <a:cxnLst/>
            <a:rect l="l" t="t" r="r" b="b"/>
            <a:pathLst>
              <a:path w="10376233" h="4487721">
                <a:moveTo>
                  <a:pt x="0" y="0"/>
                </a:moveTo>
                <a:lnTo>
                  <a:pt x="10376233" y="0"/>
                </a:lnTo>
                <a:lnTo>
                  <a:pt x="10376233" y="4487721"/>
                </a:lnTo>
                <a:lnTo>
                  <a:pt x="0" y="44877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051789" y="1459011"/>
            <a:ext cx="4616382" cy="1680764"/>
          </a:xfrm>
          <a:custGeom>
            <a:avLst/>
            <a:gdLst/>
            <a:ahLst/>
            <a:cxnLst/>
            <a:rect l="l" t="t" r="r" b="b"/>
            <a:pathLst>
              <a:path w="4616382" h="1680764">
                <a:moveTo>
                  <a:pt x="0" y="0"/>
                </a:moveTo>
                <a:lnTo>
                  <a:pt x="4616382" y="0"/>
                </a:lnTo>
                <a:lnTo>
                  <a:pt x="4616382" y="1680765"/>
                </a:lnTo>
                <a:lnTo>
                  <a:pt x="0" y="16807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9304" b="-19952"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2099730" y="3644046"/>
            <a:ext cx="1260250" cy="1566038"/>
            <a:chOff x="0" y="0"/>
            <a:chExt cx="812800" cy="101001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1010018"/>
            </a:xfrm>
            <a:custGeom>
              <a:avLst/>
              <a:gdLst/>
              <a:ahLst/>
              <a:cxnLst/>
              <a:rect l="l" t="t" r="r" b="b"/>
              <a:pathLst>
                <a:path w="812800" h="1010018">
                  <a:moveTo>
                    <a:pt x="406400" y="1010018"/>
                  </a:moveTo>
                  <a:lnTo>
                    <a:pt x="0" y="603618"/>
                  </a:lnTo>
                  <a:lnTo>
                    <a:pt x="203200" y="603618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603618"/>
                  </a:lnTo>
                  <a:lnTo>
                    <a:pt x="812800" y="603618"/>
                  </a:lnTo>
                  <a:lnTo>
                    <a:pt x="406400" y="1010018"/>
                  </a:ln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203200" y="-57150"/>
              <a:ext cx="406400" cy="9655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524103" y="379511"/>
            <a:ext cx="9799650" cy="3264535"/>
            <a:chOff x="0" y="0"/>
            <a:chExt cx="13066200" cy="4352713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76200"/>
              <a:ext cx="13066200" cy="3031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1" dirty="0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Preparing the </a:t>
              </a:r>
              <a:r>
                <a:rPr lang="en-US" sz="6999" b="1" dirty="0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Data</a:t>
              </a:r>
            </a:p>
            <a:p>
              <a:pPr algn="l">
                <a:lnSpc>
                  <a:spcPts val="9099"/>
                </a:lnSpc>
              </a:pPr>
              <a:endParaRPr lang="en-US" sz="6999" b="1" dirty="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3645111"/>
              <a:ext cx="11796434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342530" y="7273448"/>
            <a:ext cx="3962878" cy="1665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2954" lvl="1" indent="-206477" algn="l">
              <a:lnSpc>
                <a:spcPts val="2677"/>
              </a:lnSpc>
              <a:buFont typeface="Arial"/>
              <a:buChar char="•"/>
            </a:pPr>
            <a:r>
              <a:rPr lang="en-US" sz="1912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Burnout_Risk_Score = 0.3 * work_interfere + 0.2 * treatment + 0.25 * leave + 0.15 * coworkers + 0.1 * wellness_program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342530" y="8891740"/>
            <a:ext cx="3316671" cy="9992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12370" lvl="1" indent="-206185">
              <a:lnSpc>
                <a:spcPts val="2674"/>
              </a:lnSpc>
              <a:buFont typeface="Arial"/>
              <a:buChar char="•"/>
            </a:pPr>
            <a:r>
              <a:rPr lang="en-US" sz="1910" dirty="0" err="1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burnout_label</a:t>
            </a:r>
            <a:r>
              <a:rPr lang="en-US" sz="1910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= if([</a:t>
            </a:r>
            <a:r>
              <a:rPr lang="en-US" sz="1910" dirty="0" err="1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Burnout_Risk_Score</a:t>
            </a:r>
            <a:r>
              <a:rPr lang="en-US" sz="1910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] &gt; 3, "Yes", "No")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-1817553" y="6744623"/>
            <a:ext cx="8159833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Feature Engineering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85395" y="1788133"/>
            <a:ext cx="15517210" cy="8086398"/>
          </a:xfrm>
          <a:custGeom>
            <a:avLst/>
            <a:gdLst/>
            <a:ahLst/>
            <a:cxnLst/>
            <a:rect l="l" t="t" r="r" b="b"/>
            <a:pathLst>
              <a:path w="15517210" h="8086398">
                <a:moveTo>
                  <a:pt x="0" y="0"/>
                </a:moveTo>
                <a:lnTo>
                  <a:pt x="15517210" y="0"/>
                </a:lnTo>
                <a:lnTo>
                  <a:pt x="15517210" y="8086397"/>
                </a:lnTo>
                <a:lnTo>
                  <a:pt x="0" y="80863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7939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14363" y="534395"/>
            <a:ext cx="9799650" cy="3264535"/>
            <a:chOff x="0" y="0"/>
            <a:chExt cx="13066200" cy="4352713"/>
          </a:xfrm>
        </p:grpSpPr>
        <p:sp>
          <p:nvSpPr>
            <p:cNvPr id="4" name="TextBox 4"/>
            <p:cNvSpPr txBox="1"/>
            <p:nvPr/>
          </p:nvSpPr>
          <p:spPr>
            <a:xfrm>
              <a:off x="0" y="-76200"/>
              <a:ext cx="13066200" cy="3031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Transformed </a:t>
              </a:r>
              <a:r>
                <a:rPr lang="en-US" sz="6999" b="1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Data</a:t>
              </a:r>
            </a:p>
            <a:p>
              <a:pPr algn="l">
                <a:lnSpc>
                  <a:spcPts val="9099"/>
                </a:lnSpc>
              </a:pPr>
              <a:endParaRPr lang="en-US" sz="6999" b="1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645111"/>
              <a:ext cx="11796434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2185551"/>
            <a:ext cx="18288000" cy="3773114"/>
            <a:chOff x="0" y="0"/>
            <a:chExt cx="24384000" cy="503081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14000"/>
            </a:blip>
            <a:srcRect t="27933" b="41099"/>
            <a:stretch>
              <a:fillRect/>
            </a:stretch>
          </p:blipFill>
          <p:spPr>
            <a:xfrm>
              <a:off x="0" y="0"/>
              <a:ext cx="24384000" cy="5030819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0" y="2073962"/>
            <a:ext cx="18288000" cy="8213038"/>
            <a:chOff x="0" y="0"/>
            <a:chExt cx="4816593" cy="216310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2163105"/>
            </a:xfrm>
            <a:custGeom>
              <a:avLst/>
              <a:gdLst/>
              <a:ahLst/>
              <a:cxnLst/>
              <a:rect l="l" t="t" r="r" b="b"/>
              <a:pathLst>
                <a:path w="4816592" h="2163105">
                  <a:moveTo>
                    <a:pt x="0" y="0"/>
                  </a:moveTo>
                  <a:lnTo>
                    <a:pt x="4816592" y="0"/>
                  </a:lnTo>
                  <a:lnTo>
                    <a:pt x="4816592" y="2163105"/>
                  </a:lnTo>
                  <a:lnTo>
                    <a:pt x="0" y="2163105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4816593" cy="22202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306852" y="2392656"/>
            <a:ext cx="10415429" cy="3364108"/>
          </a:xfrm>
          <a:custGeom>
            <a:avLst/>
            <a:gdLst/>
            <a:ahLst/>
            <a:cxnLst/>
            <a:rect l="l" t="t" r="r" b="b"/>
            <a:pathLst>
              <a:path w="10415429" h="3364108">
                <a:moveTo>
                  <a:pt x="0" y="0"/>
                </a:moveTo>
                <a:lnTo>
                  <a:pt x="10415430" y="0"/>
                </a:lnTo>
                <a:lnTo>
                  <a:pt x="10415430" y="3364108"/>
                </a:lnTo>
                <a:lnTo>
                  <a:pt x="0" y="33641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1264365" y="2300787"/>
            <a:ext cx="6790137" cy="3547846"/>
          </a:xfrm>
          <a:custGeom>
            <a:avLst/>
            <a:gdLst/>
            <a:ahLst/>
            <a:cxnLst/>
            <a:rect l="l" t="t" r="r" b="b"/>
            <a:pathLst>
              <a:path w="6790137" h="3547846">
                <a:moveTo>
                  <a:pt x="0" y="0"/>
                </a:moveTo>
                <a:lnTo>
                  <a:pt x="6790137" y="0"/>
                </a:lnTo>
                <a:lnTo>
                  <a:pt x="6790137" y="3547846"/>
                </a:lnTo>
                <a:lnTo>
                  <a:pt x="0" y="35478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17604" y="6196240"/>
            <a:ext cx="7406729" cy="3814466"/>
          </a:xfrm>
          <a:custGeom>
            <a:avLst/>
            <a:gdLst/>
            <a:ahLst/>
            <a:cxnLst/>
            <a:rect l="l" t="t" r="r" b="b"/>
            <a:pathLst>
              <a:path w="7406729" h="3814466">
                <a:moveTo>
                  <a:pt x="0" y="0"/>
                </a:moveTo>
                <a:lnTo>
                  <a:pt x="7406729" y="0"/>
                </a:lnTo>
                <a:lnTo>
                  <a:pt x="7406729" y="3814466"/>
                </a:lnTo>
                <a:lnTo>
                  <a:pt x="0" y="38144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313266" y="6209759"/>
            <a:ext cx="7080215" cy="3814466"/>
          </a:xfrm>
          <a:custGeom>
            <a:avLst/>
            <a:gdLst/>
            <a:ahLst/>
            <a:cxnLst/>
            <a:rect l="l" t="t" r="r" b="b"/>
            <a:pathLst>
              <a:path w="7080215" h="3814466">
                <a:moveTo>
                  <a:pt x="0" y="0"/>
                </a:moveTo>
                <a:lnTo>
                  <a:pt x="7080215" y="0"/>
                </a:lnTo>
                <a:lnTo>
                  <a:pt x="7080215" y="3814466"/>
                </a:lnTo>
                <a:lnTo>
                  <a:pt x="0" y="38144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424888" y="447738"/>
            <a:ext cx="14642406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 b="1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Exploratory Data Analysis (EDA)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0610812" y="4805196"/>
            <a:ext cx="670457" cy="676608"/>
          </a:xfrm>
          <a:custGeom>
            <a:avLst/>
            <a:gdLst/>
            <a:ahLst/>
            <a:cxnLst/>
            <a:rect l="l" t="t" r="r" b="b"/>
            <a:pathLst>
              <a:path w="670457" h="676608">
                <a:moveTo>
                  <a:pt x="0" y="0"/>
                </a:moveTo>
                <a:lnTo>
                  <a:pt x="670458" y="0"/>
                </a:lnTo>
                <a:lnTo>
                  <a:pt x="670458" y="676608"/>
                </a:lnTo>
                <a:lnTo>
                  <a:pt x="0" y="6766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733254" y="7543282"/>
            <a:ext cx="442544" cy="627318"/>
          </a:xfrm>
          <a:custGeom>
            <a:avLst/>
            <a:gdLst/>
            <a:ahLst/>
            <a:cxnLst/>
            <a:rect l="l" t="t" r="r" b="b"/>
            <a:pathLst>
              <a:path w="442544" h="627318">
                <a:moveTo>
                  <a:pt x="0" y="0"/>
                </a:moveTo>
                <a:lnTo>
                  <a:pt x="442544" y="0"/>
                </a:lnTo>
                <a:lnTo>
                  <a:pt x="442544" y="627318"/>
                </a:lnTo>
                <a:lnTo>
                  <a:pt x="0" y="6273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28256" y="2871662"/>
            <a:ext cx="8915744" cy="5220284"/>
          </a:xfrm>
          <a:custGeom>
            <a:avLst/>
            <a:gdLst/>
            <a:ahLst/>
            <a:cxnLst/>
            <a:rect l="l" t="t" r="r" b="b"/>
            <a:pathLst>
              <a:path w="8915744" h="5220284">
                <a:moveTo>
                  <a:pt x="0" y="0"/>
                </a:moveTo>
                <a:lnTo>
                  <a:pt x="8915744" y="0"/>
                </a:lnTo>
                <a:lnTo>
                  <a:pt x="8915744" y="5220284"/>
                </a:lnTo>
                <a:lnTo>
                  <a:pt x="0" y="52202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509488" y="1574560"/>
            <a:ext cx="9458194" cy="4611823"/>
          </a:xfrm>
          <a:custGeom>
            <a:avLst/>
            <a:gdLst/>
            <a:ahLst/>
            <a:cxnLst/>
            <a:rect l="l" t="t" r="r" b="b"/>
            <a:pathLst>
              <a:path w="9458194" h="4611823">
                <a:moveTo>
                  <a:pt x="0" y="0"/>
                </a:moveTo>
                <a:lnTo>
                  <a:pt x="9458194" y="0"/>
                </a:lnTo>
                <a:lnTo>
                  <a:pt x="9458194" y="4611822"/>
                </a:lnTo>
                <a:lnTo>
                  <a:pt x="0" y="461182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b="-1517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306039" y="6254830"/>
            <a:ext cx="8613173" cy="3831539"/>
          </a:xfrm>
          <a:custGeom>
            <a:avLst/>
            <a:gdLst/>
            <a:ahLst/>
            <a:cxnLst/>
            <a:rect l="l" t="t" r="r" b="b"/>
            <a:pathLst>
              <a:path w="8613173" h="3831539">
                <a:moveTo>
                  <a:pt x="0" y="0"/>
                </a:moveTo>
                <a:lnTo>
                  <a:pt x="8613173" y="0"/>
                </a:lnTo>
                <a:lnTo>
                  <a:pt x="8613173" y="3831540"/>
                </a:lnTo>
                <a:lnTo>
                  <a:pt x="0" y="383154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b="-4530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693471" y="518618"/>
            <a:ext cx="9917341" cy="2969237"/>
            <a:chOff x="0" y="0"/>
            <a:chExt cx="13223121" cy="3958982"/>
          </a:xfrm>
        </p:grpSpPr>
        <p:sp>
          <p:nvSpPr>
            <p:cNvPr id="9" name="TextBox 9"/>
            <p:cNvSpPr txBox="1"/>
            <p:nvPr/>
          </p:nvSpPr>
          <p:spPr>
            <a:xfrm>
              <a:off x="0" y="-76200"/>
              <a:ext cx="13223121" cy="3031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1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Auto Model Process</a:t>
              </a:r>
              <a:r>
                <a:rPr lang="en-US" sz="6999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 in RapidMiner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251380"/>
              <a:ext cx="12588589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550" y="385043"/>
            <a:ext cx="11301259" cy="2556910"/>
          </a:xfrm>
          <a:custGeom>
            <a:avLst/>
            <a:gdLst/>
            <a:ahLst/>
            <a:cxnLst/>
            <a:rect l="l" t="t" r="r" b="b"/>
            <a:pathLst>
              <a:path w="11301259" h="2556910">
                <a:moveTo>
                  <a:pt x="0" y="0"/>
                </a:moveTo>
                <a:lnTo>
                  <a:pt x="11301259" y="0"/>
                </a:lnTo>
                <a:lnTo>
                  <a:pt x="11301259" y="2556910"/>
                </a:lnTo>
                <a:lnTo>
                  <a:pt x="0" y="25569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463809" y="385043"/>
            <a:ext cx="6723973" cy="2655969"/>
          </a:xfrm>
          <a:custGeom>
            <a:avLst/>
            <a:gdLst/>
            <a:ahLst/>
            <a:cxnLst/>
            <a:rect l="l" t="t" r="r" b="b"/>
            <a:pathLst>
              <a:path w="6723973" h="2655969">
                <a:moveTo>
                  <a:pt x="0" y="0"/>
                </a:moveTo>
                <a:lnTo>
                  <a:pt x="6723973" y="0"/>
                </a:lnTo>
                <a:lnTo>
                  <a:pt x="6723973" y="2655970"/>
                </a:lnTo>
                <a:lnTo>
                  <a:pt x="0" y="26559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257271" y="5722573"/>
            <a:ext cx="9041476" cy="3808722"/>
          </a:xfrm>
          <a:custGeom>
            <a:avLst/>
            <a:gdLst/>
            <a:ahLst/>
            <a:cxnLst/>
            <a:rect l="l" t="t" r="r" b="b"/>
            <a:pathLst>
              <a:path w="9041476" h="3808722">
                <a:moveTo>
                  <a:pt x="0" y="0"/>
                </a:moveTo>
                <a:lnTo>
                  <a:pt x="9041476" y="0"/>
                </a:lnTo>
                <a:lnTo>
                  <a:pt x="9041476" y="3808722"/>
                </a:lnTo>
                <a:lnTo>
                  <a:pt x="0" y="38087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2550" y="5722573"/>
            <a:ext cx="9094721" cy="3262731"/>
          </a:xfrm>
          <a:custGeom>
            <a:avLst/>
            <a:gdLst/>
            <a:ahLst/>
            <a:cxnLst/>
            <a:rect l="l" t="t" r="r" b="b"/>
            <a:pathLst>
              <a:path w="9094721" h="3262731">
                <a:moveTo>
                  <a:pt x="0" y="0"/>
                </a:moveTo>
                <a:lnTo>
                  <a:pt x="9094721" y="0"/>
                </a:lnTo>
                <a:lnTo>
                  <a:pt x="9094721" y="3262732"/>
                </a:lnTo>
                <a:lnTo>
                  <a:pt x="0" y="32627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62550" y="5117161"/>
            <a:ext cx="3962878" cy="332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77"/>
              </a:lnSpc>
            </a:pPr>
            <a:r>
              <a:rPr lang="en-US" sz="1912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Simulator: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76400" y="3616191"/>
            <a:ext cx="14623171" cy="13428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 b="1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MODEL SELECTION : </a:t>
            </a:r>
            <a:r>
              <a:rPr lang="en-US" sz="2599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Based on accuracies and runtimes, I have selected the Decision Tree model. I saved the process to run it and evaluate its performance, predictions, and simulator results.</a:t>
            </a:r>
          </a:p>
        </p:txBody>
      </p:sp>
      <p:sp>
        <p:nvSpPr>
          <p:cNvPr id="8" name="AutoShape 8"/>
          <p:cNvSpPr/>
          <p:nvPr/>
        </p:nvSpPr>
        <p:spPr>
          <a:xfrm flipH="1">
            <a:off x="9144000" y="5307182"/>
            <a:ext cx="0" cy="497981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456033"/>
            <a:ext cx="18288000" cy="3608707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8471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04927" y="3336455"/>
            <a:ext cx="9903949" cy="3614942"/>
          </a:xfrm>
          <a:custGeom>
            <a:avLst/>
            <a:gdLst/>
            <a:ahLst/>
            <a:cxnLst/>
            <a:rect l="l" t="t" r="r" b="b"/>
            <a:pathLst>
              <a:path w="9903949" h="3614942">
                <a:moveTo>
                  <a:pt x="0" y="0"/>
                </a:moveTo>
                <a:lnTo>
                  <a:pt x="9903949" y="0"/>
                </a:lnTo>
                <a:lnTo>
                  <a:pt x="9903949" y="3614942"/>
                </a:lnTo>
                <a:lnTo>
                  <a:pt x="0" y="36149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64272" y="8170597"/>
            <a:ext cx="10259501" cy="1705642"/>
          </a:xfrm>
          <a:custGeom>
            <a:avLst/>
            <a:gdLst/>
            <a:ahLst/>
            <a:cxnLst/>
            <a:rect l="l" t="t" r="r" b="b"/>
            <a:pathLst>
              <a:path w="10259501" h="1705642">
                <a:moveTo>
                  <a:pt x="0" y="0"/>
                </a:moveTo>
                <a:lnTo>
                  <a:pt x="10259501" y="0"/>
                </a:lnTo>
                <a:lnTo>
                  <a:pt x="10259501" y="1705642"/>
                </a:lnTo>
                <a:lnTo>
                  <a:pt x="0" y="17056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04927" y="2731909"/>
            <a:ext cx="3962878" cy="365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57"/>
              </a:lnSpc>
            </a:pPr>
            <a:r>
              <a:rPr lang="en-US" sz="2112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Predictions: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840397" y="676123"/>
            <a:ext cx="9974908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>
                <a:solidFill>
                  <a:srgbClr val="FFFFFF"/>
                </a:solidFill>
                <a:latin typeface="Klein"/>
                <a:ea typeface="Klein"/>
                <a:cs typeface="Klein"/>
                <a:sym typeface="Klein"/>
              </a:rPr>
              <a:t>Model Performance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64272" y="7532422"/>
            <a:ext cx="3962878" cy="365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57"/>
              </a:lnSpc>
            </a:pPr>
            <a:r>
              <a:rPr lang="en-US" sz="2112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Performance: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222887" y="3279305"/>
            <a:ext cx="6740013" cy="5020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Model Performance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Accuracy: 90.36% ± 6.45% (Micro Average: 90.20%)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Classification Error: 9.64% ± 6.45% (Micro Average: 9.80%)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AUC (Area Under Curve): 0.853 ± 0.172 (Micro Average: 0.853) (Positive Class: Yes)</a:t>
            </a:r>
          </a:p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The Decision Tree model demonstrates high accuracy and a strong AUC score, indicating reliable classification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505</Words>
  <Application>Microsoft Office PowerPoint</Application>
  <PresentationFormat>Custom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Klein</vt:lpstr>
      <vt:lpstr>Calibri</vt:lpstr>
      <vt:lpstr>Klein Bold</vt:lpstr>
      <vt:lpstr>Helios Bold</vt:lpstr>
      <vt:lpstr>Helios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Text Magic Studio Magic Design for Presentations L&amp;P</dc:title>
  <dc:creator>Abhi Priya Darshini Kurasa</dc:creator>
  <cp:lastModifiedBy>Abhi Priya Darshini Kurasa</cp:lastModifiedBy>
  <cp:revision>8</cp:revision>
  <dcterms:created xsi:type="dcterms:W3CDTF">2006-08-16T00:00:00Z</dcterms:created>
  <dcterms:modified xsi:type="dcterms:W3CDTF">2025-02-22T06:32:18Z</dcterms:modified>
  <dc:identifier>DAGfj_5-co0</dc:identifier>
</cp:coreProperties>
</file>