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0287000" cx="18288000"/>
  <p:notesSz cx="6858000" cy="9144000"/>
  <p:embeddedFontLst>
    <p:embeddedFont>
      <p:font typeface="Lexend Dec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C2D6AE-D10F-4965-928F-E061565A9E57}">
  <a:tblStyle styleId="{3EC2D6AE-D10F-4965-928F-E061565A9E5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exendDeca-bold.fntdata"/><Relationship Id="rId16" Type="http://schemas.openxmlformats.org/officeDocument/2006/relationships/font" Target="fonts/LexendDec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9.png"/><Relationship Id="rId6" Type="http://schemas.openxmlformats.org/officeDocument/2006/relationships/image" Target="../media/image9.png"/><Relationship Id="rId7" Type="http://schemas.openxmlformats.org/officeDocument/2006/relationships/image" Target="../media/image28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Relationship Id="rId10" Type="http://schemas.openxmlformats.org/officeDocument/2006/relationships/image" Target="../media/image19.png"/><Relationship Id="rId9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Relationship Id="rId7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ED8D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 rot="96118">
            <a:off x="301671" y="3035763"/>
            <a:ext cx="7209585" cy="8688737"/>
            <a:chOff x="0" y="0"/>
            <a:chExt cx="9612779" cy="11584983"/>
          </a:xfrm>
        </p:grpSpPr>
        <p:sp>
          <p:nvSpPr>
            <p:cNvPr id="85" name="Google Shape;85;p13"/>
            <p:cNvSpPr/>
            <p:nvPr/>
          </p:nvSpPr>
          <p:spPr>
            <a:xfrm flipH="1" rot="3714635">
              <a:off x="-163336" y="4220451"/>
              <a:ext cx="2832925" cy="1328899"/>
            </a:xfrm>
            <a:custGeom>
              <a:rect b="b" l="l" r="r" t="t"/>
              <a:pathLst>
                <a:path extrusionOk="0" h="1328899" w="2832925">
                  <a:moveTo>
                    <a:pt x="2832925" y="0"/>
                  </a:moveTo>
                  <a:lnTo>
                    <a:pt x="0" y="0"/>
                  </a:lnTo>
                  <a:lnTo>
                    <a:pt x="0" y="1328900"/>
                  </a:lnTo>
                  <a:lnTo>
                    <a:pt x="2832925" y="1328900"/>
                  </a:lnTo>
                  <a:lnTo>
                    <a:pt x="2832925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45001" y="0"/>
              <a:ext cx="8867778" cy="11584983"/>
            </a:xfrm>
            <a:custGeom>
              <a:rect b="b" l="l" r="r" t="t"/>
              <a:pathLst>
                <a:path extrusionOk="0" h="11584983" w="8867778">
                  <a:moveTo>
                    <a:pt x="0" y="0"/>
                  </a:moveTo>
                  <a:lnTo>
                    <a:pt x="8867778" y="0"/>
                  </a:lnTo>
                  <a:lnTo>
                    <a:pt x="8867778" y="11584983"/>
                  </a:lnTo>
                  <a:lnTo>
                    <a:pt x="0" y="1158498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3"/>
          <p:cNvSpPr/>
          <p:nvPr/>
        </p:nvSpPr>
        <p:spPr>
          <a:xfrm>
            <a:off x="882793" y="-1279576"/>
            <a:ext cx="6047339" cy="3091702"/>
          </a:xfrm>
          <a:custGeom>
            <a:rect b="b" l="l" r="r" t="t"/>
            <a:pathLst>
              <a:path extrusionOk="0" h="3091702" w="6047339">
                <a:moveTo>
                  <a:pt x="0" y="0"/>
                </a:moveTo>
                <a:lnTo>
                  <a:pt x="6047339" y="0"/>
                </a:lnTo>
                <a:lnTo>
                  <a:pt x="6047339" y="3091702"/>
                </a:lnTo>
                <a:lnTo>
                  <a:pt x="0" y="30917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-1268800" y="1488942"/>
            <a:ext cx="4303187" cy="2200005"/>
          </a:xfrm>
          <a:custGeom>
            <a:rect b="b" l="l" r="r" t="t"/>
            <a:pathLst>
              <a:path extrusionOk="0" h="2200005" w="4303187">
                <a:moveTo>
                  <a:pt x="0" y="0"/>
                </a:moveTo>
                <a:lnTo>
                  <a:pt x="4303187" y="0"/>
                </a:lnTo>
                <a:lnTo>
                  <a:pt x="4303187" y="2200004"/>
                </a:lnTo>
                <a:lnTo>
                  <a:pt x="0" y="22000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 flipH="1" rot="-693380">
            <a:off x="4873425" y="535297"/>
            <a:ext cx="3723746" cy="1591055"/>
          </a:xfrm>
          <a:custGeom>
            <a:rect b="b" l="l" r="r" t="t"/>
            <a:pathLst>
              <a:path extrusionOk="0" h="1591055" w="3723746">
                <a:moveTo>
                  <a:pt x="3723746" y="0"/>
                </a:moveTo>
                <a:lnTo>
                  <a:pt x="0" y="0"/>
                </a:lnTo>
                <a:lnTo>
                  <a:pt x="0" y="1591055"/>
                </a:lnTo>
                <a:lnTo>
                  <a:pt x="3723746" y="1591055"/>
                </a:lnTo>
                <a:lnTo>
                  <a:pt x="3723746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flipH="1" rot="-127671">
            <a:off x="8613385" y="1521228"/>
            <a:ext cx="1753656" cy="782569"/>
          </a:xfrm>
          <a:custGeom>
            <a:rect b="b" l="l" r="r" t="t"/>
            <a:pathLst>
              <a:path extrusionOk="0" h="782569" w="1753656">
                <a:moveTo>
                  <a:pt x="1753656" y="0"/>
                </a:moveTo>
                <a:lnTo>
                  <a:pt x="0" y="0"/>
                </a:lnTo>
                <a:lnTo>
                  <a:pt x="0" y="782569"/>
                </a:lnTo>
                <a:lnTo>
                  <a:pt x="1753656" y="782569"/>
                </a:lnTo>
                <a:lnTo>
                  <a:pt x="1753656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467600" y="1641663"/>
            <a:ext cx="9826489" cy="3129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AIRLINE DELAYS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8599438" y="6414825"/>
            <a:ext cx="87168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377823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Submitted To:- Prof. Chris Jung</a:t>
            </a:r>
            <a:endParaRPr/>
          </a:p>
          <a:p>
            <a:pPr indent="-155636" lvl="1" marL="755646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99"/>
              <a:buFont typeface="Arial"/>
              <a:buNone/>
            </a:pPr>
            <a:r>
              <a:t/>
            </a:r>
            <a:endParaRPr b="0" i="0" sz="3499" u="none" cap="none" strike="noStrike">
              <a:solidFill>
                <a:srgbClr val="000000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1" marL="377823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Submitted By:- </a:t>
            </a:r>
            <a:endParaRPr/>
          </a:p>
          <a:p>
            <a:pPr indent="0" lvl="1" marL="377823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	Darshit Bhamani</a:t>
            </a:r>
            <a:endParaRPr/>
          </a:p>
          <a:p>
            <a:pPr indent="0" lvl="1" marL="377823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ED8D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rot="-784809">
            <a:off x="-2290498" y="8846212"/>
            <a:ext cx="7037899" cy="2872223"/>
          </a:xfrm>
          <a:custGeom>
            <a:rect b="b" l="l" r="r" t="t"/>
            <a:pathLst>
              <a:path extrusionOk="0" h="5655381" w="11061870">
                <a:moveTo>
                  <a:pt x="0" y="0"/>
                </a:moveTo>
                <a:lnTo>
                  <a:pt x="11061869" y="0"/>
                </a:lnTo>
                <a:lnTo>
                  <a:pt x="11061869" y="5655381"/>
                </a:lnTo>
                <a:lnTo>
                  <a:pt x="0" y="5655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3487400" y="6908638"/>
            <a:ext cx="2804547" cy="1105302"/>
          </a:xfrm>
          <a:custGeom>
            <a:rect b="b" l="l" r="r" t="t"/>
            <a:pathLst>
              <a:path extrusionOk="0" h="1983818" w="3880329">
                <a:moveTo>
                  <a:pt x="0" y="0"/>
                </a:moveTo>
                <a:lnTo>
                  <a:pt x="3880329" y="0"/>
                </a:lnTo>
                <a:lnTo>
                  <a:pt x="3880329" y="1983818"/>
                </a:lnTo>
                <a:lnTo>
                  <a:pt x="0" y="19838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5141623" y="8575727"/>
            <a:ext cx="4826276" cy="2467434"/>
          </a:xfrm>
          <a:custGeom>
            <a:rect b="b" l="l" r="r" t="t"/>
            <a:pathLst>
              <a:path extrusionOk="0" h="2467434" w="4826276">
                <a:moveTo>
                  <a:pt x="0" y="0"/>
                </a:moveTo>
                <a:lnTo>
                  <a:pt x="4826276" y="0"/>
                </a:lnTo>
                <a:lnTo>
                  <a:pt x="4826276" y="2467433"/>
                </a:lnTo>
                <a:lnTo>
                  <a:pt x="0" y="24674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2286000" y="6994917"/>
            <a:ext cx="15849600" cy="5381076"/>
          </a:xfrm>
          <a:custGeom>
            <a:rect b="b" l="l" r="r" t="t"/>
            <a:pathLst>
              <a:path extrusionOk="0" h="8618381" w="16417766">
                <a:moveTo>
                  <a:pt x="0" y="0"/>
                </a:moveTo>
                <a:lnTo>
                  <a:pt x="16417766" y="0"/>
                </a:lnTo>
                <a:lnTo>
                  <a:pt x="16417766" y="8618381"/>
                </a:lnTo>
                <a:lnTo>
                  <a:pt x="0" y="8618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70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 flipH="1" rot="-127671">
            <a:off x="4742279" y="7553837"/>
            <a:ext cx="1464895" cy="653710"/>
          </a:xfrm>
          <a:custGeom>
            <a:rect b="b" l="l" r="r" t="t"/>
            <a:pathLst>
              <a:path extrusionOk="0" h="653710" w="1464895">
                <a:moveTo>
                  <a:pt x="1464896" y="0"/>
                </a:moveTo>
                <a:lnTo>
                  <a:pt x="0" y="0"/>
                </a:lnTo>
                <a:lnTo>
                  <a:pt x="0" y="653710"/>
                </a:lnTo>
                <a:lnTo>
                  <a:pt x="1464896" y="653710"/>
                </a:lnTo>
                <a:lnTo>
                  <a:pt x="1464896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 flipH="1" rot="-693380">
            <a:off x="12164339" y="7400506"/>
            <a:ext cx="917949" cy="392214"/>
          </a:xfrm>
          <a:custGeom>
            <a:rect b="b" l="l" r="r" t="t"/>
            <a:pathLst>
              <a:path extrusionOk="0" h="392214" w="917949">
                <a:moveTo>
                  <a:pt x="917949" y="0"/>
                </a:moveTo>
                <a:lnTo>
                  <a:pt x="0" y="0"/>
                </a:lnTo>
                <a:lnTo>
                  <a:pt x="0" y="392214"/>
                </a:lnTo>
                <a:lnTo>
                  <a:pt x="917949" y="392214"/>
                </a:lnTo>
                <a:lnTo>
                  <a:pt x="917949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-252228" y="9685455"/>
            <a:ext cx="18792455" cy="795919"/>
            <a:chOff x="0" y="-104775"/>
            <a:chExt cx="4949453" cy="209624"/>
          </a:xfrm>
        </p:grpSpPr>
        <p:sp>
          <p:nvSpPr>
            <p:cNvPr id="104" name="Google Shape;104;p14"/>
            <p:cNvSpPr/>
            <p:nvPr/>
          </p:nvSpPr>
          <p:spPr>
            <a:xfrm>
              <a:off x="0" y="0"/>
              <a:ext cx="4949453" cy="104849"/>
            </a:xfrm>
            <a:custGeom>
              <a:rect b="b" l="l" r="r" t="t"/>
              <a:pathLst>
                <a:path extrusionOk="0" h="104849" w="4949453">
                  <a:moveTo>
                    <a:pt x="0" y="0"/>
                  </a:moveTo>
                  <a:lnTo>
                    <a:pt x="4949453" y="0"/>
                  </a:lnTo>
                  <a:lnTo>
                    <a:pt x="4949453" y="104849"/>
                  </a:lnTo>
                  <a:lnTo>
                    <a:pt x="0" y="104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0" y="-104775"/>
              <a:ext cx="4949453" cy="209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4"/>
          <p:cNvSpPr txBox="1"/>
          <p:nvPr/>
        </p:nvSpPr>
        <p:spPr>
          <a:xfrm>
            <a:off x="457199" y="1677609"/>
            <a:ext cx="17373601" cy="6436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Objective: - Analyze factors contributing to flight delays and propose strategies for improvement.</a:t>
            </a:r>
            <a:endParaRPr/>
          </a:p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99">
              <a:solidFill>
                <a:srgbClr val="000000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Dataset: - Airline delay dataset containing flight delay information, carrier details, and airport data of US city.</a:t>
            </a:r>
            <a:endParaRPr/>
          </a:p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99">
              <a:solidFill>
                <a:srgbClr val="000000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Business Goals: - Improve flight punctuality, reduce delay times, enhance operational efficiency.</a:t>
            </a:r>
            <a:endParaRPr/>
          </a:p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99">
              <a:solidFill>
                <a:srgbClr val="000000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Success Criteria: - Decrease in average delay times, increase in on-time arrivals, and positive customer feedback.</a:t>
            </a:r>
            <a:endParaRPr/>
          </a:p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99">
              <a:solidFill>
                <a:srgbClr val="000000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457199" y="294359"/>
            <a:ext cx="173736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Airline Delay Patterns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ED8D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5"/>
          <p:cNvGrpSpPr/>
          <p:nvPr/>
        </p:nvGrpSpPr>
        <p:grpSpPr>
          <a:xfrm>
            <a:off x="1710364" y="1866901"/>
            <a:ext cx="3806120" cy="3581400"/>
            <a:chOff x="0" y="-19050"/>
            <a:chExt cx="1002435" cy="1186117"/>
          </a:xfrm>
        </p:grpSpPr>
        <p:sp>
          <p:nvSpPr>
            <p:cNvPr id="113" name="Google Shape;113;p15"/>
            <p:cNvSpPr/>
            <p:nvPr/>
          </p:nvSpPr>
          <p:spPr>
            <a:xfrm>
              <a:off x="0" y="0"/>
              <a:ext cx="1002435" cy="1167067"/>
            </a:xfrm>
            <a:custGeom>
              <a:rect b="b" l="l" r="r" t="t"/>
              <a:pathLst>
                <a:path extrusionOk="0" h="1167067" w="1002435">
                  <a:moveTo>
                    <a:pt x="0" y="0"/>
                  </a:moveTo>
                  <a:lnTo>
                    <a:pt x="1002435" y="0"/>
                  </a:lnTo>
                  <a:lnTo>
                    <a:pt x="1002435" y="1167067"/>
                  </a:lnTo>
                  <a:lnTo>
                    <a:pt x="0" y="11670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0" y="-19050"/>
              <a:ext cx="1002435" cy="1085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-342900" lvl="0" marL="342900" marR="0" rtl="0" algn="ctr">
                <a:lnSpc>
                  <a:spcPct val="140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Char char="▪"/>
              </a:pPr>
              <a:r>
                <a:rPr lang="en-US" sz="2400" u="none" strike="noStrike">
                  <a:solidFill>
                    <a:srgbClr val="000000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R</a:t>
              </a:r>
              <a:r>
                <a:rPr lang="en-US" sz="2400">
                  <a:solidFill>
                    <a:srgbClr val="000000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eview Dataset Structure</a:t>
              </a:r>
              <a:endParaRPr/>
            </a:p>
            <a:p>
              <a:pPr indent="-342900" lvl="0" marL="342900" marR="0" rtl="0" algn="ctr">
                <a:lnSpc>
                  <a:spcPct val="140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Char char="▪"/>
              </a:pPr>
              <a:r>
                <a:rPr lang="en-US" sz="2400" u="none" strike="noStrike">
                  <a:solidFill>
                    <a:srgbClr val="000000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Perform Exploratory Data Analysis</a:t>
              </a:r>
              <a:endParaRPr/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2045816" y="2095500"/>
            <a:ext cx="3288184" cy="1189429"/>
            <a:chOff x="13961" y="-42862"/>
            <a:chExt cx="825736" cy="334678"/>
          </a:xfrm>
        </p:grpSpPr>
        <p:sp>
          <p:nvSpPr>
            <p:cNvPr id="116" name="Google Shape;116;p15"/>
            <p:cNvSpPr/>
            <p:nvPr/>
          </p:nvSpPr>
          <p:spPr>
            <a:xfrm>
              <a:off x="13961" y="-42862"/>
              <a:ext cx="797813" cy="334678"/>
            </a:xfrm>
            <a:custGeom>
              <a:rect b="b" l="l" r="r" t="t"/>
              <a:pathLst>
                <a:path extrusionOk="0" h="241229" w="797813">
                  <a:moveTo>
                    <a:pt x="0" y="0"/>
                  </a:moveTo>
                  <a:lnTo>
                    <a:pt x="797813" y="0"/>
                  </a:lnTo>
                  <a:lnTo>
                    <a:pt x="797813" y="241229"/>
                  </a:lnTo>
                  <a:lnTo>
                    <a:pt x="0" y="241229"/>
                  </a:lnTo>
                  <a:close/>
                </a:path>
              </a:pathLst>
            </a:custGeom>
            <a:solidFill>
              <a:srgbClr val="F8C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13961" y="-33307"/>
              <a:ext cx="825736" cy="321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Business Understanding</a:t>
              </a:r>
              <a:endParaRPr/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7240940" y="1866901"/>
            <a:ext cx="3806120" cy="3581400"/>
            <a:chOff x="0" y="-19050"/>
            <a:chExt cx="1002435" cy="1186117"/>
          </a:xfrm>
        </p:grpSpPr>
        <p:sp>
          <p:nvSpPr>
            <p:cNvPr id="119" name="Google Shape;119;p15"/>
            <p:cNvSpPr/>
            <p:nvPr/>
          </p:nvSpPr>
          <p:spPr>
            <a:xfrm>
              <a:off x="0" y="0"/>
              <a:ext cx="1002435" cy="1167067"/>
            </a:xfrm>
            <a:custGeom>
              <a:rect b="b" l="l" r="r" t="t"/>
              <a:pathLst>
                <a:path extrusionOk="0" h="1167067" w="1002435">
                  <a:moveTo>
                    <a:pt x="0" y="0"/>
                  </a:moveTo>
                  <a:lnTo>
                    <a:pt x="1002435" y="0"/>
                  </a:lnTo>
                  <a:lnTo>
                    <a:pt x="1002435" y="1167067"/>
                  </a:lnTo>
                  <a:lnTo>
                    <a:pt x="0" y="11670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0" y="-19050"/>
              <a:ext cx="1002435" cy="1085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-342900" lvl="0" marL="342900" marR="0" rtl="0" algn="ctr">
                <a:lnSpc>
                  <a:spcPct val="140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Char char="▪"/>
              </a:pPr>
              <a:r>
                <a:rPr lang="en-US" sz="2400">
                  <a:solidFill>
                    <a:srgbClr val="000000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Missing values &amp; outliers</a:t>
              </a:r>
              <a:endParaRPr/>
            </a:p>
            <a:p>
              <a:pPr indent="-342900" lvl="0" marL="342900" marR="0" rtl="0" algn="ctr">
                <a:lnSpc>
                  <a:spcPct val="140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Char char="▪"/>
              </a:pPr>
              <a:r>
                <a:rPr lang="en-US" sz="2400">
                  <a:solidFill>
                    <a:srgbClr val="000000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Normalize &amp; Scale features for model</a:t>
              </a:r>
              <a:endParaRPr sz="24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7576392" y="2083029"/>
            <a:ext cx="3320208" cy="1189429"/>
            <a:chOff x="13961" y="-42862"/>
            <a:chExt cx="825736" cy="334678"/>
          </a:xfrm>
        </p:grpSpPr>
        <p:sp>
          <p:nvSpPr>
            <p:cNvPr id="122" name="Google Shape;122;p15"/>
            <p:cNvSpPr/>
            <p:nvPr/>
          </p:nvSpPr>
          <p:spPr>
            <a:xfrm>
              <a:off x="13961" y="-42862"/>
              <a:ext cx="797813" cy="334678"/>
            </a:xfrm>
            <a:custGeom>
              <a:rect b="b" l="l" r="r" t="t"/>
              <a:pathLst>
                <a:path extrusionOk="0" h="241229" w="797813">
                  <a:moveTo>
                    <a:pt x="0" y="0"/>
                  </a:moveTo>
                  <a:lnTo>
                    <a:pt x="797813" y="0"/>
                  </a:lnTo>
                  <a:lnTo>
                    <a:pt x="797813" y="241229"/>
                  </a:lnTo>
                  <a:lnTo>
                    <a:pt x="0" y="241229"/>
                  </a:lnTo>
                  <a:close/>
                </a:path>
              </a:pathLst>
            </a:custGeom>
            <a:solidFill>
              <a:srgbClr val="F8C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13961" y="-33307"/>
              <a:ext cx="825736" cy="321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Preparation</a:t>
              </a:r>
              <a:endParaRPr/>
            </a:p>
          </p:txBody>
        </p:sp>
      </p:grpSp>
      <p:grpSp>
        <p:nvGrpSpPr>
          <p:cNvPr id="124" name="Google Shape;124;p15"/>
          <p:cNvGrpSpPr/>
          <p:nvPr/>
        </p:nvGrpSpPr>
        <p:grpSpPr>
          <a:xfrm>
            <a:off x="12771516" y="1850924"/>
            <a:ext cx="3806120" cy="3581400"/>
            <a:chOff x="0" y="-19050"/>
            <a:chExt cx="1002435" cy="1186117"/>
          </a:xfrm>
        </p:grpSpPr>
        <p:sp>
          <p:nvSpPr>
            <p:cNvPr id="125" name="Google Shape;125;p15"/>
            <p:cNvSpPr/>
            <p:nvPr/>
          </p:nvSpPr>
          <p:spPr>
            <a:xfrm>
              <a:off x="0" y="0"/>
              <a:ext cx="1002435" cy="1167067"/>
            </a:xfrm>
            <a:custGeom>
              <a:rect b="b" l="l" r="r" t="t"/>
              <a:pathLst>
                <a:path extrusionOk="0" h="1167067" w="1002435">
                  <a:moveTo>
                    <a:pt x="0" y="0"/>
                  </a:moveTo>
                  <a:lnTo>
                    <a:pt x="1002435" y="0"/>
                  </a:lnTo>
                  <a:lnTo>
                    <a:pt x="1002435" y="1167067"/>
                  </a:lnTo>
                  <a:lnTo>
                    <a:pt x="0" y="11670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0" y="-19050"/>
              <a:ext cx="1002435" cy="1085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-342900" lvl="0" marL="342900" marR="0" rtl="0" algn="ctr">
                <a:lnSpc>
                  <a:spcPct val="140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Char char="▪"/>
              </a:pPr>
              <a:r>
                <a:rPr lang="en-US" sz="2400">
                  <a:solidFill>
                    <a:srgbClr val="000000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Linear Regression for delay prediction</a:t>
              </a:r>
              <a:endParaRPr/>
            </a:p>
            <a:p>
              <a:pPr indent="-342900" lvl="0" marL="342900" marR="0" rtl="0" algn="ctr">
                <a:lnSpc>
                  <a:spcPct val="140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Char char="▪"/>
              </a:pPr>
              <a:r>
                <a:rPr lang="en-US" sz="2400">
                  <a:solidFill>
                    <a:srgbClr val="000000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Train &amp; Evaluate Model</a:t>
              </a:r>
              <a:endParaRPr sz="24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127" name="Google Shape;127;p15"/>
          <p:cNvGrpSpPr/>
          <p:nvPr/>
        </p:nvGrpSpPr>
        <p:grpSpPr>
          <a:xfrm>
            <a:off x="1710364" y="6057900"/>
            <a:ext cx="3806120" cy="3581400"/>
            <a:chOff x="0" y="-19050"/>
            <a:chExt cx="1002435" cy="1186117"/>
          </a:xfrm>
        </p:grpSpPr>
        <p:sp>
          <p:nvSpPr>
            <p:cNvPr id="128" name="Google Shape;128;p15"/>
            <p:cNvSpPr/>
            <p:nvPr/>
          </p:nvSpPr>
          <p:spPr>
            <a:xfrm>
              <a:off x="0" y="0"/>
              <a:ext cx="1002435" cy="1167067"/>
            </a:xfrm>
            <a:custGeom>
              <a:rect b="b" l="l" r="r" t="t"/>
              <a:pathLst>
                <a:path extrusionOk="0" h="1167067" w="1002435">
                  <a:moveTo>
                    <a:pt x="0" y="0"/>
                  </a:moveTo>
                  <a:lnTo>
                    <a:pt x="1002435" y="0"/>
                  </a:lnTo>
                  <a:lnTo>
                    <a:pt x="1002435" y="1167067"/>
                  </a:lnTo>
                  <a:lnTo>
                    <a:pt x="0" y="11670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0" y="-19050"/>
              <a:ext cx="1002435" cy="1085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-342900" lvl="0" marL="342900" marR="0" rtl="0" algn="ctr">
                <a:lnSpc>
                  <a:spcPct val="140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Char char="▪"/>
              </a:pPr>
              <a:r>
                <a:rPr lang="en-US" sz="2400">
                  <a:solidFill>
                    <a:srgbClr val="000000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Assess Model effectiveness </a:t>
              </a:r>
              <a:endParaRPr/>
            </a:p>
            <a:p>
              <a:pPr indent="-342900" lvl="0" marL="342900" marR="0" rtl="0" algn="ctr">
                <a:lnSpc>
                  <a:spcPct val="140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Char char="▪"/>
              </a:pPr>
              <a:r>
                <a:rPr lang="en-US" sz="2400">
                  <a:solidFill>
                    <a:srgbClr val="000000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Determine potential impact and feedback</a:t>
              </a:r>
              <a:endParaRPr sz="24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130" name="Google Shape;130;p15"/>
          <p:cNvGrpSpPr/>
          <p:nvPr/>
        </p:nvGrpSpPr>
        <p:grpSpPr>
          <a:xfrm>
            <a:off x="7240940" y="6057900"/>
            <a:ext cx="3806120" cy="3581400"/>
            <a:chOff x="0" y="-19050"/>
            <a:chExt cx="1002435" cy="1186117"/>
          </a:xfrm>
        </p:grpSpPr>
        <p:sp>
          <p:nvSpPr>
            <p:cNvPr id="131" name="Google Shape;131;p15"/>
            <p:cNvSpPr/>
            <p:nvPr/>
          </p:nvSpPr>
          <p:spPr>
            <a:xfrm>
              <a:off x="0" y="0"/>
              <a:ext cx="1002435" cy="1167067"/>
            </a:xfrm>
            <a:custGeom>
              <a:rect b="b" l="l" r="r" t="t"/>
              <a:pathLst>
                <a:path extrusionOk="0" h="1167067" w="1002435">
                  <a:moveTo>
                    <a:pt x="0" y="0"/>
                  </a:moveTo>
                  <a:lnTo>
                    <a:pt x="1002435" y="0"/>
                  </a:lnTo>
                  <a:lnTo>
                    <a:pt x="1002435" y="1167067"/>
                  </a:lnTo>
                  <a:lnTo>
                    <a:pt x="0" y="11670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0" y="-19050"/>
              <a:ext cx="1002435" cy="1085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-342900" lvl="0" marL="342900" marR="0" rtl="0" algn="ctr">
                <a:lnSpc>
                  <a:spcPct val="140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Char char="▪"/>
              </a:pPr>
              <a:r>
                <a:rPr lang="en-US" sz="2400">
                  <a:solidFill>
                    <a:srgbClr val="000000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Integrating model in airline operations</a:t>
              </a:r>
              <a:endParaRPr/>
            </a:p>
            <a:p>
              <a:pPr indent="-342900" lvl="0" marL="342900" marR="0" rtl="0" algn="ctr">
                <a:lnSpc>
                  <a:spcPct val="140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Char char="▪"/>
              </a:pPr>
              <a:r>
                <a:rPr lang="en-US" sz="2400">
                  <a:solidFill>
                    <a:srgbClr val="000000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Monitoring performance</a:t>
              </a:r>
              <a:endParaRPr sz="24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12767206" y="6057900"/>
            <a:ext cx="3806120" cy="3581400"/>
            <a:chOff x="0" y="-19050"/>
            <a:chExt cx="1002435" cy="1186117"/>
          </a:xfrm>
        </p:grpSpPr>
        <p:sp>
          <p:nvSpPr>
            <p:cNvPr id="134" name="Google Shape;134;p15"/>
            <p:cNvSpPr/>
            <p:nvPr/>
          </p:nvSpPr>
          <p:spPr>
            <a:xfrm>
              <a:off x="0" y="0"/>
              <a:ext cx="1002435" cy="1167067"/>
            </a:xfrm>
            <a:custGeom>
              <a:rect b="b" l="l" r="r" t="t"/>
              <a:pathLst>
                <a:path extrusionOk="0" h="1167067" w="1002435">
                  <a:moveTo>
                    <a:pt x="0" y="0"/>
                  </a:moveTo>
                  <a:lnTo>
                    <a:pt x="1002435" y="0"/>
                  </a:lnTo>
                  <a:lnTo>
                    <a:pt x="1002435" y="1167067"/>
                  </a:lnTo>
                  <a:lnTo>
                    <a:pt x="0" y="11670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0" y="-19050"/>
              <a:ext cx="1002435" cy="1085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-342900" lvl="0" marL="342900" marR="0" rtl="0" algn="ctr">
                <a:lnSpc>
                  <a:spcPct val="140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Char char="▪"/>
              </a:pPr>
              <a:r>
                <a:rPr lang="en-US" sz="2400">
                  <a:solidFill>
                    <a:srgbClr val="000000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Continuous Improvement </a:t>
              </a:r>
              <a:endParaRPr/>
            </a:p>
            <a:p>
              <a:pPr indent="-342900" lvl="0" marL="342900" marR="0" rtl="0" algn="ctr">
                <a:lnSpc>
                  <a:spcPct val="140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Char char="▪"/>
              </a:pPr>
              <a:r>
                <a:rPr lang="en-US" sz="2400">
                  <a:solidFill>
                    <a:srgbClr val="000000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Adapt changes </a:t>
              </a:r>
              <a:endParaRPr sz="24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 u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136" name="Google Shape;136;p15"/>
          <p:cNvGrpSpPr/>
          <p:nvPr/>
        </p:nvGrpSpPr>
        <p:grpSpPr>
          <a:xfrm>
            <a:off x="13106968" y="2070558"/>
            <a:ext cx="3352232" cy="1189429"/>
            <a:chOff x="13961" y="-42862"/>
            <a:chExt cx="825736" cy="334678"/>
          </a:xfrm>
        </p:grpSpPr>
        <p:sp>
          <p:nvSpPr>
            <p:cNvPr id="137" name="Google Shape;137;p15"/>
            <p:cNvSpPr/>
            <p:nvPr/>
          </p:nvSpPr>
          <p:spPr>
            <a:xfrm>
              <a:off x="13961" y="-42862"/>
              <a:ext cx="797813" cy="334678"/>
            </a:xfrm>
            <a:custGeom>
              <a:rect b="b" l="l" r="r" t="t"/>
              <a:pathLst>
                <a:path extrusionOk="0" h="241229" w="797813">
                  <a:moveTo>
                    <a:pt x="0" y="0"/>
                  </a:moveTo>
                  <a:lnTo>
                    <a:pt x="797813" y="0"/>
                  </a:lnTo>
                  <a:lnTo>
                    <a:pt x="797813" y="241229"/>
                  </a:lnTo>
                  <a:lnTo>
                    <a:pt x="0" y="241229"/>
                  </a:lnTo>
                  <a:close/>
                </a:path>
              </a:pathLst>
            </a:custGeom>
            <a:solidFill>
              <a:srgbClr val="F8C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13961" y="-33307"/>
              <a:ext cx="825736" cy="321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</p:grpSp>
      <p:grpSp>
        <p:nvGrpSpPr>
          <p:cNvPr id="139" name="Google Shape;139;p15"/>
          <p:cNvGrpSpPr/>
          <p:nvPr/>
        </p:nvGrpSpPr>
        <p:grpSpPr>
          <a:xfrm>
            <a:off x="2045816" y="6354371"/>
            <a:ext cx="3288184" cy="1189429"/>
            <a:chOff x="13961" y="-42862"/>
            <a:chExt cx="825736" cy="334678"/>
          </a:xfrm>
        </p:grpSpPr>
        <p:sp>
          <p:nvSpPr>
            <p:cNvPr id="140" name="Google Shape;140;p15"/>
            <p:cNvSpPr/>
            <p:nvPr/>
          </p:nvSpPr>
          <p:spPr>
            <a:xfrm>
              <a:off x="13961" y="-42862"/>
              <a:ext cx="797813" cy="334678"/>
            </a:xfrm>
            <a:custGeom>
              <a:rect b="b" l="l" r="r" t="t"/>
              <a:pathLst>
                <a:path extrusionOk="0" h="241229" w="797813">
                  <a:moveTo>
                    <a:pt x="0" y="0"/>
                  </a:moveTo>
                  <a:lnTo>
                    <a:pt x="797813" y="0"/>
                  </a:lnTo>
                  <a:lnTo>
                    <a:pt x="797813" y="241229"/>
                  </a:lnTo>
                  <a:lnTo>
                    <a:pt x="0" y="241229"/>
                  </a:lnTo>
                  <a:close/>
                </a:path>
              </a:pathLst>
            </a:custGeom>
            <a:solidFill>
              <a:srgbClr val="F8C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5"/>
            <p:cNvSpPr txBox="1"/>
            <p:nvPr/>
          </p:nvSpPr>
          <p:spPr>
            <a:xfrm>
              <a:off x="13961" y="-33307"/>
              <a:ext cx="825736" cy="321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Evaluation</a:t>
              </a:r>
              <a:endParaRPr/>
            </a:p>
          </p:txBody>
        </p:sp>
      </p:grpSp>
      <p:grpSp>
        <p:nvGrpSpPr>
          <p:cNvPr id="142" name="Google Shape;142;p15"/>
          <p:cNvGrpSpPr/>
          <p:nvPr/>
        </p:nvGrpSpPr>
        <p:grpSpPr>
          <a:xfrm>
            <a:off x="7576392" y="6341900"/>
            <a:ext cx="3320208" cy="1189429"/>
            <a:chOff x="13961" y="-42862"/>
            <a:chExt cx="825736" cy="334678"/>
          </a:xfrm>
        </p:grpSpPr>
        <p:sp>
          <p:nvSpPr>
            <p:cNvPr id="143" name="Google Shape;143;p15"/>
            <p:cNvSpPr/>
            <p:nvPr/>
          </p:nvSpPr>
          <p:spPr>
            <a:xfrm>
              <a:off x="13961" y="-42862"/>
              <a:ext cx="797813" cy="334678"/>
            </a:xfrm>
            <a:custGeom>
              <a:rect b="b" l="l" r="r" t="t"/>
              <a:pathLst>
                <a:path extrusionOk="0" h="241229" w="797813">
                  <a:moveTo>
                    <a:pt x="0" y="0"/>
                  </a:moveTo>
                  <a:lnTo>
                    <a:pt x="797813" y="0"/>
                  </a:lnTo>
                  <a:lnTo>
                    <a:pt x="797813" y="241229"/>
                  </a:lnTo>
                  <a:lnTo>
                    <a:pt x="0" y="241229"/>
                  </a:lnTo>
                  <a:close/>
                </a:path>
              </a:pathLst>
            </a:custGeom>
            <a:solidFill>
              <a:srgbClr val="F8C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5"/>
            <p:cNvSpPr txBox="1"/>
            <p:nvPr/>
          </p:nvSpPr>
          <p:spPr>
            <a:xfrm>
              <a:off x="13961" y="-33307"/>
              <a:ext cx="825736" cy="321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Deployment </a:t>
              </a: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13102121" y="6329429"/>
            <a:ext cx="3320208" cy="1189429"/>
            <a:chOff x="13961" y="-42862"/>
            <a:chExt cx="825736" cy="334678"/>
          </a:xfrm>
        </p:grpSpPr>
        <p:sp>
          <p:nvSpPr>
            <p:cNvPr id="146" name="Google Shape;146;p15"/>
            <p:cNvSpPr/>
            <p:nvPr/>
          </p:nvSpPr>
          <p:spPr>
            <a:xfrm>
              <a:off x="13961" y="-42862"/>
              <a:ext cx="797813" cy="334678"/>
            </a:xfrm>
            <a:custGeom>
              <a:rect b="b" l="l" r="r" t="t"/>
              <a:pathLst>
                <a:path extrusionOk="0" h="241229" w="797813">
                  <a:moveTo>
                    <a:pt x="0" y="0"/>
                  </a:moveTo>
                  <a:lnTo>
                    <a:pt x="797813" y="0"/>
                  </a:lnTo>
                  <a:lnTo>
                    <a:pt x="797813" y="241229"/>
                  </a:lnTo>
                  <a:lnTo>
                    <a:pt x="0" y="241229"/>
                  </a:lnTo>
                  <a:close/>
                </a:path>
              </a:pathLst>
            </a:custGeom>
            <a:solidFill>
              <a:srgbClr val="F8C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5"/>
            <p:cNvSpPr txBox="1"/>
            <p:nvPr/>
          </p:nvSpPr>
          <p:spPr>
            <a:xfrm>
              <a:off x="13961" y="-33307"/>
              <a:ext cx="825736" cy="321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Iterative 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 </a:t>
              </a:r>
              <a:endParaRPr/>
            </a:p>
          </p:txBody>
        </p:sp>
      </p:grpSp>
      <p:sp>
        <p:nvSpPr>
          <p:cNvPr id="148" name="Google Shape;148;p15"/>
          <p:cNvSpPr txBox="1"/>
          <p:nvPr/>
        </p:nvSpPr>
        <p:spPr>
          <a:xfrm>
            <a:off x="457199" y="294359"/>
            <a:ext cx="173736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CRISP – DM Framework for Airline Delays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CC69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2292113" y="217962"/>
            <a:ext cx="13703771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of Delay Reasons</a:t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 flipH="1" rot="-693380">
            <a:off x="107244" y="-98230"/>
            <a:ext cx="3526113" cy="1427483"/>
          </a:xfrm>
          <a:custGeom>
            <a:rect b="b" l="l" r="r" t="t"/>
            <a:pathLst>
              <a:path extrusionOk="0" h="1913200" w="4477701">
                <a:moveTo>
                  <a:pt x="4477701" y="0"/>
                </a:moveTo>
                <a:lnTo>
                  <a:pt x="0" y="0"/>
                </a:lnTo>
                <a:lnTo>
                  <a:pt x="0" y="1913199"/>
                </a:lnTo>
                <a:lnTo>
                  <a:pt x="4477701" y="1913199"/>
                </a:lnTo>
                <a:lnTo>
                  <a:pt x="4477701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15626024" y="6681596"/>
            <a:ext cx="1851496" cy="3611074"/>
          </a:xfrm>
          <a:custGeom>
            <a:rect b="b" l="l" r="r" t="t"/>
            <a:pathLst>
              <a:path extrusionOk="0" h="3611074" w="1851496">
                <a:moveTo>
                  <a:pt x="0" y="0"/>
                </a:moveTo>
                <a:lnTo>
                  <a:pt x="1851496" y="0"/>
                </a:lnTo>
                <a:lnTo>
                  <a:pt x="1851496" y="3611074"/>
                </a:lnTo>
                <a:lnTo>
                  <a:pt x="0" y="36110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 flipH="1">
            <a:off x="15775821" y="6095692"/>
            <a:ext cx="1551902" cy="1759889"/>
          </a:xfrm>
          <a:custGeom>
            <a:rect b="b" l="l" r="r" t="t"/>
            <a:pathLst>
              <a:path extrusionOk="0" h="1759889" w="1551902">
                <a:moveTo>
                  <a:pt x="1551902" y="0"/>
                </a:moveTo>
                <a:lnTo>
                  <a:pt x="0" y="0"/>
                </a:lnTo>
                <a:lnTo>
                  <a:pt x="0" y="1759889"/>
                </a:lnTo>
                <a:lnTo>
                  <a:pt x="1551902" y="1759889"/>
                </a:lnTo>
                <a:lnTo>
                  <a:pt x="1551902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14948404" y="511129"/>
            <a:ext cx="2529116" cy="1293011"/>
          </a:xfrm>
          <a:custGeom>
            <a:rect b="b" l="l" r="r" t="t"/>
            <a:pathLst>
              <a:path extrusionOk="0" h="1293011" w="2529116">
                <a:moveTo>
                  <a:pt x="0" y="0"/>
                </a:moveTo>
                <a:lnTo>
                  <a:pt x="2529116" y="0"/>
                </a:lnTo>
                <a:lnTo>
                  <a:pt x="2529116" y="1293011"/>
                </a:lnTo>
                <a:lnTo>
                  <a:pt x="0" y="12930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/>
          <p:nvPr/>
        </p:nvSpPr>
        <p:spPr>
          <a:xfrm flipH="1">
            <a:off x="17002271" y="2019219"/>
            <a:ext cx="1965365" cy="1004793"/>
          </a:xfrm>
          <a:custGeom>
            <a:rect b="b" l="l" r="r" t="t"/>
            <a:pathLst>
              <a:path extrusionOk="0" h="1004793" w="1965365">
                <a:moveTo>
                  <a:pt x="1965365" y="0"/>
                </a:moveTo>
                <a:lnTo>
                  <a:pt x="0" y="0"/>
                </a:lnTo>
                <a:lnTo>
                  <a:pt x="0" y="1004792"/>
                </a:lnTo>
                <a:lnTo>
                  <a:pt x="1965365" y="1004792"/>
                </a:lnTo>
                <a:lnTo>
                  <a:pt x="1965365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1018089" y="2983200"/>
            <a:ext cx="2976927" cy="1521954"/>
          </a:xfrm>
          <a:custGeom>
            <a:rect b="b" l="l" r="r" t="t"/>
            <a:pathLst>
              <a:path extrusionOk="0" h="1521954" w="2976927">
                <a:moveTo>
                  <a:pt x="0" y="0"/>
                </a:moveTo>
                <a:lnTo>
                  <a:pt x="2976927" y="0"/>
                </a:lnTo>
                <a:lnTo>
                  <a:pt x="2976927" y="1521953"/>
                </a:lnTo>
                <a:lnTo>
                  <a:pt x="0" y="15219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16"/>
          <p:cNvGrpSpPr/>
          <p:nvPr/>
        </p:nvGrpSpPr>
        <p:grpSpPr>
          <a:xfrm>
            <a:off x="-252228" y="9685455"/>
            <a:ext cx="18792455" cy="795919"/>
            <a:chOff x="0" y="-104775"/>
            <a:chExt cx="4949453" cy="209624"/>
          </a:xfrm>
        </p:grpSpPr>
        <p:sp>
          <p:nvSpPr>
            <p:cNvPr id="161" name="Google Shape;161;p16"/>
            <p:cNvSpPr/>
            <p:nvPr/>
          </p:nvSpPr>
          <p:spPr>
            <a:xfrm>
              <a:off x="0" y="0"/>
              <a:ext cx="4949453" cy="104849"/>
            </a:xfrm>
            <a:custGeom>
              <a:rect b="b" l="l" r="r" t="t"/>
              <a:pathLst>
                <a:path extrusionOk="0" h="104849" w="4949453">
                  <a:moveTo>
                    <a:pt x="0" y="0"/>
                  </a:moveTo>
                  <a:lnTo>
                    <a:pt x="4949453" y="0"/>
                  </a:lnTo>
                  <a:lnTo>
                    <a:pt x="4949453" y="104849"/>
                  </a:lnTo>
                  <a:lnTo>
                    <a:pt x="0" y="104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6"/>
            <p:cNvSpPr txBox="1"/>
            <p:nvPr/>
          </p:nvSpPr>
          <p:spPr>
            <a:xfrm>
              <a:off x="0" y="-104775"/>
              <a:ext cx="4949453" cy="209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pie chart with different colored circles&#10;&#10;Description automatically generated" id="163" name="Google Shape;16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201400" y="1803643"/>
            <a:ext cx="5522987" cy="4242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blue lines and red dots&#10;&#10;Description automatically generated" id="164" name="Google Shape;164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3400" y="1803643"/>
            <a:ext cx="10465480" cy="4242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16"/>
          <p:cNvGrpSpPr/>
          <p:nvPr/>
        </p:nvGrpSpPr>
        <p:grpSpPr>
          <a:xfrm>
            <a:off x="1264846" y="6637021"/>
            <a:ext cx="5648632" cy="1241404"/>
            <a:chOff x="0" y="-85725"/>
            <a:chExt cx="838559" cy="326954"/>
          </a:xfrm>
        </p:grpSpPr>
        <p:sp>
          <p:nvSpPr>
            <p:cNvPr id="166" name="Google Shape;166;p16"/>
            <p:cNvSpPr/>
            <p:nvPr/>
          </p:nvSpPr>
          <p:spPr>
            <a:xfrm>
              <a:off x="0" y="0"/>
              <a:ext cx="838559" cy="241229"/>
            </a:xfrm>
            <a:custGeom>
              <a:rect b="b" l="l" r="r" t="t"/>
              <a:pathLst>
                <a:path extrusionOk="0" h="241229" w="838559">
                  <a:moveTo>
                    <a:pt x="0" y="0"/>
                  </a:moveTo>
                  <a:lnTo>
                    <a:pt x="838559" y="0"/>
                  </a:lnTo>
                  <a:lnTo>
                    <a:pt x="838559" y="241229"/>
                  </a:lnTo>
                  <a:lnTo>
                    <a:pt x="0" y="241229"/>
                  </a:lnTo>
                  <a:close/>
                </a:path>
              </a:pathLst>
            </a:custGeom>
            <a:solidFill>
              <a:srgbClr val="FFF2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6"/>
            <p:cNvSpPr txBox="1"/>
            <p:nvPr/>
          </p:nvSpPr>
          <p:spPr>
            <a:xfrm>
              <a:off x="0" y="-85725"/>
              <a:ext cx="838559" cy="3269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Carrier Delays</a:t>
              </a:r>
              <a:endParaRPr/>
            </a:p>
          </p:txBody>
        </p:sp>
      </p:grpSp>
      <p:grpSp>
        <p:nvGrpSpPr>
          <p:cNvPr id="168" name="Google Shape;168;p16"/>
          <p:cNvGrpSpPr/>
          <p:nvPr/>
        </p:nvGrpSpPr>
        <p:grpSpPr>
          <a:xfrm>
            <a:off x="1264846" y="8062334"/>
            <a:ext cx="5648632" cy="1241404"/>
            <a:chOff x="0" y="-85725"/>
            <a:chExt cx="838559" cy="326954"/>
          </a:xfrm>
        </p:grpSpPr>
        <p:sp>
          <p:nvSpPr>
            <p:cNvPr id="169" name="Google Shape;169;p16"/>
            <p:cNvSpPr/>
            <p:nvPr/>
          </p:nvSpPr>
          <p:spPr>
            <a:xfrm>
              <a:off x="0" y="0"/>
              <a:ext cx="838559" cy="241229"/>
            </a:xfrm>
            <a:custGeom>
              <a:rect b="b" l="l" r="r" t="t"/>
              <a:pathLst>
                <a:path extrusionOk="0" h="241229" w="838559">
                  <a:moveTo>
                    <a:pt x="0" y="0"/>
                  </a:moveTo>
                  <a:lnTo>
                    <a:pt x="838559" y="0"/>
                  </a:lnTo>
                  <a:lnTo>
                    <a:pt x="838559" y="241229"/>
                  </a:lnTo>
                  <a:lnTo>
                    <a:pt x="0" y="241229"/>
                  </a:lnTo>
                  <a:close/>
                </a:path>
              </a:pathLst>
            </a:custGeom>
            <a:solidFill>
              <a:srgbClr val="FFF2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0" y="-85725"/>
              <a:ext cx="838559" cy="3269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Optimize NAS Operations</a:t>
              </a:r>
              <a:endParaRPr/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8221751" y="6637021"/>
            <a:ext cx="6096000" cy="1241404"/>
            <a:chOff x="0" y="-85725"/>
            <a:chExt cx="838559" cy="326954"/>
          </a:xfrm>
        </p:grpSpPr>
        <p:sp>
          <p:nvSpPr>
            <p:cNvPr id="172" name="Google Shape;172;p16"/>
            <p:cNvSpPr/>
            <p:nvPr/>
          </p:nvSpPr>
          <p:spPr>
            <a:xfrm>
              <a:off x="0" y="0"/>
              <a:ext cx="838559" cy="241229"/>
            </a:xfrm>
            <a:custGeom>
              <a:rect b="b" l="l" r="r" t="t"/>
              <a:pathLst>
                <a:path extrusionOk="0" h="241229" w="838559">
                  <a:moveTo>
                    <a:pt x="0" y="0"/>
                  </a:moveTo>
                  <a:lnTo>
                    <a:pt x="838559" y="0"/>
                  </a:lnTo>
                  <a:lnTo>
                    <a:pt x="838559" y="241229"/>
                  </a:lnTo>
                  <a:lnTo>
                    <a:pt x="0" y="241229"/>
                  </a:lnTo>
                  <a:close/>
                </a:path>
              </a:pathLst>
            </a:custGeom>
            <a:solidFill>
              <a:srgbClr val="FFF2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0" y="-85725"/>
              <a:ext cx="838559" cy="3269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Weather Mitigation Strategies</a:t>
              </a:r>
              <a:endParaRPr/>
            </a:p>
          </p:txBody>
        </p:sp>
      </p:grpSp>
      <p:grpSp>
        <p:nvGrpSpPr>
          <p:cNvPr id="174" name="Google Shape;174;p16"/>
          <p:cNvGrpSpPr/>
          <p:nvPr/>
        </p:nvGrpSpPr>
        <p:grpSpPr>
          <a:xfrm>
            <a:off x="8153400" y="8062334"/>
            <a:ext cx="6096000" cy="1241404"/>
            <a:chOff x="0" y="-85725"/>
            <a:chExt cx="838559" cy="326954"/>
          </a:xfrm>
        </p:grpSpPr>
        <p:sp>
          <p:nvSpPr>
            <p:cNvPr id="175" name="Google Shape;175;p16"/>
            <p:cNvSpPr/>
            <p:nvPr/>
          </p:nvSpPr>
          <p:spPr>
            <a:xfrm>
              <a:off x="0" y="0"/>
              <a:ext cx="838559" cy="241229"/>
            </a:xfrm>
            <a:custGeom>
              <a:rect b="b" l="l" r="r" t="t"/>
              <a:pathLst>
                <a:path extrusionOk="0" h="241229" w="838559">
                  <a:moveTo>
                    <a:pt x="0" y="0"/>
                  </a:moveTo>
                  <a:lnTo>
                    <a:pt x="838559" y="0"/>
                  </a:lnTo>
                  <a:lnTo>
                    <a:pt x="838559" y="241229"/>
                  </a:lnTo>
                  <a:lnTo>
                    <a:pt x="0" y="241229"/>
                  </a:lnTo>
                  <a:close/>
                </a:path>
              </a:pathLst>
            </a:custGeom>
            <a:solidFill>
              <a:srgbClr val="FFF2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6"/>
            <p:cNvSpPr txBox="1"/>
            <p:nvPr/>
          </p:nvSpPr>
          <p:spPr>
            <a:xfrm>
              <a:off x="0" y="-85725"/>
              <a:ext cx="838559" cy="3269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Enhance Operation Efficiency</a:t>
              </a:r>
              <a:endParaRPr/>
            </a:p>
          </p:txBody>
        </p:sp>
      </p:grp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CC69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7"/>
          <p:cNvGrpSpPr/>
          <p:nvPr/>
        </p:nvGrpSpPr>
        <p:grpSpPr>
          <a:xfrm>
            <a:off x="11049000" y="5143501"/>
            <a:ext cx="3733800" cy="1464976"/>
            <a:chOff x="0" y="-63687"/>
            <a:chExt cx="838559" cy="385837"/>
          </a:xfrm>
        </p:grpSpPr>
        <p:sp>
          <p:nvSpPr>
            <p:cNvPr id="182" name="Google Shape;182;p17"/>
            <p:cNvSpPr/>
            <p:nvPr/>
          </p:nvSpPr>
          <p:spPr>
            <a:xfrm>
              <a:off x="0" y="0"/>
              <a:ext cx="838559" cy="300112"/>
            </a:xfrm>
            <a:custGeom>
              <a:rect b="b" l="l" r="r" t="t"/>
              <a:pathLst>
                <a:path extrusionOk="0" h="300112" w="838559">
                  <a:moveTo>
                    <a:pt x="0" y="0"/>
                  </a:moveTo>
                  <a:lnTo>
                    <a:pt x="838559" y="0"/>
                  </a:lnTo>
                  <a:lnTo>
                    <a:pt x="838559" y="300112"/>
                  </a:lnTo>
                  <a:lnTo>
                    <a:pt x="0" y="300112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7"/>
            <p:cNvSpPr txBox="1"/>
            <p:nvPr/>
          </p:nvSpPr>
          <p:spPr>
            <a:xfrm>
              <a:off x="0" y="-63687"/>
              <a:ext cx="838559" cy="385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Focus on Carries Delay Mitigation</a:t>
              </a:r>
              <a:endParaRPr/>
            </a:p>
          </p:txBody>
        </p:sp>
      </p:grpSp>
      <p:sp>
        <p:nvSpPr>
          <p:cNvPr id="184" name="Google Shape;184;p17"/>
          <p:cNvSpPr/>
          <p:nvPr/>
        </p:nvSpPr>
        <p:spPr>
          <a:xfrm flipH="1">
            <a:off x="-995726" y="4059218"/>
            <a:ext cx="3358642" cy="6816433"/>
          </a:xfrm>
          <a:custGeom>
            <a:rect b="b" l="l" r="r" t="t"/>
            <a:pathLst>
              <a:path extrusionOk="0" h="6816433" w="3358642">
                <a:moveTo>
                  <a:pt x="3358643" y="0"/>
                </a:moveTo>
                <a:lnTo>
                  <a:pt x="0" y="0"/>
                </a:lnTo>
                <a:lnTo>
                  <a:pt x="0" y="6816433"/>
                </a:lnTo>
                <a:lnTo>
                  <a:pt x="3358643" y="6816433"/>
                </a:lnTo>
                <a:lnTo>
                  <a:pt x="335864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/>
          <p:nvPr/>
        </p:nvSpPr>
        <p:spPr>
          <a:xfrm flipH="1">
            <a:off x="15396668" y="4335719"/>
            <a:ext cx="5170481" cy="6691211"/>
          </a:xfrm>
          <a:custGeom>
            <a:rect b="b" l="l" r="r" t="t"/>
            <a:pathLst>
              <a:path extrusionOk="0" h="6691211" w="5170481">
                <a:moveTo>
                  <a:pt x="5170481" y="0"/>
                </a:moveTo>
                <a:lnTo>
                  <a:pt x="0" y="0"/>
                </a:lnTo>
                <a:lnTo>
                  <a:pt x="0" y="6691211"/>
                </a:lnTo>
                <a:lnTo>
                  <a:pt x="5170481" y="6691211"/>
                </a:lnTo>
                <a:lnTo>
                  <a:pt x="5170481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1127518" y="451440"/>
            <a:ext cx="16028048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 Model Insights</a:t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2276358" y="1792825"/>
            <a:ext cx="14879208" cy="3195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u="sng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Model Evaluation:</a:t>
            </a:r>
            <a:endParaRPr/>
          </a:p>
          <a:p>
            <a:pPr indent="0" lvl="0" marL="0" marR="0" rtl="0" algn="l">
              <a:lnSpc>
                <a:spcPct val="131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R Square: - Value of 1.00, indicates the model explains all variance in the</a:t>
            </a:r>
            <a:endParaRPr/>
          </a:p>
          <a:p>
            <a:pPr indent="0" lvl="0" marL="0" marR="0" rtl="0" algn="l">
              <a:lnSpc>
                <a:spcPct val="131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                    target values.</a:t>
            </a:r>
            <a:endParaRPr/>
          </a:p>
          <a:p>
            <a:pPr indent="0" lvl="0" marL="0" marR="0" rtl="0" algn="l">
              <a:lnSpc>
                <a:spcPct val="131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Mean Square Error: - Low mean square error of 0.00, indicates the</a:t>
            </a:r>
            <a:endParaRPr/>
          </a:p>
          <a:p>
            <a:pPr indent="0" lvl="0" marL="0" marR="0" rtl="0" algn="l">
              <a:lnSpc>
                <a:spcPct val="131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                   excellent model accuracy.</a:t>
            </a:r>
            <a:endParaRPr/>
          </a:p>
          <a:p>
            <a:pPr indent="0" lvl="0" marL="0" marR="0" rtl="0" algn="l">
              <a:lnSpc>
                <a:spcPct val="131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Coefficient Analysis: - Suggesting a direct and positive relationship</a:t>
            </a:r>
            <a:endParaRPr/>
          </a:p>
        </p:txBody>
      </p:sp>
      <p:pic>
        <p:nvPicPr>
          <p:cNvPr id="188" name="Google Shape;18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916" y="5869844"/>
            <a:ext cx="8312983" cy="34353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17"/>
          <p:cNvGrpSpPr/>
          <p:nvPr/>
        </p:nvGrpSpPr>
        <p:grpSpPr>
          <a:xfrm>
            <a:off x="11000322" y="6585127"/>
            <a:ext cx="3733800" cy="1747958"/>
            <a:chOff x="0" y="-44701"/>
            <a:chExt cx="838559" cy="385837"/>
          </a:xfrm>
        </p:grpSpPr>
        <p:sp>
          <p:nvSpPr>
            <p:cNvPr id="190" name="Google Shape;190;p17"/>
            <p:cNvSpPr/>
            <p:nvPr/>
          </p:nvSpPr>
          <p:spPr>
            <a:xfrm>
              <a:off x="0" y="0"/>
              <a:ext cx="838559" cy="300112"/>
            </a:xfrm>
            <a:custGeom>
              <a:rect b="b" l="l" r="r" t="t"/>
              <a:pathLst>
                <a:path extrusionOk="0" h="300112" w="838559">
                  <a:moveTo>
                    <a:pt x="0" y="0"/>
                  </a:moveTo>
                  <a:lnTo>
                    <a:pt x="838559" y="0"/>
                  </a:lnTo>
                  <a:lnTo>
                    <a:pt x="838559" y="300112"/>
                  </a:lnTo>
                  <a:lnTo>
                    <a:pt x="0" y="300112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7"/>
            <p:cNvSpPr txBox="1"/>
            <p:nvPr/>
          </p:nvSpPr>
          <p:spPr>
            <a:xfrm>
              <a:off x="0" y="-44701"/>
              <a:ext cx="838559" cy="385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Validate Model Findings </a:t>
              </a:r>
              <a:endParaRPr/>
            </a:p>
          </p:txBody>
        </p:sp>
      </p:grpSp>
      <p:grpSp>
        <p:nvGrpSpPr>
          <p:cNvPr id="192" name="Google Shape;192;p17"/>
          <p:cNvGrpSpPr/>
          <p:nvPr/>
        </p:nvGrpSpPr>
        <p:grpSpPr>
          <a:xfrm>
            <a:off x="11012612" y="8326393"/>
            <a:ext cx="3733800" cy="1464976"/>
            <a:chOff x="0" y="-43074"/>
            <a:chExt cx="838559" cy="385837"/>
          </a:xfrm>
        </p:grpSpPr>
        <p:sp>
          <p:nvSpPr>
            <p:cNvPr id="193" name="Google Shape;193;p17"/>
            <p:cNvSpPr/>
            <p:nvPr/>
          </p:nvSpPr>
          <p:spPr>
            <a:xfrm>
              <a:off x="0" y="0"/>
              <a:ext cx="838559" cy="300112"/>
            </a:xfrm>
            <a:custGeom>
              <a:rect b="b" l="l" r="r" t="t"/>
              <a:pathLst>
                <a:path extrusionOk="0" h="300112" w="838559">
                  <a:moveTo>
                    <a:pt x="0" y="0"/>
                  </a:moveTo>
                  <a:lnTo>
                    <a:pt x="838559" y="0"/>
                  </a:lnTo>
                  <a:lnTo>
                    <a:pt x="838559" y="300112"/>
                  </a:lnTo>
                  <a:lnTo>
                    <a:pt x="0" y="300112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7"/>
            <p:cNvSpPr txBox="1"/>
            <p:nvPr/>
          </p:nvSpPr>
          <p:spPr>
            <a:xfrm>
              <a:off x="0" y="-43074"/>
              <a:ext cx="838559" cy="385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Continuous Improvement</a:t>
              </a:r>
              <a:endParaRPr/>
            </a:p>
          </p:txBody>
        </p:sp>
      </p:grp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622A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/>
          <p:nvPr/>
        </p:nvSpPr>
        <p:spPr>
          <a:xfrm>
            <a:off x="1632152" y="1330824"/>
            <a:ext cx="15659618" cy="7797252"/>
          </a:xfrm>
          <a:custGeom>
            <a:rect b="b" l="l" r="r" t="t"/>
            <a:pathLst>
              <a:path extrusionOk="0" h="8966013" w="18006901">
                <a:moveTo>
                  <a:pt x="292100" y="0"/>
                </a:moveTo>
                <a:cubicBezTo>
                  <a:pt x="131445" y="0"/>
                  <a:pt x="0" y="131445"/>
                  <a:pt x="0" y="292100"/>
                </a:cubicBezTo>
                <a:lnTo>
                  <a:pt x="0" y="8701091"/>
                </a:lnTo>
                <a:cubicBezTo>
                  <a:pt x="0" y="8861746"/>
                  <a:pt x="128651" y="8966013"/>
                  <a:pt x="285750" y="8932866"/>
                </a:cubicBezTo>
                <a:lnTo>
                  <a:pt x="17764585" y="7947854"/>
                </a:lnTo>
                <a:cubicBezTo>
                  <a:pt x="17921811" y="7914708"/>
                  <a:pt x="18006901" y="7763577"/>
                  <a:pt x="17953689" y="7611939"/>
                </a:cubicBezTo>
                <a:lnTo>
                  <a:pt x="16307769" y="275590"/>
                </a:lnTo>
                <a:cubicBezTo>
                  <a:pt x="16254682" y="124079"/>
                  <a:pt x="16079677" y="0"/>
                  <a:pt x="15919022" y="0"/>
                </a:cubicBezTo>
                <a:lnTo>
                  <a:pt x="2921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8"/>
          <p:cNvSpPr/>
          <p:nvPr/>
        </p:nvSpPr>
        <p:spPr>
          <a:xfrm rot="488042">
            <a:off x="11209255" y="5630396"/>
            <a:ext cx="5046449" cy="2367243"/>
          </a:xfrm>
          <a:custGeom>
            <a:rect b="b" l="l" r="r" t="t"/>
            <a:pathLst>
              <a:path extrusionOk="0" h="2367243" w="5046449">
                <a:moveTo>
                  <a:pt x="0" y="0"/>
                </a:moveTo>
                <a:lnTo>
                  <a:pt x="5046449" y="0"/>
                </a:lnTo>
                <a:lnTo>
                  <a:pt x="5046449" y="2367243"/>
                </a:lnTo>
                <a:lnTo>
                  <a:pt x="0" y="23672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1779582" y="1207807"/>
            <a:ext cx="13841418" cy="11540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 Aircraft Recovery Plan </a:t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11332642" y="2307293"/>
            <a:ext cx="4207438" cy="4475998"/>
          </a:xfrm>
          <a:custGeom>
            <a:rect b="b" l="l" r="r" t="t"/>
            <a:pathLst>
              <a:path extrusionOk="0" h="4475998" w="4207438">
                <a:moveTo>
                  <a:pt x="0" y="0"/>
                </a:moveTo>
                <a:lnTo>
                  <a:pt x="4207438" y="0"/>
                </a:lnTo>
                <a:lnTo>
                  <a:pt x="4207438" y="4475997"/>
                </a:lnTo>
                <a:lnTo>
                  <a:pt x="0" y="4475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3" name="Google Shape;203;p18"/>
          <p:cNvGraphicFramePr/>
          <p:nvPr/>
        </p:nvGraphicFramePr>
        <p:xfrm>
          <a:off x="1890211" y="33402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{3EC2D6AE-D10F-4965-928F-E061565A9E57}</a:tableStyleId>
              </a:tblPr>
              <a:tblGrid>
                <a:gridCol w="1681800"/>
                <a:gridCol w="1681800"/>
                <a:gridCol w="1681800"/>
                <a:gridCol w="1681800"/>
                <a:gridCol w="1681800"/>
              </a:tblGrid>
              <a:tr h="1259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000000"/>
                          </a:solidFill>
                          <a:highlight>
                            <a:srgbClr val="83CAEB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Late Aircraft Delays</a:t>
                      </a:r>
                      <a:endParaRPr sz="2800" u="none" cap="none" strike="noStrike">
                        <a:highlight>
                          <a:srgbClr val="83CAEB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5B0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CA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000000"/>
                          </a:solidFill>
                          <a:highlight>
                            <a:srgbClr val="83CAEB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Baseline</a:t>
                      </a:r>
                      <a:endParaRPr sz="2800" u="none" cap="none" strike="noStrike">
                        <a:highlight>
                          <a:srgbClr val="83CAEB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5B0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CA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000000"/>
                          </a:solidFill>
                          <a:highlight>
                            <a:srgbClr val="83CAEB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10%</a:t>
                      </a:r>
                      <a:endParaRPr sz="2800" u="none" cap="none" strike="noStrike">
                        <a:highlight>
                          <a:srgbClr val="83CAEB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5B0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CA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000000"/>
                          </a:solidFill>
                          <a:highlight>
                            <a:srgbClr val="83CAEB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20%</a:t>
                      </a:r>
                      <a:endParaRPr sz="2800" u="none" cap="none" strike="noStrike">
                        <a:highlight>
                          <a:srgbClr val="83CAEB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5B0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CA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000000"/>
                          </a:solidFill>
                          <a:highlight>
                            <a:srgbClr val="83CAEB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30%</a:t>
                      </a:r>
                      <a:endParaRPr sz="2800" u="none" cap="none" strike="noStrike">
                        <a:highlight>
                          <a:srgbClr val="83CAEB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5B0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CAEB"/>
                    </a:solidFill>
                  </a:tcPr>
                </a:tc>
              </a:tr>
              <a:tr h="1687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Total Delay Time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5B0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11145121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5B0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10725061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5B0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1305002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5B0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9884943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5B0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6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Total Delay Time Reduction (%)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3.7%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7.5%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11.3%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622A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/>
          <p:nvPr/>
        </p:nvSpPr>
        <p:spPr>
          <a:xfrm>
            <a:off x="1632152" y="1330824"/>
            <a:ext cx="15659618" cy="7797252"/>
          </a:xfrm>
          <a:custGeom>
            <a:rect b="b" l="l" r="r" t="t"/>
            <a:pathLst>
              <a:path extrusionOk="0" h="8966013" w="18006901">
                <a:moveTo>
                  <a:pt x="292100" y="0"/>
                </a:moveTo>
                <a:cubicBezTo>
                  <a:pt x="131445" y="0"/>
                  <a:pt x="0" y="131445"/>
                  <a:pt x="0" y="292100"/>
                </a:cubicBezTo>
                <a:lnTo>
                  <a:pt x="0" y="8701091"/>
                </a:lnTo>
                <a:cubicBezTo>
                  <a:pt x="0" y="8861746"/>
                  <a:pt x="128651" y="8966013"/>
                  <a:pt x="285750" y="8932866"/>
                </a:cubicBezTo>
                <a:lnTo>
                  <a:pt x="17764585" y="7947854"/>
                </a:lnTo>
                <a:cubicBezTo>
                  <a:pt x="17921811" y="7914708"/>
                  <a:pt x="18006901" y="7763577"/>
                  <a:pt x="17953689" y="7611939"/>
                </a:cubicBezTo>
                <a:lnTo>
                  <a:pt x="16307769" y="275590"/>
                </a:lnTo>
                <a:cubicBezTo>
                  <a:pt x="16254682" y="124079"/>
                  <a:pt x="16079677" y="0"/>
                  <a:pt x="15919022" y="0"/>
                </a:cubicBezTo>
                <a:lnTo>
                  <a:pt x="2921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9"/>
          <p:cNvSpPr/>
          <p:nvPr/>
        </p:nvSpPr>
        <p:spPr>
          <a:xfrm rot="488042">
            <a:off x="10791959" y="5087567"/>
            <a:ext cx="5046449" cy="2367243"/>
          </a:xfrm>
          <a:custGeom>
            <a:rect b="b" l="l" r="r" t="t"/>
            <a:pathLst>
              <a:path extrusionOk="0" h="2367243" w="5046449">
                <a:moveTo>
                  <a:pt x="0" y="0"/>
                </a:moveTo>
                <a:lnTo>
                  <a:pt x="5046449" y="0"/>
                </a:lnTo>
                <a:lnTo>
                  <a:pt x="5046449" y="2367243"/>
                </a:lnTo>
                <a:lnTo>
                  <a:pt x="0" y="23672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1779582" y="1207807"/>
            <a:ext cx="8716718" cy="11540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 Optimization</a:t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10496300" y="1823795"/>
            <a:ext cx="4207438" cy="4475998"/>
          </a:xfrm>
          <a:custGeom>
            <a:rect b="b" l="l" r="r" t="t"/>
            <a:pathLst>
              <a:path extrusionOk="0" h="4475998" w="4207438">
                <a:moveTo>
                  <a:pt x="0" y="0"/>
                </a:moveTo>
                <a:lnTo>
                  <a:pt x="4207438" y="0"/>
                </a:lnTo>
                <a:lnTo>
                  <a:pt x="4207438" y="4475997"/>
                </a:lnTo>
                <a:lnTo>
                  <a:pt x="0" y="4475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2" name="Google Shape;212;p19"/>
          <p:cNvGraphicFramePr/>
          <p:nvPr/>
        </p:nvGraphicFramePr>
        <p:xfrm>
          <a:off x="1779581" y="3146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{3EC2D6AE-D10F-4965-928F-E061565A9E57}</a:tableStyleId>
              </a:tblPr>
              <a:tblGrid>
                <a:gridCol w="1845750"/>
                <a:gridCol w="1750725"/>
                <a:gridCol w="1830300"/>
                <a:gridCol w="1750725"/>
                <a:gridCol w="1692800"/>
              </a:tblGrid>
              <a:tr h="1259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highlight>
                            <a:srgbClr val="83CAEB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NAS Delays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5B0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CA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000000"/>
                          </a:solidFill>
                          <a:highlight>
                            <a:srgbClr val="83CAEB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Baseline</a:t>
                      </a:r>
                      <a:endParaRPr sz="2800" u="none" cap="none" strike="noStrike">
                        <a:highlight>
                          <a:srgbClr val="83CAEB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5B0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CA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000000"/>
                          </a:solidFill>
                          <a:highlight>
                            <a:srgbClr val="83CAEB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10%</a:t>
                      </a:r>
                      <a:endParaRPr sz="2800" u="none" cap="none" strike="noStrike">
                        <a:highlight>
                          <a:srgbClr val="83CAEB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5B0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CA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000000"/>
                          </a:solidFill>
                          <a:highlight>
                            <a:srgbClr val="83CAEB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20%</a:t>
                      </a:r>
                      <a:endParaRPr sz="2800" u="none" cap="none" strike="noStrike">
                        <a:highlight>
                          <a:srgbClr val="83CAEB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5B0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CA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000000"/>
                          </a:solidFill>
                          <a:highlight>
                            <a:srgbClr val="83CAEB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30%</a:t>
                      </a:r>
                      <a:endParaRPr sz="2800" u="none" cap="none" strike="noStrike">
                        <a:highlight>
                          <a:srgbClr val="83CAEB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5B0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CAEB"/>
                    </a:solidFill>
                  </a:tcPr>
                </a:tc>
              </a:tr>
              <a:tr h="1687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Total Delay Time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5B0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11145121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5B0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10894536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5B0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10643952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5B0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10393367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5B0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6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Total Delay Time Reduction (%)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2.2%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4.49%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11.3%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3C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622A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/>
          <p:nvPr/>
        </p:nvSpPr>
        <p:spPr>
          <a:xfrm rot="10800000">
            <a:off x="996229" y="1307410"/>
            <a:ext cx="16263071" cy="8200422"/>
          </a:xfrm>
          <a:custGeom>
            <a:rect b="b" l="l" r="r" t="t"/>
            <a:pathLst>
              <a:path extrusionOk="0" h="9429616" w="18700807">
                <a:moveTo>
                  <a:pt x="292100" y="0"/>
                </a:moveTo>
                <a:cubicBezTo>
                  <a:pt x="131445" y="0"/>
                  <a:pt x="0" y="131445"/>
                  <a:pt x="0" y="292100"/>
                </a:cubicBezTo>
                <a:lnTo>
                  <a:pt x="0" y="9164694"/>
                </a:lnTo>
                <a:cubicBezTo>
                  <a:pt x="0" y="9325349"/>
                  <a:pt x="128651" y="9429616"/>
                  <a:pt x="285750" y="9396469"/>
                </a:cubicBezTo>
                <a:lnTo>
                  <a:pt x="18458492" y="8411457"/>
                </a:lnTo>
                <a:cubicBezTo>
                  <a:pt x="18615718" y="8378310"/>
                  <a:pt x="18700807" y="8227180"/>
                  <a:pt x="18647595" y="8075542"/>
                </a:cubicBezTo>
                <a:lnTo>
                  <a:pt x="17001674" y="275590"/>
                </a:lnTo>
                <a:cubicBezTo>
                  <a:pt x="16948589" y="124079"/>
                  <a:pt x="16773582" y="0"/>
                  <a:pt x="16612927" y="0"/>
                </a:cubicBezTo>
                <a:lnTo>
                  <a:pt x="2921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0"/>
          <p:cNvSpPr/>
          <p:nvPr/>
        </p:nvSpPr>
        <p:spPr>
          <a:xfrm flipH="1" rot="120058">
            <a:off x="15250424" y="6550401"/>
            <a:ext cx="2488572" cy="1110525"/>
          </a:xfrm>
          <a:custGeom>
            <a:rect b="b" l="l" r="r" t="t"/>
            <a:pathLst>
              <a:path extrusionOk="0" h="1110525" w="2488572">
                <a:moveTo>
                  <a:pt x="2488572" y="0"/>
                </a:moveTo>
                <a:lnTo>
                  <a:pt x="0" y="0"/>
                </a:lnTo>
                <a:lnTo>
                  <a:pt x="0" y="1110525"/>
                </a:lnTo>
                <a:lnTo>
                  <a:pt x="2488572" y="1110525"/>
                </a:lnTo>
                <a:lnTo>
                  <a:pt x="248857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8733176" y="8237705"/>
            <a:ext cx="8825113" cy="1270127"/>
          </a:xfrm>
          <a:custGeom>
            <a:rect b="b" l="l" r="r" t="t"/>
            <a:pathLst>
              <a:path extrusionOk="0" h="4919853" w="34184174">
                <a:moveTo>
                  <a:pt x="33898805" y="682752"/>
                </a:moveTo>
                <a:cubicBezTo>
                  <a:pt x="34055779" y="716915"/>
                  <a:pt x="34184174" y="876300"/>
                  <a:pt x="34184174" y="1036955"/>
                </a:cubicBezTo>
                <a:lnTo>
                  <a:pt x="34184174" y="4627753"/>
                </a:lnTo>
                <a:cubicBezTo>
                  <a:pt x="34184174" y="4788408"/>
                  <a:pt x="34052731" y="4919853"/>
                  <a:pt x="33892074" y="4919853"/>
                </a:cubicBezTo>
                <a:lnTo>
                  <a:pt x="247269" y="4919853"/>
                </a:lnTo>
                <a:cubicBezTo>
                  <a:pt x="86614" y="4919853"/>
                  <a:pt x="0" y="4796282"/>
                  <a:pt x="54610" y="4645279"/>
                </a:cubicBezTo>
                <a:lnTo>
                  <a:pt x="2156079" y="246634"/>
                </a:lnTo>
                <a:cubicBezTo>
                  <a:pt x="2210816" y="95631"/>
                  <a:pt x="2384044" y="0"/>
                  <a:pt x="2541016" y="34163"/>
                </a:cubicBezTo>
                <a:lnTo>
                  <a:pt x="33898805" y="682752"/>
                </a:lnTo>
                <a:close/>
              </a:path>
            </a:pathLst>
          </a:custGeom>
          <a:solidFill>
            <a:srgbClr val="7F961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16163284" y="3774148"/>
            <a:ext cx="3118017" cy="1594086"/>
          </a:xfrm>
          <a:custGeom>
            <a:rect b="b" l="l" r="r" t="t"/>
            <a:pathLst>
              <a:path extrusionOk="0" h="1594086" w="3118017">
                <a:moveTo>
                  <a:pt x="0" y="0"/>
                </a:moveTo>
                <a:lnTo>
                  <a:pt x="3118016" y="0"/>
                </a:lnTo>
                <a:lnTo>
                  <a:pt x="3118016" y="1594086"/>
                </a:lnTo>
                <a:lnTo>
                  <a:pt x="0" y="15940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13245224" y="6304498"/>
            <a:ext cx="3803161" cy="3203334"/>
          </a:xfrm>
          <a:custGeom>
            <a:rect b="b" l="l" r="r" t="t"/>
            <a:pathLst>
              <a:path extrusionOk="0" h="3203334" w="3803161">
                <a:moveTo>
                  <a:pt x="0" y="0"/>
                </a:moveTo>
                <a:lnTo>
                  <a:pt x="3803161" y="0"/>
                </a:lnTo>
                <a:lnTo>
                  <a:pt x="3803161" y="3203334"/>
                </a:lnTo>
                <a:lnTo>
                  <a:pt x="0" y="3203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6558" l="-199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0"/>
          <p:cNvSpPr/>
          <p:nvPr/>
        </p:nvSpPr>
        <p:spPr>
          <a:xfrm rot="521685">
            <a:off x="15290447" y="5401809"/>
            <a:ext cx="2209190" cy="943927"/>
          </a:xfrm>
          <a:custGeom>
            <a:rect b="b" l="l" r="r" t="t"/>
            <a:pathLst>
              <a:path extrusionOk="0" h="943927" w="2209190">
                <a:moveTo>
                  <a:pt x="0" y="0"/>
                </a:moveTo>
                <a:lnTo>
                  <a:pt x="2209190" y="0"/>
                </a:lnTo>
                <a:lnTo>
                  <a:pt x="2209190" y="943926"/>
                </a:lnTo>
                <a:lnTo>
                  <a:pt x="0" y="9439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0"/>
          <p:cNvSpPr/>
          <p:nvPr/>
        </p:nvSpPr>
        <p:spPr>
          <a:xfrm flipH="1" rot="376356">
            <a:off x="-930747" y="4944811"/>
            <a:ext cx="4609738" cy="6725082"/>
          </a:xfrm>
          <a:custGeom>
            <a:rect b="b" l="l" r="r" t="t"/>
            <a:pathLst>
              <a:path extrusionOk="0" h="6725082" w="4609738">
                <a:moveTo>
                  <a:pt x="4609737" y="0"/>
                </a:moveTo>
                <a:lnTo>
                  <a:pt x="0" y="0"/>
                </a:lnTo>
                <a:lnTo>
                  <a:pt x="0" y="6725082"/>
                </a:lnTo>
                <a:lnTo>
                  <a:pt x="4609737" y="6725082"/>
                </a:lnTo>
                <a:lnTo>
                  <a:pt x="4609737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1532925" y="-144684"/>
            <a:ext cx="3045788" cy="1682798"/>
          </a:xfrm>
          <a:custGeom>
            <a:rect b="b" l="l" r="r" t="t"/>
            <a:pathLst>
              <a:path extrusionOk="0" h="1682798" w="3045788">
                <a:moveTo>
                  <a:pt x="0" y="0"/>
                </a:moveTo>
                <a:lnTo>
                  <a:pt x="3045787" y="0"/>
                </a:lnTo>
                <a:lnTo>
                  <a:pt x="3045787" y="1682797"/>
                </a:lnTo>
                <a:lnTo>
                  <a:pt x="0" y="16827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-691477" y="3227588"/>
            <a:ext cx="2628075" cy="1343603"/>
          </a:xfrm>
          <a:custGeom>
            <a:rect b="b" l="l" r="r" t="t"/>
            <a:pathLst>
              <a:path extrusionOk="0" h="1343603" w="2628075">
                <a:moveTo>
                  <a:pt x="0" y="0"/>
                </a:moveTo>
                <a:lnTo>
                  <a:pt x="2628074" y="0"/>
                </a:lnTo>
                <a:lnTo>
                  <a:pt x="2628074" y="1343603"/>
                </a:lnTo>
                <a:lnTo>
                  <a:pt x="0" y="13436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0"/>
          <p:cNvSpPr/>
          <p:nvPr/>
        </p:nvSpPr>
        <p:spPr>
          <a:xfrm flipH="1" rot="-385636">
            <a:off x="2944772" y="7791023"/>
            <a:ext cx="1745314" cy="3403982"/>
          </a:xfrm>
          <a:custGeom>
            <a:rect b="b" l="l" r="r" t="t"/>
            <a:pathLst>
              <a:path extrusionOk="0" h="3403982" w="1745314">
                <a:moveTo>
                  <a:pt x="1745314" y="0"/>
                </a:moveTo>
                <a:lnTo>
                  <a:pt x="0" y="0"/>
                </a:lnTo>
                <a:lnTo>
                  <a:pt x="0" y="3403982"/>
                </a:lnTo>
                <a:lnTo>
                  <a:pt x="1745314" y="3403982"/>
                </a:lnTo>
                <a:lnTo>
                  <a:pt x="1745314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omputer&#10;&#10;Description automatically generated" id="227" name="Google Shape;227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78520" y="2399976"/>
            <a:ext cx="7249497" cy="710785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0"/>
          <p:cNvSpPr txBox="1"/>
          <p:nvPr/>
        </p:nvSpPr>
        <p:spPr>
          <a:xfrm>
            <a:off x="4880042" y="202118"/>
            <a:ext cx="10717218" cy="11540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Carrier Delay Analysis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CC69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1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234" name="Google Shape;234;p21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1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21"/>
          <p:cNvSpPr/>
          <p:nvPr/>
        </p:nvSpPr>
        <p:spPr>
          <a:xfrm>
            <a:off x="12660820" y="7480920"/>
            <a:ext cx="3118017" cy="1594086"/>
          </a:xfrm>
          <a:custGeom>
            <a:rect b="b" l="l" r="r" t="t"/>
            <a:pathLst>
              <a:path extrusionOk="0" h="1594086" w="3118017">
                <a:moveTo>
                  <a:pt x="0" y="0"/>
                </a:moveTo>
                <a:lnTo>
                  <a:pt x="3118016" y="0"/>
                </a:lnTo>
                <a:lnTo>
                  <a:pt x="3118016" y="1594086"/>
                </a:lnTo>
                <a:lnTo>
                  <a:pt x="0" y="15940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1"/>
          <p:cNvSpPr/>
          <p:nvPr/>
        </p:nvSpPr>
        <p:spPr>
          <a:xfrm flipH="1" rot="120058">
            <a:off x="3245539" y="6841002"/>
            <a:ext cx="1475713" cy="658537"/>
          </a:xfrm>
          <a:custGeom>
            <a:rect b="b" l="l" r="r" t="t"/>
            <a:pathLst>
              <a:path extrusionOk="0" h="658537" w="1475713">
                <a:moveTo>
                  <a:pt x="1475713" y="0"/>
                </a:moveTo>
                <a:lnTo>
                  <a:pt x="0" y="0"/>
                </a:lnTo>
                <a:lnTo>
                  <a:pt x="0" y="658537"/>
                </a:lnTo>
                <a:lnTo>
                  <a:pt x="1475713" y="658537"/>
                </a:lnTo>
                <a:lnTo>
                  <a:pt x="1475713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595723" y="8702460"/>
            <a:ext cx="17085205" cy="1460469"/>
          </a:xfrm>
          <a:custGeom>
            <a:rect b="b" l="l" r="r" t="t"/>
            <a:pathLst>
              <a:path extrusionOk="0" h="4919853" w="57554580">
                <a:moveTo>
                  <a:pt x="57269214" y="682752"/>
                </a:moveTo>
                <a:cubicBezTo>
                  <a:pt x="57426185" y="716915"/>
                  <a:pt x="57554580" y="876300"/>
                  <a:pt x="57554580" y="1036955"/>
                </a:cubicBezTo>
                <a:lnTo>
                  <a:pt x="57554580" y="4627753"/>
                </a:lnTo>
                <a:cubicBezTo>
                  <a:pt x="57554580" y="4788408"/>
                  <a:pt x="57423140" y="4919853"/>
                  <a:pt x="57262480" y="4919853"/>
                </a:cubicBezTo>
                <a:lnTo>
                  <a:pt x="247269" y="4919853"/>
                </a:lnTo>
                <a:cubicBezTo>
                  <a:pt x="86614" y="4919853"/>
                  <a:pt x="0" y="4796282"/>
                  <a:pt x="54610" y="4645279"/>
                </a:cubicBezTo>
                <a:lnTo>
                  <a:pt x="2156079" y="246634"/>
                </a:lnTo>
                <a:cubicBezTo>
                  <a:pt x="2210816" y="95631"/>
                  <a:pt x="2384044" y="0"/>
                  <a:pt x="2541016" y="34163"/>
                </a:cubicBezTo>
                <a:lnTo>
                  <a:pt x="57269214" y="682752"/>
                </a:lnTo>
                <a:close/>
              </a:path>
            </a:pathLst>
          </a:custGeom>
          <a:solidFill>
            <a:srgbClr val="7F961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737922" y="7204394"/>
            <a:ext cx="3506904" cy="2953802"/>
          </a:xfrm>
          <a:custGeom>
            <a:rect b="b" l="l" r="r" t="t"/>
            <a:pathLst>
              <a:path extrusionOk="0" h="2953802" w="3506904">
                <a:moveTo>
                  <a:pt x="0" y="0"/>
                </a:moveTo>
                <a:lnTo>
                  <a:pt x="3506904" y="0"/>
                </a:lnTo>
                <a:lnTo>
                  <a:pt x="3506904" y="2953802"/>
                </a:lnTo>
                <a:lnTo>
                  <a:pt x="0" y="2953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6558" l="-199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"/>
          <p:cNvSpPr/>
          <p:nvPr/>
        </p:nvSpPr>
        <p:spPr>
          <a:xfrm rot="-229666">
            <a:off x="4416168" y="8859694"/>
            <a:ext cx="2119184" cy="943927"/>
          </a:xfrm>
          <a:custGeom>
            <a:rect b="b" l="l" r="r" t="t"/>
            <a:pathLst>
              <a:path extrusionOk="0" h="943927" w="2209190">
                <a:moveTo>
                  <a:pt x="2209190" y="0"/>
                </a:moveTo>
                <a:lnTo>
                  <a:pt x="0" y="0"/>
                </a:lnTo>
                <a:lnTo>
                  <a:pt x="0" y="943926"/>
                </a:lnTo>
                <a:lnTo>
                  <a:pt x="2209190" y="943926"/>
                </a:lnTo>
                <a:lnTo>
                  <a:pt x="220919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15304890" y="7170270"/>
            <a:ext cx="1563018" cy="621300"/>
          </a:xfrm>
          <a:custGeom>
            <a:rect b="b" l="l" r="r" t="t"/>
            <a:pathLst>
              <a:path extrusionOk="0" h="621300" w="1563018">
                <a:moveTo>
                  <a:pt x="0" y="0"/>
                </a:moveTo>
                <a:lnTo>
                  <a:pt x="1563018" y="0"/>
                </a:lnTo>
                <a:lnTo>
                  <a:pt x="1563018" y="621300"/>
                </a:lnTo>
                <a:lnTo>
                  <a:pt x="0" y="621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2241845" y="2785903"/>
            <a:ext cx="14554200" cy="4739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Noto Sans Symbols"/>
              <a:buChar char="▪"/>
            </a:pPr>
            <a:r>
              <a:rPr b="0" i="0" lang="en-US" sz="28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Linear regression reveals key predictors of flight delays, highlighting the impact of carrier, weather, and airport-specific factors.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Noto Sans Symbols"/>
              <a:buChar char="▪"/>
            </a:pPr>
            <a:r>
              <a:rPr b="0" i="0" lang="en-US" sz="28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Visualization and statistical modeling provide a nuanced understanding of delay patterns and their underlying causes.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Noto Sans Symbols"/>
              <a:buChar char="▪"/>
            </a:pPr>
            <a:r>
              <a:rPr b="0" i="0" lang="en-US" sz="28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analysis underscores the potential of data-driven approaches in mitigating flight delays, enhancing operational efficiency, and improving passenger satisfaction.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Noto Sans Symbols"/>
              <a:buChar char="▪"/>
            </a:pPr>
            <a:r>
              <a:rPr b="0" i="0" lang="en-US" sz="28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Future efforts should aim at expanding analytical techniques and leveraging operational insights for continuous improvement.</a:t>
            </a:r>
            <a:endParaRPr/>
          </a:p>
        </p:txBody>
      </p:sp>
      <p:sp>
        <p:nvSpPr>
          <p:cNvPr id="243" name="Google Shape;243;p21"/>
          <p:cNvSpPr txBox="1"/>
          <p:nvPr/>
        </p:nvSpPr>
        <p:spPr>
          <a:xfrm>
            <a:off x="3459169" y="1310392"/>
            <a:ext cx="11358311" cy="1006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