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4"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D60B-5E83-4311-B406-7EA20F926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DD7D38-F04E-4F2F-9364-7C8DA062E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25FFB9-5434-42CB-8A76-4690BC471CAB}"/>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5" name="Footer Placeholder 4">
            <a:extLst>
              <a:ext uri="{FF2B5EF4-FFF2-40B4-BE49-F238E27FC236}">
                <a16:creationId xmlns:a16="http://schemas.microsoft.com/office/drawing/2014/main" id="{32CF8825-2980-4CA3-B947-51543BC2204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BFC153-8093-4A11-99E2-F735850B6975}"/>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340147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1C9B-5049-4252-99FB-53C7A26721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C4434A-3798-476C-AC90-71A2A13558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2CB56-D051-49DB-B810-34EE3C3C735D}"/>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5" name="Footer Placeholder 4">
            <a:extLst>
              <a:ext uri="{FF2B5EF4-FFF2-40B4-BE49-F238E27FC236}">
                <a16:creationId xmlns:a16="http://schemas.microsoft.com/office/drawing/2014/main" id="{15A0D78F-C755-41A7-A1CE-88F9C544E8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80A5567-2B10-435D-B0BC-41DF6BD80F1B}"/>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13085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0CBFC0-224C-4555-B054-5B7715C89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9A5224-664D-46FA-A53D-598E3C04AE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C59CEC-3486-4A9E-B9D0-D755D2E94F83}"/>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5" name="Footer Placeholder 4">
            <a:extLst>
              <a:ext uri="{FF2B5EF4-FFF2-40B4-BE49-F238E27FC236}">
                <a16:creationId xmlns:a16="http://schemas.microsoft.com/office/drawing/2014/main" id="{7376F444-87A3-4DA6-97FA-26717A25F5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1B218DB-39F8-4C9E-A91E-7F66C620627C}"/>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3823203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1505880"/>
            <a:ext cx="10972320" cy="1469880"/>
          </a:xfrm>
          <a:prstGeom prst="rect">
            <a:avLst/>
          </a:prstGeom>
        </p:spPr>
        <p:txBody>
          <a:bodyPr lIns="0" tIns="0" rIns="0" bIns="0" anchor="ctr"/>
          <a:lstStyle/>
          <a:p>
            <a:endParaRPr/>
          </a:p>
        </p:txBody>
      </p:sp>
      <p:sp>
        <p:nvSpPr>
          <p:cNvPr id="12"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301723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B65A-5F0E-436C-B90B-3B33F0F72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29AD26-9CC8-49B8-BBB8-A45FE18732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D1041-5FBA-4746-A392-3CBE897054A7}"/>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5" name="Footer Placeholder 4">
            <a:extLst>
              <a:ext uri="{FF2B5EF4-FFF2-40B4-BE49-F238E27FC236}">
                <a16:creationId xmlns:a16="http://schemas.microsoft.com/office/drawing/2014/main" id="{F9CC818B-26B3-46D4-A7C1-50B7FBB594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750D88-B0CF-49B1-B20A-435C2C56770A}"/>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365207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39D0-4B50-4B9D-8AF6-B8496C027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3481ED-48A9-48ED-93EE-E455370BC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0AC570-F36F-4D01-BB78-900BE06A536E}"/>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5" name="Footer Placeholder 4">
            <a:extLst>
              <a:ext uri="{FF2B5EF4-FFF2-40B4-BE49-F238E27FC236}">
                <a16:creationId xmlns:a16="http://schemas.microsoft.com/office/drawing/2014/main" id="{FEA0C5A5-7B14-4019-B1EF-F11C8603EB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C31239F-DC1F-42C3-A94C-2FD7D8EA4171}"/>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277577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7356-DB78-4A09-8D8B-DB8CF771C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4E2242-91F0-46FE-97C7-E9879D0D72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3686C0-A1AE-430A-A6D2-3FAAEB8831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D9B584-3767-4C89-958B-A3514ADAE707}"/>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6" name="Footer Placeholder 5">
            <a:extLst>
              <a:ext uri="{FF2B5EF4-FFF2-40B4-BE49-F238E27FC236}">
                <a16:creationId xmlns:a16="http://schemas.microsoft.com/office/drawing/2014/main" id="{80E449A0-2F92-41E2-A431-EA4B49A0309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8D4B8A-E6F4-45F8-B0C1-A152B1AE6EA3}"/>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16164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FBA8-E500-4CA8-909F-CC86E22887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19ED2-6A38-4719-8C4E-C1BF10545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367271-F719-420F-881C-BAA584B9D7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5FE9E0-690E-4F5F-BA0A-BE2B65CFF6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97C839-BAE2-48E1-95BD-89DF4859F1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E70459-AB67-4C39-9204-834C0F89A719}"/>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8" name="Footer Placeholder 7">
            <a:extLst>
              <a:ext uri="{FF2B5EF4-FFF2-40B4-BE49-F238E27FC236}">
                <a16:creationId xmlns:a16="http://schemas.microsoft.com/office/drawing/2014/main" id="{8B91B8FE-191D-47A8-8C9B-DAD0D77A33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990073B-503C-48EE-B5FE-2C347033AA61}"/>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362171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89E3-BD54-4A28-A9A3-8B2624C61C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E0A03D-3566-4ED5-835E-3546072318F6}"/>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4" name="Footer Placeholder 3">
            <a:extLst>
              <a:ext uri="{FF2B5EF4-FFF2-40B4-BE49-F238E27FC236}">
                <a16:creationId xmlns:a16="http://schemas.microsoft.com/office/drawing/2014/main" id="{610C26C8-0D12-46F2-BEB0-F5CF52D8B3B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8375AC1-482D-45E1-8096-373A7D258382}"/>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45191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64515-F5CE-4EDB-B208-51BF95783DEC}"/>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3" name="Footer Placeholder 2">
            <a:extLst>
              <a:ext uri="{FF2B5EF4-FFF2-40B4-BE49-F238E27FC236}">
                <a16:creationId xmlns:a16="http://schemas.microsoft.com/office/drawing/2014/main" id="{33B8F098-214B-4DAC-BC73-5D03ADD740D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1BDDB19-26F8-4BD8-87FB-4A60486FAE8B}"/>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373148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3D1C-C11F-4F02-A422-2025A9E22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E6E3A3-FFE4-4EAA-AD26-F32CF2BB70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A94F6E-B17A-4A81-BABA-1F6E888F5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4E1C2F-DFE3-48BF-86D3-3DECA1B45848}"/>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6" name="Footer Placeholder 5">
            <a:extLst>
              <a:ext uri="{FF2B5EF4-FFF2-40B4-BE49-F238E27FC236}">
                <a16:creationId xmlns:a16="http://schemas.microsoft.com/office/drawing/2014/main" id="{51BED2CC-B946-4DDC-AF93-16E0B46027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AD0DA61-5B4E-46AF-8C69-5DB9A349C2AE}"/>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186748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403C-FCFF-4BC5-B402-904473D5C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A733CC-AA58-4D99-AE5C-017A9D01F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28F0F28-E006-42A3-977A-60E9CB003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863B65-3878-40EE-9C7D-7F8EBDDB989F}"/>
              </a:ext>
            </a:extLst>
          </p:cNvPr>
          <p:cNvSpPr>
            <a:spLocks noGrp="1"/>
          </p:cNvSpPr>
          <p:nvPr>
            <p:ph type="dt" sz="half" idx="10"/>
          </p:nvPr>
        </p:nvSpPr>
        <p:spPr/>
        <p:txBody>
          <a:bodyPr/>
          <a:lstStyle/>
          <a:p>
            <a:fld id="{98E1D085-78E7-4561-89EE-A402FFBCF9BE}" type="datetimeFigureOut">
              <a:rPr lang="en-IN" smtClean="0"/>
              <a:t>15-02-2019</a:t>
            </a:fld>
            <a:endParaRPr lang="en-IN" dirty="0"/>
          </a:p>
        </p:txBody>
      </p:sp>
      <p:sp>
        <p:nvSpPr>
          <p:cNvPr id="6" name="Footer Placeholder 5">
            <a:extLst>
              <a:ext uri="{FF2B5EF4-FFF2-40B4-BE49-F238E27FC236}">
                <a16:creationId xmlns:a16="http://schemas.microsoft.com/office/drawing/2014/main" id="{6A44DD27-CC49-46B5-B955-57AD96CE91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50F2C7-CEA7-4BBB-A66B-C0B45B3191D7}"/>
              </a:ext>
            </a:extLst>
          </p:cNvPr>
          <p:cNvSpPr>
            <a:spLocks noGrp="1"/>
          </p:cNvSpPr>
          <p:nvPr>
            <p:ph type="sldNum" sz="quarter" idx="12"/>
          </p:nvPr>
        </p:nvSpPr>
        <p:spPr/>
        <p:txBody>
          <a:bodyPr/>
          <a:lstStyle/>
          <a:p>
            <a:fld id="{70147559-4C83-4D62-85C8-C4CDBB849270}" type="slidenum">
              <a:rPr lang="en-IN" smtClean="0"/>
              <a:t>‹#›</a:t>
            </a:fld>
            <a:endParaRPr lang="en-IN" dirty="0"/>
          </a:p>
        </p:txBody>
      </p:sp>
    </p:spTree>
    <p:extLst>
      <p:ext uri="{BB962C8B-B14F-4D97-AF65-F5344CB8AC3E}">
        <p14:creationId xmlns:p14="http://schemas.microsoft.com/office/powerpoint/2010/main" val="65948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365A3-48FD-47C1-B60D-CBA16EC68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7E1F6E-BA18-4DF7-BCD4-4E1A042006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23115-2AAA-4686-A581-42A57122D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1D085-78E7-4561-89EE-A402FFBCF9BE}" type="datetimeFigureOut">
              <a:rPr lang="en-IN" smtClean="0"/>
              <a:t>15-02-2019</a:t>
            </a:fld>
            <a:endParaRPr lang="en-IN" dirty="0"/>
          </a:p>
        </p:txBody>
      </p:sp>
      <p:sp>
        <p:nvSpPr>
          <p:cNvPr id="5" name="Footer Placeholder 4">
            <a:extLst>
              <a:ext uri="{FF2B5EF4-FFF2-40B4-BE49-F238E27FC236}">
                <a16:creationId xmlns:a16="http://schemas.microsoft.com/office/drawing/2014/main" id="{EE05FAAB-1F87-4381-80A3-DFA7185D3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C0B4396-224F-4663-A347-A1E759ADE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47559-4C83-4D62-85C8-C4CDBB849270}" type="slidenum">
              <a:rPr lang="en-IN" smtClean="0"/>
              <a:t>‹#›</a:t>
            </a:fld>
            <a:endParaRPr lang="en-IN" dirty="0"/>
          </a:p>
        </p:txBody>
      </p:sp>
    </p:spTree>
    <p:extLst>
      <p:ext uri="{BB962C8B-B14F-4D97-AF65-F5344CB8AC3E}">
        <p14:creationId xmlns:p14="http://schemas.microsoft.com/office/powerpoint/2010/main" val="393598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2191512" y="3886200"/>
            <a:ext cx="7754112" cy="2395440"/>
          </a:xfrm>
          <a:prstGeom prst="rect">
            <a:avLst/>
          </a:prstGeom>
        </p:spPr>
        <p:txBody>
          <a:bodyPr/>
          <a:lstStyle/>
          <a:p>
            <a:pPr>
              <a:lnSpc>
                <a:spcPct val="80000"/>
              </a:lnSpc>
            </a:pPr>
            <a:r>
              <a:rPr lang="en-IN" sz="2400" b="1" i="1" dirty="0">
                <a:solidFill>
                  <a:srgbClr val="000000"/>
                </a:solidFill>
                <a:latin typeface="Libre Baskerville"/>
                <a:ea typeface="Libre Baskerville"/>
              </a:rPr>
              <a:t>Prepared by-</a:t>
            </a:r>
            <a:endParaRPr dirty="0"/>
          </a:p>
          <a:p>
            <a:pPr>
              <a:lnSpc>
                <a:spcPct val="80000"/>
              </a:lnSpc>
            </a:pPr>
            <a:endParaRPr dirty="0"/>
          </a:p>
          <a:p>
            <a:pPr>
              <a:lnSpc>
                <a:spcPct val="80000"/>
              </a:lnSpc>
            </a:pPr>
            <a:r>
              <a:rPr lang="en-IN" sz="2400" b="1" i="1" dirty="0">
                <a:solidFill>
                  <a:srgbClr val="000000"/>
                </a:solidFill>
                <a:latin typeface="Libre Baskerville"/>
                <a:ea typeface="Libre Baskerville"/>
              </a:rPr>
              <a:t>Soni Karan D. (170120116105)</a:t>
            </a:r>
          </a:p>
          <a:p>
            <a:pPr>
              <a:lnSpc>
                <a:spcPct val="80000"/>
              </a:lnSpc>
            </a:pPr>
            <a:endParaRPr lang="en-IN" sz="2400" b="1" i="1" dirty="0">
              <a:solidFill>
                <a:srgbClr val="000000"/>
              </a:solidFill>
              <a:latin typeface="Libre Baskerville"/>
            </a:endParaRPr>
          </a:p>
          <a:p>
            <a:pPr>
              <a:lnSpc>
                <a:spcPct val="80000"/>
              </a:lnSpc>
            </a:pPr>
            <a:endParaRPr lang="en-IN" sz="2400" b="1" i="1" dirty="0">
              <a:solidFill>
                <a:srgbClr val="000000"/>
              </a:solidFill>
              <a:latin typeface="Libre Baskerville"/>
            </a:endParaRPr>
          </a:p>
          <a:p>
            <a:pPr algn="r">
              <a:lnSpc>
                <a:spcPct val="80000"/>
              </a:lnSpc>
            </a:pPr>
            <a:r>
              <a:rPr lang="en-IN" sz="2500" b="1" i="1" dirty="0">
                <a:solidFill>
                  <a:srgbClr val="000000"/>
                </a:solidFill>
                <a:ea typeface="Arial"/>
              </a:rPr>
              <a:t>Guided by – Prof. Swapnil Panchal</a:t>
            </a:r>
            <a:endParaRPr dirty="0"/>
          </a:p>
          <a:p>
            <a:pPr>
              <a:lnSpc>
                <a:spcPct val="80000"/>
              </a:lnSpc>
            </a:pPr>
            <a:r>
              <a:rPr lang="en-IN" sz="700" b="1" i="1" dirty="0">
                <a:solidFill>
                  <a:srgbClr val="7C6B4D"/>
                </a:solidFill>
                <a:latin typeface="Libre Baskerville"/>
                <a:ea typeface="Libre Baskerville"/>
              </a:rPr>
              <a:t>                                                         </a:t>
            </a:r>
            <a:endParaRPr dirty="0"/>
          </a:p>
        </p:txBody>
      </p:sp>
      <p:sp>
        <p:nvSpPr>
          <p:cNvPr id="46" name="TextShape 2"/>
          <p:cNvSpPr txBox="1"/>
          <p:nvPr/>
        </p:nvSpPr>
        <p:spPr>
          <a:xfrm>
            <a:off x="1600320" y="2130480"/>
            <a:ext cx="9067320" cy="1469520"/>
          </a:xfrm>
          <a:prstGeom prst="rect">
            <a:avLst/>
          </a:prstGeom>
        </p:spPr>
        <p:txBody>
          <a:bodyPr bIns="91440" anchor="ctr"/>
          <a:lstStyle/>
          <a:p>
            <a:pPr algn="r">
              <a:lnSpc>
                <a:spcPct val="100000"/>
              </a:lnSpc>
            </a:pPr>
            <a:r>
              <a:rPr lang="en-IN" sz="2500" b="1" i="1" dirty="0">
                <a:solidFill>
                  <a:srgbClr val="BDB196"/>
                </a:solidFill>
                <a:latin typeface="Arial"/>
                <a:ea typeface="Arial"/>
              </a:rPr>
              <a:t>                                                               
</a:t>
            </a:r>
            <a:endParaRPr dirty="0"/>
          </a:p>
        </p:txBody>
      </p:sp>
      <p:sp>
        <p:nvSpPr>
          <p:cNvPr id="47" name="CustomShape 3"/>
          <p:cNvSpPr/>
          <p:nvPr/>
        </p:nvSpPr>
        <p:spPr>
          <a:xfrm>
            <a:off x="2191512" y="838080"/>
            <a:ext cx="7863840" cy="2523600"/>
          </a:xfrm>
          <a:prstGeom prst="rect">
            <a:avLst/>
          </a:prstGeom>
          <a:noFill/>
          <a:ln>
            <a:noFill/>
          </a:ln>
        </p:spPr>
        <p:txBody>
          <a:bodyPr/>
          <a:lstStyle/>
          <a:p>
            <a:pPr algn="ctr">
              <a:lnSpc>
                <a:spcPct val="100000"/>
              </a:lnSpc>
            </a:pPr>
            <a:r>
              <a:rPr lang="en-IN" sz="3200" b="1" i="1" dirty="0">
                <a:solidFill>
                  <a:srgbClr val="855D5D"/>
                </a:solidFill>
                <a:latin typeface="Arial"/>
                <a:ea typeface="Arial"/>
              </a:rPr>
              <a:t>Gandhinagar Institute of Technology</a:t>
            </a:r>
            <a:endParaRPr sz="3200" dirty="0"/>
          </a:p>
          <a:p>
            <a:pPr>
              <a:lnSpc>
                <a:spcPct val="100000"/>
              </a:lnSpc>
            </a:pPr>
            <a:endParaRPr dirty="0"/>
          </a:p>
          <a:p>
            <a:pPr>
              <a:lnSpc>
                <a:spcPct val="100000"/>
              </a:lnSpc>
            </a:pPr>
            <a:r>
              <a:rPr lang="en-IN" sz="2400" b="1" dirty="0">
                <a:solidFill>
                  <a:srgbClr val="000000"/>
                </a:solidFill>
                <a:latin typeface="Arial"/>
                <a:ea typeface="Arial"/>
              </a:rPr>
              <a:t>                         </a:t>
            </a:r>
            <a:endParaRPr dirty="0"/>
          </a:p>
          <a:p>
            <a:pPr algn="ctr">
              <a:lnSpc>
                <a:spcPct val="100000"/>
              </a:lnSpc>
            </a:pPr>
            <a:r>
              <a:rPr lang="en-IN" sz="2400" b="1" dirty="0">
                <a:solidFill>
                  <a:srgbClr val="000000"/>
                </a:solidFill>
                <a:latin typeface="Arial"/>
                <a:ea typeface="Arial"/>
              </a:rPr>
              <a:t>  SUBJECT - OOPC  (2140705)</a:t>
            </a:r>
            <a:endParaRPr dirty="0"/>
          </a:p>
          <a:p>
            <a:pPr algn="ctr">
              <a:lnSpc>
                <a:spcPct val="100000"/>
              </a:lnSpc>
            </a:pPr>
            <a:r>
              <a:rPr lang="en-IN" sz="2400" b="1" dirty="0">
                <a:solidFill>
                  <a:srgbClr val="000000"/>
                </a:solidFill>
                <a:latin typeface="Arial"/>
              </a:rPr>
              <a:t>Public , Private and Protected members</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EFDE-D1A6-4157-AF15-8AF2443DE302}"/>
              </a:ext>
            </a:extLst>
          </p:cNvPr>
          <p:cNvSpPr>
            <a:spLocks noGrp="1"/>
          </p:cNvSpPr>
          <p:nvPr>
            <p:ph type="ctrTitle"/>
          </p:nvPr>
        </p:nvSpPr>
        <p:spPr>
          <a:xfrm>
            <a:off x="0" y="79899"/>
            <a:ext cx="10668000" cy="997582"/>
          </a:xfrm>
        </p:spPr>
        <p:txBody>
          <a:bodyPr>
            <a:normAutofit/>
          </a:bodyPr>
          <a:lstStyle/>
          <a:p>
            <a:pPr algn="l"/>
            <a:r>
              <a:rPr lang="en-IN" sz="4400" b="1" dirty="0"/>
              <a:t>Private members:</a:t>
            </a:r>
          </a:p>
        </p:txBody>
      </p:sp>
      <p:sp>
        <p:nvSpPr>
          <p:cNvPr id="3" name="Subtitle 2">
            <a:extLst>
              <a:ext uri="{FF2B5EF4-FFF2-40B4-BE49-F238E27FC236}">
                <a16:creationId xmlns:a16="http://schemas.microsoft.com/office/drawing/2014/main" id="{E0978418-24DE-4C00-B7A7-A1816986C3E5}"/>
              </a:ext>
            </a:extLst>
          </p:cNvPr>
          <p:cNvSpPr>
            <a:spLocks noGrp="1"/>
          </p:cNvSpPr>
          <p:nvPr>
            <p:ph type="subTitle" idx="1"/>
          </p:nvPr>
        </p:nvSpPr>
        <p:spPr>
          <a:xfrm>
            <a:off x="1" y="1340528"/>
            <a:ext cx="12118018" cy="5517472"/>
          </a:xfrm>
        </p:spPr>
        <p:txBody>
          <a:bodyPr/>
          <a:lstStyle/>
          <a:p>
            <a:pPr marL="342900" indent="-342900" algn="just">
              <a:buFont typeface="Wingdings" panose="05000000000000000000" pitchFamily="2" charset="2"/>
              <a:buChar char="§"/>
            </a:pPr>
            <a:r>
              <a:rPr lang="en-US" dirty="0"/>
              <a:t>A </a:t>
            </a:r>
            <a:r>
              <a:rPr lang="en-US" b="1" dirty="0"/>
              <a:t>private</a:t>
            </a:r>
            <a:r>
              <a:rPr lang="en-US" dirty="0"/>
              <a:t> member variable or function cannot be accessed, or even viewed from outside the class.</a:t>
            </a:r>
          </a:p>
          <a:p>
            <a:pPr marL="342900" indent="-342900" algn="just">
              <a:buFont typeface="Wingdings" panose="05000000000000000000" pitchFamily="2" charset="2"/>
              <a:buChar char="§"/>
            </a:pPr>
            <a:r>
              <a:rPr lang="en-US" dirty="0"/>
              <a:t>Only the class and friend functions can access private members.</a:t>
            </a:r>
          </a:p>
          <a:p>
            <a:pPr marL="342900" indent="-342900" algn="just">
              <a:buFont typeface="Wingdings" panose="05000000000000000000" pitchFamily="2" charset="2"/>
              <a:buChar char="§"/>
            </a:pPr>
            <a:r>
              <a:rPr lang="en-US" dirty="0"/>
              <a:t>To access, use and initialize the private data member you need to create getter and setter functions, to get and set the value of the data member.</a:t>
            </a:r>
          </a:p>
          <a:p>
            <a:pPr marL="342900" indent="-342900" algn="just">
              <a:buFont typeface="Wingdings" panose="05000000000000000000" pitchFamily="2" charset="2"/>
              <a:buChar char="§"/>
            </a:pPr>
            <a:r>
              <a:rPr lang="en-US" dirty="0"/>
              <a:t>The setter function will set the value passed as argument to the private data member, and the getter function will return the value of the private data member to be used.</a:t>
            </a:r>
          </a:p>
          <a:p>
            <a:pPr marL="342900" indent="-342900" algn="just">
              <a:buFont typeface="Wingdings" panose="05000000000000000000" pitchFamily="2" charset="2"/>
              <a:buChar char="§"/>
            </a:pPr>
            <a:r>
              <a:rPr lang="en-US" dirty="0"/>
              <a:t>Both getter and setter function must be defined public.</a:t>
            </a:r>
            <a:endParaRPr lang="en-IN" dirty="0"/>
          </a:p>
        </p:txBody>
      </p:sp>
    </p:spTree>
    <p:extLst>
      <p:ext uri="{BB962C8B-B14F-4D97-AF65-F5344CB8AC3E}">
        <p14:creationId xmlns:p14="http://schemas.microsoft.com/office/powerpoint/2010/main" val="17852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488BF6-FC21-449E-9D91-C39EA9500616}"/>
              </a:ext>
            </a:extLst>
          </p:cNvPr>
          <p:cNvSpPr>
            <a:spLocks noGrp="1"/>
          </p:cNvSpPr>
          <p:nvPr>
            <p:ph type="subTitle" idx="1"/>
          </p:nvPr>
        </p:nvSpPr>
        <p:spPr>
          <a:xfrm>
            <a:off x="124287" y="115410"/>
            <a:ext cx="11904956" cy="6742590"/>
          </a:xfrm>
        </p:spPr>
        <p:txBody>
          <a:bodyPr>
            <a:normAutofit lnSpcReduction="10000"/>
          </a:bodyPr>
          <a:lstStyle/>
          <a:p>
            <a:pPr algn="just"/>
            <a:r>
              <a:rPr lang="en-IN" dirty="0"/>
              <a:t> class student</a:t>
            </a:r>
          </a:p>
          <a:p>
            <a:pPr algn="just"/>
            <a:r>
              <a:rPr lang="en-IN" dirty="0"/>
              <a:t> {</a:t>
            </a:r>
          </a:p>
          <a:p>
            <a:pPr algn="just"/>
            <a:r>
              <a:rPr lang="en-IN" dirty="0"/>
              <a:t>	private:</a:t>
            </a:r>
          </a:p>
          <a:p>
            <a:pPr algn="just"/>
            <a:r>
              <a:rPr lang="en-IN" dirty="0"/>
              <a:t>	int rollno;</a:t>
            </a:r>
          </a:p>
          <a:p>
            <a:pPr algn="just"/>
            <a:endParaRPr lang="en-IN" dirty="0"/>
          </a:p>
          <a:p>
            <a:pPr algn="just"/>
            <a:r>
              <a:rPr lang="en-IN" dirty="0"/>
              <a:t>	public:</a:t>
            </a:r>
          </a:p>
          <a:p>
            <a:pPr algn="just"/>
            <a:r>
              <a:rPr lang="en-IN" dirty="0"/>
              <a:t>	int getrollno;</a:t>
            </a:r>
          </a:p>
          <a:p>
            <a:pPr algn="just"/>
            <a:r>
              <a:rPr lang="en-IN" dirty="0"/>
              <a:t>	{</a:t>
            </a:r>
          </a:p>
          <a:p>
            <a:pPr algn="just"/>
            <a:r>
              <a:rPr lang="en-IN" dirty="0"/>
              <a:t>	    return rollno;</a:t>
            </a:r>
          </a:p>
          <a:p>
            <a:pPr algn="just"/>
            <a:r>
              <a:rPr lang="en-IN" dirty="0"/>
              <a:t>	}</a:t>
            </a:r>
          </a:p>
          <a:p>
            <a:pPr algn="just"/>
            <a:r>
              <a:rPr lang="en-IN" dirty="0"/>
              <a:t>	void setrollno(int i)</a:t>
            </a:r>
          </a:p>
          <a:p>
            <a:pPr algn="just"/>
            <a:r>
              <a:rPr lang="en-IN" dirty="0"/>
              <a:t>	{</a:t>
            </a:r>
          </a:p>
          <a:p>
            <a:pPr algn="just"/>
            <a:r>
              <a:rPr lang="en-IN" dirty="0"/>
              <a:t>	rollno=i;</a:t>
            </a:r>
          </a:p>
          <a:p>
            <a:pPr algn="just"/>
            <a:r>
              <a:rPr lang="en-IN" dirty="0"/>
              <a:t>}</a:t>
            </a:r>
          </a:p>
          <a:p>
            <a:pPr algn="just"/>
            <a:r>
              <a:rPr lang="en-IN" dirty="0"/>
              <a:t>};</a:t>
            </a:r>
          </a:p>
          <a:p>
            <a:pPr algn="just"/>
            <a:r>
              <a:rPr lang="en-IN" dirty="0"/>
              <a:t>int main()</a:t>
            </a:r>
          </a:p>
        </p:txBody>
      </p:sp>
    </p:spTree>
    <p:extLst>
      <p:ext uri="{BB962C8B-B14F-4D97-AF65-F5344CB8AC3E}">
        <p14:creationId xmlns:p14="http://schemas.microsoft.com/office/powerpoint/2010/main" val="231106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05CA46-EA13-4BB9-AAEA-55EFB31D6183}"/>
              </a:ext>
            </a:extLst>
          </p:cNvPr>
          <p:cNvSpPr>
            <a:spLocks noGrp="1"/>
          </p:cNvSpPr>
          <p:nvPr>
            <p:ph type="subTitle" idx="1"/>
          </p:nvPr>
        </p:nvSpPr>
        <p:spPr>
          <a:xfrm>
            <a:off x="0" y="104931"/>
            <a:ext cx="12100264" cy="6753069"/>
          </a:xfrm>
        </p:spPr>
        <p:txBody>
          <a:bodyPr/>
          <a:lstStyle/>
          <a:p>
            <a:pPr algn="just"/>
            <a:r>
              <a:rPr lang="en-IN" dirty="0"/>
              <a:t>{</a:t>
            </a:r>
          </a:p>
          <a:p>
            <a:pPr algn="just"/>
            <a:r>
              <a:rPr lang="en-IN" dirty="0"/>
              <a:t>	student A;</a:t>
            </a:r>
          </a:p>
          <a:p>
            <a:pPr algn="just"/>
            <a:r>
              <a:rPr lang="en-IN" dirty="0"/>
              <a:t>	A.rollno=1;</a:t>
            </a:r>
          </a:p>
          <a:p>
            <a:pPr algn="just"/>
            <a:r>
              <a:rPr lang="en-IN" dirty="0"/>
              <a:t>	cout&lt;&lt;A.rollno;</a:t>
            </a:r>
          </a:p>
          <a:p>
            <a:pPr algn="just"/>
            <a:endParaRPr lang="en-IN" dirty="0"/>
          </a:p>
          <a:p>
            <a:pPr algn="just"/>
            <a:r>
              <a:rPr lang="en-IN" dirty="0"/>
              <a:t>	A.setrollno(1)       //rollno initialized to 1</a:t>
            </a:r>
          </a:p>
          <a:p>
            <a:pPr algn="just"/>
            <a:r>
              <a:rPr lang="en-IN" dirty="0"/>
              <a:t>	cout&lt;&lt; A.getrollno();      //outut will be 1</a:t>
            </a:r>
          </a:p>
          <a:p>
            <a:pPr algn="just"/>
            <a:r>
              <a:rPr lang="en-IN" dirty="0"/>
              <a:t>}</a:t>
            </a:r>
          </a:p>
        </p:txBody>
      </p:sp>
    </p:spTree>
    <p:extLst>
      <p:ext uri="{BB962C8B-B14F-4D97-AF65-F5344CB8AC3E}">
        <p14:creationId xmlns:p14="http://schemas.microsoft.com/office/powerpoint/2010/main" val="394077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978D-B555-442B-BE2A-4AC2B2A9C974}"/>
              </a:ext>
            </a:extLst>
          </p:cNvPr>
          <p:cNvSpPr>
            <a:spLocks noGrp="1"/>
          </p:cNvSpPr>
          <p:nvPr>
            <p:ph type="ctrTitle"/>
          </p:nvPr>
        </p:nvSpPr>
        <p:spPr>
          <a:xfrm>
            <a:off x="0" y="0"/>
            <a:ext cx="12192000" cy="908806"/>
          </a:xfrm>
        </p:spPr>
        <p:txBody>
          <a:bodyPr>
            <a:normAutofit/>
          </a:bodyPr>
          <a:lstStyle/>
          <a:p>
            <a:pPr algn="l"/>
            <a:r>
              <a:rPr lang="en-IN" sz="4400" b="1" dirty="0"/>
              <a:t>Protected members:</a:t>
            </a:r>
          </a:p>
        </p:txBody>
      </p:sp>
      <p:sp>
        <p:nvSpPr>
          <p:cNvPr id="3" name="Subtitle 2">
            <a:extLst>
              <a:ext uri="{FF2B5EF4-FFF2-40B4-BE49-F238E27FC236}">
                <a16:creationId xmlns:a16="http://schemas.microsoft.com/office/drawing/2014/main" id="{86BEB73A-41B1-42EA-BC7C-AB7296F72A78}"/>
              </a:ext>
            </a:extLst>
          </p:cNvPr>
          <p:cNvSpPr>
            <a:spLocks noGrp="1"/>
          </p:cNvSpPr>
          <p:nvPr>
            <p:ph type="subTitle" idx="1"/>
          </p:nvPr>
        </p:nvSpPr>
        <p:spPr>
          <a:xfrm>
            <a:off x="-1" y="1233996"/>
            <a:ext cx="12191999" cy="5624004"/>
          </a:xfrm>
        </p:spPr>
        <p:txBody>
          <a:bodyPr/>
          <a:lstStyle/>
          <a:p>
            <a:pPr marL="342900" indent="-342900" algn="just">
              <a:buFont typeface="Wingdings" panose="05000000000000000000" pitchFamily="2" charset="2"/>
              <a:buChar char="§"/>
            </a:pPr>
            <a:r>
              <a:rPr lang="en-US" dirty="0"/>
              <a:t>A </a:t>
            </a:r>
            <a:r>
              <a:rPr lang="en-US" b="1" dirty="0"/>
              <a:t>protected</a:t>
            </a:r>
            <a:r>
              <a:rPr lang="en-US" dirty="0"/>
              <a:t> member variable or function is very similar to a private member but it provided one additional benefit that they can be accessed in child classes which are called derived classes.</a:t>
            </a:r>
          </a:p>
          <a:p>
            <a:pPr marL="342900" indent="-342900" algn="just">
              <a:buFont typeface="Wingdings" panose="05000000000000000000" pitchFamily="2" charset="2"/>
              <a:buChar char="§"/>
            </a:pPr>
            <a:r>
              <a:rPr lang="en-IN" b="1" dirty="0"/>
              <a:t>Example :</a:t>
            </a:r>
          </a:p>
          <a:p>
            <a:pPr algn="just"/>
            <a:r>
              <a:rPr lang="en-IN" dirty="0"/>
              <a:t>     #include&lt;iostream&gt;</a:t>
            </a:r>
          </a:p>
          <a:p>
            <a:pPr algn="just"/>
            <a:r>
              <a:rPr lang="en-IN" dirty="0"/>
              <a:t>     using </a:t>
            </a:r>
            <a:r>
              <a:rPr lang="en-IN" dirty="0" err="1"/>
              <a:t>namespace.std</a:t>
            </a:r>
            <a:endParaRPr lang="en-IN" dirty="0"/>
          </a:p>
          <a:p>
            <a:pPr algn="just"/>
            <a:r>
              <a:rPr lang="en-IN" dirty="0"/>
              <a:t>     class declaration</a:t>
            </a:r>
          </a:p>
          <a:p>
            <a:pPr algn="just"/>
            <a:r>
              <a:rPr lang="en-IN" dirty="0"/>
              <a:t>      {</a:t>
            </a:r>
          </a:p>
          <a:p>
            <a:pPr algn="just"/>
            <a:r>
              <a:rPr lang="en-IN" dirty="0"/>
              <a:t>	private:</a:t>
            </a:r>
          </a:p>
          <a:p>
            <a:pPr algn="just"/>
            <a:r>
              <a:rPr lang="en-IN" dirty="0"/>
              <a:t>		int a;</a:t>
            </a:r>
          </a:p>
          <a:p>
            <a:pPr algn="just"/>
            <a:r>
              <a:rPr lang="en-IN" dirty="0"/>
              <a:t>	public:</a:t>
            </a:r>
          </a:p>
          <a:p>
            <a:pPr algn="just"/>
            <a:r>
              <a:rPr lang="en-IN" dirty="0"/>
              <a:t>		int b;</a:t>
            </a:r>
          </a:p>
          <a:p>
            <a:pPr algn="just"/>
            <a:endParaRPr lang="en-IN" dirty="0"/>
          </a:p>
        </p:txBody>
      </p:sp>
    </p:spTree>
    <p:extLst>
      <p:ext uri="{BB962C8B-B14F-4D97-AF65-F5344CB8AC3E}">
        <p14:creationId xmlns:p14="http://schemas.microsoft.com/office/powerpoint/2010/main" val="257144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EB93E9-0EFA-4047-A36A-00C26BCE4655}"/>
              </a:ext>
            </a:extLst>
          </p:cNvPr>
          <p:cNvSpPr>
            <a:spLocks noGrp="1"/>
          </p:cNvSpPr>
          <p:nvPr>
            <p:ph type="subTitle" idx="1"/>
          </p:nvPr>
        </p:nvSpPr>
        <p:spPr>
          <a:xfrm>
            <a:off x="0" y="150920"/>
            <a:ext cx="12109142" cy="6631620"/>
          </a:xfrm>
        </p:spPr>
        <p:txBody>
          <a:bodyPr/>
          <a:lstStyle/>
          <a:p>
            <a:pPr algn="just"/>
            <a:r>
              <a:rPr lang="en-IN" dirty="0"/>
              <a:t>	Protected:</a:t>
            </a:r>
          </a:p>
          <a:p>
            <a:pPr algn="just"/>
            <a:r>
              <a:rPr lang="en-IN" dirty="0"/>
              <a:t>		int c;</a:t>
            </a:r>
          </a:p>
          <a:p>
            <a:pPr algn="just"/>
            <a:r>
              <a:rPr lang="en-IN" dirty="0"/>
              <a:t>	public:</a:t>
            </a:r>
          </a:p>
          <a:p>
            <a:pPr algn="just"/>
            <a:r>
              <a:rPr lang="en-IN" dirty="0"/>
              <a:t>		void show()</a:t>
            </a:r>
          </a:p>
          <a:p>
            <a:pPr algn="just"/>
            <a:r>
              <a:rPr lang="en-IN" dirty="0"/>
              <a:t>		{</a:t>
            </a:r>
          </a:p>
          <a:p>
            <a:pPr algn="just"/>
            <a:r>
              <a:rPr lang="en-IN" dirty="0"/>
              <a:t>		a=10;</a:t>
            </a:r>
          </a:p>
          <a:p>
            <a:pPr algn="just"/>
            <a:r>
              <a:rPr lang="en-IN" dirty="0"/>
              <a:t>		b=20;</a:t>
            </a:r>
          </a:p>
          <a:p>
            <a:pPr algn="just"/>
            <a:r>
              <a:rPr lang="en-IN" dirty="0"/>
              <a:t>		c=30;</a:t>
            </a:r>
          </a:p>
          <a:p>
            <a:pPr algn="just"/>
            <a:r>
              <a:rPr lang="en-IN" dirty="0"/>
              <a:t>		}</a:t>
            </a:r>
          </a:p>
          <a:p>
            <a:pPr algn="just"/>
            <a:r>
              <a:rPr lang="en-IN" dirty="0"/>
              <a:t>	cout&lt;&lt;“accessing variable within class”&lt;&lt;endl;</a:t>
            </a:r>
          </a:p>
          <a:p>
            <a:pPr algn="just"/>
            <a:r>
              <a:rPr lang="en-IN" dirty="0"/>
              <a:t>	cout&lt;&lt;“a”&lt;&lt;endl;</a:t>
            </a:r>
          </a:p>
          <a:p>
            <a:pPr algn="just"/>
            <a:r>
              <a:rPr lang="en-IN" dirty="0"/>
              <a:t>	cout&lt;&lt;“b”&lt;&lt;endl;</a:t>
            </a:r>
          </a:p>
          <a:p>
            <a:pPr algn="just"/>
            <a:r>
              <a:rPr lang="en-IN" dirty="0"/>
              <a:t>	cout&lt;&lt;“c”&lt;&lt;endl;</a:t>
            </a:r>
          </a:p>
        </p:txBody>
      </p:sp>
    </p:spTree>
    <p:extLst>
      <p:ext uri="{BB962C8B-B14F-4D97-AF65-F5344CB8AC3E}">
        <p14:creationId xmlns:p14="http://schemas.microsoft.com/office/powerpoint/2010/main" val="367067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94D44A-BAC0-44CB-8847-6703428C476A}"/>
              </a:ext>
            </a:extLst>
          </p:cNvPr>
          <p:cNvSpPr>
            <a:spLocks noGrp="1"/>
          </p:cNvSpPr>
          <p:nvPr>
            <p:ph type="subTitle" idx="1"/>
          </p:nvPr>
        </p:nvSpPr>
        <p:spPr>
          <a:xfrm>
            <a:off x="79899" y="106532"/>
            <a:ext cx="12038120" cy="6751468"/>
          </a:xfrm>
        </p:spPr>
        <p:txBody>
          <a:bodyPr>
            <a:normAutofit lnSpcReduction="10000"/>
          </a:bodyPr>
          <a:lstStyle/>
          <a:p>
            <a:pPr algn="just"/>
            <a:r>
              <a:rPr lang="en-IN" dirty="0"/>
              <a:t>Class sub-class: public declaration</a:t>
            </a:r>
          </a:p>
          <a:p>
            <a:pPr algn="just"/>
            <a:r>
              <a:rPr lang="en-IN" dirty="0"/>
              <a:t>{</a:t>
            </a:r>
          </a:p>
          <a:p>
            <a:pPr algn="just"/>
            <a:r>
              <a:rPr lang="en-IN" dirty="0"/>
              <a:t>	public:</a:t>
            </a:r>
          </a:p>
          <a:p>
            <a:pPr algn="just"/>
            <a:r>
              <a:rPr lang="en-IN" dirty="0"/>
              <a:t>		void show()</a:t>
            </a:r>
          </a:p>
          <a:p>
            <a:pPr algn="just"/>
            <a:r>
              <a:rPr lang="en-IN" dirty="0"/>
              <a:t>		{</a:t>
            </a:r>
          </a:p>
          <a:p>
            <a:pPr algn="just"/>
            <a:r>
              <a:rPr lang="en-IN" dirty="0"/>
              <a:t>		b=5;</a:t>
            </a:r>
          </a:p>
          <a:p>
            <a:pPr algn="just"/>
            <a:r>
              <a:rPr lang="en-IN" dirty="0"/>
              <a:t>		c=6;</a:t>
            </a:r>
          </a:p>
          <a:p>
            <a:pPr algn="just"/>
            <a:r>
              <a:rPr lang="en-IN" dirty="0"/>
              <a:t>		cout&lt;&lt;“accessing variables in sub-class”;</a:t>
            </a:r>
          </a:p>
          <a:p>
            <a:pPr algn="just"/>
            <a:r>
              <a:rPr lang="en-IN" dirty="0"/>
              <a:t>		</a:t>
            </a:r>
            <a:r>
              <a:rPr lang="en-IN" b="1" dirty="0"/>
              <a:t>// a is not accessible</a:t>
            </a:r>
          </a:p>
          <a:p>
            <a:pPr algn="just"/>
            <a:r>
              <a:rPr lang="en-IN" dirty="0"/>
              <a:t>		cout&lt;&lt;“b”&lt;&lt;endl;</a:t>
            </a:r>
          </a:p>
          <a:p>
            <a:pPr algn="just"/>
            <a:r>
              <a:rPr lang="en-IN" dirty="0"/>
              <a:t>		cout&lt;&lt;“c”&lt;&lt;endl;</a:t>
            </a:r>
          </a:p>
          <a:p>
            <a:pPr algn="just"/>
            <a:r>
              <a:rPr lang="en-IN" dirty="0"/>
              <a:t>Void main()</a:t>
            </a:r>
          </a:p>
          <a:p>
            <a:pPr algn="just"/>
            <a:r>
              <a:rPr lang="en-IN" dirty="0"/>
              <a:t>{</a:t>
            </a:r>
          </a:p>
          <a:p>
            <a:pPr algn="just"/>
            <a:r>
              <a:rPr lang="en-IN" dirty="0" err="1"/>
              <a:t>Declaration.d</a:t>
            </a:r>
            <a:r>
              <a:rPr lang="en-IN" dirty="0"/>
              <a:t>;</a:t>
            </a:r>
          </a:p>
          <a:p>
            <a:pPr algn="just"/>
            <a:r>
              <a:rPr lang="en-IN" dirty="0" err="1"/>
              <a:t>d.show</a:t>
            </a:r>
            <a:r>
              <a:rPr lang="en-IN" dirty="0"/>
              <a:t>();</a:t>
            </a:r>
          </a:p>
        </p:txBody>
      </p:sp>
    </p:spTree>
    <p:extLst>
      <p:ext uri="{BB962C8B-B14F-4D97-AF65-F5344CB8AC3E}">
        <p14:creationId xmlns:p14="http://schemas.microsoft.com/office/powerpoint/2010/main" val="428197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154C5-608C-40F0-96D6-E12256EE4BEC}"/>
              </a:ext>
            </a:extLst>
          </p:cNvPr>
          <p:cNvSpPr>
            <a:spLocks noGrp="1"/>
          </p:cNvSpPr>
          <p:nvPr>
            <p:ph idx="1"/>
          </p:nvPr>
        </p:nvSpPr>
        <p:spPr>
          <a:xfrm>
            <a:off x="62144" y="115410"/>
            <a:ext cx="11291656" cy="6742590"/>
          </a:xfrm>
        </p:spPr>
        <p:txBody>
          <a:bodyPr>
            <a:normAutofit lnSpcReduction="10000"/>
          </a:bodyPr>
          <a:lstStyle/>
          <a:p>
            <a:pPr marL="0" indent="0" algn="just">
              <a:buNone/>
            </a:pPr>
            <a:r>
              <a:rPr lang="en-IN" sz="2400" dirty="0"/>
              <a:t>Sub-class s;</a:t>
            </a:r>
          </a:p>
          <a:p>
            <a:pPr marL="0" indent="0" algn="just">
              <a:buNone/>
            </a:pPr>
            <a:r>
              <a:rPr lang="en-IN" sz="2400" dirty="0" err="1"/>
              <a:t>s.show</a:t>
            </a:r>
            <a:r>
              <a:rPr lang="en-IN" sz="2400" dirty="0"/>
              <a:t>();</a:t>
            </a:r>
          </a:p>
          <a:p>
            <a:pPr marL="0" indent="0" algn="just">
              <a:buNone/>
            </a:pPr>
            <a:r>
              <a:rPr lang="en-IN" sz="2400" dirty="0"/>
              <a:t>Cout&lt;&lt;“accessing variables outside the class”&lt;&lt;endl;</a:t>
            </a:r>
          </a:p>
          <a:p>
            <a:pPr marL="0" indent="0" algn="just">
              <a:buNone/>
            </a:pPr>
            <a:r>
              <a:rPr lang="en-IN" sz="2400" dirty="0"/>
              <a:t>Cout&lt;&lt;</a:t>
            </a:r>
            <a:r>
              <a:rPr lang="en-IN" sz="2400" dirty="0" err="1"/>
              <a:t>d.b</a:t>
            </a:r>
            <a:r>
              <a:rPr lang="en-IN" sz="2400" dirty="0"/>
              <a:t>&lt;&lt;endl;</a:t>
            </a:r>
          </a:p>
          <a:p>
            <a:pPr marL="0" indent="0" algn="just">
              <a:buNone/>
            </a:pPr>
            <a:r>
              <a:rPr lang="en-IN" sz="2400" dirty="0"/>
              <a:t>}</a:t>
            </a:r>
          </a:p>
          <a:p>
            <a:pPr marL="0" indent="0" algn="just">
              <a:buNone/>
            </a:pPr>
            <a:endParaRPr lang="en-IN" sz="2400" dirty="0"/>
          </a:p>
          <a:p>
            <a:pPr marL="0" indent="0" algn="just">
              <a:buNone/>
            </a:pPr>
            <a:r>
              <a:rPr lang="en-IN" sz="2400" dirty="0"/>
              <a:t>Output : </a:t>
            </a:r>
          </a:p>
          <a:p>
            <a:pPr marL="0" indent="0" algn="just">
              <a:buNone/>
            </a:pPr>
            <a:r>
              <a:rPr lang="en-IN" sz="2400" dirty="0"/>
              <a:t>accessing variables within  the class</a:t>
            </a:r>
          </a:p>
          <a:p>
            <a:pPr marL="0" indent="0">
              <a:buNone/>
            </a:pPr>
            <a:r>
              <a:rPr lang="en-IN" sz="2400" dirty="0"/>
              <a:t> a=10</a:t>
            </a:r>
          </a:p>
          <a:p>
            <a:pPr marL="0" indent="0">
              <a:buNone/>
            </a:pPr>
            <a:r>
              <a:rPr lang="en-IN" sz="2400" dirty="0"/>
              <a:t> b=20</a:t>
            </a:r>
          </a:p>
          <a:p>
            <a:pPr marL="0" indent="0">
              <a:buNone/>
            </a:pPr>
            <a:r>
              <a:rPr lang="en-IN" sz="2400" dirty="0"/>
              <a:t> c=30</a:t>
            </a:r>
          </a:p>
          <a:p>
            <a:pPr marL="0" indent="0">
              <a:buNone/>
            </a:pPr>
            <a:r>
              <a:rPr lang="en-IN" sz="2400" dirty="0"/>
              <a:t>accessing variables in sub-class</a:t>
            </a:r>
          </a:p>
          <a:p>
            <a:pPr marL="0" indent="0">
              <a:buNone/>
            </a:pPr>
            <a:r>
              <a:rPr lang="en-IN" sz="2400" dirty="0"/>
              <a:t> b=5</a:t>
            </a:r>
          </a:p>
          <a:p>
            <a:pPr marL="0" indent="0">
              <a:buNone/>
            </a:pPr>
            <a:r>
              <a:rPr lang="en-IN" sz="2400" dirty="0"/>
              <a:t> c=6</a:t>
            </a:r>
          </a:p>
          <a:p>
            <a:pPr marL="0" indent="0">
              <a:buNone/>
            </a:pPr>
            <a:r>
              <a:rPr lang="en-IN" sz="2400" dirty="0"/>
              <a:t>accessing variables outside the class</a:t>
            </a:r>
          </a:p>
          <a:p>
            <a:pPr marL="0" indent="0">
              <a:buNone/>
            </a:pPr>
            <a:r>
              <a:rPr lang="en-IN" sz="2400" dirty="0"/>
              <a:t>b=20</a:t>
            </a:r>
          </a:p>
        </p:txBody>
      </p:sp>
    </p:spTree>
    <p:extLst>
      <p:ext uri="{BB962C8B-B14F-4D97-AF65-F5344CB8AC3E}">
        <p14:creationId xmlns:p14="http://schemas.microsoft.com/office/powerpoint/2010/main" val="63257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5645-42AC-4F3C-97CD-47AD922E394C}"/>
              </a:ext>
            </a:extLst>
          </p:cNvPr>
          <p:cNvSpPr>
            <a:spLocks noGrp="1"/>
          </p:cNvSpPr>
          <p:nvPr>
            <p:ph type="ctrTitle"/>
          </p:nvPr>
        </p:nvSpPr>
        <p:spPr>
          <a:xfrm>
            <a:off x="1524000" y="1122363"/>
            <a:ext cx="9144000" cy="3005754"/>
          </a:xfrm>
        </p:spPr>
        <p:txBody>
          <a:bodyPr/>
          <a:lstStyle/>
          <a:p>
            <a:r>
              <a:rPr lang="en-IN" dirty="0"/>
              <a:t>THANK YOU</a:t>
            </a:r>
          </a:p>
        </p:txBody>
      </p:sp>
    </p:spTree>
    <p:extLst>
      <p:ext uri="{BB962C8B-B14F-4D97-AF65-F5344CB8AC3E}">
        <p14:creationId xmlns:p14="http://schemas.microsoft.com/office/powerpoint/2010/main" val="324105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F10C-C6CE-4A16-8D82-C676BCB46D1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A28CC28-F4ED-4001-A373-854DDD4F2B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2361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EC5A90-ACE6-4BFC-A323-B04E1D5F5DE6}"/>
              </a:ext>
            </a:extLst>
          </p:cNvPr>
          <p:cNvSpPr>
            <a:spLocks noGrp="1"/>
          </p:cNvSpPr>
          <p:nvPr>
            <p:ph type="subTitle" idx="1"/>
          </p:nvPr>
        </p:nvSpPr>
        <p:spPr>
          <a:xfrm>
            <a:off x="142043" y="301841"/>
            <a:ext cx="11825056" cy="6462943"/>
          </a:xfrm>
        </p:spPr>
        <p:txBody>
          <a:bodyPr>
            <a:normAutofit/>
          </a:bodyPr>
          <a:lstStyle/>
          <a:p>
            <a:pPr algn="just"/>
            <a:r>
              <a:rPr lang="en-IN" sz="4000" b="1" dirty="0"/>
              <a:t>Contents:</a:t>
            </a:r>
          </a:p>
          <a:p>
            <a:pPr marL="342900" indent="-342900" algn="just">
              <a:buFont typeface="Wingdings" panose="05000000000000000000" pitchFamily="2" charset="2"/>
              <a:buChar char="§"/>
            </a:pPr>
            <a:r>
              <a:rPr lang="en-IN" dirty="0"/>
              <a:t>Introduction</a:t>
            </a:r>
          </a:p>
          <a:p>
            <a:pPr marL="342900" indent="-342900" algn="just">
              <a:buFont typeface="Wingdings" panose="05000000000000000000" pitchFamily="2" charset="2"/>
              <a:buChar char="§"/>
            </a:pPr>
            <a:r>
              <a:rPr lang="en-IN" dirty="0"/>
              <a:t>Class access modifier</a:t>
            </a:r>
          </a:p>
          <a:p>
            <a:pPr marL="342900" indent="-342900" algn="just">
              <a:buFont typeface="Wingdings" panose="05000000000000000000" pitchFamily="2" charset="2"/>
              <a:buChar char="§"/>
            </a:pPr>
            <a:r>
              <a:rPr lang="en-IN" dirty="0"/>
              <a:t>Public members</a:t>
            </a:r>
          </a:p>
          <a:p>
            <a:pPr marL="342900" indent="-342900" algn="just">
              <a:buFont typeface="Wingdings" panose="05000000000000000000" pitchFamily="2" charset="2"/>
              <a:buChar char="§"/>
            </a:pPr>
            <a:r>
              <a:rPr lang="en-IN" dirty="0"/>
              <a:t>Private members</a:t>
            </a:r>
          </a:p>
          <a:p>
            <a:pPr marL="342900" indent="-342900" algn="just">
              <a:buFont typeface="Wingdings" panose="05000000000000000000" pitchFamily="2" charset="2"/>
              <a:buChar char="§"/>
            </a:pPr>
            <a:r>
              <a:rPr lang="en-IN" dirty="0"/>
              <a:t>Protected members   </a:t>
            </a:r>
          </a:p>
        </p:txBody>
      </p:sp>
    </p:spTree>
    <p:extLst>
      <p:ext uri="{BB962C8B-B14F-4D97-AF65-F5344CB8AC3E}">
        <p14:creationId xmlns:p14="http://schemas.microsoft.com/office/powerpoint/2010/main" val="289884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090A-6DB8-4C1D-A031-0AB805F74057}"/>
              </a:ext>
            </a:extLst>
          </p:cNvPr>
          <p:cNvSpPr>
            <a:spLocks noGrp="1"/>
          </p:cNvSpPr>
          <p:nvPr>
            <p:ph type="ctrTitle"/>
          </p:nvPr>
        </p:nvSpPr>
        <p:spPr>
          <a:xfrm>
            <a:off x="0" y="0"/>
            <a:ext cx="12192000" cy="1171852"/>
          </a:xfrm>
        </p:spPr>
        <p:txBody>
          <a:bodyPr/>
          <a:lstStyle/>
          <a:p>
            <a:r>
              <a:rPr lang="en-IN" dirty="0"/>
              <a:t>INTRODUCTION</a:t>
            </a:r>
          </a:p>
        </p:txBody>
      </p:sp>
      <p:sp>
        <p:nvSpPr>
          <p:cNvPr id="3" name="Subtitle 2">
            <a:extLst>
              <a:ext uri="{FF2B5EF4-FFF2-40B4-BE49-F238E27FC236}">
                <a16:creationId xmlns:a16="http://schemas.microsoft.com/office/drawing/2014/main" id="{C43134E0-1CB3-4FA5-9D54-A479A766689D}"/>
              </a:ext>
            </a:extLst>
          </p:cNvPr>
          <p:cNvSpPr>
            <a:spLocks noGrp="1"/>
          </p:cNvSpPr>
          <p:nvPr>
            <p:ph type="subTitle" idx="1"/>
          </p:nvPr>
        </p:nvSpPr>
        <p:spPr>
          <a:xfrm>
            <a:off x="71021" y="1837676"/>
            <a:ext cx="12120979" cy="5375429"/>
          </a:xfrm>
        </p:spPr>
        <p:txBody>
          <a:bodyPr/>
          <a:lstStyle/>
          <a:p>
            <a:pPr marL="342900" indent="-342900" algn="just">
              <a:buFont typeface="Wingdings" panose="05000000000000000000" pitchFamily="2" charset="2"/>
              <a:buChar char="§"/>
            </a:pPr>
            <a:r>
              <a:rPr lang="en-US" dirty="0"/>
              <a:t>The main purpose of C++ programming is to add object orientation to the C programming language and classes are the central feature of C++ that supports object-oriented programming and are often called user-defined types.</a:t>
            </a:r>
          </a:p>
          <a:p>
            <a:pPr marL="342900" indent="-342900" algn="just">
              <a:buFont typeface="Wingdings" panose="05000000000000000000" pitchFamily="2" charset="2"/>
              <a:buChar char="§"/>
            </a:pPr>
            <a:r>
              <a:rPr lang="en-US" dirty="0"/>
              <a:t>A class is used to specify the form of an object and it combines data representation and methods for manipulating that data into one neat package. The data and functions within a class are called members of the class.</a:t>
            </a:r>
          </a:p>
          <a:p>
            <a:pPr marL="342900" indent="-342900" algn="just">
              <a:buFont typeface="Wingdings" panose="05000000000000000000" pitchFamily="2" charset="2"/>
              <a:buChar char="§"/>
            </a:pPr>
            <a:r>
              <a:rPr lang="en-US" dirty="0"/>
              <a:t>When you define a class, you define a blueprint for a data type.</a:t>
            </a:r>
          </a:p>
          <a:p>
            <a:pPr marL="342900" indent="-342900" algn="just">
              <a:buFont typeface="Wingdings" panose="05000000000000000000" pitchFamily="2" charset="2"/>
              <a:buChar char="§"/>
            </a:pPr>
            <a:r>
              <a:rPr lang="en-US" dirty="0"/>
              <a:t>A class definition starts with the keyword </a:t>
            </a:r>
            <a:r>
              <a:rPr lang="en-US" b="1" dirty="0"/>
              <a:t>class</a:t>
            </a:r>
            <a:r>
              <a:rPr lang="en-US" dirty="0"/>
              <a:t> followed by the class name; and the class body, enclosed by a pair of curly braces.</a:t>
            </a:r>
            <a:endParaRPr lang="en-IN" dirty="0"/>
          </a:p>
        </p:txBody>
      </p:sp>
    </p:spTree>
    <p:extLst>
      <p:ext uri="{BB962C8B-B14F-4D97-AF65-F5344CB8AC3E}">
        <p14:creationId xmlns:p14="http://schemas.microsoft.com/office/powerpoint/2010/main" val="418492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73BD169C-86DA-4AEF-9BF4-288873DDB141}"/>
              </a:ext>
            </a:extLst>
          </p:cNvPr>
          <p:cNvSpPr>
            <a:spLocks noGrp="1"/>
          </p:cNvSpPr>
          <p:nvPr>
            <p:ph type="subTitle" idx="1"/>
          </p:nvPr>
        </p:nvSpPr>
        <p:spPr>
          <a:xfrm>
            <a:off x="0" y="381740"/>
            <a:ext cx="12192000" cy="35901289"/>
          </a:xfrm>
        </p:spPr>
        <p:txBody>
          <a:bodyPr>
            <a:normAutofit/>
          </a:bodyPr>
          <a:lstStyle/>
          <a:p>
            <a:pPr marL="342900" indent="-342900" algn="just">
              <a:buFont typeface="Wingdings" panose="05000000000000000000" pitchFamily="2" charset="2"/>
              <a:buChar char="§"/>
            </a:pPr>
            <a:r>
              <a:rPr lang="en-US" dirty="0"/>
              <a:t>A class definition starts with the keyword </a:t>
            </a:r>
            <a:r>
              <a:rPr lang="en-US" b="1" dirty="0"/>
              <a:t>class</a:t>
            </a:r>
            <a:r>
              <a:rPr lang="en-US" dirty="0"/>
              <a:t> followed by the class name; and the class body, enclosed by a pair of curly braces. A class definition must be followed either by a semicolon or a list of declarations. For example, we defined the Box data type using the keyword </a:t>
            </a:r>
            <a:r>
              <a:rPr lang="en-US" b="1" dirty="0"/>
              <a:t>class</a:t>
            </a:r>
            <a:r>
              <a:rPr lang="en-US" dirty="0"/>
              <a:t> as follows −</a:t>
            </a:r>
          </a:p>
          <a:p>
            <a:pPr algn="just"/>
            <a:r>
              <a:rPr lang="en-IN" dirty="0"/>
              <a:t>    </a:t>
            </a:r>
          </a:p>
          <a:p>
            <a:pPr algn="just"/>
            <a:r>
              <a:rPr lang="en-IN" dirty="0"/>
              <a:t>     class Box{	</a:t>
            </a:r>
          </a:p>
          <a:p>
            <a:pPr algn="just"/>
            <a:r>
              <a:rPr lang="en-IN" dirty="0"/>
              <a:t>	public:</a:t>
            </a:r>
          </a:p>
          <a:p>
            <a:pPr algn="just"/>
            <a:r>
              <a:rPr lang="en-IN" dirty="0"/>
              <a:t>	double length;</a:t>
            </a:r>
          </a:p>
          <a:p>
            <a:pPr algn="just"/>
            <a:r>
              <a:rPr lang="en-IN" dirty="0"/>
              <a:t>	double breadth;</a:t>
            </a:r>
          </a:p>
          <a:p>
            <a:pPr algn="just"/>
            <a:r>
              <a:rPr lang="en-IN" dirty="0"/>
              <a:t>	double height;</a:t>
            </a:r>
          </a:p>
          <a:p>
            <a:pPr algn="just"/>
            <a:r>
              <a:rPr lang="en-IN" dirty="0"/>
              <a:t>     };</a:t>
            </a:r>
          </a:p>
        </p:txBody>
      </p:sp>
    </p:spTree>
    <p:extLst>
      <p:ext uri="{BB962C8B-B14F-4D97-AF65-F5344CB8AC3E}">
        <p14:creationId xmlns:p14="http://schemas.microsoft.com/office/powerpoint/2010/main" val="37184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A422-5AF0-4789-BD93-2CF15195F16F}"/>
              </a:ext>
            </a:extLst>
          </p:cNvPr>
          <p:cNvSpPr>
            <a:spLocks noGrp="1"/>
          </p:cNvSpPr>
          <p:nvPr>
            <p:ph type="ctrTitle"/>
          </p:nvPr>
        </p:nvSpPr>
        <p:spPr>
          <a:xfrm>
            <a:off x="0" y="84338"/>
            <a:ext cx="12192000" cy="1237280"/>
          </a:xfrm>
        </p:spPr>
        <p:txBody>
          <a:bodyPr>
            <a:normAutofit/>
          </a:bodyPr>
          <a:lstStyle/>
          <a:p>
            <a:r>
              <a:rPr lang="en-IN" dirty="0"/>
              <a:t>CLASS ACCESS MODIFIERS</a:t>
            </a:r>
          </a:p>
        </p:txBody>
      </p:sp>
      <p:sp>
        <p:nvSpPr>
          <p:cNvPr id="6" name="Subtitle 5">
            <a:extLst>
              <a:ext uri="{FF2B5EF4-FFF2-40B4-BE49-F238E27FC236}">
                <a16:creationId xmlns:a16="http://schemas.microsoft.com/office/drawing/2014/main" id="{E27A1D5E-ACCA-4765-B1B7-229B94775CCE}"/>
              </a:ext>
            </a:extLst>
          </p:cNvPr>
          <p:cNvSpPr>
            <a:spLocks noGrp="1"/>
          </p:cNvSpPr>
          <p:nvPr>
            <p:ph type="subTitle" idx="1"/>
          </p:nvPr>
        </p:nvSpPr>
        <p:spPr>
          <a:xfrm>
            <a:off x="-1" y="1589102"/>
            <a:ext cx="12073631" cy="5184559"/>
          </a:xfrm>
        </p:spPr>
        <p:txBody>
          <a:bodyPr>
            <a:normAutofit/>
          </a:bodyPr>
          <a:lstStyle/>
          <a:p>
            <a:pPr marL="342900" indent="-342900" algn="just">
              <a:buFont typeface="Wingdings" panose="05000000000000000000" pitchFamily="2" charset="2"/>
              <a:buChar char="§"/>
            </a:pPr>
            <a:r>
              <a:rPr lang="en-US" dirty="0"/>
              <a:t>Data hiding is one of the important features of Object Oriented Programming which allows preventing the functions of a program to access directly the internal representation of a class type.</a:t>
            </a:r>
          </a:p>
          <a:p>
            <a:pPr marL="342900" indent="-342900" algn="just">
              <a:buFont typeface="Wingdings" panose="05000000000000000000" pitchFamily="2" charset="2"/>
              <a:buChar char="§"/>
            </a:pPr>
            <a:r>
              <a:rPr lang="en-US" dirty="0"/>
              <a:t>The access restriction to the class members is specified by the labeled </a:t>
            </a:r>
            <a:r>
              <a:rPr lang="en-US" b="1" dirty="0"/>
              <a:t>public, private,</a:t>
            </a:r>
            <a:r>
              <a:rPr lang="en-US" dirty="0"/>
              <a:t> and </a:t>
            </a:r>
            <a:r>
              <a:rPr lang="en-US" b="1" dirty="0"/>
              <a:t>protected</a:t>
            </a:r>
            <a:r>
              <a:rPr lang="en-US" dirty="0"/>
              <a:t> sections within the class body. The keywords public, private, and protected are called access specifiers.</a:t>
            </a:r>
          </a:p>
          <a:p>
            <a:pPr marL="342900" indent="-342900" algn="just">
              <a:buFont typeface="Wingdings" panose="05000000000000000000" pitchFamily="2" charset="2"/>
              <a:buChar char="§"/>
            </a:pPr>
            <a:r>
              <a:rPr lang="en-US" dirty="0"/>
              <a:t>A class can have multiple public, protected, or private labeled sections. Each section remains in effect until either another section label or the closing right brace of the class body is seen.</a:t>
            </a:r>
          </a:p>
          <a:p>
            <a:pPr marL="342900" indent="-342900" algn="just">
              <a:buFont typeface="Wingdings" panose="05000000000000000000" pitchFamily="2" charset="2"/>
              <a:buChar char="§"/>
            </a:pPr>
            <a:r>
              <a:rPr lang="en-US" dirty="0"/>
              <a:t>The default access for members and classes is private.</a:t>
            </a:r>
          </a:p>
        </p:txBody>
      </p:sp>
    </p:spTree>
    <p:extLst>
      <p:ext uri="{BB962C8B-B14F-4D97-AF65-F5344CB8AC3E}">
        <p14:creationId xmlns:p14="http://schemas.microsoft.com/office/powerpoint/2010/main" val="337010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70F61E-4C26-4D4A-9BC1-7E2E9EA0A990}"/>
              </a:ext>
            </a:extLst>
          </p:cNvPr>
          <p:cNvSpPr>
            <a:spLocks noGrp="1"/>
          </p:cNvSpPr>
          <p:nvPr>
            <p:ph type="subTitle" idx="1"/>
          </p:nvPr>
        </p:nvSpPr>
        <p:spPr>
          <a:xfrm>
            <a:off x="269823" y="164892"/>
            <a:ext cx="11922177" cy="6693108"/>
          </a:xfrm>
        </p:spPr>
        <p:txBody>
          <a:bodyPr/>
          <a:lstStyle/>
          <a:p>
            <a:pPr algn="just"/>
            <a:r>
              <a:rPr lang="en-IN" dirty="0"/>
              <a:t>Example:    </a:t>
            </a:r>
          </a:p>
          <a:p>
            <a:pPr algn="just"/>
            <a:r>
              <a:rPr lang="en-IN" dirty="0"/>
              <a:t> Class Base{</a:t>
            </a:r>
          </a:p>
          <a:p>
            <a:pPr algn="just"/>
            <a:r>
              <a:rPr lang="en-IN" dirty="0"/>
              <a:t>	public:</a:t>
            </a:r>
          </a:p>
          <a:p>
            <a:pPr algn="just"/>
            <a:r>
              <a:rPr lang="en-IN" dirty="0"/>
              <a:t>	//public members go here</a:t>
            </a:r>
          </a:p>
          <a:p>
            <a:pPr algn="just"/>
            <a:r>
              <a:rPr lang="en-IN" dirty="0"/>
              <a:t>	</a:t>
            </a:r>
          </a:p>
          <a:p>
            <a:pPr algn="just"/>
            <a:r>
              <a:rPr lang="en-IN" dirty="0"/>
              <a:t>	protected:</a:t>
            </a:r>
          </a:p>
          <a:p>
            <a:pPr algn="just"/>
            <a:r>
              <a:rPr lang="en-IN" dirty="0"/>
              <a:t>	//protected members go here</a:t>
            </a:r>
          </a:p>
          <a:p>
            <a:pPr algn="just"/>
            <a:endParaRPr lang="en-IN" dirty="0"/>
          </a:p>
          <a:p>
            <a:pPr algn="just"/>
            <a:r>
              <a:rPr lang="en-IN" dirty="0"/>
              <a:t>	private:</a:t>
            </a:r>
          </a:p>
          <a:p>
            <a:pPr algn="just"/>
            <a:r>
              <a:rPr lang="en-IN" dirty="0"/>
              <a:t>	//private members go here</a:t>
            </a:r>
          </a:p>
          <a:p>
            <a:pPr algn="just"/>
            <a:endParaRPr lang="en-IN" dirty="0"/>
          </a:p>
          <a:p>
            <a:pPr algn="just"/>
            <a:r>
              <a:rPr lang="en-IN" dirty="0"/>
              <a:t>};</a:t>
            </a:r>
          </a:p>
        </p:txBody>
      </p:sp>
    </p:spTree>
    <p:extLst>
      <p:ext uri="{BB962C8B-B14F-4D97-AF65-F5344CB8AC3E}">
        <p14:creationId xmlns:p14="http://schemas.microsoft.com/office/powerpoint/2010/main" val="264745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C8BE-844A-4496-9D74-B6308C18124E}"/>
              </a:ext>
            </a:extLst>
          </p:cNvPr>
          <p:cNvSpPr>
            <a:spLocks noGrp="1"/>
          </p:cNvSpPr>
          <p:nvPr>
            <p:ph type="title"/>
          </p:nvPr>
        </p:nvSpPr>
        <p:spPr>
          <a:xfrm>
            <a:off x="0" y="0"/>
            <a:ext cx="12100264" cy="1325563"/>
          </a:xfrm>
        </p:spPr>
        <p:txBody>
          <a:bodyPr/>
          <a:lstStyle/>
          <a:p>
            <a:r>
              <a:rPr lang="en-IN" b="1" dirty="0"/>
              <a:t>Public members:</a:t>
            </a:r>
          </a:p>
        </p:txBody>
      </p:sp>
      <p:sp>
        <p:nvSpPr>
          <p:cNvPr id="3" name="Content Placeholder 2">
            <a:extLst>
              <a:ext uri="{FF2B5EF4-FFF2-40B4-BE49-F238E27FC236}">
                <a16:creationId xmlns:a16="http://schemas.microsoft.com/office/drawing/2014/main" id="{B41D0922-5A9C-4D96-BABD-7F1B1B936C0A}"/>
              </a:ext>
            </a:extLst>
          </p:cNvPr>
          <p:cNvSpPr>
            <a:spLocks noGrp="1"/>
          </p:cNvSpPr>
          <p:nvPr>
            <p:ph idx="1"/>
          </p:nvPr>
        </p:nvSpPr>
        <p:spPr>
          <a:xfrm>
            <a:off x="-1" y="1618938"/>
            <a:ext cx="12100263" cy="5366478"/>
          </a:xfrm>
        </p:spPr>
        <p:txBody>
          <a:bodyPr>
            <a:normAutofit lnSpcReduction="10000"/>
          </a:bodyPr>
          <a:lstStyle/>
          <a:p>
            <a:pPr algn="just">
              <a:buFont typeface="Wingdings" panose="05000000000000000000" pitchFamily="2" charset="2"/>
              <a:buChar char="§"/>
            </a:pPr>
            <a:r>
              <a:rPr lang="en-US" dirty="0"/>
              <a:t>A </a:t>
            </a:r>
            <a:r>
              <a:rPr lang="en-US" b="1" dirty="0"/>
              <a:t>public</a:t>
            </a:r>
            <a:r>
              <a:rPr lang="en-US" dirty="0"/>
              <a:t> member is accessible from </a:t>
            </a:r>
            <a:r>
              <a:rPr lang="en-US" b="1" dirty="0"/>
              <a:t>anywhere outside the class </a:t>
            </a:r>
            <a:r>
              <a:rPr lang="en-US" dirty="0"/>
              <a:t>but within a program. </a:t>
            </a:r>
          </a:p>
          <a:p>
            <a:pPr algn="just">
              <a:buFont typeface="Wingdings" panose="05000000000000000000" pitchFamily="2" charset="2"/>
              <a:buChar char="§"/>
            </a:pPr>
            <a:r>
              <a:rPr lang="en-US" dirty="0"/>
              <a:t>The public data members of objects of a class can be accessed using the direct member access operator (.).</a:t>
            </a:r>
          </a:p>
          <a:p>
            <a:pPr algn="just">
              <a:buFont typeface="Wingdings" panose="05000000000000000000" pitchFamily="2" charset="2"/>
              <a:buChar char="§"/>
            </a:pPr>
            <a:r>
              <a:rPr lang="en-US" dirty="0"/>
              <a:t>Example :</a:t>
            </a:r>
          </a:p>
          <a:p>
            <a:pPr marL="0" indent="0" algn="just">
              <a:buNone/>
            </a:pPr>
            <a:r>
              <a:rPr lang="en-US" dirty="0"/>
              <a:t>  #include&lt;iostream&gt;</a:t>
            </a:r>
          </a:p>
          <a:p>
            <a:pPr marL="0" indent="0" algn="just">
              <a:buNone/>
            </a:pPr>
            <a:endParaRPr lang="en-US" dirty="0"/>
          </a:p>
          <a:p>
            <a:pPr marL="0" indent="0" algn="just">
              <a:buNone/>
            </a:pPr>
            <a:r>
              <a:rPr lang="en-US" dirty="0"/>
              <a:t>  using namespace.std;</a:t>
            </a:r>
          </a:p>
          <a:p>
            <a:pPr marL="0" indent="0" algn="just">
              <a:buNone/>
            </a:pPr>
            <a:r>
              <a:rPr lang="en-US" dirty="0"/>
              <a:t>  class box{</a:t>
            </a:r>
          </a:p>
          <a:p>
            <a:pPr marL="0" indent="0" algn="just">
              <a:buNone/>
            </a:pPr>
            <a:r>
              <a:rPr lang="en-US" dirty="0"/>
              <a:t>	public:</a:t>
            </a:r>
          </a:p>
          <a:p>
            <a:pPr marL="0" indent="0" algn="just">
              <a:buNone/>
            </a:pPr>
            <a:r>
              <a:rPr lang="en-US" dirty="0"/>
              <a:t>	      double length;</a:t>
            </a:r>
          </a:p>
          <a:p>
            <a:pPr marL="0" indent="0" algn="just">
              <a:buNone/>
            </a:pPr>
            <a:r>
              <a:rPr lang="en-US" dirty="0"/>
              <a:t>	</a:t>
            </a:r>
          </a:p>
          <a:p>
            <a:pPr algn="just">
              <a:buFont typeface="Wingdings" panose="05000000000000000000" pitchFamily="2" charset="2"/>
              <a:buChar char="§"/>
            </a:pPr>
            <a:endParaRPr lang="en-IN" sz="2400" dirty="0"/>
          </a:p>
        </p:txBody>
      </p:sp>
    </p:spTree>
    <p:extLst>
      <p:ext uri="{BB962C8B-B14F-4D97-AF65-F5344CB8AC3E}">
        <p14:creationId xmlns:p14="http://schemas.microsoft.com/office/powerpoint/2010/main" val="315122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FC33F2-C420-4D34-945C-92F5A23D35B9}"/>
              </a:ext>
            </a:extLst>
          </p:cNvPr>
          <p:cNvSpPr>
            <a:spLocks noGrp="1"/>
          </p:cNvSpPr>
          <p:nvPr>
            <p:ph type="subTitle" idx="1"/>
          </p:nvPr>
        </p:nvSpPr>
        <p:spPr>
          <a:xfrm>
            <a:off x="0" y="164892"/>
            <a:ext cx="12192000" cy="6693108"/>
          </a:xfrm>
        </p:spPr>
        <p:txBody>
          <a:bodyPr/>
          <a:lstStyle/>
          <a:p>
            <a:pPr algn="just"/>
            <a:r>
              <a:rPr lang="en-IN" dirty="0"/>
              <a:t>	double breadth;</a:t>
            </a:r>
          </a:p>
          <a:p>
            <a:pPr algn="just"/>
            <a:r>
              <a:rPr lang="en-IN" dirty="0"/>
              <a:t>	double height;</a:t>
            </a:r>
          </a:p>
          <a:p>
            <a:pPr algn="just"/>
            <a:r>
              <a:rPr lang="en-IN" dirty="0"/>
              <a:t>};</a:t>
            </a:r>
          </a:p>
          <a:p>
            <a:pPr algn="just"/>
            <a:r>
              <a:rPr lang="en-IN" dirty="0"/>
              <a:t> int main() {</a:t>
            </a:r>
          </a:p>
          <a:p>
            <a:pPr algn="just"/>
            <a:r>
              <a:rPr lang="en-IN" dirty="0"/>
              <a:t>	box box1;        //declare box1 of type box</a:t>
            </a:r>
          </a:p>
          <a:p>
            <a:pPr algn="just"/>
            <a:r>
              <a:rPr lang="en-IN" dirty="0"/>
              <a:t>	box box2;      //declare box2 of type box</a:t>
            </a:r>
          </a:p>
          <a:p>
            <a:pPr algn="just"/>
            <a:r>
              <a:rPr lang="en-IN" dirty="0"/>
              <a:t>	double volume=0.0;</a:t>
            </a:r>
          </a:p>
          <a:p>
            <a:pPr algn="just"/>
            <a:endParaRPr lang="en-IN" dirty="0"/>
          </a:p>
          <a:p>
            <a:pPr algn="just"/>
            <a:r>
              <a:rPr lang="en-IN" dirty="0"/>
              <a:t>	//box 1 specification</a:t>
            </a:r>
          </a:p>
          <a:p>
            <a:pPr algn="just"/>
            <a:r>
              <a:rPr lang="en-IN" dirty="0"/>
              <a:t>	box1.height=5.0;</a:t>
            </a:r>
          </a:p>
          <a:p>
            <a:pPr algn="just"/>
            <a:r>
              <a:rPr lang="en-IN" dirty="0"/>
              <a:t>	box1.length=6.0;</a:t>
            </a:r>
          </a:p>
          <a:p>
            <a:pPr algn="just"/>
            <a:r>
              <a:rPr lang="en-IN" dirty="0"/>
              <a:t>	box1.breadth=7.0;</a:t>
            </a:r>
          </a:p>
          <a:p>
            <a:pPr algn="just"/>
            <a:endParaRPr lang="en-IN" dirty="0"/>
          </a:p>
          <a:p>
            <a:pPr algn="just"/>
            <a:r>
              <a:rPr lang="en-IN" dirty="0"/>
              <a:t>	//box 2 specification</a:t>
            </a:r>
          </a:p>
        </p:txBody>
      </p:sp>
    </p:spTree>
    <p:extLst>
      <p:ext uri="{BB962C8B-B14F-4D97-AF65-F5344CB8AC3E}">
        <p14:creationId xmlns:p14="http://schemas.microsoft.com/office/powerpoint/2010/main" val="45275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A6D4C5-AFEC-40AB-B582-98019B29000E}"/>
              </a:ext>
            </a:extLst>
          </p:cNvPr>
          <p:cNvSpPr>
            <a:spLocks noGrp="1"/>
          </p:cNvSpPr>
          <p:nvPr>
            <p:ph type="subTitle" idx="1"/>
          </p:nvPr>
        </p:nvSpPr>
        <p:spPr>
          <a:xfrm>
            <a:off x="0" y="119921"/>
            <a:ext cx="12192000" cy="6738079"/>
          </a:xfrm>
        </p:spPr>
        <p:txBody>
          <a:bodyPr>
            <a:normAutofit lnSpcReduction="10000"/>
          </a:bodyPr>
          <a:lstStyle/>
          <a:p>
            <a:pPr algn="just"/>
            <a:r>
              <a:rPr lang="en-IN" dirty="0"/>
              <a:t>	box2.height=10.0;</a:t>
            </a:r>
          </a:p>
          <a:p>
            <a:pPr algn="just"/>
            <a:r>
              <a:rPr lang="en-IN" dirty="0"/>
              <a:t>	box2.length=12.0;</a:t>
            </a:r>
          </a:p>
          <a:p>
            <a:pPr algn="just"/>
            <a:r>
              <a:rPr lang="en-IN" dirty="0"/>
              <a:t>	box2.breadth=13.0;</a:t>
            </a:r>
          </a:p>
          <a:p>
            <a:pPr algn="just"/>
            <a:endParaRPr lang="en-IN" dirty="0"/>
          </a:p>
          <a:p>
            <a:pPr algn="just"/>
            <a:r>
              <a:rPr lang="en-IN" dirty="0"/>
              <a:t>	//volume of box 1</a:t>
            </a:r>
          </a:p>
          <a:p>
            <a:pPr algn="just"/>
            <a:r>
              <a:rPr lang="en-IN" dirty="0"/>
              <a:t>	volume=box1.height * box1.length * box1.breadth;</a:t>
            </a:r>
          </a:p>
          <a:p>
            <a:pPr algn="just"/>
            <a:r>
              <a:rPr lang="en-IN" dirty="0"/>
              <a:t>	cout&lt;&lt;“volume of box1:”&lt;&lt;volume&lt;&lt;endl;</a:t>
            </a:r>
          </a:p>
          <a:p>
            <a:pPr algn="just"/>
            <a:endParaRPr lang="en-IN" dirty="0"/>
          </a:p>
          <a:p>
            <a:pPr algn="just"/>
            <a:r>
              <a:rPr lang="en-IN" dirty="0"/>
              <a:t>	//volume of box2</a:t>
            </a:r>
          </a:p>
          <a:p>
            <a:pPr algn="just"/>
            <a:r>
              <a:rPr lang="en-IN" dirty="0"/>
              <a:t>	volume=box2.height * box2.length * box2.breadth;</a:t>
            </a:r>
          </a:p>
          <a:p>
            <a:pPr algn="just"/>
            <a:r>
              <a:rPr lang="en-IN" dirty="0"/>
              <a:t>	cout&lt;&lt;“volume  of box2:” &lt;&lt;volume &lt;&lt;endl;</a:t>
            </a:r>
          </a:p>
          <a:p>
            <a:pPr algn="just"/>
            <a:r>
              <a:rPr lang="en-IN" dirty="0"/>
              <a:t>	return 0;</a:t>
            </a:r>
          </a:p>
          <a:p>
            <a:pPr algn="just"/>
            <a:r>
              <a:rPr lang="en-IN" dirty="0"/>
              <a:t>}</a:t>
            </a:r>
          </a:p>
          <a:p>
            <a:pPr algn="just"/>
            <a:r>
              <a:rPr lang="en-IN" b="1" dirty="0"/>
              <a:t>Output </a:t>
            </a:r>
            <a:r>
              <a:rPr lang="en-IN" dirty="0"/>
              <a:t>: volume of box1: 210</a:t>
            </a:r>
          </a:p>
          <a:p>
            <a:pPr algn="just"/>
            <a:r>
              <a:rPr lang="en-IN" dirty="0"/>
              <a:t>	   volume of box2: 1560</a:t>
            </a:r>
          </a:p>
        </p:txBody>
      </p:sp>
    </p:spTree>
    <p:extLst>
      <p:ext uri="{BB962C8B-B14F-4D97-AF65-F5344CB8AC3E}">
        <p14:creationId xmlns:p14="http://schemas.microsoft.com/office/powerpoint/2010/main" val="2564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299</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Libre Baskerville</vt:lpstr>
      <vt:lpstr>Wingdings</vt:lpstr>
      <vt:lpstr>Office Theme</vt:lpstr>
      <vt:lpstr>PowerPoint Presentation</vt:lpstr>
      <vt:lpstr>PowerPoint Presentation</vt:lpstr>
      <vt:lpstr>INTRODUCTION</vt:lpstr>
      <vt:lpstr>PowerPoint Presentation</vt:lpstr>
      <vt:lpstr>CLASS ACCESS MODIFIERS</vt:lpstr>
      <vt:lpstr>PowerPoint Presentation</vt:lpstr>
      <vt:lpstr>Public members:</vt:lpstr>
      <vt:lpstr>PowerPoint Presentation</vt:lpstr>
      <vt:lpstr>PowerPoint Presentation</vt:lpstr>
      <vt:lpstr>Private members:</vt:lpstr>
      <vt:lpstr>PowerPoint Presentation</vt:lpstr>
      <vt:lpstr>PowerPoint Presentation</vt:lpstr>
      <vt:lpstr>Protected members:</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Darshita</dc:creator>
  <cp:lastModifiedBy>Darshita</cp:lastModifiedBy>
  <cp:revision>28</cp:revision>
  <dcterms:created xsi:type="dcterms:W3CDTF">2019-02-15T13:22:08Z</dcterms:created>
  <dcterms:modified xsi:type="dcterms:W3CDTF">2019-02-15T19:50:51Z</dcterms:modified>
</cp:coreProperties>
</file>