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2/12/2019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C281F150-F3F9-4287-8060-33DBAC9841A5}" type="slidenum">
              <a:rPr lang="en-IN" sz="1400" smtClean="0">
                <a:solidFill>
                  <a:srgbClr val="FFFFFF"/>
                </a:solidFill>
                <a:latin typeface="Source Sans Pro"/>
                <a:ea typeface="Source Sans Pro"/>
              </a:rPr>
              <a:pPr algn="ctr">
                <a:lnSpc>
                  <a:spcPct val="10000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C281F150-F3F9-4287-8060-33DBAC9841A5}" type="slidenum">
              <a:rPr lang="en-IN" sz="1400" smtClean="0">
                <a:solidFill>
                  <a:srgbClr val="FFFFFF"/>
                </a:solidFill>
                <a:latin typeface="Source Sans Pro"/>
                <a:ea typeface="Source Sans Pro"/>
              </a:rPr>
              <a:pPr algn="ctr">
                <a:lnSpc>
                  <a:spcPct val="10000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C281F150-F3F9-4287-8060-33DBAC9841A5}" type="slidenum">
              <a:rPr lang="en-IN" sz="1400" smtClean="0">
                <a:solidFill>
                  <a:srgbClr val="FFFFFF"/>
                </a:solidFill>
                <a:latin typeface="Source Sans Pro"/>
                <a:ea typeface="Source Sans Pro"/>
              </a:rPr>
              <a:pPr algn="ctr">
                <a:lnSpc>
                  <a:spcPct val="100000"/>
                </a:lnSpc>
              </a:pPr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fld id="{C281F150-F3F9-4287-8060-33DBAC9841A5}" type="slidenum">
              <a:rPr lang="en-IN" sz="1400" smtClean="0">
                <a:solidFill>
                  <a:srgbClr val="FFFFFF"/>
                </a:solidFill>
                <a:latin typeface="Source Sans Pro"/>
                <a:ea typeface="Source Sans Pro"/>
              </a:rPr>
              <a:pPr algn="ctr">
                <a:lnSpc>
                  <a:spcPct val="100000"/>
                </a:lnSpc>
              </a:pPr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C281F150-F3F9-4287-8060-33DBAC9841A5}" type="slidenum">
              <a:rPr lang="en-IN" sz="1400" smtClean="0">
                <a:solidFill>
                  <a:srgbClr val="FFFFFF"/>
                </a:solidFill>
                <a:latin typeface="Source Sans Pro"/>
                <a:ea typeface="Source Sans Pro"/>
              </a:rPr>
              <a:pPr algn="ctr">
                <a:lnSpc>
                  <a:spcPct val="100000"/>
                </a:lnSpc>
              </a:pPr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C281F150-F3F9-4287-8060-33DBAC9841A5}" type="slidenum">
              <a:rPr lang="en-IN" sz="1400" smtClean="0">
                <a:solidFill>
                  <a:srgbClr val="FFFFFF"/>
                </a:solidFill>
                <a:latin typeface="Source Sans Pro"/>
                <a:ea typeface="Source Sans Pro"/>
              </a:rPr>
              <a:pPr algn="ctr">
                <a:lnSpc>
                  <a:spcPct val="100000"/>
                </a:lnSpc>
              </a:pPr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C281F150-F3F9-4287-8060-33DBAC9841A5}" type="slidenum">
              <a:rPr lang="en-IN" sz="1400" smtClean="0">
                <a:solidFill>
                  <a:srgbClr val="FFFFFF"/>
                </a:solidFill>
                <a:latin typeface="Source Sans Pro"/>
                <a:ea typeface="Source Sans Pro"/>
              </a:rPr>
              <a:pPr algn="ctr">
                <a:lnSpc>
                  <a:spcPct val="10000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C281F150-F3F9-4287-8060-33DBAC9841A5}" type="slidenum">
              <a:rPr lang="en-IN" sz="1400" smtClean="0">
                <a:solidFill>
                  <a:srgbClr val="FFFFFF"/>
                </a:solidFill>
                <a:latin typeface="Source Sans Pro"/>
                <a:ea typeface="Source Sans Pro"/>
              </a:rPr>
              <a:pPr algn="ctr">
                <a:lnSpc>
                  <a:spcPct val="100000"/>
                </a:lnSpc>
              </a:pPr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fld id="{C281F150-F3F9-4287-8060-33DBAC9841A5}" type="slidenum">
              <a:rPr lang="en-IN" sz="1400" smtClean="0">
                <a:solidFill>
                  <a:srgbClr val="FFFFFF"/>
                </a:solidFill>
                <a:latin typeface="Source Sans Pro"/>
                <a:ea typeface="Source Sans Pro"/>
              </a:rPr>
              <a:pPr algn="ctr">
                <a:lnSpc>
                  <a:spcPct val="100000"/>
                </a:lnSpc>
              </a:pPr>
              <a:t>‹#›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fld id="{C281F150-F3F9-4287-8060-33DBAC9841A5}" type="slidenum">
              <a:rPr lang="en-IN" sz="1400" smtClean="0">
                <a:solidFill>
                  <a:srgbClr val="FFFFFF"/>
                </a:solidFill>
                <a:latin typeface="Source Sans Pro"/>
                <a:ea typeface="Source Sans Pro"/>
              </a:rPr>
              <a:pPr algn="ctr">
                <a:lnSpc>
                  <a:spcPct val="100000"/>
                </a:lnSpc>
              </a:pPr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762120" y="3886200"/>
            <a:ext cx="7659504" cy="2395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IN" sz="2400" b="1" i="1" dirty="0">
                <a:solidFill>
                  <a:srgbClr val="000000"/>
                </a:solidFill>
                <a:latin typeface="Libre Baskerville"/>
                <a:ea typeface="Libre Baskerville"/>
              </a:rPr>
              <a:t>Prepared by-</a:t>
            </a:r>
            <a:endParaRPr dirty="0"/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</a:pPr>
            <a:r>
              <a:rPr lang="en-IN" sz="2400" b="1" i="1" dirty="0" smtClean="0">
                <a:solidFill>
                  <a:srgbClr val="000000"/>
                </a:solidFill>
                <a:latin typeface="Libre Baskerville"/>
                <a:ea typeface="Libre Baskerville"/>
              </a:rPr>
              <a:t>Rutva J. Patel (Enrollment Number: 170120116066)</a:t>
            </a:r>
          </a:p>
          <a:p>
            <a:pPr>
              <a:lnSpc>
                <a:spcPct val="80000"/>
              </a:lnSpc>
            </a:pPr>
            <a:endParaRPr lang="en-IN" sz="2400" b="1" i="1" dirty="0">
              <a:solidFill>
                <a:srgbClr val="000000"/>
              </a:solidFill>
              <a:latin typeface="Libre Baskerville"/>
            </a:endParaRPr>
          </a:p>
          <a:p>
            <a:pPr>
              <a:lnSpc>
                <a:spcPct val="80000"/>
              </a:lnSpc>
            </a:pPr>
            <a:endParaRPr lang="en-IN" sz="2400" b="1" i="1" dirty="0" smtClean="0">
              <a:solidFill>
                <a:srgbClr val="000000"/>
              </a:solidFill>
              <a:latin typeface="Libre Baskerville"/>
            </a:endParaRPr>
          </a:p>
          <a:p>
            <a:pPr algn="r">
              <a:lnSpc>
                <a:spcPct val="80000"/>
              </a:lnSpc>
            </a:pPr>
            <a:r>
              <a:rPr lang="en-IN" sz="2500" b="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Guided by </a:t>
            </a:r>
            <a:r>
              <a:rPr lang="en-IN" sz="2500" b="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–Prof. Swapnil Panchal</a:t>
            </a:r>
            <a:r>
              <a:rPr lang="en-IN" sz="700" b="1" dirty="0" smtClean="0">
                <a:solidFill>
                  <a:srgbClr val="7C6B4D"/>
                </a:solidFill>
                <a:latin typeface="Times New Roman" pitchFamily="18" charset="0"/>
                <a:ea typeface="Libre Baskerville"/>
                <a:cs typeface="Times New Roman" pitchFamily="18" charset="0"/>
              </a:rPr>
              <a:t>                                                        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76320" y="2130480"/>
            <a:ext cx="9067320" cy="1469520"/>
          </a:xfrm>
          <a:prstGeom prst="rect">
            <a:avLst/>
          </a:prstGeom>
        </p:spPr>
        <p:txBody>
          <a:bodyPr bIns="91440" anchor="ctr"/>
          <a:lstStyle/>
          <a:p>
            <a:pPr algn="r">
              <a:lnSpc>
                <a:spcPct val="100000"/>
              </a:lnSpc>
            </a:pPr>
            <a:r>
              <a:rPr lang="en-IN" sz="2500" b="1" i="1" dirty="0">
                <a:solidFill>
                  <a:srgbClr val="BDB196"/>
                </a:solidFill>
                <a:latin typeface="Arial"/>
                <a:ea typeface="Arial"/>
              </a:rPr>
              <a:t>                                                               
</a:t>
            </a:r>
            <a:r>
              <a:rPr lang="en-IN" sz="2500" b="1" i="1" dirty="0" smtClean="0">
                <a:solidFill>
                  <a:srgbClr val="BDB196"/>
                </a:solidFill>
                <a:latin typeface="Arial"/>
                <a:ea typeface="Arial"/>
              </a:rPr>
              <a:t>
				</a:t>
            </a:r>
            <a:endParaRPr dirty="0"/>
          </a:p>
        </p:txBody>
      </p:sp>
      <p:sp>
        <p:nvSpPr>
          <p:cNvPr id="47" name="CustomShape 3"/>
          <p:cNvSpPr/>
          <p:nvPr/>
        </p:nvSpPr>
        <p:spPr>
          <a:xfrm>
            <a:off x="667512" y="838080"/>
            <a:ext cx="7863840" cy="25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800" b="1" dirty="0" smtClean="0">
                <a:latin typeface="Times New Roman" pitchFamily="18" charset="0"/>
                <a:ea typeface="Arial"/>
                <a:cs typeface="Times New Roman" pitchFamily="18" charset="0"/>
              </a:rPr>
              <a:t>Gandhinagar </a:t>
            </a:r>
            <a:r>
              <a:rPr lang="en-IN" sz="2800" b="1" dirty="0">
                <a:latin typeface="Times New Roman" pitchFamily="18" charset="0"/>
                <a:ea typeface="Arial"/>
                <a:cs typeface="Times New Roman" pitchFamily="18" charset="0"/>
              </a:rPr>
              <a:t>Institute of Technology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2400" b="1" dirty="0">
                <a:latin typeface="Arial"/>
                <a:ea typeface="Arial"/>
              </a:rPr>
              <a:t>                        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IN" sz="2400" b="1" dirty="0">
                <a:latin typeface="Arial"/>
                <a:ea typeface="Arial"/>
              </a:rPr>
              <a:t>  SUBJECT - </a:t>
            </a:r>
            <a:r>
              <a:rPr lang="en-IN" sz="2400" b="1" dirty="0" smtClean="0">
                <a:latin typeface="Arial"/>
                <a:ea typeface="Arial"/>
              </a:rPr>
              <a:t>OOPC  </a:t>
            </a:r>
            <a:r>
              <a:rPr lang="en-IN" sz="2400" b="1" dirty="0">
                <a:latin typeface="Arial"/>
                <a:ea typeface="Arial"/>
              </a:rPr>
              <a:t>(</a:t>
            </a:r>
            <a:r>
              <a:rPr lang="en-IN" sz="2400" b="1" dirty="0" smtClean="0">
                <a:latin typeface="Arial"/>
                <a:ea typeface="Arial"/>
              </a:rPr>
              <a:t>2140705)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IN" sz="2400" b="1" dirty="0" smtClean="0">
                <a:latin typeface="Arial"/>
              </a:rPr>
              <a:t>Topic: Introduction To OOP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2192" y="1055078"/>
            <a:ext cx="6330460" cy="45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28468"/>
            <a:ext cx="7772400" cy="50913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u="sng" dirty="0" smtClean="0">
                <a:solidFill>
                  <a:srgbClr val="00B0F0"/>
                </a:solidFill>
              </a:rPr>
              <a:t>Polymorphism: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Polymorphism means one name, many forms.</a:t>
            </a:r>
          </a:p>
          <a:p>
            <a:r>
              <a:rPr lang="en-US" dirty="0" smtClean="0"/>
              <a:t>One function behaves in different forms.</a:t>
            </a:r>
          </a:p>
          <a:p>
            <a:r>
              <a:rPr lang="en-US" dirty="0" smtClean="0"/>
              <a:t>In other words, "Many forms of a single object is called Polymorphism."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Example:</a:t>
            </a:r>
            <a:endParaRPr lang="en-US" dirty="0" smtClean="0"/>
          </a:p>
          <a:p>
            <a:r>
              <a:rPr lang="en-US" dirty="0" smtClean="0"/>
              <a:t>A teacher behaves students.</a:t>
            </a:r>
          </a:p>
          <a:p>
            <a:r>
              <a:rPr lang="en-US" dirty="0" smtClean="0"/>
              <a:t>A teacher behaves his/her seniors.</a:t>
            </a:r>
          </a:p>
          <a:p>
            <a:r>
              <a:rPr lang="en-US" dirty="0" smtClean="0"/>
              <a:t>Here teacher is an object but the attitude is different in different situations.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u="sng" dirty="0" smtClean="0">
                <a:solidFill>
                  <a:srgbClr val="00B0F0"/>
                </a:solidFill>
              </a:rPr>
              <a:t>Data Abstraction: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 Abstraction is a design principle.</a:t>
            </a:r>
          </a:p>
          <a:p>
            <a:r>
              <a:rPr lang="en-US" dirty="0" smtClean="0"/>
              <a:t>Abstraction solves the problem at the design level.</a:t>
            </a:r>
          </a:p>
          <a:p>
            <a:r>
              <a:rPr lang="en-US" dirty="0" smtClean="0"/>
              <a:t>Abstraction allows programmers to represent </a:t>
            </a:r>
            <a:r>
              <a:rPr lang="en-US" dirty="0" smtClean="0"/>
              <a:t>complex real </a:t>
            </a:r>
            <a:r>
              <a:rPr lang="en-US" dirty="0" smtClean="0"/>
              <a:t>world in the simplest manner.</a:t>
            </a:r>
          </a:p>
          <a:p>
            <a:r>
              <a:rPr lang="en-US" dirty="0" smtClean="0"/>
              <a:t>Abstraction hides unwanted data and provides relevant data.</a:t>
            </a:r>
          </a:p>
          <a:p>
            <a:r>
              <a:rPr lang="en-US" dirty="0" smtClean="0"/>
              <a:t>An external of a Mobile Phone, like it has a display screen and keypad buttons to dial a number.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391508"/>
            <a:ext cx="7772400" cy="36282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800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8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Contents:-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716258"/>
            <a:ext cx="7772400" cy="4303542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OOP Basic Concepts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Oriented Programming (OOP) is a programming model where programs are organized around objects and data rather than action and logic. </a:t>
            </a:r>
          </a:p>
          <a:p>
            <a:r>
              <a:rPr lang="en-US" dirty="0" smtClean="0"/>
              <a:t>OOP allows decomposition of a problem into a number of entities called objects and then builds data and functions around these objects.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65" y="302773"/>
            <a:ext cx="7772400" cy="11430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endParaRPr lang="en-US" b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0286"/>
          </a:xfrm>
        </p:spPr>
        <p:txBody>
          <a:bodyPr/>
          <a:lstStyle/>
          <a:p>
            <a:pPr algn="just"/>
            <a:r>
              <a:rPr lang="en-US" dirty="0" smtClean="0"/>
              <a:t>A class is the core of any modern Object Oriented Programming language.</a:t>
            </a:r>
          </a:p>
          <a:p>
            <a:pPr algn="just"/>
            <a:r>
              <a:rPr lang="en-US" dirty="0" smtClean="0"/>
              <a:t>In OOP languages it is mandatory to create a class for representing data.</a:t>
            </a:r>
          </a:p>
          <a:p>
            <a:pPr algn="just"/>
            <a:r>
              <a:rPr lang="en-US" dirty="0" smtClean="0"/>
              <a:t>A class will not occupy any memory space and hence it is only a logical representation of data.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84875" y="4346917"/>
            <a:ext cx="2799470" cy="20820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class name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…..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….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….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88394" y="3348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6252" y="4684542"/>
            <a:ext cx="23493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Any valid identifier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Class body  (data member + methods)</a:t>
            </a:r>
          </a:p>
          <a:p>
            <a:endParaRPr 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4346917" y="4698608"/>
            <a:ext cx="1308295" cy="168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768948" y="5486399"/>
            <a:ext cx="1026940" cy="2532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33045"/>
            <a:ext cx="7772400" cy="571148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Within the body, the keywords </a:t>
            </a:r>
            <a:r>
              <a:rPr lang="en-US" sz="28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specify the access level of the members of the class.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default is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9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Usually, the data members of a class are declared in the </a:t>
            </a:r>
            <a:r>
              <a:rPr lang="en-US" sz="28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section of the class and the member functions are in </a:t>
            </a:r>
            <a:r>
              <a:rPr lang="en-US" sz="28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section.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Member access specifiers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3" algn="just">
              <a:lnSpc>
                <a:spcPct val="8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be accessed outside the class directly.</a:t>
            </a:r>
          </a:p>
          <a:p>
            <a:pPr lvl="3" algn="just">
              <a:lnSpc>
                <a:spcPct val="8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public stuff is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the interface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 algn="just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Accessible only to member functions of class</a:t>
            </a:r>
          </a:p>
          <a:p>
            <a:pPr lvl="2" algn="just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Private members and methods are for internal use only.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endParaRPr lang="en-US" b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14732"/>
            <a:ext cx="7772400" cy="4205068"/>
          </a:xfrm>
        </p:spPr>
        <p:txBody>
          <a:bodyPr/>
          <a:lstStyle/>
          <a:p>
            <a:r>
              <a:rPr lang="en-US" dirty="0" smtClean="0"/>
              <a:t>An object is an instance of a class.</a:t>
            </a:r>
          </a:p>
          <a:p>
            <a:r>
              <a:rPr lang="en-US" dirty="0" smtClean="0"/>
              <a:t>Objects are the basic run-time entities of an object oriented system. They may represent a person, a place or any item that the program must handle.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"An object is a software bundle of related variable and methods."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00665" y="520505"/>
            <a:ext cx="5950633" cy="14208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OOP Concept</a:t>
            </a:r>
            <a:endParaRPr lang="en-US" sz="4000" b="1" dirty="0"/>
          </a:p>
        </p:txBody>
      </p:sp>
      <p:sp>
        <p:nvSpPr>
          <p:cNvPr id="5" name="Oval 4"/>
          <p:cNvSpPr/>
          <p:nvPr/>
        </p:nvSpPr>
        <p:spPr>
          <a:xfrm>
            <a:off x="618979" y="3066757"/>
            <a:ext cx="2799471" cy="149117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Encapsulation</a:t>
            </a:r>
            <a:endParaRPr lang="en-US" sz="2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236763" y="5162842"/>
            <a:ext cx="2783061" cy="123795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Inheritance</a:t>
            </a:r>
            <a:endParaRPr lang="en-US" sz="2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6147582" y="3165230"/>
            <a:ext cx="2670517" cy="144662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Polymorphism</a:t>
            </a:r>
            <a:endParaRPr lang="en-US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5090160" y="5146431"/>
            <a:ext cx="2829951" cy="12801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Data Abstraction</a:t>
            </a:r>
            <a:endParaRPr lang="en-US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1744394" y="2518117"/>
            <a:ext cx="11816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358597" y="2574388"/>
            <a:ext cx="12942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004647" y="3566160"/>
            <a:ext cx="32496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325815" y="3566160"/>
            <a:ext cx="33340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B050"/>
                </a:solidFill>
              </a:rPr>
              <a:t>OOP Basic Concepts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03385" y="1447800"/>
            <a:ext cx="7983415" cy="4572000"/>
          </a:xfrm>
        </p:spPr>
        <p:txBody>
          <a:bodyPr>
            <a:normAutofit fontScale="92500"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u="sng" dirty="0" smtClean="0">
                <a:solidFill>
                  <a:srgbClr val="00B0F0"/>
                </a:solidFill>
              </a:rPr>
              <a:t>Encapsulation:</a:t>
            </a:r>
          </a:p>
          <a:p>
            <a:pPr marL="571500" indent="-571500" algn="just"/>
            <a:r>
              <a:rPr lang="en-US" dirty="0" smtClean="0"/>
              <a:t>Wrapping up a data member and a method together into a single</a:t>
            </a:r>
          </a:p>
          <a:p>
            <a:pPr marL="571500" indent="-571500" algn="just">
              <a:buNone/>
            </a:pPr>
            <a:r>
              <a:rPr lang="en-US" dirty="0" smtClean="0"/>
              <a:t>     unit (in other words class) is called Encapsulation.</a:t>
            </a:r>
          </a:p>
          <a:p>
            <a:pPr algn="just"/>
            <a:r>
              <a:rPr lang="en-US" dirty="0" smtClean="0"/>
              <a:t>Encapsulation also allows a class to change its internal implementation without hurting the overall functioning of the system.</a:t>
            </a:r>
          </a:p>
          <a:p>
            <a:pPr algn="just"/>
            <a:r>
              <a:rPr lang="en-US" dirty="0" smtClean="0"/>
              <a:t>Encapsulation is a technique used to protect the information in an object from another object.</a:t>
            </a:r>
          </a:p>
          <a:p>
            <a:pPr algn="just"/>
            <a:r>
              <a:rPr lang="en-US" dirty="0" smtClean="0"/>
              <a:t>The internal details of a Mobile Phone, how the keypad button and display screen are connected with each other using circuits.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u="sng" dirty="0" smtClean="0">
                <a:solidFill>
                  <a:srgbClr val="00B0F0"/>
                </a:solidFill>
              </a:rPr>
              <a:t>Inheritance:</a:t>
            </a:r>
          </a:p>
          <a:p>
            <a:endParaRPr lang="en-US" dirty="0" smtClean="0"/>
          </a:p>
          <a:p>
            <a:r>
              <a:rPr lang="en-US" dirty="0" smtClean="0"/>
              <a:t>When a class includes a property of another class it is known as inheritance.</a:t>
            </a:r>
          </a:p>
          <a:p>
            <a:r>
              <a:rPr lang="en-US" dirty="0" smtClean="0"/>
              <a:t>Inheritance is a process of object reusability.</a:t>
            </a:r>
          </a:p>
          <a:p>
            <a:endParaRPr lang="en-US" dirty="0" smtClean="0"/>
          </a:p>
          <a:p>
            <a:pPr marL="571500" indent="-571500"/>
            <a:endParaRPr lang="en-US" dirty="0" smtClean="0"/>
          </a:p>
          <a:p>
            <a:pPr marL="571500" indent="-571500"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104</TotalTime>
  <Words>484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Slide 1</vt:lpstr>
      <vt:lpstr>Contents:-</vt:lpstr>
      <vt:lpstr>Introduction:-</vt:lpstr>
      <vt:lpstr>Class</vt:lpstr>
      <vt:lpstr>Slide 5</vt:lpstr>
      <vt:lpstr>Object</vt:lpstr>
      <vt:lpstr>Slide 7</vt:lpstr>
      <vt:lpstr>OOP Basic Concepts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Darshit</cp:lastModifiedBy>
  <cp:revision>50</cp:revision>
  <dcterms:modified xsi:type="dcterms:W3CDTF">2019-02-12T15:00:05Z</dcterms:modified>
</cp:coreProperties>
</file>