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4" r:id="rId6"/>
    <p:sldId id="265" r:id="rId7"/>
    <p:sldId id="257" r:id="rId8"/>
    <p:sldId id="258" r:id="rId9"/>
    <p:sldId id="259" r:id="rId10"/>
    <p:sldId id="261" r:id="rId11"/>
    <p:sldId id="262" r:id="rId12"/>
    <p:sldId id="263" r:id="rId13"/>
    <p:sldId id="267" r:id="rId14"/>
    <p:sldId id="266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6" d="100"/>
          <a:sy n="76" d="100"/>
        </p:scale>
        <p:origin x="653" y="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11">
            <a:extLst>
              <a:ext uri="{FF2B5EF4-FFF2-40B4-BE49-F238E27FC236}">
                <a16:creationId xmlns:a16="http://schemas.microsoft.com/office/drawing/2014/main" id="{B10A8505-9D7D-4193-9433-713A6B2FDF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94"/>
            <a:ext cx="12198212" cy="68614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0DDCDB-7380-4E65-8B5D-8C509F75D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35814" y="1727274"/>
            <a:ext cx="6503253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34FA4D-CEC6-427E-A169-869F80471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6119" y="4133485"/>
            <a:ext cx="5642642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0B853-200B-41C4-B489-30AE450C7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2F636-DA1D-4233-9B99-264B53B8A48A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10947-B9E4-43B9-8598-A6484EE9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54794-6B4B-4162-88C3-FA9C7AAD2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D160-0225-4C15-A381-B7399FE44F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302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DD471-48D5-4E41-A391-7ACA233E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99A7FB-F0E4-4514-A281-79F547B41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6F6ED-2DB7-4326-A3B4-FDFF39F97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2F636-DA1D-4233-9B99-264B53B8A48A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B4129-A793-46D5-B9AE-210B08AEE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5AE5C-D9BA-43F5-ADE7-E07309305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D160-0225-4C15-A381-B7399FE44F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16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D10ECD-9769-4F7C-9223-4694D10C3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183481-B87C-47F3-AB5D-3316D3F57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6DC11-30D1-45F6-A7B8-4CAE0300C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2F636-DA1D-4233-9B99-264B53B8A48A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BC514-F40A-46CD-9F85-86124F25C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1B499-536F-44DE-9F8A-6A6DE4F64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D160-0225-4C15-A381-B7399FE44F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98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813F7-3F6F-4E12-BE0D-59E24C646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AE0FB-472C-43EC-AA84-DE115CDAB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A8D74-1B2B-4C15-BAF9-1BEA33B83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2F636-DA1D-4233-9B99-264B53B8A48A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EBCE4-A0A1-4D44-B2DD-AFA51CAF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7D68A-2790-4FB3-AD72-4C7EE5D5B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D160-0225-4C15-A381-B7399FE44F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59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D501B-C44B-4A1E-BE64-515958725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13380-972F-47DE-8CED-9711B6A23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3EA61-5B3A-4ED7-98A1-A21A1F1F6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2F636-DA1D-4233-9B99-264B53B8A48A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3B0EE-005A-47D2-AC04-0EA01D58B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7601D-DFC0-4F7B-B6B3-4B3691472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D160-0225-4C15-A381-B7399FE44F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52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26730-DE59-4397-924B-E62A8A0A5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DB89D-F6FD-4E70-ABFC-F0C45B0075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A4338-35F3-46B4-80AA-BA8AA2FE3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AE431-AF6E-4336-B624-D19828469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2F636-DA1D-4233-9B99-264B53B8A48A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79282-7E2D-4DF6-A675-B540DECB8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4211D-11D3-4B61-9AC3-9A3EB5A6A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D160-0225-4C15-A381-B7399FE44F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81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8C33A-9D66-444C-9A10-AA6519398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1959B-79C3-47F7-8598-6CA54DA4B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703DF-A72E-4D75-9E81-B569C638A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EA5613-50CD-4B15-8728-217BB2B110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779959-CB05-4619-B58D-B05D69A45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54C976-589C-4F22-9E1A-D8656029B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2F636-DA1D-4233-9B99-264B53B8A48A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E97F4B-E54A-46A7-B9D4-5507679BE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F148C-E641-4922-BA5C-F5D2D3B16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D160-0225-4C15-A381-B7399FE44F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74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6BCD0-3BAE-46BA-A082-E04718038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C49DB6-B292-4128-89D8-A17D8675D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2F636-DA1D-4233-9B99-264B53B8A48A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45E35C-D5B8-4B5A-B034-45D714531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EC3B75-5F46-4716-8947-E24E38ACD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D160-0225-4C15-A381-B7399FE44F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134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411EAA-1760-4E12-B320-B8CE36B6E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2F636-DA1D-4233-9B99-264B53B8A48A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F98DCE-0C3D-4E2E-87BA-52C6F9C9A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A686B-DDD4-4098-9466-125C7C4D0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D160-0225-4C15-A381-B7399FE44F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76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68A1-90AC-4E8D-82F5-293C36A7C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F0AEF-5AF7-4A86-A25C-CCEB9B8D2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F529E-C310-4670-8E1D-744496353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9EDA3-6F76-4D84-96E5-9AF6D80E5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2F636-DA1D-4233-9B99-264B53B8A48A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3A858-2B45-4A52-A16E-E695F21BD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B9178-F728-4ABF-A5E9-045834025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D160-0225-4C15-A381-B7399FE44F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94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1C474-FC45-4F2E-9C1E-6A6E827A2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67673B-4900-41C9-8DA0-31EB902B49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707AC-324E-47CC-9AA3-1BD6680CC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B1D98-A0AE-438C-B5A5-B47580025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2F636-DA1D-4233-9B99-264B53B8A48A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5266A-C8AF-4687-9F08-35F30C67E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EB869-701C-4694-8E95-380A21D9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D160-0225-4C15-A381-B7399FE44F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789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43E8EEA-888E-473D-8FCC-A4FCD1160C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78" t="1" r="25378" b="31571"/>
          <a:stretch/>
        </p:blipFill>
        <p:spPr>
          <a:xfrm>
            <a:off x="0" y="-206734"/>
            <a:ext cx="7219784" cy="706473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9AA7AE2-B949-4A25-A974-427BA3941C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8EAD90-85AE-46D2-A159-DD3215A3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26ECC-5C5C-4B8B-8BF9-A6C6BCA79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5202D-FAB6-46FF-858F-29D4E54B8B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2F636-DA1D-4233-9B99-264B53B8A48A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4CD95-216A-4B65-AF1F-A60777B1F8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48BB0-FFDB-4BA6-8D01-D52863FB3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2D160-0225-4C15-A381-B7399FE44FE7}" type="slidenum">
              <a:rPr lang="en-GB" smtClean="0"/>
              <a:t>‹#›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6469A2-2308-4928-9396-43F40B36668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667" y="5549060"/>
            <a:ext cx="2389942" cy="125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241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l.nist.gov/div898/handbook/prc/section1/prc16.htm" TargetMode="External"/><Relationship Id="rId2" Type="http://schemas.openxmlformats.org/officeDocument/2006/relationships/hyperlink" Target="https://www.analyticsvidhya.com/blog/2016/03/tutorial-powerful-packages-imputing-missing-valu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ookbook-r.com/Graphs/Bar_and_line_graphs_(ggplot2)/" TargetMode="External"/><Relationship Id="rId4" Type="http://schemas.openxmlformats.org/officeDocument/2006/relationships/hyperlink" Target="https://cran.r-project.org/web/packages/dplyr/vignettes/dplyr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gov.uk/dataset/road-safet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lyticsvidhya.com/blog/2016/03/tutorial-powerful-packages-imputing-missing-value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tl.nist.gov/div898/handbook/prc/section1/prc16.htm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67BD-8B88-4046-A1DA-1E67755B7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35813" y="1802280"/>
            <a:ext cx="6503253" cy="2387600"/>
          </a:xfrm>
        </p:spPr>
        <p:txBody>
          <a:bodyPr>
            <a:normAutofit/>
          </a:bodyPr>
          <a:lstStyle/>
          <a:p>
            <a:r>
              <a:rPr lang="en-GB" dirty="0"/>
              <a:t>Exploratory Data Analysis with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746A1-4DAA-4F8D-97FA-2789BB8EF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6118" y="4189880"/>
            <a:ext cx="5642642" cy="1655762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432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C409B-6EA7-4E25-992D-19B1292F3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86168"/>
          </a:xfrm>
        </p:spPr>
        <p:txBody>
          <a:bodyPr/>
          <a:lstStyle/>
          <a:p>
            <a:pPr algn="ctr"/>
            <a:r>
              <a:rPr lang="en-GB" dirty="0"/>
              <a:t>Go through R script</a:t>
            </a:r>
          </a:p>
        </p:txBody>
      </p:sp>
    </p:spTree>
    <p:extLst>
      <p:ext uri="{BB962C8B-B14F-4D97-AF65-F5344CB8AC3E}">
        <p14:creationId xmlns:p14="http://schemas.microsoft.com/office/powerpoint/2010/main" val="239913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59A69-1EAB-42AF-94F3-0B3319C16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45D8E-3B9E-4D8F-B875-5A4619B56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839"/>
            <a:ext cx="10515600" cy="47021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Choose from task 1 or if you are feeling ambitious try task 2: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1). Using </a:t>
            </a:r>
            <a:r>
              <a:rPr lang="en-GB" dirty="0" err="1"/>
              <a:t>dplyr</a:t>
            </a:r>
            <a:r>
              <a:rPr lang="en-GB" dirty="0"/>
              <a:t>, ggplot2 and </a:t>
            </a:r>
            <a:r>
              <a:rPr lang="en-GB" dirty="0" err="1"/>
              <a:t>corrplot</a:t>
            </a:r>
            <a:r>
              <a:rPr lang="en-GB" dirty="0"/>
              <a:t> R packages explore the data using aggregations, plots and correlation matrices (using the Road traffic accident 2016 data)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2). Use the Road traffic accident 2015 data and have a go at: a).examining and imputing missing data</a:t>
            </a:r>
          </a:p>
          <a:p>
            <a:pPr marL="0" indent="0">
              <a:buNone/>
            </a:pPr>
            <a:r>
              <a:rPr lang="en-GB" dirty="0"/>
              <a:t>b).examining and dealing with outliers</a:t>
            </a:r>
          </a:p>
          <a:p>
            <a:pPr marL="0" indent="0">
              <a:buNone/>
            </a:pPr>
            <a:r>
              <a:rPr lang="en-GB" dirty="0"/>
              <a:t>c). Explore the data with plots</a:t>
            </a:r>
          </a:p>
          <a:p>
            <a:pPr marL="0" indent="0">
              <a:buNone/>
            </a:pPr>
            <a:r>
              <a:rPr lang="en-GB" dirty="0"/>
              <a:t>d). Are there any differences between 2015 and 2016 in severity?</a:t>
            </a:r>
          </a:p>
        </p:txBody>
      </p:sp>
    </p:spTree>
    <p:extLst>
      <p:ext uri="{BB962C8B-B14F-4D97-AF65-F5344CB8AC3E}">
        <p14:creationId xmlns:p14="http://schemas.microsoft.com/office/powerpoint/2010/main" val="3263020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188F9-F6F3-41C0-88FB-9BF8B1A17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1AB6C-7487-47D1-8882-9632DA279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Data imputation</a:t>
            </a:r>
            <a:endParaRPr lang="en-GB" dirty="0"/>
          </a:p>
          <a:p>
            <a:r>
              <a:rPr lang="en-GB" dirty="0">
                <a:hlinkClick r:id="rId3"/>
              </a:rPr>
              <a:t>outliers</a:t>
            </a:r>
            <a:endParaRPr lang="en-GB" dirty="0"/>
          </a:p>
          <a:p>
            <a:r>
              <a:rPr lang="en-GB" dirty="0">
                <a:hlinkClick r:id="rId4"/>
              </a:rPr>
              <a:t>Dplyr</a:t>
            </a:r>
            <a:endParaRPr lang="en-GB" dirty="0"/>
          </a:p>
          <a:p>
            <a:r>
              <a:rPr lang="en-GB" dirty="0">
                <a:hlinkClick r:id="rId5"/>
              </a:rPr>
              <a:t>Ggplot2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4128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E325A-779B-4B45-B03F-D9FBE6732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The CRISP-DM Model</a:t>
            </a:r>
            <a:endParaRPr lang="es-E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BF4C3D-F235-4103-8375-52F2C359F9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9059" y="1756799"/>
            <a:ext cx="4841543" cy="435133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885E9B04-7509-460E-A0F4-D354B5E630D2}"/>
              </a:ext>
            </a:extLst>
          </p:cNvPr>
          <p:cNvSpPr/>
          <p:nvPr/>
        </p:nvSpPr>
        <p:spPr>
          <a:xfrm>
            <a:off x="4021393" y="2369574"/>
            <a:ext cx="1224117" cy="80132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39DEFD5-08E4-46D3-806A-53B7C87F9F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85" t="948" r="65929" b="-948"/>
          <a:stretch/>
        </p:blipFill>
        <p:spPr>
          <a:xfrm>
            <a:off x="7867844" y="1643728"/>
            <a:ext cx="1410930" cy="4665218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DE6F99A9-A154-4693-813B-789F4321C89C}"/>
              </a:ext>
            </a:extLst>
          </p:cNvPr>
          <p:cNvSpPr/>
          <p:nvPr/>
        </p:nvSpPr>
        <p:spPr>
          <a:xfrm>
            <a:off x="5343833" y="2637502"/>
            <a:ext cx="2462980" cy="265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4543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6BF26-55C8-4BEE-BA81-93C7710B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Previous</a:t>
            </a:r>
            <a:r>
              <a:rPr lang="es-ES" dirty="0"/>
              <a:t> IWDS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5D9D5-18BB-4124-9CAE-A161A1A83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s-ES" dirty="0" err="1"/>
              <a:t>ataset</a:t>
            </a:r>
            <a:r>
              <a:rPr lang="es-ES" dirty="0"/>
              <a:t>: </a:t>
            </a:r>
            <a:r>
              <a:rPr lang="es-ES" dirty="0">
                <a:hlinkClick r:id="rId2"/>
              </a:rPr>
              <a:t>https://data.gov.uk/dataset/road-safety</a:t>
            </a:r>
            <a:endParaRPr lang="es-ES" dirty="0"/>
          </a:p>
          <a:p>
            <a:endParaRPr lang="en-GB" dirty="0"/>
          </a:p>
          <a:p>
            <a:r>
              <a:rPr lang="en-GB" dirty="0"/>
              <a:t>Tasks for today: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dirty="0"/>
              <a:t> Collect initial data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dirty="0"/>
              <a:t> Data Description Report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dirty="0"/>
              <a:t> Data Exploration Report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dirty="0"/>
              <a:t> Data Quality Report</a:t>
            </a:r>
          </a:p>
          <a:p>
            <a:pPr lvl="1"/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396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6484A-EFCD-4A6A-964D-461A27CB3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IWDS workshop today:</a:t>
            </a:r>
            <a:br>
              <a:rPr lang="en-GB" dirty="0"/>
            </a:br>
            <a:r>
              <a:rPr lang="en-GB" dirty="0"/>
              <a:t>Exploratory data analysis with R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60FF8-7FFC-4A84-9E78-6354B165B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Data</a:t>
            </a:r>
          </a:p>
          <a:p>
            <a:r>
              <a:rPr lang="en-GB" dirty="0"/>
              <a:t>Examining missing values and data imputation</a:t>
            </a:r>
          </a:p>
          <a:p>
            <a:r>
              <a:rPr lang="en-GB" dirty="0"/>
              <a:t>Examining and dealing with outliers</a:t>
            </a:r>
          </a:p>
          <a:p>
            <a:r>
              <a:rPr lang="en-GB" dirty="0"/>
              <a:t>Correlation matrices</a:t>
            </a:r>
          </a:p>
          <a:p>
            <a:r>
              <a:rPr lang="en-GB" dirty="0"/>
              <a:t>Other plots</a:t>
            </a:r>
          </a:p>
        </p:txBody>
      </p:sp>
    </p:spTree>
    <p:extLst>
      <p:ext uri="{BB962C8B-B14F-4D97-AF65-F5344CB8AC3E}">
        <p14:creationId xmlns:p14="http://schemas.microsoft.com/office/powerpoint/2010/main" val="322811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4588B-490E-4BF4-AF87-A694B6B29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Data has been prepared for you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8084F7-9F3F-4BE1-83DF-B808FED3ED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3574" y="1429579"/>
            <a:ext cx="9420868" cy="466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537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FBE77-55A5-4EFF-A5EF-BF32E43AA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Examining missing values and imputation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07D46-7FB6-42EF-80C7-7C2294258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Summary()</a:t>
            </a:r>
          </a:p>
          <a:p>
            <a:r>
              <a:rPr lang="en-GB" dirty="0"/>
              <a:t>Visualise missing values</a:t>
            </a:r>
          </a:p>
          <a:p>
            <a:r>
              <a:rPr lang="en-GB" dirty="0"/>
              <a:t>10% rule: it is appropriate to impute missing values when 10% is missing. If we impute data with more than 10% of that column missing then artificial relationships can be introduced leading to errors.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https://www.analyticsvidhya.com/blog/2016/03/tutorial-powerful-packages-imputing-missing-values/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8140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12356-4066-4FED-B767-19252DA69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Examining and dealing with outliers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975ACD-9CEA-4B39-B433-E6DFC0B53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217" y="1732648"/>
            <a:ext cx="3628958" cy="24232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42AAFB-190B-4371-9E28-A93969BBC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418" y="2650115"/>
            <a:ext cx="3721510" cy="38231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270255-5BD6-4FDA-A7D7-2B3FC0181CF7}"/>
              </a:ext>
            </a:extLst>
          </p:cNvPr>
          <p:cNvSpPr txBox="1"/>
          <p:nvPr/>
        </p:nvSpPr>
        <p:spPr>
          <a:xfrm>
            <a:off x="902601" y="4572000"/>
            <a:ext cx="4159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Summary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4"/>
              </a:rPr>
              <a:t>Useful link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7075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57D26-586F-429E-8E77-F198DE10F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Correlation matrices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B6DEA5-149F-4796-A0C2-B8CD1482AF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5836" y="1369582"/>
            <a:ext cx="6063424" cy="5046714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28B64EB-D1DC-4389-9ECD-F8364D6DD800}"/>
              </a:ext>
            </a:extLst>
          </p:cNvPr>
          <p:cNvSpPr/>
          <p:nvPr/>
        </p:nvSpPr>
        <p:spPr>
          <a:xfrm>
            <a:off x="2712278" y="4081670"/>
            <a:ext cx="5035827" cy="1811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436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E3BC3-4D12-4DF1-A070-84D58CDA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plots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7D18E0-3D15-41F3-A1F3-F2D497CA81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618"/>
          <a:stretch/>
        </p:blipFill>
        <p:spPr>
          <a:xfrm>
            <a:off x="688413" y="1501159"/>
            <a:ext cx="8857300" cy="475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782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200E419CCA7B499D097267456F36D1" ma:contentTypeVersion="5" ma:contentTypeDescription="Create a new document." ma:contentTypeScope="" ma:versionID="439476a19ac106687de2ff43db20e562">
  <xsd:schema xmlns:xsd="http://www.w3.org/2001/XMLSchema" xmlns:xs="http://www.w3.org/2001/XMLSchema" xmlns:p="http://schemas.microsoft.com/office/2006/metadata/properties" xmlns:ns2="32e3306f-eafc-487e-bffa-aab9e61af800" targetNamespace="http://schemas.microsoft.com/office/2006/metadata/properties" ma:root="true" ma:fieldsID="fae5d4c454adefe3f04dbbb855aa2a3f" ns2:_="">
    <xsd:import namespace="32e3306f-eafc-487e-bffa-aab9e61af8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e3306f-eafc-487e-bffa-aab9e61af8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6052690-2AE8-4C2E-99A3-05F4D62CEE7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938DDC9-4FB7-4E71-8FB0-6BB64D8C9A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e3306f-eafc-487e-bffa-aab9e61af8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A25512D-FCF4-4465-88CD-7BD313EA4A8D}">
  <ds:schemaRefs>
    <ds:schemaRef ds:uri="http://purl.org/dc/elements/1.1/"/>
    <ds:schemaRef ds:uri="http://schemas.openxmlformats.org/package/2006/metadata/core-properties"/>
    <ds:schemaRef ds:uri="32e3306f-eafc-487e-bffa-aab9e61af800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253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Segoe UI</vt:lpstr>
      <vt:lpstr>Segoe UI Light</vt:lpstr>
      <vt:lpstr>Wingdings</vt:lpstr>
      <vt:lpstr>Office Theme</vt:lpstr>
      <vt:lpstr>Exploratory Data Analysis with R</vt:lpstr>
      <vt:lpstr>The CRISP-DM Model</vt:lpstr>
      <vt:lpstr>Previous IWDS workshop</vt:lpstr>
      <vt:lpstr>IWDS workshop today: Exploratory data analysis with R overview</vt:lpstr>
      <vt:lpstr>The Data has been prepared for you</vt:lpstr>
      <vt:lpstr>Examining missing values and imputation</vt:lpstr>
      <vt:lpstr>Examining and dealing with outliers</vt:lpstr>
      <vt:lpstr>Correlation matrices</vt:lpstr>
      <vt:lpstr>Other plots</vt:lpstr>
      <vt:lpstr>Go through R script</vt:lpstr>
      <vt:lpstr>Tasks </vt:lpstr>
      <vt:lpstr>Useful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Lucy Bealing</dc:creator>
  <cp:lastModifiedBy>Darshna Shah</cp:lastModifiedBy>
  <cp:revision>6</cp:revision>
  <dcterms:created xsi:type="dcterms:W3CDTF">2017-09-27T15:03:37Z</dcterms:created>
  <dcterms:modified xsi:type="dcterms:W3CDTF">2018-01-22T09:37:21Z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0x0101002A200E419CCA7B499D097267456F36D1</vt:lpwstr>
  </property>
</Properties>
</file>