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4008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387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75473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7119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9859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7349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7611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82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481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4124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916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9847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4780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187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78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1988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9950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B26182-71B6-4C7D-B054-36494B1A951B}" type="datetimeFigureOut">
              <a:rPr lang="en-ZA" smtClean="0"/>
              <a:t>2022/03/29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EB80E4-9563-4597-827D-7FFE340B0B4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7207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D621-E8DD-45C0-A35C-B1EDAE91E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Darshna Purbhoo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DBCD2-05E0-402F-B3EC-115D74A72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Use case Diagram.</a:t>
            </a:r>
          </a:p>
        </p:txBody>
      </p:sp>
    </p:spTree>
    <p:extLst>
      <p:ext uri="{BB962C8B-B14F-4D97-AF65-F5344CB8AC3E}">
        <p14:creationId xmlns:p14="http://schemas.microsoft.com/office/powerpoint/2010/main" val="24107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EC6E361-8BDD-46D7-9BF3-E29C9A510AE2}"/>
              </a:ext>
            </a:extLst>
          </p:cNvPr>
          <p:cNvGrpSpPr/>
          <p:nvPr/>
        </p:nvGrpSpPr>
        <p:grpSpPr>
          <a:xfrm>
            <a:off x="1020416" y="64833"/>
            <a:ext cx="10133404" cy="6574503"/>
            <a:chOff x="1020416" y="64833"/>
            <a:chExt cx="10133404" cy="6574503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8A2B105F-1EEA-49E8-B76A-E3826493C8E4}"/>
                </a:ext>
              </a:extLst>
            </p:cNvPr>
            <p:cNvGrpSpPr/>
            <p:nvPr/>
          </p:nvGrpSpPr>
          <p:grpSpPr>
            <a:xfrm>
              <a:off x="1020416" y="2248845"/>
              <a:ext cx="1096220" cy="1763055"/>
              <a:chOff x="1020416" y="2209088"/>
              <a:chExt cx="1096220" cy="176305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83C9DA2-586E-40BE-8CC4-10EF96BA93AF}"/>
                  </a:ext>
                </a:extLst>
              </p:cNvPr>
              <p:cNvGrpSpPr/>
              <p:nvPr/>
            </p:nvGrpSpPr>
            <p:grpSpPr>
              <a:xfrm>
                <a:off x="1119208" y="2209088"/>
                <a:ext cx="785821" cy="1470991"/>
                <a:chOff x="1046922" y="1033670"/>
                <a:chExt cx="1325217" cy="2835965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546505CD-414A-489E-951A-A694A232D03B}"/>
                    </a:ext>
                  </a:extLst>
                </p:cNvPr>
                <p:cNvSpPr/>
                <p:nvPr/>
              </p:nvSpPr>
              <p:spPr>
                <a:xfrm>
                  <a:off x="1298713" y="1033670"/>
                  <a:ext cx="795130" cy="742121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F554D558-1C52-47B4-A419-8BD685198244}"/>
                    </a:ext>
                  </a:extLst>
                </p:cNvPr>
                <p:cNvCxnSpPr>
                  <a:stCxn id="3" idx="4"/>
                </p:cNvCxnSpPr>
                <p:nvPr/>
              </p:nvCxnSpPr>
              <p:spPr>
                <a:xfrm flipH="1">
                  <a:off x="1683026" y="1775791"/>
                  <a:ext cx="13252" cy="152400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7E035562-F8C3-4DF6-9A22-C7AF60520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66191" y="3299791"/>
                  <a:ext cx="516835" cy="569844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C84C40EC-5E24-4C4C-8E0A-FBEA0AE622A9}"/>
                    </a:ext>
                  </a:extLst>
                </p:cNvPr>
                <p:cNvCxnSpPr/>
                <p:nvPr/>
              </p:nvCxnSpPr>
              <p:spPr>
                <a:xfrm>
                  <a:off x="1683026" y="3299791"/>
                  <a:ext cx="530087" cy="569844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35BFE23F-980D-4C8E-908B-7B768E9E2938}"/>
                    </a:ext>
                  </a:extLst>
                </p:cNvPr>
                <p:cNvCxnSpPr/>
                <p:nvPr/>
              </p:nvCxnSpPr>
              <p:spPr>
                <a:xfrm>
                  <a:off x="1046922" y="2107096"/>
                  <a:ext cx="1325217" cy="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190B64-BA54-4A47-A9B1-1FC3C17F3AB1}"/>
                  </a:ext>
                </a:extLst>
              </p:cNvPr>
              <p:cNvSpPr txBox="1"/>
              <p:nvPr/>
            </p:nvSpPr>
            <p:spPr>
              <a:xfrm>
                <a:off x="1020416" y="3602811"/>
                <a:ext cx="1096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>
                    <a:solidFill>
                      <a:sysClr val="windowText" lastClr="000000"/>
                    </a:solidFill>
                  </a:rPr>
                  <a:t>Student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4AD0809-57DB-4716-B8FE-09B066C05745}"/>
                </a:ext>
              </a:extLst>
            </p:cNvPr>
            <p:cNvGrpSpPr/>
            <p:nvPr/>
          </p:nvGrpSpPr>
          <p:grpSpPr>
            <a:xfrm>
              <a:off x="9815350" y="2209088"/>
              <a:ext cx="1338470" cy="2037810"/>
              <a:chOff x="9815350" y="2209088"/>
              <a:chExt cx="1338470" cy="203781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6491C15-2275-4AB7-86DA-47F3D570B3B2}"/>
                  </a:ext>
                </a:extLst>
              </p:cNvPr>
              <p:cNvGrpSpPr/>
              <p:nvPr/>
            </p:nvGrpSpPr>
            <p:grpSpPr>
              <a:xfrm>
                <a:off x="10116707" y="2209088"/>
                <a:ext cx="742121" cy="1470991"/>
                <a:chOff x="1046922" y="1033670"/>
                <a:chExt cx="1325217" cy="2835965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1306B4B-D7E0-4605-AB8D-9933EBFA147A}"/>
                    </a:ext>
                  </a:extLst>
                </p:cNvPr>
                <p:cNvSpPr/>
                <p:nvPr/>
              </p:nvSpPr>
              <p:spPr>
                <a:xfrm>
                  <a:off x="1298713" y="1033670"/>
                  <a:ext cx="795130" cy="742121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2134595-35AD-4861-B3FE-79867FB9D714}"/>
                    </a:ext>
                  </a:extLst>
                </p:cNvPr>
                <p:cNvCxnSpPr>
                  <a:stCxn id="18" idx="4"/>
                </p:cNvCxnSpPr>
                <p:nvPr/>
              </p:nvCxnSpPr>
              <p:spPr>
                <a:xfrm flipH="1">
                  <a:off x="1683026" y="1775791"/>
                  <a:ext cx="13252" cy="152400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27CB604-B0BA-4985-9F8D-FD1D1B7A5E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66191" y="3299791"/>
                  <a:ext cx="516835" cy="569844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CB4DADF-3F0F-4DF5-BC6B-46E3CA116DFD}"/>
                    </a:ext>
                  </a:extLst>
                </p:cNvPr>
                <p:cNvCxnSpPr/>
                <p:nvPr/>
              </p:nvCxnSpPr>
              <p:spPr>
                <a:xfrm>
                  <a:off x="1683026" y="3299791"/>
                  <a:ext cx="530087" cy="569844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256D98A-3257-4CD0-B001-43E1737B983F}"/>
                    </a:ext>
                  </a:extLst>
                </p:cNvPr>
                <p:cNvCxnSpPr/>
                <p:nvPr/>
              </p:nvCxnSpPr>
              <p:spPr>
                <a:xfrm>
                  <a:off x="1046922" y="2107096"/>
                  <a:ext cx="1325217" cy="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8AD884-E83F-4F13-87D7-3B284E3C64F2}"/>
                  </a:ext>
                </a:extLst>
              </p:cNvPr>
              <p:cNvSpPr txBox="1"/>
              <p:nvPr/>
            </p:nvSpPr>
            <p:spPr>
              <a:xfrm>
                <a:off x="9815350" y="3600567"/>
                <a:ext cx="13384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dirty="0">
                    <a:solidFill>
                      <a:sysClr val="windowText" lastClr="000000"/>
                    </a:solidFill>
                  </a:rPr>
                  <a:t>Admissions</a:t>
                </a:r>
                <a:r>
                  <a:rPr lang="en-ZA" dirty="0"/>
                  <a:t> </a:t>
                </a:r>
                <a:r>
                  <a:rPr lang="en-ZA" dirty="0">
                    <a:solidFill>
                      <a:sysClr val="windowText" lastClr="000000"/>
                    </a:solidFill>
                  </a:rPr>
                  <a:t>team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D67D73BB-FD53-4C8C-84B1-6CDBA3723712}"/>
                </a:ext>
              </a:extLst>
            </p:cNvPr>
            <p:cNvGrpSpPr/>
            <p:nvPr/>
          </p:nvGrpSpPr>
          <p:grpSpPr>
            <a:xfrm>
              <a:off x="2370693" y="64833"/>
              <a:ext cx="7656237" cy="6574503"/>
              <a:chOff x="2370693" y="64833"/>
              <a:chExt cx="7656237" cy="6574503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D559C28-304A-44CE-BCE0-7755BCFA587E}"/>
                  </a:ext>
                </a:extLst>
              </p:cNvPr>
              <p:cNvSpPr/>
              <p:nvPr/>
            </p:nvSpPr>
            <p:spPr>
              <a:xfrm>
                <a:off x="3752411" y="64833"/>
                <a:ext cx="4488417" cy="657450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A641DC-94B5-4AC0-8ADE-5A5A8EE82C6E}"/>
                  </a:ext>
                </a:extLst>
              </p:cNvPr>
              <p:cNvSpPr txBox="1"/>
              <p:nvPr/>
            </p:nvSpPr>
            <p:spPr>
              <a:xfrm>
                <a:off x="4255620" y="165650"/>
                <a:ext cx="3549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>
                    <a:latin typeface="Algerian" panose="04020705040A02060702" pitchFamily="82" charset="0"/>
                  </a:rPr>
                  <a:t>College Student Enrolment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0F3BF9C-E7CE-4C87-A739-452605D9F02A}"/>
                  </a:ext>
                </a:extLst>
              </p:cNvPr>
              <p:cNvCxnSpPr>
                <a:cxnSpLocks/>
                <a:stCxn id="24" idx="6"/>
                <a:endCxn id="64" idx="2"/>
              </p:cNvCxnSpPr>
              <p:nvPr/>
            </p:nvCxnSpPr>
            <p:spPr>
              <a:xfrm>
                <a:off x="5546295" y="2833437"/>
                <a:ext cx="1073808" cy="404305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1FD6177-FD39-4A0E-A492-76378113D59D}"/>
                  </a:ext>
                </a:extLst>
              </p:cNvPr>
              <p:cNvCxnSpPr>
                <a:cxnSpLocks/>
                <a:stCxn id="64" idx="2"/>
                <a:endCxn id="69" idx="6"/>
              </p:cNvCxnSpPr>
              <p:nvPr/>
            </p:nvCxnSpPr>
            <p:spPr>
              <a:xfrm flipH="1">
                <a:off x="5549780" y="3237742"/>
                <a:ext cx="1070323" cy="671835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AAA7C9A-4A43-42AA-98A6-DE2C730592F4}"/>
                  </a:ext>
                </a:extLst>
              </p:cNvPr>
              <p:cNvGrpSpPr/>
              <p:nvPr/>
            </p:nvGrpSpPr>
            <p:grpSpPr>
              <a:xfrm>
                <a:off x="4066127" y="537339"/>
                <a:ext cx="1491802" cy="5815403"/>
                <a:chOff x="4172143" y="537339"/>
                <a:chExt cx="1491802" cy="5815403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C64275D-A093-4FDD-8BD8-4C30ACF1A26B}"/>
                    </a:ext>
                  </a:extLst>
                </p:cNvPr>
                <p:cNvSpPr/>
                <p:nvPr/>
              </p:nvSpPr>
              <p:spPr>
                <a:xfrm>
                  <a:off x="4186554" y="1470704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dirty="0"/>
                    <a:t>Log in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66787DE-6606-4154-BEA9-D9599F855A41}"/>
                    </a:ext>
                  </a:extLst>
                </p:cNvPr>
                <p:cNvSpPr/>
                <p:nvPr/>
              </p:nvSpPr>
              <p:spPr>
                <a:xfrm>
                  <a:off x="4178139" y="2504145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Submit application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FE43886-4D65-4A49-AE25-FE3E909B7036}"/>
                    </a:ext>
                  </a:extLst>
                </p:cNvPr>
                <p:cNvSpPr/>
                <p:nvPr/>
              </p:nvSpPr>
              <p:spPr>
                <a:xfrm>
                  <a:off x="4184274" y="4670067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Edit information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C0503C2-A1BF-4CFD-9445-B2831E9AB5D2}"/>
                    </a:ext>
                  </a:extLst>
                </p:cNvPr>
                <p:cNvSpPr/>
                <p:nvPr/>
              </p:nvSpPr>
              <p:spPr>
                <a:xfrm>
                  <a:off x="4189773" y="5694158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dirty="0"/>
                    <a:t>Log out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7F06723-60B7-45B0-88D4-B26B524A6D52}"/>
                    </a:ext>
                  </a:extLst>
                </p:cNvPr>
                <p:cNvSpPr/>
                <p:nvPr/>
              </p:nvSpPr>
              <p:spPr>
                <a:xfrm>
                  <a:off x="4172143" y="537339"/>
                  <a:ext cx="1474172" cy="710641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Create student profile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B9112C9C-4D96-4679-B4B5-DEEA987C0E27}"/>
                    </a:ext>
                  </a:extLst>
                </p:cNvPr>
                <p:cNvSpPr/>
                <p:nvPr/>
              </p:nvSpPr>
              <p:spPr>
                <a:xfrm>
                  <a:off x="4181624" y="3580285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View application status</a:t>
                  </a:r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ED09B453-71AB-46A0-8BBB-064AC1AD74EA}"/>
                  </a:ext>
                </a:extLst>
              </p:cNvPr>
              <p:cNvGrpSpPr/>
              <p:nvPr/>
            </p:nvGrpSpPr>
            <p:grpSpPr>
              <a:xfrm>
                <a:off x="6619629" y="812120"/>
                <a:ext cx="1495971" cy="4120042"/>
                <a:chOff x="6593125" y="812120"/>
                <a:chExt cx="1495971" cy="4120042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D4A7FEF9-A557-49A2-AA86-9AEF1AC80407}"/>
                    </a:ext>
                  </a:extLst>
                </p:cNvPr>
                <p:cNvSpPr/>
                <p:nvPr/>
              </p:nvSpPr>
              <p:spPr>
                <a:xfrm>
                  <a:off x="6593125" y="812120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Create temporary Student ID</a:t>
                  </a: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937E8DA-7BD5-417A-8FA9-918CA3AA1BD1}"/>
                    </a:ext>
                  </a:extLst>
                </p:cNvPr>
                <p:cNvSpPr/>
                <p:nvPr/>
              </p:nvSpPr>
              <p:spPr>
                <a:xfrm>
                  <a:off x="6593599" y="2895198"/>
                  <a:ext cx="1474172" cy="685087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Assess Student’s application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310D7F18-DC38-4698-B114-73E9E4193A11}"/>
                    </a:ext>
                  </a:extLst>
                </p:cNvPr>
                <p:cNvSpPr/>
                <p:nvPr/>
              </p:nvSpPr>
              <p:spPr>
                <a:xfrm>
                  <a:off x="6614924" y="4137638"/>
                  <a:ext cx="1474172" cy="794524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Review Student’s application</a:t>
                  </a: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8DEDC091-31BD-4A0A-A94F-C0045722F4EE}"/>
                    </a:ext>
                  </a:extLst>
                </p:cNvPr>
                <p:cNvSpPr/>
                <p:nvPr/>
              </p:nvSpPr>
              <p:spPr>
                <a:xfrm>
                  <a:off x="6593125" y="1799996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Admissions Log in</a:t>
                  </a:r>
                </a:p>
              </p:txBody>
            </p:sp>
          </p:grp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2FFDAAAD-B110-4CD5-86EF-1BAECF549CEE}"/>
                  </a:ext>
                </a:extLst>
              </p:cNvPr>
              <p:cNvCxnSpPr>
                <a:stCxn id="53" idx="6"/>
                <a:endCxn id="61" idx="2"/>
              </p:cNvCxnSpPr>
              <p:nvPr/>
            </p:nvCxnSpPr>
            <p:spPr>
              <a:xfrm>
                <a:off x="5540299" y="892660"/>
                <a:ext cx="1079330" cy="248752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2E59A9DE-8853-4BA1-AB93-3C0DB3CD9A4E}"/>
                  </a:ext>
                </a:extLst>
              </p:cNvPr>
              <p:cNvCxnSpPr>
                <a:cxnSpLocks/>
                <a:stCxn id="61" idx="2"/>
                <a:endCxn id="23" idx="6"/>
              </p:cNvCxnSpPr>
              <p:nvPr/>
            </p:nvCxnSpPr>
            <p:spPr>
              <a:xfrm flipH="1">
                <a:off x="5554710" y="1141412"/>
                <a:ext cx="1064919" cy="658584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B022043C-C16F-4A5B-A395-04A61BE39645}"/>
                  </a:ext>
                </a:extLst>
              </p:cNvPr>
              <p:cNvGrpSpPr/>
              <p:nvPr/>
            </p:nvGrpSpPr>
            <p:grpSpPr>
              <a:xfrm>
                <a:off x="8114352" y="1107904"/>
                <a:ext cx="1912578" cy="3355055"/>
                <a:chOff x="8114352" y="1107904"/>
                <a:chExt cx="1912578" cy="3355055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30A3FE96-3595-4249-A53E-F777FF6DB8F0}"/>
                    </a:ext>
                  </a:extLst>
                </p:cNvPr>
                <p:cNvCxnSpPr/>
                <p:nvPr/>
              </p:nvCxnSpPr>
              <p:spPr>
                <a:xfrm>
                  <a:off x="8161316" y="1107904"/>
                  <a:ext cx="1857327" cy="1881359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707F88F-8249-4287-B57D-BBBA69E5A950}"/>
                    </a:ext>
                  </a:extLst>
                </p:cNvPr>
                <p:cNvCxnSpPr/>
                <p:nvPr/>
              </p:nvCxnSpPr>
              <p:spPr>
                <a:xfrm>
                  <a:off x="8114735" y="2129288"/>
                  <a:ext cx="1912195" cy="859975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8B3D199-C285-4DAD-A061-56F632B5B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3029" y="2989263"/>
                  <a:ext cx="1865262" cy="157311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0FCB3EA-988B-4E57-BDA0-7B47039849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14352" y="2989263"/>
                  <a:ext cx="1897421" cy="1473696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EC6A97F-CA84-4C7F-B16D-2C32FB4B2A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693" y="1060970"/>
                <a:ext cx="1754012" cy="1928293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4DDC2D5-BD70-427F-ABC2-E3A74DF2B8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5625" y="2989263"/>
                <a:ext cx="1749648" cy="2906666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61E4491-DDC6-43C7-B321-9B1D8320A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693" y="2989263"/>
                <a:ext cx="1764580" cy="1808024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75FD3B2-9C5C-4A76-A635-B3FB2EFC60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5273" y="1921565"/>
                <a:ext cx="1711323" cy="1067698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55BF85AD-94C2-4B5A-ABD9-D8BF01AD88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5273" y="2833437"/>
                <a:ext cx="1680854" cy="155826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D6B5C85-9389-441B-AC02-3DCAD1A24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5273" y="2989263"/>
                <a:ext cx="1697421" cy="860595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AC443F1E-5DF2-43BB-B6F3-5EE5033C3851}"/>
                  </a:ext>
                </a:extLst>
              </p:cNvPr>
              <p:cNvGrpSpPr/>
              <p:nvPr/>
            </p:nvGrpSpPr>
            <p:grpSpPr>
              <a:xfrm>
                <a:off x="5828278" y="2989263"/>
                <a:ext cx="4190013" cy="3056617"/>
                <a:chOff x="5828278" y="2989263"/>
                <a:chExt cx="4190013" cy="305661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8F484C7B-53A6-4143-BBDB-332E9FBB2D7B}"/>
                    </a:ext>
                  </a:extLst>
                </p:cNvPr>
                <p:cNvCxnSpPr/>
                <p:nvPr/>
              </p:nvCxnSpPr>
              <p:spPr>
                <a:xfrm flipH="1">
                  <a:off x="7169426" y="2989263"/>
                  <a:ext cx="2848865" cy="3034187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10165FCF-84A5-4525-A9BF-AAC8A6330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8278" y="6023450"/>
                  <a:ext cx="1341148" cy="22430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0349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C2CB8E-9F09-4D1F-9282-6A4C7DE75732}"/>
              </a:ext>
            </a:extLst>
          </p:cNvPr>
          <p:cNvGrpSpPr/>
          <p:nvPr/>
        </p:nvGrpSpPr>
        <p:grpSpPr>
          <a:xfrm>
            <a:off x="1106549" y="225291"/>
            <a:ext cx="8918719" cy="6455476"/>
            <a:chOff x="894517" y="198787"/>
            <a:chExt cx="8918719" cy="645547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0EA817D-7369-4EC5-8AED-0901824C4DA6}"/>
                </a:ext>
              </a:extLst>
            </p:cNvPr>
            <p:cNvGrpSpPr/>
            <p:nvPr/>
          </p:nvGrpSpPr>
          <p:grpSpPr>
            <a:xfrm>
              <a:off x="894517" y="263393"/>
              <a:ext cx="2411898" cy="2199861"/>
              <a:chOff x="331302" y="301485"/>
              <a:chExt cx="2411898" cy="219986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5195F2E-15E8-4127-8A54-16F79F2B50C3}"/>
                  </a:ext>
                </a:extLst>
              </p:cNvPr>
              <p:cNvSpPr/>
              <p:nvPr/>
            </p:nvSpPr>
            <p:spPr>
              <a:xfrm>
                <a:off x="331304" y="301485"/>
                <a:ext cx="2411896" cy="47707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Light" panose="020B0502040204020203" pitchFamily="34" charset="0"/>
                  </a:rPr>
                  <a:t>Student Information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550B32C-CEA4-42B9-9F5C-4AD1E274AE46}"/>
                  </a:ext>
                </a:extLst>
              </p:cNvPr>
              <p:cNvSpPr/>
              <p:nvPr/>
            </p:nvSpPr>
            <p:spPr>
              <a:xfrm>
                <a:off x="331302" y="778563"/>
                <a:ext cx="2411897" cy="172278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StudentID: Varchar</a:t>
                </a:r>
              </a:p>
              <a:p>
                <a:endPara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StudentSurname: Char</a:t>
                </a:r>
              </a:p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StudentName: Char</a:t>
                </a:r>
              </a:p>
              <a:p>
                <a:endPara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+AssignValues()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C31AA9D-6F96-4364-B5CE-7A079466EE54}"/>
                  </a:ext>
                </a:extLst>
              </p:cNvPr>
              <p:cNvCxnSpPr/>
              <p:nvPr/>
            </p:nvCxnSpPr>
            <p:spPr>
              <a:xfrm>
                <a:off x="424070" y="1255642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bg1">
                    <a:lumMod val="95000"/>
                    <a:lumOff val="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6E576B0-5C6B-4D38-A203-931D9818D34F}"/>
                  </a:ext>
                </a:extLst>
              </p:cNvPr>
              <p:cNvCxnSpPr/>
              <p:nvPr/>
            </p:nvCxnSpPr>
            <p:spPr>
              <a:xfrm>
                <a:off x="430698" y="2017640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168CC81-B075-4B1E-BC79-A11AE2372343}"/>
                </a:ext>
              </a:extLst>
            </p:cNvPr>
            <p:cNvCxnSpPr>
              <a:stCxn id="24" idx="3"/>
            </p:cNvCxnSpPr>
            <p:nvPr/>
          </p:nvCxnSpPr>
          <p:spPr>
            <a:xfrm flipV="1">
              <a:off x="3306414" y="4974535"/>
              <a:ext cx="4194313" cy="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CE8888-E35D-47E2-9EBC-4CF9DC3554B3}"/>
                </a:ext>
              </a:extLst>
            </p:cNvPr>
            <p:cNvGrpSpPr/>
            <p:nvPr/>
          </p:nvGrpSpPr>
          <p:grpSpPr>
            <a:xfrm>
              <a:off x="7401337" y="4282125"/>
              <a:ext cx="2411897" cy="2372138"/>
              <a:chOff x="3107633" y="304800"/>
              <a:chExt cx="2411897" cy="237213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780DB5-659D-48D5-B039-99093337CFCB}"/>
                  </a:ext>
                </a:extLst>
              </p:cNvPr>
              <p:cNvSpPr/>
              <p:nvPr/>
            </p:nvSpPr>
            <p:spPr>
              <a:xfrm>
                <a:off x="3107634" y="304800"/>
                <a:ext cx="2411896" cy="47707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Light" panose="020B0502040204020203" pitchFamily="34" charset="0"/>
                  </a:rPr>
                  <a:t>Grades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BFD1AA7-46F2-4BBB-915A-7DF8CDA76657}"/>
                  </a:ext>
                </a:extLst>
              </p:cNvPr>
              <p:cNvSpPr/>
              <p:nvPr/>
            </p:nvSpPr>
            <p:spPr>
              <a:xfrm>
                <a:off x="3107633" y="781877"/>
                <a:ext cx="2411897" cy="189506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StudentID: Varchar</a:t>
                </a:r>
              </a:p>
              <a:p>
                <a:endParaRPr lang="en-ZA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Average: Int</a:t>
                </a: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Grades: Char</a:t>
                </a:r>
              </a:p>
              <a:p>
                <a:endParaRPr lang="en-ZA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+AssignAverage()</a:t>
                </a: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+AssignGrades()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14818C0-C323-48EF-A5E1-3E937ED96F5E}"/>
                  </a:ext>
                </a:extLst>
              </p:cNvPr>
              <p:cNvCxnSpPr/>
              <p:nvPr/>
            </p:nvCxnSpPr>
            <p:spPr>
              <a:xfrm>
                <a:off x="3207024" y="1239073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3EE4D03-8753-4E3F-8230-DDA946DD5E79}"/>
                  </a:ext>
                </a:extLst>
              </p:cNvPr>
              <p:cNvCxnSpPr/>
              <p:nvPr/>
            </p:nvCxnSpPr>
            <p:spPr>
              <a:xfrm>
                <a:off x="3213651" y="2001071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FE926A-5061-4500-A4EF-81CCDD6FC14C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8607283" y="3778534"/>
              <a:ext cx="3" cy="50359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775F99-1C74-4D49-8F91-A40B33C7C5D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3306414" y="1596890"/>
              <a:ext cx="4409665" cy="49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CA192DC-A2D0-436F-BA3D-5E6131750340}"/>
                </a:ext>
              </a:extLst>
            </p:cNvPr>
            <p:cNvGrpSpPr/>
            <p:nvPr/>
          </p:nvGrpSpPr>
          <p:grpSpPr>
            <a:xfrm>
              <a:off x="7401337" y="198787"/>
              <a:ext cx="2411899" cy="3699016"/>
              <a:chOff x="1219201" y="379339"/>
              <a:chExt cx="2411899" cy="369901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DAA3E00-064F-4D70-9B0C-80EAA91EF7FA}"/>
                  </a:ext>
                </a:extLst>
              </p:cNvPr>
              <p:cNvGrpSpPr/>
              <p:nvPr/>
            </p:nvGrpSpPr>
            <p:grpSpPr>
              <a:xfrm>
                <a:off x="1219201" y="379339"/>
                <a:ext cx="2411899" cy="3699016"/>
                <a:chOff x="8660289" y="261728"/>
                <a:chExt cx="2411899" cy="3699016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0457953-9459-47D8-8A43-59C1CA960279}"/>
                    </a:ext>
                  </a:extLst>
                </p:cNvPr>
                <p:cNvSpPr/>
                <p:nvPr/>
              </p:nvSpPr>
              <p:spPr>
                <a:xfrm>
                  <a:off x="8660292" y="261728"/>
                  <a:ext cx="2411896" cy="477078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Bahnschrift Light" panose="020B0502040204020203" pitchFamily="34" charset="0"/>
                    </a:rPr>
                    <a:t>Students Grades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BB7F2D8-5037-4ECD-AD97-37200B2D58AB}"/>
                    </a:ext>
                  </a:extLst>
                </p:cNvPr>
                <p:cNvSpPr/>
                <p:nvPr/>
              </p:nvSpPr>
              <p:spPr>
                <a:xfrm>
                  <a:off x="8660289" y="738806"/>
                  <a:ext cx="2411897" cy="322193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StudentID: Varchar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StudentSurname: 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StudentName: 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Algebra: Int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Calculus: Int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Programming: Int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Databases: Int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+AddStudentGrades()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+DivideByFour()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+AssignGrade()</a:t>
                  </a:r>
                </a:p>
                <a:p>
                  <a:pPr algn="ctr"/>
                  <a:endParaRPr lang="en-ZA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07DEC28-6391-4686-AED0-62A69E2F1907}"/>
                  </a:ext>
                </a:extLst>
              </p:cNvPr>
              <p:cNvCxnSpPr/>
              <p:nvPr/>
            </p:nvCxnSpPr>
            <p:spPr>
              <a:xfrm>
                <a:off x="1318591" y="1255642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336984C-78D6-4292-AD78-5B3F11777C13}"/>
                  </a:ext>
                </a:extLst>
              </p:cNvPr>
              <p:cNvCxnSpPr/>
              <p:nvPr/>
            </p:nvCxnSpPr>
            <p:spPr>
              <a:xfrm>
                <a:off x="1318592" y="2968482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882C06-ED94-41E3-807D-AD02A89F45C1}"/>
                </a:ext>
              </a:extLst>
            </p:cNvPr>
            <p:cNvCxnSpPr>
              <a:stCxn id="3" idx="2"/>
            </p:cNvCxnSpPr>
            <p:nvPr/>
          </p:nvCxnSpPr>
          <p:spPr>
            <a:xfrm>
              <a:off x="2100466" y="2463254"/>
              <a:ext cx="13242" cy="85393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E426119-6C24-479B-B24F-37326180D316}"/>
                </a:ext>
              </a:extLst>
            </p:cNvPr>
            <p:cNvGrpSpPr/>
            <p:nvPr/>
          </p:nvGrpSpPr>
          <p:grpSpPr>
            <a:xfrm>
              <a:off x="894517" y="3172239"/>
              <a:ext cx="2411898" cy="3127515"/>
              <a:chOff x="6612840" y="379339"/>
              <a:chExt cx="2411898" cy="312751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4BF68CE-3E98-4155-A872-F9680D060662}"/>
                  </a:ext>
                </a:extLst>
              </p:cNvPr>
              <p:cNvGrpSpPr/>
              <p:nvPr/>
            </p:nvGrpSpPr>
            <p:grpSpPr>
              <a:xfrm>
                <a:off x="6612840" y="379339"/>
                <a:ext cx="2411898" cy="3127515"/>
                <a:chOff x="5883961" y="301485"/>
                <a:chExt cx="2411898" cy="3127515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E478071-68CE-4D5A-A156-9ED2AE7DF7F5}"/>
                    </a:ext>
                  </a:extLst>
                </p:cNvPr>
                <p:cNvSpPr/>
                <p:nvPr/>
              </p:nvSpPr>
              <p:spPr>
                <a:xfrm>
                  <a:off x="5883963" y="301485"/>
                  <a:ext cx="2411896" cy="477078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Bahnschrift Light" panose="020B0502040204020203" pitchFamily="34" charset="0"/>
                    </a:rPr>
                    <a:t>Students Account to Create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67F53A3-324F-416D-848E-F814B4989171}"/>
                    </a:ext>
                  </a:extLst>
                </p:cNvPr>
                <p:cNvSpPr/>
                <p:nvPr/>
              </p:nvSpPr>
              <p:spPr>
                <a:xfrm>
                  <a:off x="5883961" y="778563"/>
                  <a:ext cx="2411897" cy="2650437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StudentID: Varchar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StudentName: 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StudentEmail: VarChar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StudentClass: VarChar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SendNotiToStudent()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CreateAccount()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RecordToStudentInfo()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SendNotiToStudent()</a:t>
                  </a:r>
                </a:p>
              </p:txBody>
            </p: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42FEA6F-658D-457B-8C49-08A516475FAA}"/>
                  </a:ext>
                </a:extLst>
              </p:cNvPr>
              <p:cNvCxnSpPr/>
              <p:nvPr/>
            </p:nvCxnSpPr>
            <p:spPr>
              <a:xfrm>
                <a:off x="6705606" y="1321903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1C1B32F-7B09-4C3A-A427-E3C79DBB903E}"/>
                  </a:ext>
                </a:extLst>
              </p:cNvPr>
              <p:cNvCxnSpPr/>
              <p:nvPr/>
            </p:nvCxnSpPr>
            <p:spPr>
              <a:xfrm>
                <a:off x="6725475" y="2272740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54D4149-387B-4155-B2D0-A3BC25B3E33D}"/>
              </a:ext>
            </a:extLst>
          </p:cNvPr>
          <p:cNvSpPr txBox="1"/>
          <p:nvPr/>
        </p:nvSpPr>
        <p:spPr>
          <a:xfrm>
            <a:off x="3922644" y="2814434"/>
            <a:ext cx="3220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08845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484D88A-4CD6-4A72-9FEE-4C4B434B518C}"/>
              </a:ext>
            </a:extLst>
          </p:cNvPr>
          <p:cNvGrpSpPr/>
          <p:nvPr/>
        </p:nvGrpSpPr>
        <p:grpSpPr>
          <a:xfrm>
            <a:off x="596345" y="182986"/>
            <a:ext cx="10671788" cy="6552527"/>
            <a:chOff x="596345" y="182986"/>
            <a:chExt cx="10671788" cy="655252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248A6F-6D9E-4856-AD6E-EAF3F7A7256D}"/>
                </a:ext>
              </a:extLst>
            </p:cNvPr>
            <p:cNvGrpSpPr/>
            <p:nvPr/>
          </p:nvGrpSpPr>
          <p:grpSpPr>
            <a:xfrm>
              <a:off x="7958874" y="4601051"/>
              <a:ext cx="2427989" cy="1020009"/>
              <a:chOff x="7958874" y="4601051"/>
              <a:chExt cx="2374981" cy="102000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3EA3D77-6358-4300-A41B-B3A5F1F16DD5}"/>
                  </a:ext>
                </a:extLst>
              </p:cNvPr>
              <p:cNvCxnSpPr>
                <a:stCxn id="6" idx="3"/>
              </p:cNvCxnSpPr>
              <p:nvPr/>
            </p:nvCxnSpPr>
            <p:spPr>
              <a:xfrm flipV="1">
                <a:off x="7958874" y="5621059"/>
                <a:ext cx="2374981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B9E536B-B4C0-487D-9353-CC321BB79DA2}"/>
                  </a:ext>
                </a:extLst>
              </p:cNvPr>
              <p:cNvCxnSpPr>
                <a:stCxn id="9" idx="2"/>
              </p:cNvCxnSpPr>
              <p:nvPr/>
            </p:nvCxnSpPr>
            <p:spPr>
              <a:xfrm>
                <a:off x="10333855" y="4601051"/>
                <a:ext cx="0" cy="10200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329738-241C-43C1-A474-C882776EFF3F}"/>
                </a:ext>
              </a:extLst>
            </p:cNvPr>
            <p:cNvCxnSpPr>
              <a:cxnSpLocks/>
            </p:cNvCxnSpPr>
            <p:nvPr/>
          </p:nvCxnSpPr>
          <p:spPr>
            <a:xfrm>
              <a:off x="3028119" y="3600513"/>
              <a:ext cx="6371458" cy="530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9902EBA-329C-4A06-9ECA-750F27EF64A8}"/>
                </a:ext>
              </a:extLst>
            </p:cNvPr>
            <p:cNvCxnSpPr>
              <a:cxnSpLocks/>
              <a:stCxn id="4" idx="4"/>
              <a:endCxn id="12" idx="1"/>
            </p:cNvCxnSpPr>
            <p:nvPr/>
          </p:nvCxnSpPr>
          <p:spPr>
            <a:xfrm flipV="1">
              <a:off x="1842054" y="1550504"/>
              <a:ext cx="617551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057CF9C-78FA-471C-8349-9B1419C1CFBE}"/>
                </a:ext>
              </a:extLst>
            </p:cNvPr>
            <p:cNvGrpSpPr/>
            <p:nvPr/>
          </p:nvGrpSpPr>
          <p:grpSpPr>
            <a:xfrm>
              <a:off x="9316278" y="2093843"/>
              <a:ext cx="1510748" cy="757920"/>
              <a:chOff x="9316278" y="2080591"/>
              <a:chExt cx="1510748" cy="75792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36A9C79-C931-4096-A06B-7C3F0F569B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27026" y="2080591"/>
                <a:ext cx="0" cy="7579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C8819B2-73F5-4ED0-944B-E80E334C5D12}"/>
                  </a:ext>
                </a:extLst>
              </p:cNvPr>
              <p:cNvCxnSpPr/>
              <p:nvPr/>
            </p:nvCxnSpPr>
            <p:spPr>
              <a:xfrm>
                <a:off x="9316278" y="2080591"/>
                <a:ext cx="151074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CC2DD7-8C78-465E-B060-2CD005323A7F}"/>
                </a:ext>
              </a:extLst>
            </p:cNvPr>
            <p:cNvGrpSpPr/>
            <p:nvPr/>
          </p:nvGrpSpPr>
          <p:grpSpPr>
            <a:xfrm>
              <a:off x="596345" y="182986"/>
              <a:ext cx="1311965" cy="2334927"/>
              <a:chOff x="742117" y="209490"/>
              <a:chExt cx="1311965" cy="2334927"/>
            </a:xfrm>
          </p:grpSpPr>
          <p:sp>
            <p:nvSpPr>
              <p:cNvPr id="4" name="Flowchart: Magnetic Disk 3">
                <a:extLst>
                  <a:ext uri="{FF2B5EF4-FFF2-40B4-BE49-F238E27FC236}">
                    <a16:creationId xmlns:a16="http://schemas.microsoft.com/office/drawing/2014/main" id="{474DBCB0-45AC-49F1-A535-66307412EC82}"/>
                  </a:ext>
                </a:extLst>
              </p:cNvPr>
              <p:cNvSpPr/>
              <p:nvPr/>
            </p:nvSpPr>
            <p:spPr>
              <a:xfrm>
                <a:off x="781878" y="609600"/>
                <a:ext cx="1205948" cy="1934817"/>
              </a:xfrm>
              <a:prstGeom prst="flowChartMagneticDisk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A4E605-50FB-413D-B7F4-4B451D11678F}"/>
                  </a:ext>
                </a:extLst>
              </p:cNvPr>
              <p:cNvSpPr txBox="1"/>
              <p:nvPr/>
            </p:nvSpPr>
            <p:spPr>
              <a:xfrm>
                <a:off x="742117" y="209490"/>
                <a:ext cx="13119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Databases 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2A5A79-B36A-406C-AA4A-6867F07CF9E3}"/>
                </a:ext>
              </a:extLst>
            </p:cNvPr>
            <p:cNvGrpSpPr/>
            <p:nvPr/>
          </p:nvGrpSpPr>
          <p:grpSpPr>
            <a:xfrm>
              <a:off x="5009321" y="4799425"/>
              <a:ext cx="3048001" cy="1936088"/>
              <a:chOff x="5671931" y="4772921"/>
              <a:chExt cx="3048001" cy="193608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D9F41A5-65E9-4EDA-8C8B-71346F348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04451" y="4772921"/>
                <a:ext cx="2817033" cy="1643269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C5D5A7-94B1-4CDF-BE6D-43928B2A3AE1}"/>
                  </a:ext>
                </a:extLst>
              </p:cNvPr>
              <p:cNvSpPr txBox="1"/>
              <p:nvPr/>
            </p:nvSpPr>
            <p:spPr>
              <a:xfrm>
                <a:off x="5671931" y="6308899"/>
                <a:ext cx="30480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ZA" dirty="0"/>
                  <a:t>Admissions Administrator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73185D-B549-45F7-994B-ACA750757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440" t="38261" r="60252" b="34707"/>
            <a:stretch/>
          </p:blipFill>
          <p:spPr>
            <a:xfrm>
              <a:off x="1225823" y="2785503"/>
              <a:ext cx="1802296" cy="17625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2F2F36A-4645-4420-A3D7-E359FCBF5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086" t="38261" r="1639" b="34707"/>
            <a:stretch/>
          </p:blipFill>
          <p:spPr>
            <a:xfrm>
              <a:off x="9399577" y="2838511"/>
              <a:ext cx="1868556" cy="17625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D206CB-D90F-46FB-A6C9-700AE3714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2634" t="5538" r="8409" b="68243"/>
            <a:stretch/>
          </p:blipFill>
          <p:spPr>
            <a:xfrm>
              <a:off x="8017564" y="695739"/>
              <a:ext cx="1298714" cy="170953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6CC6897-3458-4A70-8579-DEE63702807C}"/>
              </a:ext>
            </a:extLst>
          </p:cNvPr>
          <p:cNvSpPr txBox="1"/>
          <p:nvPr/>
        </p:nvSpPr>
        <p:spPr>
          <a:xfrm>
            <a:off x="4306950" y="37214"/>
            <a:ext cx="337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61295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6E55B7-5A78-4DC9-842B-6BD7E226C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9" t="760" r="5899"/>
          <a:stretch/>
        </p:blipFill>
        <p:spPr>
          <a:xfrm>
            <a:off x="792412" y="119269"/>
            <a:ext cx="10416209" cy="648031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9199C0-95B2-4E93-AFB6-A8EE26B20C57}"/>
              </a:ext>
            </a:extLst>
          </p:cNvPr>
          <p:cNvSpPr/>
          <p:nvPr/>
        </p:nvSpPr>
        <p:spPr>
          <a:xfrm>
            <a:off x="3631097" y="410817"/>
            <a:ext cx="2067339" cy="1126435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4CAEB9-B62E-4793-90AB-D1614963613A}"/>
              </a:ext>
            </a:extLst>
          </p:cNvPr>
          <p:cNvCxnSpPr>
            <a:cxnSpLocks/>
            <a:stCxn id="3" idx="2"/>
            <a:endCxn id="6" idx="3"/>
          </p:cNvCxnSpPr>
          <p:nvPr/>
        </p:nvCxnSpPr>
        <p:spPr>
          <a:xfrm flipH="1">
            <a:off x="2423491" y="974035"/>
            <a:ext cx="1207606" cy="1822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E610ECDE-66B4-4335-9F4D-9C5C69B4E002}"/>
              </a:ext>
            </a:extLst>
          </p:cNvPr>
          <p:cNvSpPr/>
          <p:nvPr/>
        </p:nvSpPr>
        <p:spPr>
          <a:xfrm>
            <a:off x="1113182" y="178905"/>
            <a:ext cx="1497496" cy="1954696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describing the process of what a student does.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6F1B3D-9B73-4D89-A6C6-104CD29FFA7B}"/>
              </a:ext>
            </a:extLst>
          </p:cNvPr>
          <p:cNvSpPr/>
          <p:nvPr/>
        </p:nvSpPr>
        <p:spPr>
          <a:xfrm>
            <a:off x="596349" y="2179984"/>
            <a:ext cx="1285461" cy="1974574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AB5C06-10FF-4D44-B83B-26777E75D9B2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H="1">
            <a:off x="775253" y="3865388"/>
            <a:ext cx="9347" cy="7430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264726BF-B547-45BC-A92D-A5C4CBEF0BC1}"/>
              </a:ext>
            </a:extLst>
          </p:cNvPr>
          <p:cNvSpPr/>
          <p:nvPr/>
        </p:nvSpPr>
        <p:spPr>
          <a:xfrm>
            <a:off x="132522" y="4608444"/>
            <a:ext cx="1285461" cy="1709531"/>
          </a:xfrm>
          <a:prstGeom prst="verticalScroll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Actor: Person who is using the system.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54AD4E-16FE-4816-A14E-67FEEDF7DF3B}"/>
              </a:ext>
            </a:extLst>
          </p:cNvPr>
          <p:cNvSpPr/>
          <p:nvPr/>
        </p:nvSpPr>
        <p:spPr>
          <a:xfrm>
            <a:off x="9737631" y="2173357"/>
            <a:ext cx="1470990" cy="21866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FE8E0B-B281-4F1B-90C3-8353C3396941}"/>
              </a:ext>
            </a:extLst>
          </p:cNvPr>
          <p:cNvCxnSpPr>
            <a:cxnSpLocks/>
          </p:cNvCxnSpPr>
          <p:nvPr/>
        </p:nvCxnSpPr>
        <p:spPr>
          <a:xfrm flipH="1">
            <a:off x="9433214" y="4039744"/>
            <a:ext cx="517503" cy="707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D8D81437-B4CF-458E-AB02-EC39F2933940}"/>
              </a:ext>
            </a:extLst>
          </p:cNvPr>
          <p:cNvSpPr/>
          <p:nvPr/>
        </p:nvSpPr>
        <p:spPr>
          <a:xfrm>
            <a:off x="8792818" y="4747591"/>
            <a:ext cx="1285461" cy="1709531"/>
          </a:xfrm>
          <a:prstGeom prst="verticalScroll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Actor: Retrieves application and responds.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A79C7B0-5FC2-4AAE-A2F7-FCBC9CB12306}"/>
              </a:ext>
            </a:extLst>
          </p:cNvPr>
          <p:cNvSpPr/>
          <p:nvPr/>
        </p:nvSpPr>
        <p:spPr>
          <a:xfrm>
            <a:off x="6347791" y="702367"/>
            <a:ext cx="1828800" cy="993913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011C8-B4A4-41B8-8DCB-AACF61D60971}"/>
              </a:ext>
            </a:extLst>
          </p:cNvPr>
          <p:cNvCxnSpPr>
            <a:cxnSpLocks/>
            <a:stCxn id="28" idx="7"/>
          </p:cNvCxnSpPr>
          <p:nvPr/>
        </p:nvCxnSpPr>
        <p:spPr>
          <a:xfrm>
            <a:off x="7908769" y="847922"/>
            <a:ext cx="1591873" cy="2337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Scroll: Vertical 31">
            <a:extLst>
              <a:ext uri="{FF2B5EF4-FFF2-40B4-BE49-F238E27FC236}">
                <a16:creationId xmlns:a16="http://schemas.microsoft.com/office/drawing/2014/main" id="{901895DF-D585-4550-8E79-525E450A9F23}"/>
              </a:ext>
            </a:extLst>
          </p:cNvPr>
          <p:cNvSpPr/>
          <p:nvPr/>
        </p:nvSpPr>
        <p:spPr>
          <a:xfrm>
            <a:off x="9342784" y="119269"/>
            <a:ext cx="1368883" cy="1845366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describing what the admissions team does.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A51110-E35B-4FC3-A7ED-4A5099D7049E}"/>
              </a:ext>
            </a:extLst>
          </p:cNvPr>
          <p:cNvSpPr/>
          <p:nvPr/>
        </p:nvSpPr>
        <p:spPr>
          <a:xfrm>
            <a:off x="5049078" y="2716696"/>
            <a:ext cx="1643270" cy="1309796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40A18-45F4-4E7F-BD5A-662A7482D087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>
            <a:off x="5870713" y="4026492"/>
            <a:ext cx="99392" cy="2274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Scroll: Vertical 40">
            <a:extLst>
              <a:ext uri="{FF2B5EF4-FFF2-40B4-BE49-F238E27FC236}">
                <a16:creationId xmlns:a16="http://schemas.microsoft.com/office/drawing/2014/main" id="{4E3491F9-C5EE-4764-9A17-BC9F7D60EB1F}"/>
              </a:ext>
            </a:extLst>
          </p:cNvPr>
          <p:cNvSpPr/>
          <p:nvPr/>
        </p:nvSpPr>
        <p:spPr>
          <a:xfrm>
            <a:off x="5234610" y="4253950"/>
            <a:ext cx="1470990" cy="170953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relationship between the student and admissions team</a:t>
            </a:r>
          </a:p>
        </p:txBody>
      </p:sp>
    </p:spTree>
    <p:extLst>
      <p:ext uri="{BB962C8B-B14F-4D97-AF65-F5344CB8AC3E}">
        <p14:creationId xmlns:p14="http://schemas.microsoft.com/office/powerpoint/2010/main" val="82050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060B44-651E-4CFC-9D3A-3DEFEEBA957B}"/>
              </a:ext>
            </a:extLst>
          </p:cNvPr>
          <p:cNvGrpSpPr/>
          <p:nvPr/>
        </p:nvGrpSpPr>
        <p:grpSpPr>
          <a:xfrm>
            <a:off x="596345" y="182986"/>
            <a:ext cx="10671788" cy="6552527"/>
            <a:chOff x="596345" y="182986"/>
            <a:chExt cx="10671788" cy="655252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939663-87B4-4953-BA91-ACC5D4BDC9DB}"/>
                </a:ext>
              </a:extLst>
            </p:cNvPr>
            <p:cNvGrpSpPr/>
            <p:nvPr/>
          </p:nvGrpSpPr>
          <p:grpSpPr>
            <a:xfrm>
              <a:off x="7958874" y="4601051"/>
              <a:ext cx="2427989" cy="1020009"/>
              <a:chOff x="7958874" y="4601051"/>
              <a:chExt cx="2374981" cy="1020009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5A33530-85A3-4C3C-BEC6-FA14E6E48701}"/>
                  </a:ext>
                </a:extLst>
              </p:cNvPr>
              <p:cNvCxnSpPr>
                <a:stCxn id="12" idx="3"/>
              </p:cNvCxnSpPr>
              <p:nvPr/>
            </p:nvCxnSpPr>
            <p:spPr>
              <a:xfrm flipV="1">
                <a:off x="7958874" y="5621059"/>
                <a:ext cx="2374981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670C545-151D-48BE-A769-8BEABC7E83F9}"/>
                  </a:ext>
                </a:extLst>
              </p:cNvPr>
              <p:cNvCxnSpPr>
                <a:stCxn id="10" idx="2"/>
              </p:cNvCxnSpPr>
              <p:nvPr/>
            </p:nvCxnSpPr>
            <p:spPr>
              <a:xfrm>
                <a:off x="10333855" y="4601051"/>
                <a:ext cx="0" cy="10200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EF63377-1B9B-4B12-A555-9093995B3920}"/>
                </a:ext>
              </a:extLst>
            </p:cNvPr>
            <p:cNvCxnSpPr>
              <a:cxnSpLocks/>
            </p:cNvCxnSpPr>
            <p:nvPr/>
          </p:nvCxnSpPr>
          <p:spPr>
            <a:xfrm>
              <a:off x="3028119" y="3600513"/>
              <a:ext cx="6371458" cy="530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F790D04-704F-43F1-9955-9170CE2063B1}"/>
                </a:ext>
              </a:extLst>
            </p:cNvPr>
            <p:cNvCxnSpPr>
              <a:cxnSpLocks/>
              <a:stCxn id="14" idx="4"/>
              <a:endCxn id="11" idx="1"/>
            </p:cNvCxnSpPr>
            <p:nvPr/>
          </p:nvCxnSpPr>
          <p:spPr>
            <a:xfrm flipV="1">
              <a:off x="1842054" y="1550504"/>
              <a:ext cx="617551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67DF1BE-1427-40A0-9A4D-60A12EB27EE0}"/>
                </a:ext>
              </a:extLst>
            </p:cNvPr>
            <p:cNvGrpSpPr/>
            <p:nvPr/>
          </p:nvGrpSpPr>
          <p:grpSpPr>
            <a:xfrm>
              <a:off x="9316278" y="2093843"/>
              <a:ext cx="1510748" cy="757920"/>
              <a:chOff x="9316278" y="2080591"/>
              <a:chExt cx="1510748" cy="75792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A99FD27-5F3F-4231-8356-5D41C5F0BC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27026" y="2080591"/>
                <a:ext cx="0" cy="7579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519D824-F242-413D-BB69-9420AD1A63BF}"/>
                  </a:ext>
                </a:extLst>
              </p:cNvPr>
              <p:cNvCxnSpPr/>
              <p:nvPr/>
            </p:nvCxnSpPr>
            <p:spPr>
              <a:xfrm>
                <a:off x="9316278" y="2080591"/>
                <a:ext cx="151074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FE9E65C-A1E7-4BB0-A8D0-ECE5C4648DCB}"/>
                </a:ext>
              </a:extLst>
            </p:cNvPr>
            <p:cNvGrpSpPr/>
            <p:nvPr/>
          </p:nvGrpSpPr>
          <p:grpSpPr>
            <a:xfrm>
              <a:off x="596345" y="182986"/>
              <a:ext cx="1311965" cy="2334927"/>
              <a:chOff x="742117" y="209490"/>
              <a:chExt cx="1311965" cy="2334927"/>
            </a:xfrm>
          </p:grpSpPr>
          <p:sp>
            <p:nvSpPr>
              <p:cNvPr id="14" name="Flowchart: Magnetic Disk 13">
                <a:extLst>
                  <a:ext uri="{FF2B5EF4-FFF2-40B4-BE49-F238E27FC236}">
                    <a16:creationId xmlns:a16="http://schemas.microsoft.com/office/drawing/2014/main" id="{4FE98D32-93F7-4FBE-9069-82FE8EFA6FA4}"/>
                  </a:ext>
                </a:extLst>
              </p:cNvPr>
              <p:cNvSpPr/>
              <p:nvPr/>
            </p:nvSpPr>
            <p:spPr>
              <a:xfrm>
                <a:off x="781878" y="609600"/>
                <a:ext cx="1205948" cy="1934817"/>
              </a:xfrm>
              <a:prstGeom prst="flowChartMagneticDisk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03CDC8-8FB1-409D-98D7-9F252C8D433D}"/>
                  </a:ext>
                </a:extLst>
              </p:cNvPr>
              <p:cNvSpPr txBox="1"/>
              <p:nvPr/>
            </p:nvSpPr>
            <p:spPr>
              <a:xfrm>
                <a:off x="742117" y="209490"/>
                <a:ext cx="13119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Databases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9FDA11A-8DA7-47A0-9EEF-B984F57B01FD}"/>
                </a:ext>
              </a:extLst>
            </p:cNvPr>
            <p:cNvGrpSpPr/>
            <p:nvPr/>
          </p:nvGrpSpPr>
          <p:grpSpPr>
            <a:xfrm>
              <a:off x="5009321" y="4799425"/>
              <a:ext cx="3048001" cy="1936088"/>
              <a:chOff x="5671931" y="4772921"/>
              <a:chExt cx="3048001" cy="193608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0CE83FD-6597-46D1-A0E7-36DB7D561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04451" y="4772921"/>
                <a:ext cx="2817033" cy="1643269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282281-92E0-4B9A-86F5-F36B779CA180}"/>
                  </a:ext>
                </a:extLst>
              </p:cNvPr>
              <p:cNvSpPr txBox="1"/>
              <p:nvPr/>
            </p:nvSpPr>
            <p:spPr>
              <a:xfrm>
                <a:off x="5671931" y="6308899"/>
                <a:ext cx="30480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ZA" dirty="0"/>
                  <a:t>Admissions Administrator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7B783C-6B1D-43D8-AE63-F4AD041D51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440" t="38261" r="60252" b="34707"/>
            <a:stretch/>
          </p:blipFill>
          <p:spPr>
            <a:xfrm>
              <a:off x="1225823" y="2785503"/>
              <a:ext cx="1802296" cy="17625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1944C8-4BB2-4B49-8939-4996E2DC53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086" t="38261" r="1639" b="34707"/>
            <a:stretch/>
          </p:blipFill>
          <p:spPr>
            <a:xfrm>
              <a:off x="9399577" y="2838511"/>
              <a:ext cx="1868556" cy="176254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AB0DA46-7223-47EA-8107-55E7A1A35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2634" t="5538" r="8409" b="68243"/>
            <a:stretch/>
          </p:blipFill>
          <p:spPr>
            <a:xfrm>
              <a:off x="8017564" y="695739"/>
              <a:ext cx="1298714" cy="1709530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04693D-8764-4149-A46D-D181E2BAD61E}"/>
              </a:ext>
            </a:extLst>
          </p:cNvPr>
          <p:cNvCxnSpPr>
            <a:stCxn id="14" idx="4"/>
            <a:endCxn id="24" idx="1"/>
          </p:cNvCxnSpPr>
          <p:nvPr/>
        </p:nvCxnSpPr>
        <p:spPr>
          <a:xfrm flipV="1">
            <a:off x="1842054" y="1391476"/>
            <a:ext cx="795128" cy="1590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49CF98-24FD-4A79-AFC8-36E24EB7B13C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>
            <a:off x="7958874" y="5373845"/>
            <a:ext cx="429752" cy="2472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A9EBCEB3-B79F-4F2F-8F43-8AB559C8CF78}"/>
              </a:ext>
            </a:extLst>
          </p:cNvPr>
          <p:cNvSpPr/>
          <p:nvPr/>
        </p:nvSpPr>
        <p:spPr>
          <a:xfrm>
            <a:off x="8169966" y="4196862"/>
            <a:ext cx="1749283" cy="2353965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Retrieves the applications and responds. </a:t>
            </a:r>
          </a:p>
        </p:txBody>
      </p:sp>
      <p:sp>
        <p:nvSpPr>
          <p:cNvPr id="24" name="Scroll: Vertical 23">
            <a:extLst>
              <a:ext uri="{FF2B5EF4-FFF2-40B4-BE49-F238E27FC236}">
                <a16:creationId xmlns:a16="http://schemas.microsoft.com/office/drawing/2014/main" id="{885CCA55-8395-4822-ABF5-7CE12F00932E}"/>
              </a:ext>
            </a:extLst>
          </p:cNvPr>
          <p:cNvSpPr/>
          <p:nvPr/>
        </p:nvSpPr>
        <p:spPr>
          <a:xfrm>
            <a:off x="2411896" y="182986"/>
            <a:ext cx="1802290" cy="2416980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Stores the data of applications and students.</a:t>
            </a:r>
          </a:p>
        </p:txBody>
      </p:sp>
      <p:sp>
        <p:nvSpPr>
          <p:cNvPr id="27" name="Scroll: Vertical 26">
            <a:extLst>
              <a:ext uri="{FF2B5EF4-FFF2-40B4-BE49-F238E27FC236}">
                <a16:creationId xmlns:a16="http://schemas.microsoft.com/office/drawing/2014/main" id="{C24FED5B-9634-4D7B-92C3-28774CF74D93}"/>
              </a:ext>
            </a:extLst>
          </p:cNvPr>
          <p:cNvSpPr/>
          <p:nvPr/>
        </p:nvSpPr>
        <p:spPr>
          <a:xfrm>
            <a:off x="5724942" y="182986"/>
            <a:ext cx="2040826" cy="2602517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Access applications via the website of the college.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2D813B-4A7E-4232-87DE-C846ED8F175B}"/>
              </a:ext>
            </a:extLst>
          </p:cNvPr>
          <p:cNvCxnSpPr>
            <a:stCxn id="27" idx="3"/>
            <a:endCxn id="11" idx="1"/>
          </p:cNvCxnSpPr>
          <p:nvPr/>
        </p:nvCxnSpPr>
        <p:spPr>
          <a:xfrm>
            <a:off x="7510665" y="1484245"/>
            <a:ext cx="506899" cy="662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Scroll: Vertical 33">
            <a:extLst>
              <a:ext uri="{FF2B5EF4-FFF2-40B4-BE49-F238E27FC236}">
                <a16:creationId xmlns:a16="http://schemas.microsoft.com/office/drawing/2014/main" id="{DB839F5E-07F6-4C68-B8E0-FD949B9E6442}"/>
              </a:ext>
            </a:extLst>
          </p:cNvPr>
          <p:cNvSpPr/>
          <p:nvPr/>
        </p:nvSpPr>
        <p:spPr>
          <a:xfrm>
            <a:off x="3140763" y="3962606"/>
            <a:ext cx="1868556" cy="2453785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Submits an application as well as reviews whether or not they have been accepted.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787EEC-90A4-41B2-8392-5A57466C892D}"/>
              </a:ext>
            </a:extLst>
          </p:cNvPr>
          <p:cNvCxnSpPr>
            <a:stCxn id="9" idx="3"/>
            <a:endCxn id="34" idx="1"/>
          </p:cNvCxnSpPr>
          <p:nvPr/>
        </p:nvCxnSpPr>
        <p:spPr>
          <a:xfrm>
            <a:off x="3028119" y="3666773"/>
            <a:ext cx="346214" cy="152272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Scroll: Vertical 36">
            <a:extLst>
              <a:ext uri="{FF2B5EF4-FFF2-40B4-BE49-F238E27FC236}">
                <a16:creationId xmlns:a16="http://schemas.microsoft.com/office/drawing/2014/main" id="{4E806D20-FDBD-4871-9D72-51BC5E8D5682}"/>
              </a:ext>
            </a:extLst>
          </p:cNvPr>
          <p:cNvSpPr/>
          <p:nvPr/>
        </p:nvSpPr>
        <p:spPr>
          <a:xfrm>
            <a:off x="9959006" y="265683"/>
            <a:ext cx="1868556" cy="2467448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Connecting point to the college website for the student application.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B5F153B-A06D-4F85-915A-E1AD3EDAA49D}"/>
              </a:ext>
            </a:extLst>
          </p:cNvPr>
          <p:cNvCxnSpPr>
            <a:cxnSpLocks/>
            <a:stCxn id="37" idx="3"/>
            <a:endCxn id="10" idx="3"/>
          </p:cNvCxnSpPr>
          <p:nvPr/>
        </p:nvCxnSpPr>
        <p:spPr>
          <a:xfrm rot="10800000" flipV="1">
            <a:off x="11268133" y="1499407"/>
            <a:ext cx="325860" cy="2220374"/>
          </a:xfrm>
          <a:prstGeom prst="bentConnector5">
            <a:avLst>
              <a:gd name="adj1" fmla="val -84387"/>
              <a:gd name="adj2" fmla="val 54356"/>
              <a:gd name="adj3" fmla="val -12876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70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A311F176-26E2-492C-BE39-DCF5EEEE787B}"/>
              </a:ext>
            </a:extLst>
          </p:cNvPr>
          <p:cNvSpPr/>
          <p:nvPr/>
        </p:nvSpPr>
        <p:spPr>
          <a:xfrm>
            <a:off x="1179443" y="251791"/>
            <a:ext cx="9833114" cy="2544418"/>
          </a:xfrm>
          <a:prstGeom prst="bevel">
            <a:avLst>
              <a:gd name="adj" fmla="val 13021"/>
            </a:avLst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Feature: Allows applicant to check whether they have been accepted of not.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Benefit hypothesis: Admissions administer can retrieve and respond to student.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Acceptance Criteria: Given that the student logs into the their account, they will be directed to their application to check whether they have been accepted or not.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7C79C-6702-4EFA-B211-A0D54D3A0D74}"/>
              </a:ext>
            </a:extLst>
          </p:cNvPr>
          <p:cNvSpPr txBox="1"/>
          <p:nvPr/>
        </p:nvSpPr>
        <p:spPr>
          <a:xfrm>
            <a:off x="3045655" y="139758"/>
            <a:ext cx="6334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Enrolment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136C87-BB3D-426A-B471-953FC813F5C3}"/>
              </a:ext>
            </a:extLst>
          </p:cNvPr>
          <p:cNvSpPr/>
          <p:nvPr/>
        </p:nvSpPr>
        <p:spPr>
          <a:xfrm>
            <a:off x="534572" y="3235569"/>
            <a:ext cx="5022166" cy="2926080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User Story</a:t>
            </a:r>
          </a:p>
          <a:p>
            <a:pPr algn="ctr">
              <a:lnSpc>
                <a:spcPct val="200000"/>
              </a:lnSpc>
            </a:pPr>
            <a:endParaRPr lang="en-Z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student that has applied to the college, I would like to check the application status, to find out if I have been accepted or not.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5C1D5D-FF9E-448F-A712-87A245417FDC}"/>
              </a:ext>
            </a:extLst>
          </p:cNvPr>
          <p:cNvSpPr/>
          <p:nvPr/>
        </p:nvSpPr>
        <p:spPr>
          <a:xfrm>
            <a:off x="6635262" y="3235569"/>
            <a:ext cx="5022166" cy="2926080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  <a:p>
            <a:pPr algn="ctr"/>
            <a:r>
              <a:rPr lang="en-ZA" sz="3200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Enabler story</a:t>
            </a:r>
          </a:p>
          <a:p>
            <a:pPr algn="ctr"/>
            <a:endParaRPr lang="en-ZA" dirty="0"/>
          </a:p>
          <a:p>
            <a:pPr algn="ctr"/>
            <a:r>
              <a: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administrative department, we would like to access the student’s applications and respond to it.</a:t>
            </a:r>
          </a:p>
          <a:p>
            <a:pPr algn="ctr"/>
            <a:endParaRPr lang="en-ZA" dirty="0"/>
          </a:p>
          <a:p>
            <a:pPr algn="ctr"/>
            <a:r>
              <a:rPr lang="en-ZA" dirty="0"/>
              <a:t>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D6DA3C-F658-4710-AB85-4CC7B5234DB0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4351147" y="1490717"/>
            <a:ext cx="439360" cy="3050345"/>
          </a:xfrm>
          <a:prstGeom prst="bentConnector3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B251A99-16B2-485C-B13C-3AAC5522F9A6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16200000" flipH="1">
            <a:off x="7401492" y="1490716"/>
            <a:ext cx="439360" cy="3050345"/>
          </a:xfrm>
          <a:prstGeom prst="bentConnector3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10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568</TotalTime>
  <Words>343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Bahnschrift Light</vt:lpstr>
      <vt:lpstr>Calibri</vt:lpstr>
      <vt:lpstr>Calibri Light</vt:lpstr>
      <vt:lpstr>Times New Roman</vt:lpstr>
      <vt:lpstr>Celestial</vt:lpstr>
      <vt:lpstr>Darshna Purbhoo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Darshna Purbhoo</dc:title>
  <dc:creator>darshnap02@gmail.com</dc:creator>
  <cp:lastModifiedBy>darshnap02@gmail.com</cp:lastModifiedBy>
  <cp:revision>6</cp:revision>
  <dcterms:created xsi:type="dcterms:W3CDTF">2022-03-28T17:07:41Z</dcterms:created>
  <dcterms:modified xsi:type="dcterms:W3CDTF">2022-03-29T13:05:44Z</dcterms:modified>
</cp:coreProperties>
</file>