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Arial Narrow"/>
      <p:regular r:id="rId17"/>
      <p:bold r:id="rId18"/>
      <p:italic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hmV/yYNw1V7T33NhK1zVuUm3vE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boldItalic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rialNarrow-regular.fntdata"/><Relationship Id="rId16" Type="http://schemas.openxmlformats.org/officeDocument/2006/relationships/slide" Target="slides/slide12.xml"/><Relationship Id="rId19" Type="http://schemas.openxmlformats.org/officeDocument/2006/relationships/font" Target="fonts/ArialNarrow-italic.fntdata"/><Relationship Id="rId18" Type="http://schemas.openxmlformats.org/officeDocument/2006/relationships/font" Target="fonts/ArialNarrow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2" name="Google Shape;22;p1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4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7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3" name="Google Shape;43;p1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9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9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1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2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2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22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9" name="Google Shape;79;p22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3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3" name="Google Shape;13;p1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lab.research.google.com/drive/1RG8K7FknjynjoIKsf2a1Jsbiun0Z_Rjp#scrollTo=V1lGZpYCqYXu" TargetMode="External"/><Relationship Id="rId4" Type="http://schemas.openxmlformats.org/officeDocument/2006/relationships/hyperlink" Target="https://drive.google.com/file/d/1rHD9ARBW4iB0iB28uxIQjK3dwIGYIzRR/view?usp=share_link" TargetMode="External"/><Relationship Id="rId5" Type="http://schemas.openxmlformats.org/officeDocument/2006/relationships/hyperlink" Target="https://nitwarangal.webex.com/nitwarangal/ldr.php?RCID=49eebd315016a4a510205d0d3694b7f7" TargetMode="External"/><Relationship Id="rId6" Type="http://schemas.openxmlformats.org/officeDocument/2006/relationships/hyperlink" Target="https://towardsdatascience.com/reinforcement-learning-teach-a-taxi-cab-to-drive-around-with-q-learning-9913e611028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6.png"/><Relationship Id="rId5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jpg"/><Relationship Id="rId5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92000"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1927274" y="984739"/>
            <a:ext cx="8356209" cy="1392701"/>
          </a:xfrm>
          <a:prstGeom prst="rect">
            <a:avLst/>
          </a:prstGeom>
          <a:solidFill>
            <a:schemeClr val="dk1">
              <a:alpha val="73725"/>
            </a:schemeClr>
          </a:solidFill>
          <a:ln cap="flat" cmpd="sng" w="158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2307102" y="1167617"/>
            <a:ext cx="768096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Q-LEARNING CABS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6260123" y="2560318"/>
            <a:ext cx="4023360" cy="731520"/>
          </a:xfrm>
          <a:prstGeom prst="rect">
            <a:avLst/>
          </a:prstGeom>
          <a:solidFill>
            <a:srgbClr val="313829">
              <a:alpha val="72941"/>
            </a:srgbClr>
          </a:solidFill>
          <a:ln cap="flat" cmpd="sng" w="15875">
            <a:solidFill>
              <a:srgbClr val="3138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6822831" y="2664468"/>
            <a:ext cx="448759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THE DUO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154745" y="168813"/>
            <a:ext cx="11873132" cy="6555545"/>
          </a:xfrm>
          <a:prstGeom prst="rect">
            <a:avLst/>
          </a:prstGeom>
          <a:solidFill>
            <a:srgbClr val="DEF2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7984" y="17585"/>
            <a:ext cx="6858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151" y="2574387"/>
            <a:ext cx="8662481" cy="384048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0"/>
          <p:cNvSpPr txBox="1"/>
          <p:nvPr/>
        </p:nvSpPr>
        <p:spPr>
          <a:xfrm>
            <a:off x="622234" y="1048435"/>
            <a:ext cx="79623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 DRIVING CARS</a:t>
            </a:r>
            <a:endParaRPr/>
          </a:p>
        </p:txBody>
      </p:sp>
      <p:sp>
        <p:nvSpPr>
          <p:cNvPr id="182" name="Google Shape;182;p10"/>
          <p:cNvSpPr/>
          <p:nvPr/>
        </p:nvSpPr>
        <p:spPr>
          <a:xfrm>
            <a:off x="4459458" y="1210017"/>
            <a:ext cx="4375053" cy="323166"/>
          </a:xfrm>
          <a:prstGeom prst="rect">
            <a:avLst/>
          </a:prstGeom>
          <a:solidFill>
            <a:srgbClr val="6F7B6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/>
          <p:nvPr/>
        </p:nvSpPr>
        <p:spPr>
          <a:xfrm>
            <a:off x="154745" y="154745"/>
            <a:ext cx="11873132" cy="6527409"/>
          </a:xfrm>
          <a:prstGeom prst="rect">
            <a:avLst/>
          </a:prstGeom>
          <a:solidFill>
            <a:srgbClr val="9CF6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55920" y="-545296"/>
            <a:ext cx="7109938" cy="7797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1"/>
          <p:cNvPicPr preferRelativeResize="0"/>
          <p:nvPr/>
        </p:nvPicPr>
        <p:blipFill rotWithShape="1">
          <a:blip r:embed="rId4">
            <a:alphaModFix/>
          </a:blip>
          <a:srcRect b="4139" l="0" r="0" t="988"/>
          <a:stretch/>
        </p:blipFill>
        <p:spPr>
          <a:xfrm>
            <a:off x="2506218" y="1661660"/>
            <a:ext cx="8128000" cy="338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/>
          <p:nvPr/>
        </p:nvSpPr>
        <p:spPr>
          <a:xfrm>
            <a:off x="182880" y="168812"/>
            <a:ext cx="11774658" cy="6485206"/>
          </a:xfrm>
          <a:prstGeom prst="rect">
            <a:avLst/>
          </a:prstGeom>
          <a:solidFill>
            <a:srgbClr val="F0EB8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739B"/>
              </a:buClr>
              <a:buSzPts val="4800"/>
              <a:buFont typeface="Algerian"/>
              <a:buNone/>
            </a:pPr>
            <a:r>
              <a:rPr lang="en-IN">
                <a:solidFill>
                  <a:srgbClr val="3F739B"/>
                </a:solidFill>
                <a:latin typeface="Algerian"/>
                <a:ea typeface="Algerian"/>
                <a:cs typeface="Algerian"/>
                <a:sym typeface="Algerian"/>
              </a:rPr>
              <a:t>SOURCE CODE AND REFERENCES</a:t>
            </a:r>
            <a:endParaRPr/>
          </a:p>
        </p:txBody>
      </p:sp>
      <p:sp>
        <p:nvSpPr>
          <p:cNvPr id="196" name="Google Shape;196;p1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-117475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IN"/>
              <a:t>CODE:</a:t>
            </a:r>
            <a:endParaRPr/>
          </a:p>
          <a:p>
            <a:pPr indent="-105727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 sz="18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https://colab.research.google.com/drive/1RG8K7FknjynjoIKsf2a1Jsbiun0Z_Rjp#scrollTo=V1lGZpYCqYXu</a:t>
            </a:r>
            <a:endParaRPr sz="1800" u="sng">
              <a:solidFill>
                <a:srgbClr val="0563C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1747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/>
              <a:t>REFERENCES:</a:t>
            </a:r>
            <a:endParaRPr/>
          </a:p>
          <a:p>
            <a:pPr indent="-105727" lvl="0" marL="91440" rtl="0" algn="l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IN" sz="18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https://drive.google.com/file/d/1rHD9ARBW4iB0iB28uxIQjK3dwIGYIzRR/view?usp=share_link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05727" lvl="0" marL="91440" rtl="0" algn="l">
              <a:lnSpc>
                <a:spcPct val="107000"/>
              </a:lnSpc>
              <a:spcBef>
                <a:spcPts val="2000"/>
              </a:spcBef>
              <a:spcAft>
                <a:spcPts val="0"/>
              </a:spcAft>
              <a:buSzPct val="100000"/>
              <a:buChar char=" "/>
            </a:pPr>
            <a:r>
              <a:rPr lang="en-I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VIDEO: https://nitwarangal.webex.com/nitwarangal/ldr.php?RCID=49eebd315016a4a510205d0d3694b7f7</a:t>
            </a: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(Password: MLDSp123)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05727" lvl="0" marL="91440" rtl="0" algn="l">
              <a:lnSpc>
                <a:spcPct val="107000"/>
              </a:lnSpc>
              <a:spcBef>
                <a:spcPts val="2000"/>
              </a:spcBef>
              <a:spcAft>
                <a:spcPts val="0"/>
              </a:spcAft>
              <a:buSzPct val="100000"/>
              <a:buChar char=" "/>
            </a:pPr>
            <a:r>
              <a:rPr lang="en-IN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https://towardsdatascience.com/reinforcement-learning-teach-a-taxi-cab-to-drive-around-with-q-learning-9913e611028f</a:t>
            </a:r>
            <a:r>
              <a:rPr lang="en-I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lgerian"/>
              <a:buNone/>
            </a:pPr>
            <a:r>
              <a:rPr lang="en-IN">
                <a:latin typeface="Algerian"/>
                <a:ea typeface="Algerian"/>
                <a:cs typeface="Algerian"/>
                <a:sym typeface="Algerian"/>
              </a:rPr>
              <a:t>INTRODUCTION</a:t>
            </a:r>
            <a:endParaRPr/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4300" lvl="0" marL="9144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Q-Learning cabs are basically the self-driving cabs.</a:t>
            </a:r>
            <a:r>
              <a:rPr lang="en-IN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IN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major goal is to demonstrate, in a simplified environment, how you can use Reinforcement learning (RL) techniques to develop an efficient and safe approach for tackling this problem.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91440" rtl="0" algn="l">
              <a:lnSpc>
                <a:spcPct val="108333"/>
              </a:lnSpc>
              <a:spcBef>
                <a:spcPts val="2000"/>
              </a:spcBef>
              <a:spcAft>
                <a:spcPts val="0"/>
              </a:spcAft>
              <a:buSzPts val="1800"/>
              <a:buChar char=" "/>
            </a:pPr>
            <a:r>
              <a:rPr lang="en-IN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 Q learning cab’s job is to pick up the passenger at one location and drop them off in another. Here are a few things that we'd love our cab to take care of: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7500"/>
              </a:lnSpc>
              <a:spcBef>
                <a:spcPts val="2325"/>
              </a:spcBef>
              <a:spcAft>
                <a:spcPts val="0"/>
              </a:spcAft>
              <a:buSzPts val="1000"/>
              <a:buFont typeface="Noto Sans Symbols"/>
              <a:buChar char="∙"/>
            </a:pPr>
            <a:r>
              <a:rPr lang="en-IN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Drop off the passenger to the right location.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75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Noto Sans Symbols"/>
              <a:buChar char="∙"/>
            </a:pPr>
            <a:r>
              <a:rPr lang="en-IN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Save passenger's time by taking minimum time possible to drop off.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75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Noto Sans Symbols"/>
              <a:buChar char="∙"/>
            </a:pPr>
            <a:r>
              <a:rPr lang="en-IN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Take care of passenger's safety and traffic rules.</a:t>
            </a:r>
            <a:endParaRPr sz="18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98474" y="98474"/>
            <a:ext cx="11957538" cy="6625883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103163" y="161778"/>
            <a:ext cx="11952849" cy="6534443"/>
          </a:xfrm>
          <a:prstGeom prst="rect">
            <a:avLst/>
          </a:prstGeom>
          <a:solidFill>
            <a:srgbClr val="FBE6CC"/>
          </a:solidFill>
          <a:ln cap="flat" cmpd="sng" w="158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5551" y="185764"/>
            <a:ext cx="6330461" cy="655266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/>
          <p:nvPr/>
        </p:nvSpPr>
        <p:spPr>
          <a:xfrm>
            <a:off x="2180492" y="1655299"/>
            <a:ext cx="9172136" cy="4628271"/>
          </a:xfrm>
          <a:prstGeom prst="rect">
            <a:avLst/>
          </a:prstGeom>
          <a:solidFill>
            <a:srgbClr val="31382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2051" y="1876473"/>
            <a:ext cx="8789018" cy="420943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 flipH="1">
            <a:off x="636562" y="686191"/>
            <a:ext cx="68052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REINFORCEMENT LEARNING</a:t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6077243" y="942535"/>
            <a:ext cx="5275385" cy="140677"/>
          </a:xfrm>
          <a:prstGeom prst="rect">
            <a:avLst/>
          </a:prstGeom>
          <a:solidFill>
            <a:srgbClr val="ACC8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787791" y="1332522"/>
            <a:ext cx="98474" cy="4951048"/>
          </a:xfrm>
          <a:prstGeom prst="rect">
            <a:avLst/>
          </a:prstGeom>
          <a:solidFill>
            <a:srgbClr val="ACC8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119577" y="30695"/>
            <a:ext cx="11943470" cy="6625883"/>
          </a:xfrm>
          <a:prstGeom prst="rect">
            <a:avLst/>
          </a:prstGeom>
          <a:solidFill>
            <a:srgbClr val="EBE6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5552" y="146511"/>
            <a:ext cx="6337496" cy="655994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4853354" y="573095"/>
            <a:ext cx="86656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LEARNING 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604911" y="1448972"/>
            <a:ext cx="10803987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Q-Learning is a basic form of Reinforcement Learning which uses Q-values (also called action values) to iteratively improve the behaviour of the learning agent.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Terms related to Reinforcement learning: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998806" y="2954215"/>
            <a:ext cx="4600136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7399606" y="773723"/>
            <a:ext cx="4332849" cy="153460"/>
          </a:xfrm>
          <a:prstGeom prst="rect">
            <a:avLst/>
          </a:prstGeom>
          <a:solidFill>
            <a:srgbClr val="5E2C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520505" y="781790"/>
            <a:ext cx="4332849" cy="153460"/>
          </a:xfrm>
          <a:prstGeom prst="rect">
            <a:avLst/>
          </a:prstGeom>
          <a:solidFill>
            <a:srgbClr val="5E2C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inforcement Learning: Not Just for Robots and Games" id="134" name="Google Shape;13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9176" y="2979153"/>
            <a:ext cx="5731510" cy="3421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/>
          <p:nvPr/>
        </p:nvSpPr>
        <p:spPr>
          <a:xfrm>
            <a:off x="140677" y="140677"/>
            <a:ext cx="11873132" cy="6555545"/>
          </a:xfrm>
          <a:prstGeom prst="rect">
            <a:avLst/>
          </a:prstGeom>
          <a:solidFill>
            <a:srgbClr val="ACC8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55920" y="-185025"/>
            <a:ext cx="6730110" cy="738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8060" y="915908"/>
            <a:ext cx="6840444" cy="450015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/>
        </p:nvSpPr>
        <p:spPr>
          <a:xfrm>
            <a:off x="661182" y="1169200"/>
            <a:ext cx="25155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154745" y="154745"/>
            <a:ext cx="11873132" cy="6527409"/>
          </a:xfrm>
          <a:prstGeom prst="rect">
            <a:avLst/>
          </a:prstGeom>
          <a:solidFill>
            <a:srgbClr val="9CF6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55920" y="-545296"/>
            <a:ext cx="7109938" cy="779719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739B"/>
              </a:buClr>
              <a:buSzPts val="4800"/>
              <a:buFont typeface="Algerian"/>
              <a:buNone/>
            </a:pPr>
            <a:r>
              <a:rPr lang="en-IN">
                <a:solidFill>
                  <a:srgbClr val="3F739B"/>
                </a:solidFill>
                <a:latin typeface="Algerian"/>
                <a:ea typeface="Algerian"/>
                <a:cs typeface="Algerian"/>
                <a:sym typeface="Algerian"/>
              </a:rPr>
              <a:t>Mathematics of Q-Learning</a:t>
            </a:r>
            <a:endParaRPr/>
          </a:p>
        </p:txBody>
      </p:sp>
      <p:pic>
        <p:nvPicPr>
          <p:cNvPr descr="TnN7ys7VGKoDszzv3WDnr5H8txOj3KKQ0G8o" id="150" name="Google Shape;150;p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8903" y="1998995"/>
            <a:ext cx="7781053" cy="3890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/>
          <p:nvPr/>
        </p:nvSpPr>
        <p:spPr>
          <a:xfrm>
            <a:off x="140677" y="154745"/>
            <a:ext cx="11901268" cy="6569613"/>
          </a:xfrm>
          <a:prstGeom prst="rect">
            <a:avLst/>
          </a:prstGeom>
          <a:solidFill>
            <a:srgbClr val="E9EB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676" y="1190007"/>
            <a:ext cx="4499474" cy="5418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4449" y="154745"/>
            <a:ext cx="6337496" cy="6559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17556" y="1190007"/>
            <a:ext cx="4657725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/>
          <p:nvPr/>
        </p:nvSpPr>
        <p:spPr>
          <a:xfrm>
            <a:off x="126609" y="112542"/>
            <a:ext cx="11915336" cy="6611815"/>
          </a:xfrm>
          <a:prstGeom prst="rect">
            <a:avLst/>
          </a:prstGeom>
          <a:solidFill>
            <a:srgbClr val="DFE4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55920" y="-545296"/>
            <a:ext cx="7109938" cy="7797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6547" y="304304"/>
            <a:ext cx="4451232" cy="5418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8"/>
          <p:cNvPicPr preferRelativeResize="0"/>
          <p:nvPr/>
        </p:nvPicPr>
        <p:blipFill rotWithShape="1">
          <a:blip r:embed="rId5">
            <a:alphaModFix/>
          </a:blip>
          <a:srcRect b="13515" l="0" r="0" t="-1"/>
          <a:stretch/>
        </p:blipFill>
        <p:spPr>
          <a:xfrm>
            <a:off x="2148456" y="304304"/>
            <a:ext cx="473392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/>
          <p:nvPr/>
        </p:nvSpPr>
        <p:spPr>
          <a:xfrm>
            <a:off x="126609" y="112542"/>
            <a:ext cx="11887200" cy="6597747"/>
          </a:xfrm>
          <a:prstGeom prst="rect">
            <a:avLst/>
          </a:prstGeom>
          <a:solidFill>
            <a:srgbClr val="B89EDA">
              <a:alpha val="6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6313" y="143308"/>
            <a:ext cx="6337496" cy="6559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9"/>
          <p:cNvPicPr preferRelativeResize="0"/>
          <p:nvPr/>
        </p:nvPicPr>
        <p:blipFill rotWithShape="1">
          <a:blip r:embed="rId4">
            <a:alphaModFix/>
          </a:blip>
          <a:srcRect b="-318" l="-10556" r="10555" t="1954"/>
          <a:stretch/>
        </p:blipFill>
        <p:spPr>
          <a:xfrm>
            <a:off x="-787791" y="1041009"/>
            <a:ext cx="10094025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2022-10-10T14:17:05Z</dcterms:created>
  <dc:creator>Malavika</dc:creator>
</cp:coreProperties>
</file>