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</p:sldMasterIdLst>
  <p:notesMasterIdLst>
    <p:notesMasterId r:id="rId19"/>
  </p:notesMasterIdLst>
  <p:sldIdLst>
    <p:sldId id="256" r:id="rId3"/>
    <p:sldId id="257" r:id="rId4"/>
    <p:sldId id="258" r:id="rId5"/>
    <p:sldId id="275" r:id="rId6"/>
    <p:sldId id="259" r:id="rId7"/>
    <p:sldId id="270" r:id="rId8"/>
    <p:sldId id="271" r:id="rId9"/>
    <p:sldId id="272" r:id="rId10"/>
    <p:sldId id="277" r:id="rId11"/>
    <p:sldId id="276" r:id="rId12"/>
    <p:sldId id="264" r:id="rId13"/>
    <p:sldId id="269" r:id="rId14"/>
    <p:sldId id="266" r:id="rId15"/>
    <p:sldId id="273" r:id="rId16"/>
    <p:sldId id="26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3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4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25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81499-58A9-6F48-8395-3E887DB6ACEC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67D70-D3F3-C54A-ABF5-23DD2DD8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5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Good afternoon, everyone. We are Group 1, and today we’re excited to present "Smart Conversations" – our AI-powered customer support chatbot designed specifically for Banking IT support.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7D70-D3F3-C54A-ABF5-23DD2DD8B6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2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illustrates the complete data flow of our system, from user input to monitoring.</a:t>
            </a:r>
          </a:p>
          <a:p>
            <a:r>
              <a:rPr lang="en-US" dirty="0"/>
              <a:t>We start with </a:t>
            </a:r>
            <a:r>
              <a:rPr lang="en-US" b="1" dirty="0"/>
              <a:t>Data Ingestion</a:t>
            </a:r>
            <a:r>
              <a:rPr lang="en-US" dirty="0"/>
              <a:t>, where real-time user input is captured through </a:t>
            </a:r>
            <a:r>
              <a:rPr lang="en-US" b="1" dirty="0"/>
              <a:t>Amazon Lex</a:t>
            </a:r>
            <a:r>
              <a:rPr lang="en-US" dirty="0"/>
              <a:t>. Lex acts as our conversational interface and the first point of interaction.</a:t>
            </a:r>
          </a:p>
          <a:p>
            <a:r>
              <a:rPr lang="en-US" dirty="0"/>
              <a:t>The input is then passed to a </a:t>
            </a:r>
            <a:r>
              <a:rPr lang="en-US" b="1" dirty="0"/>
              <a:t>Data Cleanup</a:t>
            </a:r>
            <a:r>
              <a:rPr lang="en-US" dirty="0"/>
              <a:t> stage, where we use </a:t>
            </a:r>
            <a:r>
              <a:rPr lang="en-US" b="1" dirty="0"/>
              <a:t>AWS Lambda</a:t>
            </a:r>
            <a:r>
              <a:rPr lang="en-US" dirty="0"/>
              <a:t> to standardize and format the input. This ensures consistency before further processing.</a:t>
            </a:r>
          </a:p>
          <a:p>
            <a:r>
              <a:rPr lang="en-US" dirty="0"/>
              <a:t>Next is </a:t>
            </a:r>
            <a:r>
              <a:rPr lang="en-US" b="1" dirty="0"/>
              <a:t>Data Processing</a:t>
            </a:r>
            <a:r>
              <a:rPr lang="en-US" dirty="0"/>
              <a:t>. Lex attempts to identify the user's intent. If it’s a low-confidence query, it gets routed to our custom-built ML model, which is containerized and deployed via </a:t>
            </a:r>
            <a:r>
              <a:rPr lang="en-US" b="1" dirty="0"/>
              <a:t>Lambda</a:t>
            </a:r>
            <a:r>
              <a:rPr lang="en-US" dirty="0"/>
              <a:t> and </a:t>
            </a:r>
            <a:r>
              <a:rPr lang="en-US" b="1" dirty="0"/>
              <a:t>Amazon ECR</a:t>
            </a:r>
            <a:r>
              <a:rPr lang="en-US" dirty="0"/>
              <a:t>.</a:t>
            </a:r>
          </a:p>
          <a:p>
            <a:r>
              <a:rPr lang="en-US" dirty="0"/>
              <a:t>In parallel, we have a </a:t>
            </a:r>
            <a:r>
              <a:rPr lang="en-US" b="1" dirty="0"/>
              <a:t>Fallback Escalation</a:t>
            </a:r>
            <a:r>
              <a:rPr lang="en-US" dirty="0"/>
              <a:t> mechanism. If a response remains uncertain even after model inference, we trigger alerts using </a:t>
            </a:r>
            <a:r>
              <a:rPr lang="en-US" b="1" dirty="0"/>
              <a:t>Amazon SNS</a:t>
            </a:r>
            <a:r>
              <a:rPr lang="en-US" dirty="0"/>
              <a:t>. This ensures we’re notified of edge cases or issues in real time.</a:t>
            </a:r>
          </a:p>
          <a:p>
            <a:r>
              <a:rPr lang="en-US" dirty="0"/>
              <a:t>All user interactions—chat logs and metadata—are stored in </a:t>
            </a:r>
            <a:r>
              <a:rPr lang="en-US" b="1" dirty="0"/>
              <a:t>Amazon DynamoDB</a:t>
            </a:r>
            <a:r>
              <a:rPr lang="en-US" dirty="0"/>
              <a:t> as part of </a:t>
            </a:r>
            <a:r>
              <a:rPr lang="en-US" b="1" dirty="0"/>
              <a:t>Data Storage</a:t>
            </a:r>
            <a:r>
              <a:rPr lang="en-US" dirty="0"/>
              <a:t>. This gives us persistent context for future conversations.</a:t>
            </a:r>
          </a:p>
          <a:p>
            <a:r>
              <a:rPr lang="en-US" dirty="0"/>
              <a:t>Once processing is complete, we move to </a:t>
            </a:r>
            <a:r>
              <a:rPr lang="en-US" b="1" dirty="0"/>
              <a:t>Data Release</a:t>
            </a:r>
            <a:r>
              <a:rPr lang="en-US" dirty="0"/>
              <a:t>. The response is sent back to the user through Lex, and at the same time, it’s logged in </a:t>
            </a:r>
            <a:r>
              <a:rPr lang="en-US" b="1" dirty="0"/>
              <a:t>CloudWatch</a:t>
            </a:r>
            <a:r>
              <a:rPr lang="en-US" dirty="0"/>
              <a:t>.</a:t>
            </a:r>
          </a:p>
          <a:p>
            <a:r>
              <a:rPr lang="en-US" dirty="0"/>
              <a:t>Finally, in the </a:t>
            </a:r>
            <a:r>
              <a:rPr lang="en-US" b="1" dirty="0"/>
              <a:t>Monitoring</a:t>
            </a:r>
            <a:r>
              <a:rPr lang="en-US" dirty="0"/>
              <a:t> stage, we use </a:t>
            </a:r>
            <a:r>
              <a:rPr lang="en-US" b="1" dirty="0"/>
              <a:t>Amazon CloudWatch</a:t>
            </a:r>
            <a:r>
              <a:rPr lang="en-US" dirty="0"/>
              <a:t> to track logs and performance metrics. This helps us audit, troubleshoot, and continuously improve the system.</a:t>
            </a:r>
          </a:p>
          <a:p>
            <a:r>
              <a:rPr lang="en-US" dirty="0"/>
              <a:t>Together, this flow shows a seamless integration of AWS services to create a robust, intelligent, and responsive conversational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7D70-D3F3-C54A-ABF5-23DD2DD8B6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55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breaks down the key steps along with the inputs and outputs at each stage.</a:t>
            </a:r>
          </a:p>
          <a:p>
            <a:r>
              <a:rPr lang="en-US" dirty="0"/>
              <a:t>It starts with the </a:t>
            </a:r>
            <a:r>
              <a:rPr lang="en-US" b="1" dirty="0"/>
              <a:t>User Query</a:t>
            </a:r>
            <a:r>
              <a:rPr lang="en-US" dirty="0"/>
              <a:t>—for example, 'Activate my card'—which is passed to </a:t>
            </a:r>
            <a:r>
              <a:rPr lang="en-US" b="1" dirty="0"/>
              <a:t>Amazon Lex</a:t>
            </a:r>
            <a:r>
              <a:rPr lang="en-US" dirty="0"/>
              <a:t>.</a:t>
            </a:r>
          </a:p>
          <a:p>
            <a:r>
              <a:rPr lang="en-US" dirty="0"/>
              <a:t>Lex performs </a:t>
            </a:r>
            <a:r>
              <a:rPr lang="en-US" b="1" dirty="0"/>
              <a:t>intent recognition</a:t>
            </a:r>
            <a:r>
              <a:rPr lang="en-US" dirty="0"/>
              <a:t>, outputting something like </a:t>
            </a:r>
            <a:r>
              <a:rPr lang="en-US" dirty="0" err="1"/>
              <a:t>activate_my_card</a:t>
            </a:r>
            <a:r>
              <a:rPr lang="en-US" dirty="0"/>
              <a:t> along with a confidence score.</a:t>
            </a:r>
          </a:p>
          <a:p>
            <a:r>
              <a:rPr lang="en-US" dirty="0"/>
              <a:t>Next, the </a:t>
            </a:r>
            <a:r>
              <a:rPr lang="en-US" b="1" dirty="0"/>
              <a:t>Lambda function</a:t>
            </a:r>
            <a:r>
              <a:rPr lang="en-US" dirty="0"/>
              <a:t> processes that intent, along with any user metadata, and returns a response—like 'Your card will be activated shortly.'</a:t>
            </a:r>
          </a:p>
          <a:p>
            <a:r>
              <a:rPr lang="en-US" dirty="0"/>
              <a:t>All interactions, including the intent, query, and timestamp, are logged in </a:t>
            </a:r>
            <a:r>
              <a:rPr lang="en-US" b="1" dirty="0"/>
              <a:t>Amazon DynamoDB</a:t>
            </a:r>
            <a:r>
              <a:rPr lang="en-US" dirty="0"/>
              <a:t> for future analytics.</a:t>
            </a:r>
          </a:p>
          <a:p>
            <a:r>
              <a:rPr lang="en-US" dirty="0"/>
              <a:t>Finally, for sensitive or flagged queries—like suspected fraud or blocked cards—</a:t>
            </a:r>
            <a:r>
              <a:rPr lang="en-US" b="1" dirty="0"/>
              <a:t>Amazon SNS</a:t>
            </a:r>
            <a:r>
              <a:rPr lang="en-US" dirty="0"/>
              <a:t> triggers alerts to notify the support team via email or SMS.</a:t>
            </a:r>
          </a:p>
          <a:p>
            <a:r>
              <a:rPr lang="en-US" dirty="0"/>
              <a:t>This input-output mapping gives a clear view of how user messages are handled and tracked throughout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7D70-D3F3-C54A-ABF5-23DD2DD8B6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02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7D70-D3F3-C54A-ABF5-23DD2DD8B6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5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a high level, our chatbot solution is designed to handle Banking related customer queries in the banking sector using natural language understanding.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used AWS services like Lex, Lambda, DynamoDB, and others to build a scalable, serverless backend.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Integrated the machine learning model (deployed via Lambda layer) trained externally to improve response accuracy over time.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Finally, all chats are logged, which allows us to generate insights and continuously optimize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7D70-D3F3-C54A-ABF5-23DD2DD8B6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10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We’ve implemented several AWS features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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 Lex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handles intent recognition and user input.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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Lambda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processes that input and triggers different logic paths if lex is not confident about the intent.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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DynamoDB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stores chat history and sessions.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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IAM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enforces fine-grained access controls.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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CloudWatch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helps us debug and track performance.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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lets us package the model in Docker, bypassing Lambda’s size limits.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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sends alerts to human support if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7D70-D3F3-C54A-ABF5-23DD2DD8B6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9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core of our chatbot is powered by the BANKING77 dataset from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huggingface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has over 13,000 labeled queries across 77 intents   covering everything from card issues to identity verification.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addition, we’ve added 8 custom intents like greetings, balance checks, and transfers to better match IT-specific contexts.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Here’s a quick example: the query “I’m still waiting on my card?” will be labeled as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card_arrival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labeled data points helped us train our model to classify user intents accurately, when AWS Lex’s confidence score was 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7D70-D3F3-C54A-ABF5-23DD2DD8B6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 goal was to build a chatbot that’s: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Deployable in real-world banking scenarios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Backed by a secure and scalable AWS infrastructure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Able to log and learn from interactions for long-term improvement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makes our system not just functional, but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future-ready and continuously improving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7D70-D3F3-C54A-ABF5-23DD2DD8B6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8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improve accuracy, we trained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 ML model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classify intents using the BANKING77 dataset.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focused on building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cost-effective alternative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Sage Maker, deploying the model inside a Docker container in Lambda via ECR.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keeps our architecture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lightweight and cost-efficient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7D70-D3F3-C54A-ABF5-23DD2DD8B6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used classic NLP preprocessing of cleaning text, tokenizing, applying lemmatization to identify the root stem word, removing stop words and punctuations, and vectorizing with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TF-IDF (bi-gram)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7D70-D3F3-C54A-ABF5-23DD2DD8B6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1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modeling, we used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Logistic Regression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gave us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86% accuracy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Macro F1-score of 0.86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showed strong performance across diverse banking intents making it a solid backbone for fallback predictions when Lex isn’t confident.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7D70-D3F3-C54A-ABF5-23DD2DD8B6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3CF21-36F5-9D7D-9B18-B6B0B60E8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82BC1-BED0-3918-D120-0C5087286A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DDBBFC-8AAF-7AC8-B0D3-8BE14331D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walk you through our AWS Cloud Architecture.</a:t>
            </a:r>
          </a:p>
          <a:p>
            <a:r>
              <a:rPr lang="en-US" dirty="0"/>
              <a:t>Everything begins with the user input, which is captured through a front-end interface. That input is passed to </a:t>
            </a:r>
            <a:r>
              <a:rPr lang="en-US" b="1" dirty="0"/>
              <a:t>Amazon Lex</a:t>
            </a:r>
            <a:r>
              <a:rPr lang="en-US" dirty="0"/>
              <a:t>, which uses natural language processing to understand the intent behind the message.</a:t>
            </a:r>
          </a:p>
          <a:p>
            <a:r>
              <a:rPr lang="en-US" dirty="0"/>
              <a:t>Once the intent is identified, Lex forwards both the intent and the user message to an </a:t>
            </a:r>
            <a:r>
              <a:rPr lang="en-US" b="1" dirty="0"/>
              <a:t>AWS Lambda</a:t>
            </a:r>
            <a:r>
              <a:rPr lang="en-US" dirty="0"/>
              <a:t> function. Lambda handles all the backend logic and serves as the brain of the system—completely serverless and highly scalable.</a:t>
            </a:r>
          </a:p>
          <a:p>
            <a:r>
              <a:rPr lang="en-US" dirty="0"/>
              <a:t>For model inference, Lambda pulls a container image from </a:t>
            </a:r>
            <a:r>
              <a:rPr lang="en-US" b="1" dirty="0"/>
              <a:t>Amazon ECR</a:t>
            </a:r>
            <a:r>
              <a:rPr lang="en-US" dirty="0"/>
              <a:t>, where we’ve stored our </a:t>
            </a:r>
            <a:r>
              <a:rPr lang="en-US" b="1" dirty="0"/>
              <a:t>custom-built model</a:t>
            </a:r>
            <a:r>
              <a:rPr lang="en-US" dirty="0"/>
              <a:t>. This allows us to run our own machine learning model inside the Lambda function, giving us full control over the logic and behavior.</a:t>
            </a:r>
          </a:p>
          <a:p>
            <a:r>
              <a:rPr lang="en-US" b="1" dirty="0"/>
              <a:t>AWS IAM</a:t>
            </a:r>
            <a:r>
              <a:rPr lang="en-US" dirty="0"/>
              <a:t> manages all the permissions in this flow, ensuring secure access between services.</a:t>
            </a:r>
          </a:p>
          <a:p>
            <a:r>
              <a:rPr lang="en-US" dirty="0"/>
              <a:t>We use </a:t>
            </a:r>
            <a:r>
              <a:rPr lang="en-US" b="1" dirty="0"/>
              <a:t>Amazon DynamoDB</a:t>
            </a:r>
            <a:r>
              <a:rPr lang="en-US" dirty="0"/>
              <a:t> to store user chat history and retrieve past interactions, which helps us maintain context and deliver more personalized responses.</a:t>
            </a:r>
          </a:p>
          <a:p>
            <a:r>
              <a:rPr lang="en-US" dirty="0"/>
              <a:t>Throughout this process, </a:t>
            </a:r>
            <a:r>
              <a:rPr lang="en-US" b="1" dirty="0"/>
              <a:t>Amazon CloudWatch</a:t>
            </a:r>
            <a:r>
              <a:rPr lang="en-US" dirty="0"/>
              <a:t> logs function activity, errors, and performance metrics so we can monitor and fine-tune the system.</a:t>
            </a:r>
          </a:p>
          <a:p>
            <a:r>
              <a:rPr lang="en-US" dirty="0"/>
              <a:t>Finally, if a message can’t be processed properly, Lambda triggers a </a:t>
            </a:r>
            <a:r>
              <a:rPr lang="en-US" b="1" dirty="0"/>
              <a:t>fallback notification</a:t>
            </a:r>
            <a:r>
              <a:rPr lang="en-US" dirty="0"/>
              <a:t>, letting the user know there was an issue and helping maintain a smooth experience.</a:t>
            </a:r>
          </a:p>
          <a:p>
            <a:r>
              <a:rPr lang="en-US" dirty="0"/>
              <a:t>This architecture leverages AWS-managed services along with our own custom model to create a powerful, flexible, and intelligent conversation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0AD90-89AC-FC66-305C-9E08145A00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7D70-D3F3-C54A-ABF5-23DD2DD8B6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3494C34-0F3D-854E-AFF5-078C6756F1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17C698C-2970-3943-A340-E6C0C48B0D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B267380-239A-CC4E-88C8-8F8B114C34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82A509B-433B-8041-8A0B-7C00B94356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4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B7CAE5D-7F30-7641-AB6B-1848BE4465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CC15587-0B28-2046-83FF-9F5F7E2581E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jp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Conversations: </a:t>
            </a:r>
            <a:br>
              <a:rPr lang="en-US" dirty="0"/>
            </a:br>
            <a:r>
              <a:rPr lang="en-US" dirty="0"/>
              <a:t>AI-Powered Customer Support Chatbot for Banking IT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0704" y="3428999"/>
            <a:ext cx="8389575" cy="2586789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/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Darsini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Lakshmiah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/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Hari 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Prasannaa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Thangavel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ravi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/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Tycho 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Gromley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85690-E9D7-1683-6E24-839A2EF60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602FFCB-AC75-D429-C47C-50FC47EC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252664"/>
            <a:ext cx="10483326" cy="1010652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827A7BD-B2F6-CDDA-9709-C6F434BB5585}"/>
              </a:ext>
            </a:extLst>
          </p:cNvPr>
          <p:cNvSpPr/>
          <p:nvPr/>
        </p:nvSpPr>
        <p:spPr>
          <a:xfrm>
            <a:off x="182880" y="1889760"/>
            <a:ext cx="1849120" cy="129032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Ingestion:</a:t>
            </a:r>
            <a:br>
              <a:rPr lang="en-US" sz="1400" dirty="0"/>
            </a:br>
            <a:r>
              <a:rPr lang="en-US" sz="1400" dirty="0"/>
              <a:t>Real-time user input captured via </a:t>
            </a:r>
            <a:r>
              <a:rPr lang="en-US" sz="1400" b="1" dirty="0"/>
              <a:t>Amazon Lex</a:t>
            </a:r>
            <a:endParaRPr lang="en-US" sz="1400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2FFE06C-F456-186D-2729-A57B5E43E87A}"/>
              </a:ext>
            </a:extLst>
          </p:cNvPr>
          <p:cNvSpPr/>
          <p:nvPr/>
        </p:nvSpPr>
        <p:spPr>
          <a:xfrm>
            <a:off x="3810000" y="1889760"/>
            <a:ext cx="1849120" cy="129032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Processing:</a:t>
            </a:r>
            <a:br>
              <a:rPr lang="en-US" sz="1400" dirty="0"/>
            </a:br>
            <a:r>
              <a:rPr lang="en-US" sz="1400" dirty="0"/>
              <a:t>Lex identifies intent</a:t>
            </a:r>
            <a:br>
              <a:rPr lang="en-US" sz="1400" dirty="0"/>
            </a:br>
            <a:r>
              <a:rPr lang="en-US" sz="1400" dirty="0"/>
              <a:t>Low-confidence queries routed to ML model (via </a:t>
            </a:r>
            <a:r>
              <a:rPr lang="en-US" sz="1400" b="1" dirty="0"/>
              <a:t>Lambda + Amazon ECR</a:t>
            </a:r>
            <a:r>
              <a:rPr lang="en-US" sz="1400" dirty="0"/>
              <a:t>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F7262D3-523B-D846-BFC5-F719242648DB}"/>
              </a:ext>
            </a:extLst>
          </p:cNvPr>
          <p:cNvSpPr/>
          <p:nvPr/>
        </p:nvSpPr>
        <p:spPr>
          <a:xfrm>
            <a:off x="1960880" y="3677920"/>
            <a:ext cx="1849120" cy="129032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Cleanup:</a:t>
            </a:r>
            <a:br>
              <a:rPr lang="en-US" sz="1400" dirty="0"/>
            </a:br>
            <a:r>
              <a:rPr lang="en-US" sz="1400" dirty="0"/>
              <a:t>Standardize input using </a:t>
            </a:r>
            <a:r>
              <a:rPr lang="en-US" sz="1400" b="1" dirty="0"/>
              <a:t>AWS Lambda</a:t>
            </a:r>
            <a:endParaRPr lang="en-US" sz="140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9B42E42-819F-0516-57FE-A64028D65E6B}"/>
              </a:ext>
            </a:extLst>
          </p:cNvPr>
          <p:cNvSpPr/>
          <p:nvPr/>
        </p:nvSpPr>
        <p:spPr>
          <a:xfrm>
            <a:off x="5659120" y="3677920"/>
            <a:ext cx="1849120" cy="129032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Storage:</a:t>
            </a:r>
            <a:br>
              <a:rPr lang="en-US" sz="1400" dirty="0"/>
            </a:br>
            <a:r>
              <a:rPr lang="en-US" sz="1400" dirty="0"/>
              <a:t>Chat logs + metadata saved in </a:t>
            </a:r>
            <a:r>
              <a:rPr lang="en-US" sz="1400" b="1" dirty="0"/>
              <a:t>Amazon DynamoDB</a:t>
            </a:r>
            <a:endParaRPr lang="en-US" sz="14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55391F4-2C2C-E24E-4CA4-4893C336C08B}"/>
              </a:ext>
            </a:extLst>
          </p:cNvPr>
          <p:cNvSpPr/>
          <p:nvPr/>
        </p:nvSpPr>
        <p:spPr>
          <a:xfrm>
            <a:off x="5659120" y="252664"/>
            <a:ext cx="1849120" cy="129032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Fallback Escalation:</a:t>
            </a:r>
            <a:br>
              <a:rPr lang="en-US" sz="1400" dirty="0"/>
            </a:br>
            <a:r>
              <a:rPr lang="en-US" sz="1400" dirty="0"/>
              <a:t>Low-confidence responses trigger alerts via </a:t>
            </a:r>
            <a:r>
              <a:rPr lang="en-US" sz="1400" b="1" dirty="0"/>
              <a:t>Amazon SNS</a:t>
            </a:r>
            <a:endParaRPr lang="en-US" sz="1400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764E2F3-6A4B-956E-5288-FC991A892634}"/>
              </a:ext>
            </a:extLst>
          </p:cNvPr>
          <p:cNvSpPr/>
          <p:nvPr/>
        </p:nvSpPr>
        <p:spPr>
          <a:xfrm>
            <a:off x="7508240" y="1906604"/>
            <a:ext cx="1849120" cy="129032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Release:</a:t>
            </a:r>
            <a:br>
              <a:rPr lang="en-US" sz="1400" dirty="0"/>
            </a:br>
            <a:r>
              <a:rPr lang="en-US" sz="1400" dirty="0"/>
              <a:t>Response sent back to user through </a:t>
            </a:r>
            <a:r>
              <a:rPr lang="en-US" sz="1400" b="1" dirty="0"/>
              <a:t>Lex</a:t>
            </a:r>
            <a:br>
              <a:rPr lang="en-US" sz="1400" dirty="0"/>
            </a:br>
            <a:r>
              <a:rPr lang="en-US" sz="1400" dirty="0"/>
              <a:t>Logged in CloudWatch for monitoring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6666FC5-51EE-E768-2842-B8C62E169F66}"/>
              </a:ext>
            </a:extLst>
          </p:cNvPr>
          <p:cNvSpPr/>
          <p:nvPr/>
        </p:nvSpPr>
        <p:spPr>
          <a:xfrm>
            <a:off x="9987280" y="1889760"/>
            <a:ext cx="1849120" cy="129032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Monitoring:</a:t>
            </a:r>
            <a:br>
              <a:rPr lang="en-US" sz="1400" dirty="0"/>
            </a:br>
            <a:r>
              <a:rPr lang="en-US" sz="1400" dirty="0"/>
              <a:t>Logs + metrics tracked using </a:t>
            </a:r>
            <a:r>
              <a:rPr lang="en-US" sz="1400" b="1" dirty="0"/>
              <a:t>Amazon CloudWatch</a:t>
            </a:r>
            <a:endParaRPr lang="en-US" sz="1400" dirty="0"/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39C4D00E-28B6-AEFC-8939-B9713E807D15}"/>
              </a:ext>
            </a:extLst>
          </p:cNvPr>
          <p:cNvCxnSpPr>
            <a:cxnSpLocks/>
            <a:stCxn id="73" idx="3"/>
            <a:endCxn id="75" idx="0"/>
          </p:cNvCxnSpPr>
          <p:nvPr/>
        </p:nvCxnSpPr>
        <p:spPr>
          <a:xfrm>
            <a:off x="2032000" y="2534920"/>
            <a:ext cx="853440" cy="1143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BB10548C-D2DE-69AA-291C-AEA90E0FE76D}"/>
              </a:ext>
            </a:extLst>
          </p:cNvPr>
          <p:cNvCxnSpPr>
            <a:cxnSpLocks/>
            <a:stCxn id="75" idx="0"/>
            <a:endCxn id="74" idx="1"/>
          </p:cNvCxnSpPr>
          <p:nvPr/>
        </p:nvCxnSpPr>
        <p:spPr>
          <a:xfrm rot="5400000" flipH="1" flipV="1">
            <a:off x="2776220" y="2644140"/>
            <a:ext cx="1143000" cy="9245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85D5ABE7-DC3B-8652-27D8-CFE3E0235E90}"/>
              </a:ext>
            </a:extLst>
          </p:cNvPr>
          <p:cNvCxnSpPr>
            <a:cxnSpLocks/>
            <a:stCxn id="74" idx="0"/>
            <a:endCxn id="77" idx="1"/>
          </p:cNvCxnSpPr>
          <p:nvPr/>
        </p:nvCxnSpPr>
        <p:spPr>
          <a:xfrm rot="5400000" flipH="1" flipV="1">
            <a:off x="4700872" y="931512"/>
            <a:ext cx="991936" cy="9245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8BE20EBB-3687-1A70-8528-A23D82DA7484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4631222" y="3295182"/>
            <a:ext cx="1126156" cy="9296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EEEC56F8-1B47-E3B0-EF32-3CCA30C97EA5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 flipV="1">
            <a:off x="9357360" y="2534920"/>
            <a:ext cx="629920" cy="168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C396E976-9856-2EBB-7C46-CA992B2131B5}"/>
              </a:ext>
            </a:extLst>
          </p:cNvPr>
          <p:cNvCxnSpPr>
            <a:cxnSpLocks/>
            <a:stCxn id="76" idx="0"/>
            <a:endCxn id="78" idx="1"/>
          </p:cNvCxnSpPr>
          <p:nvPr/>
        </p:nvCxnSpPr>
        <p:spPr>
          <a:xfrm rot="5400000" flipH="1" flipV="1">
            <a:off x="6482882" y="2652562"/>
            <a:ext cx="1126156" cy="9245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25AC7E81-F0A1-0B3D-AAFC-247045665177}"/>
              </a:ext>
            </a:extLst>
          </p:cNvPr>
          <p:cNvCxnSpPr>
            <a:cxnSpLocks/>
            <a:stCxn id="77" idx="2"/>
            <a:endCxn id="78" idx="1"/>
          </p:cNvCxnSpPr>
          <p:nvPr/>
        </p:nvCxnSpPr>
        <p:spPr>
          <a:xfrm rot="16200000" flipH="1">
            <a:off x="6541570" y="1585094"/>
            <a:ext cx="1008780" cy="9245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074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174BB-2A1A-AD9E-A767-E3A7C1B3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DC086E8-19DA-C837-0172-A18DFCC975A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203070037"/>
              </p:ext>
            </p:extLst>
          </p:nvPr>
        </p:nvGraphicFramePr>
        <p:xfrm>
          <a:off x="568960" y="1188721"/>
          <a:ext cx="11084560" cy="437238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04720">
                  <a:extLst>
                    <a:ext uri="{9D8B030D-6E8A-4147-A177-3AD203B41FA5}">
                      <a16:colId xmlns:a16="http://schemas.microsoft.com/office/drawing/2014/main" val="117143504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410787318"/>
                    </a:ext>
                  </a:extLst>
                </a:gridCol>
                <a:gridCol w="4765040">
                  <a:extLst>
                    <a:ext uri="{9D8B030D-6E8A-4147-A177-3AD203B41FA5}">
                      <a16:colId xmlns:a16="http://schemas.microsoft.com/office/drawing/2014/main" val="2812733418"/>
                    </a:ext>
                  </a:extLst>
                </a:gridCol>
              </a:tblGrid>
              <a:tr h="349632">
                <a:tc>
                  <a:txBody>
                    <a:bodyPr/>
                    <a:lstStyle/>
                    <a:p>
                      <a:r>
                        <a:rPr lang="en-US" b="1" dirty="0"/>
                        <a:t>AWS Service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 Action (Demo)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09673"/>
                  </a:ext>
                </a:extLst>
              </a:tr>
              <a:tr h="611856">
                <a:tc>
                  <a:txBody>
                    <a:bodyPr/>
                    <a:lstStyle/>
                    <a:p>
                      <a:r>
                        <a:rPr lang="en-US" b="1" dirty="0"/>
                        <a:t>Amazon 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Handles natural language understanding (text/voice)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Captures user query like "Where is my card?"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277837"/>
                  </a:ext>
                </a:extLst>
              </a:tr>
              <a:tr h="629243">
                <a:tc>
                  <a:txBody>
                    <a:bodyPr/>
                    <a:lstStyle/>
                    <a:p>
                      <a:r>
                        <a:rPr lang="en-US" b="1" dirty="0"/>
                        <a:t>Amazon CloudWatch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Tracks Lambda execution time, errors, and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Helps with monitoring model predictions, debugging failures, and optimizing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918345"/>
                  </a:ext>
                </a:extLst>
              </a:tr>
              <a:tr h="611856">
                <a:tc>
                  <a:txBody>
                    <a:bodyPr/>
                    <a:lstStyle/>
                    <a:p>
                      <a:r>
                        <a:rPr lang="en-US" b="1" dirty="0"/>
                        <a:t>AWS Lambda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Orchestrates logic, connects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Routes input, calls ML model (intent not captured by lex), formats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894824"/>
                  </a:ext>
                </a:extLst>
              </a:tr>
              <a:tr h="440469">
                <a:tc>
                  <a:txBody>
                    <a:bodyPr/>
                    <a:lstStyle/>
                    <a:p>
                      <a:r>
                        <a:rPr lang="en-US" b="1" dirty="0"/>
                        <a:t>Amazon DynamoDB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conversation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Saves: {</a:t>
                      </a:r>
                      <a:r>
                        <a:rPr lang="en-US" dirty="0" err="1"/>
                        <a:t>user_id</a:t>
                      </a:r>
                      <a:r>
                        <a:rPr lang="en-US" dirty="0"/>
                        <a:t>, timestamp, intent, message}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181471"/>
                  </a:ext>
                </a:extLst>
              </a:tr>
              <a:tr h="611856">
                <a:tc>
                  <a:txBody>
                    <a:bodyPr/>
                    <a:lstStyle/>
                    <a:p>
                      <a:r>
                        <a:rPr lang="en-US" b="1" dirty="0"/>
                        <a:t>Amazon ECR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deploy the Lambda function with ML capabilities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Lambda ZIP, demo inputs/outputs if needed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443618"/>
                  </a:ext>
                </a:extLst>
              </a:tr>
              <a:tr h="611856">
                <a:tc>
                  <a:txBody>
                    <a:bodyPr/>
                    <a:lstStyle/>
                    <a:p>
                      <a:r>
                        <a:rPr lang="en-US" b="1" dirty="0"/>
                        <a:t>Amazon SNS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 alerts/notifications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 alert email to support: "High priority issue"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061981"/>
                  </a:ext>
                </a:extLst>
              </a:tr>
              <a:tr h="349632"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IAM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Manages service access and security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authorized 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842747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0A9FE9E9-1E2B-5A9C-AF78-A4C0EC04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252664"/>
            <a:ext cx="10483326" cy="1010652"/>
          </a:xfrm>
        </p:spPr>
        <p:txBody>
          <a:bodyPr/>
          <a:lstStyle/>
          <a:p>
            <a:r>
              <a:rPr lang="en-US" dirty="0"/>
              <a:t>Cloud Services in Action</a:t>
            </a:r>
          </a:p>
        </p:txBody>
      </p:sp>
    </p:spTree>
    <p:extLst>
      <p:ext uri="{BB962C8B-B14F-4D97-AF65-F5344CB8AC3E}">
        <p14:creationId xmlns:p14="http://schemas.microsoft.com/office/powerpoint/2010/main" val="327761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B86D9-F0ED-6DA3-4D08-E3C73EFDF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D1626FB-AC82-D7DC-C5AC-F63C7F39484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512447129"/>
              </p:ext>
            </p:extLst>
          </p:nvPr>
        </p:nvGraphicFramePr>
        <p:xfrm>
          <a:off x="568960" y="1188721"/>
          <a:ext cx="11084560" cy="4135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04720">
                  <a:extLst>
                    <a:ext uri="{9D8B030D-6E8A-4147-A177-3AD203B41FA5}">
                      <a16:colId xmlns:a16="http://schemas.microsoft.com/office/drawing/2014/main" val="1171435046"/>
                    </a:ext>
                  </a:extLst>
                </a:gridCol>
                <a:gridCol w="5069840">
                  <a:extLst>
                    <a:ext uri="{9D8B030D-6E8A-4147-A177-3AD203B41FA5}">
                      <a16:colId xmlns:a16="http://schemas.microsoft.com/office/drawing/2014/main" val="1410787318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812733418"/>
                    </a:ext>
                  </a:extLst>
                </a:gridCol>
              </a:tblGrid>
              <a:tr h="429395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09673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r>
                        <a:rPr lang="en-US" dirty="0"/>
                        <a:t>User 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Text: </a:t>
                      </a:r>
                      <a:r>
                        <a:rPr lang="en-US" i="1" dirty="0"/>
                        <a:t>"Activate my card"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passed to Amazon Lex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277837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r>
                        <a:rPr lang="en-US" dirty="0"/>
                        <a:t>Lex Intent Recognition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Intent: </a:t>
                      </a:r>
                      <a:r>
                        <a:rPr lang="en-US" dirty="0" err="1"/>
                        <a:t>activate_my_card</a:t>
                      </a:r>
                      <a:r>
                        <a:rPr lang="en-US" dirty="0"/>
                        <a:t> + confidence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918345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r>
                        <a:rPr lang="en-US" dirty="0"/>
                        <a:t>Lambda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 + User Metadata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string: </a:t>
                      </a:r>
                      <a:r>
                        <a:rPr lang="en-US" i="1" dirty="0"/>
                        <a:t>"Your card will be activated shortly."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894824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r>
                        <a:rPr lang="en-US" dirty="0"/>
                        <a:t>DynamoDB 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Intent, Query, 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Stored record for future analytics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181471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r>
                        <a:rPr lang="en-US" dirty="0"/>
                        <a:t>SNS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Flagged queries like fraud, blocked card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Alert to support team via email/SMS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443618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276190A5-9A54-7D7D-DCAD-4B65A108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252664"/>
            <a:ext cx="10483326" cy="1010652"/>
          </a:xfrm>
        </p:spPr>
        <p:txBody>
          <a:bodyPr/>
          <a:lstStyle/>
          <a:p>
            <a:r>
              <a:rPr lang="en-US" dirty="0"/>
              <a:t>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3731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75736-C625-72C8-6D44-BB2E386A0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6AB08B-99C7-C396-A15A-C0566481273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1263316"/>
            <a:ext cx="11012905" cy="41869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Lambda Layer Memory Limit: </a:t>
            </a:r>
            <a:r>
              <a:rPr lang="en-US" sz="2400" dirty="0"/>
              <a:t>Used </a:t>
            </a:r>
            <a:r>
              <a:rPr lang="en-US" sz="2400" b="1" dirty="0"/>
              <a:t>ECR</a:t>
            </a:r>
            <a:r>
              <a:rPr lang="en-US" sz="2400" dirty="0"/>
              <a:t> to deploy Docker image with all dependencies (bypassing ~250MB unzipped limit and S3 import issues).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Avoiding </a:t>
            </a:r>
            <a:r>
              <a:rPr lang="en-US" sz="2400" b="1" dirty="0" err="1"/>
              <a:t>SageMaker</a:t>
            </a:r>
            <a:r>
              <a:rPr lang="en-US" sz="2400" b="1" dirty="0"/>
              <a:t> Costs: </a:t>
            </a:r>
            <a:r>
              <a:rPr lang="en-US" sz="2400" dirty="0"/>
              <a:t>Embedded the ML model </a:t>
            </a:r>
            <a:r>
              <a:rPr lang="en-US" sz="2400" b="1" dirty="0"/>
              <a:t>directly in Lambda</a:t>
            </a:r>
            <a:r>
              <a:rPr lang="en-US" sz="2400" dirty="0"/>
              <a:t> via Docker, eliminating need for costly </a:t>
            </a:r>
            <a:r>
              <a:rPr lang="en-US" sz="2400" dirty="0" err="1"/>
              <a:t>SageMaker</a:t>
            </a:r>
            <a:r>
              <a:rPr lang="en-US" sz="2400" dirty="0"/>
              <a:t> inference endpoints.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Web UI Deployment Conflict: </a:t>
            </a:r>
            <a:r>
              <a:rPr lang="en-US" sz="2400" dirty="0"/>
              <a:t>API Gateway didn’t allow both HTTP and HTTPS due to permission overlap resolved by routing through </a:t>
            </a:r>
            <a:r>
              <a:rPr lang="en-US" sz="2400" b="1" dirty="0"/>
              <a:t>CloudFront with HTTPS-only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Numpy</a:t>
            </a:r>
            <a:r>
              <a:rPr lang="en-US" sz="2400" b="1" dirty="0"/>
              <a:t> Import Error in Lambda</a:t>
            </a:r>
            <a:r>
              <a:rPr lang="en-US" sz="2400" dirty="0"/>
              <a:t>: Rebuilt all Python dependencies (NumPy, etc.) inside Docker using a </a:t>
            </a:r>
            <a:r>
              <a:rPr lang="en-US" sz="2400" b="1" dirty="0"/>
              <a:t>Python 3.9 base image</a:t>
            </a:r>
            <a:r>
              <a:rPr lang="en-US" sz="2400" dirty="0"/>
              <a:t> to ensure compatibility with </a:t>
            </a:r>
            <a:r>
              <a:rPr lang="en-US" sz="2400" b="1" dirty="0"/>
              <a:t>Amazon Linux 2</a:t>
            </a:r>
            <a:r>
              <a:rPr lang="en-US" sz="2400" dirty="0"/>
              <a:t>. Rebuilt and redeployed via ECR</a:t>
            </a:r>
            <a:r>
              <a:rPr lang="en-US" sz="900" dirty="0"/>
              <a:t>.</a:t>
            </a:r>
            <a:br>
              <a:rPr lang="en-US" sz="1100" dirty="0"/>
            </a:br>
            <a:br>
              <a:rPr lang="en-US" sz="1600" dirty="0"/>
            </a:br>
            <a:endParaRPr lang="en-US" sz="2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B621521-F2F9-6F6E-0693-9D8FEE78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252664"/>
            <a:ext cx="10483326" cy="1010652"/>
          </a:xfrm>
        </p:spPr>
        <p:txBody>
          <a:bodyPr/>
          <a:lstStyle/>
          <a:p>
            <a:r>
              <a:rPr lang="en-US" dirty="0"/>
              <a:t>Key Challenges &amp; Solution</a:t>
            </a:r>
          </a:p>
        </p:txBody>
      </p:sp>
    </p:spTree>
    <p:extLst>
      <p:ext uri="{BB962C8B-B14F-4D97-AF65-F5344CB8AC3E}">
        <p14:creationId xmlns:p14="http://schemas.microsoft.com/office/powerpoint/2010/main" val="248797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hatbot&#10;&#10;AI-generated content may be incorrect.">
            <a:extLst>
              <a:ext uri="{FF2B5EF4-FFF2-40B4-BE49-F238E27FC236}">
                <a16:creationId xmlns:a16="http://schemas.microsoft.com/office/drawing/2014/main" id="{F0DC7478-8C80-9CFD-8134-C0B42593904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438835" y="1690687"/>
            <a:ext cx="9318811" cy="360997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BA7F78-0EA7-2A56-8C85-A72C618B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the Project !!!</a:t>
            </a:r>
          </a:p>
        </p:txBody>
      </p:sp>
    </p:spTree>
    <p:extLst>
      <p:ext uri="{BB962C8B-B14F-4D97-AF65-F5344CB8AC3E}">
        <p14:creationId xmlns:p14="http://schemas.microsoft.com/office/powerpoint/2010/main" val="234107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70FFE-13C0-DA41-790E-55F49F89B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5C99F4-58D5-1E65-B52F-7B72329212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1263316"/>
            <a:ext cx="11012905" cy="41869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Successfully delivered a scalable, AWS-powered chatbot with integrated voice and text support, enhancing accessibility and convenience for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Significantly improved customer experience by automating support processes and providing quicker, more efficient responses.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Designed as a cloud-native, modular solution that is future-ready, enabling easy scaling and integration of additional services as business needs evolve</a:t>
            </a:r>
            <a:r>
              <a:rPr lang="en-US" sz="1600" dirty="0"/>
              <a:t>.</a:t>
            </a:r>
            <a:endParaRPr lang="en-US" sz="2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CDD472-3542-2198-DAB2-4CFDE76F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252664"/>
            <a:ext cx="10483326" cy="101065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1999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55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263316"/>
            <a:ext cx="10515600" cy="4036817"/>
          </a:xfrm>
        </p:spPr>
        <p:txBody>
          <a:bodyPr/>
          <a:lstStyle/>
          <a:p>
            <a:r>
              <a:rPr lang="en-US" sz="2400" b="1" dirty="0"/>
              <a:t>AI-Powered Customer Support</a:t>
            </a:r>
            <a:r>
              <a:rPr lang="en-US" sz="2400" dirty="0"/>
              <a:t>: Developed an intelligent chatbot to handle banking IT-related customer queries via natural language understanding.</a:t>
            </a:r>
          </a:p>
          <a:p>
            <a:r>
              <a:rPr lang="en-US" sz="2400" b="1" dirty="0"/>
              <a:t>AWS-Powered Infrastructure: </a:t>
            </a:r>
            <a:r>
              <a:rPr lang="en-US" sz="2400" dirty="0"/>
              <a:t>Utilized AWS services (</a:t>
            </a:r>
            <a:r>
              <a:rPr lang="en-US" sz="2400" b="1" dirty="0"/>
              <a:t>Lex</a:t>
            </a:r>
            <a:r>
              <a:rPr lang="en-US" sz="2400" dirty="0"/>
              <a:t>, </a:t>
            </a:r>
            <a:r>
              <a:rPr lang="en-US" sz="2400" b="1" dirty="0"/>
              <a:t>Lambda</a:t>
            </a:r>
            <a:r>
              <a:rPr lang="en-US" sz="2400" dirty="0"/>
              <a:t>, </a:t>
            </a:r>
            <a:r>
              <a:rPr lang="en-US" sz="2400" b="1" dirty="0"/>
              <a:t>DynamoDB</a:t>
            </a:r>
            <a:r>
              <a:rPr lang="en-US" sz="2400" dirty="0"/>
              <a:t>, </a:t>
            </a:r>
            <a:r>
              <a:rPr lang="en-US" sz="2400" b="1" dirty="0"/>
              <a:t>CloudFront</a:t>
            </a:r>
            <a:r>
              <a:rPr lang="en-US" sz="2400" dirty="0"/>
              <a:t>, </a:t>
            </a:r>
            <a:r>
              <a:rPr lang="en-US" sz="2400" b="1" dirty="0"/>
              <a:t>CloudWatch</a:t>
            </a:r>
            <a:r>
              <a:rPr lang="en-US" sz="2400" dirty="0"/>
              <a:t> and </a:t>
            </a:r>
            <a:r>
              <a:rPr lang="en-US" sz="2400" b="1" dirty="0"/>
              <a:t>Amazon ECR)</a:t>
            </a:r>
            <a:r>
              <a:rPr lang="en-US" sz="2400" dirty="0"/>
              <a:t> to build a scalable, serverless backend for real-time automation.</a:t>
            </a:r>
          </a:p>
          <a:p>
            <a:r>
              <a:rPr lang="en-US" sz="2400" b="1" dirty="0"/>
              <a:t>Continuous Learning</a:t>
            </a:r>
            <a:r>
              <a:rPr lang="en-US" sz="2400" dirty="0"/>
              <a:t>: Integrated the machine learning model (deployed via Lambda layer) trained externally to improve response accuracy over time.</a:t>
            </a:r>
          </a:p>
          <a:p>
            <a:r>
              <a:rPr lang="en-US" sz="2400" b="1" dirty="0"/>
              <a:t>Data-Driven Insights</a:t>
            </a:r>
            <a:r>
              <a:rPr lang="en-US" sz="2400" dirty="0"/>
              <a:t>: Logged chat history in DynamoDB to enable analytics, pattern recognition, and future optimization for support efficiency.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252664"/>
            <a:ext cx="10483326" cy="1010652"/>
          </a:xfrm>
        </p:spPr>
        <p:txBody>
          <a:bodyPr/>
          <a:lstStyle/>
          <a:p>
            <a:r>
              <a:rPr lang="en-US" dirty="0"/>
              <a:t>Scope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FF71-706A-B39A-DCB3-7D22E45D4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41F773-05B6-29B1-C7B6-9A8085694A2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263316"/>
            <a:ext cx="10515600" cy="4036817"/>
          </a:xfrm>
        </p:spPr>
        <p:txBody>
          <a:bodyPr/>
          <a:lstStyle/>
          <a:p>
            <a:r>
              <a:rPr lang="en-US" sz="2400" b="1" dirty="0"/>
              <a:t>AWS Lex</a:t>
            </a:r>
            <a:r>
              <a:rPr lang="en-US" sz="2400" dirty="0"/>
              <a:t>: Natural language understanding, 8 intents implemented</a:t>
            </a:r>
          </a:p>
          <a:p>
            <a:r>
              <a:rPr lang="en-US" sz="2400" b="1" dirty="0"/>
              <a:t>AWS Lambda</a:t>
            </a:r>
            <a:r>
              <a:rPr lang="en-US" sz="2400" dirty="0"/>
              <a:t>: Processes input/output, connects services, handles logic.</a:t>
            </a:r>
          </a:p>
          <a:p>
            <a:r>
              <a:rPr lang="en-US" sz="2400" b="1" dirty="0"/>
              <a:t>Amazon DynamoDB</a:t>
            </a:r>
            <a:r>
              <a:rPr lang="en-US" sz="2400" dirty="0"/>
              <a:t>: Stores Chat history and user session storage.</a:t>
            </a:r>
          </a:p>
          <a:p>
            <a:r>
              <a:rPr lang="en-US" sz="2400" b="1" dirty="0"/>
              <a:t>Amazon IAM: </a:t>
            </a:r>
            <a:r>
              <a:rPr lang="en-US" sz="2400" dirty="0"/>
              <a:t>Fine grained permission control</a:t>
            </a:r>
          </a:p>
          <a:p>
            <a:r>
              <a:rPr lang="en-US" sz="2400" b="1" dirty="0"/>
              <a:t>Amazon Cloud Watch</a:t>
            </a:r>
            <a:r>
              <a:rPr lang="en-US" sz="2400" dirty="0"/>
              <a:t>: Trouble Shooting and Log tracking</a:t>
            </a:r>
          </a:p>
          <a:p>
            <a:r>
              <a:rPr lang="en-US" sz="2400" b="1" dirty="0"/>
              <a:t>Amazon ECR</a:t>
            </a:r>
            <a:r>
              <a:rPr lang="en-US" sz="2400" dirty="0"/>
              <a:t>: Hosted Docker Image to Bypass </a:t>
            </a:r>
            <a:r>
              <a:rPr lang="en-US" sz="2400" dirty="0" err="1"/>
              <a:t>Lamda</a:t>
            </a:r>
            <a:r>
              <a:rPr lang="en-US" sz="2400" dirty="0"/>
              <a:t> layer size restriction in S3</a:t>
            </a:r>
          </a:p>
          <a:p>
            <a:r>
              <a:rPr lang="en-US" sz="2400" b="1" dirty="0"/>
              <a:t>Amazon SNS</a:t>
            </a:r>
            <a:r>
              <a:rPr lang="en-US" sz="2400" dirty="0"/>
              <a:t>: Sends notifications triggering human escalation if needed</a:t>
            </a:r>
            <a:endParaRPr lang="en-US" sz="2400" b="0" dirty="0">
              <a:effectLst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1DA191-BAC6-CD4C-3614-5D65ECFC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252664"/>
            <a:ext cx="10483326" cy="1010652"/>
          </a:xfrm>
        </p:spPr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7CD522-C684-49BE-6870-4EBD4D911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934742-0264-0580-A82E-408C59C6D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5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5E9AB-2557-AA8C-67B2-942C0E282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F94953-D872-6393-58AE-58A9E1B6FA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263316"/>
            <a:ext cx="10515600" cy="40368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300" b="1" dirty="0"/>
              <a:t>BANKING77</a:t>
            </a:r>
            <a:r>
              <a:rPr lang="en-US" sz="2300" dirty="0"/>
              <a:t> (by </a:t>
            </a:r>
            <a:r>
              <a:rPr lang="en-US" sz="2300" dirty="0" err="1"/>
              <a:t>PolyAI</a:t>
            </a:r>
            <a:r>
              <a:rPr lang="en-US" sz="2300" dirty="0"/>
              <a:t> on Hugging Face)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13,083 labeled banking-related queries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Covers </a:t>
            </a:r>
            <a:r>
              <a:rPr lang="en-US" sz="2300" b="1" dirty="0"/>
              <a:t>77 distinct fine-grained intents</a:t>
            </a:r>
            <a:endParaRPr lang="en-US" sz="2300" dirty="0"/>
          </a:p>
          <a:p>
            <a:pPr>
              <a:lnSpc>
                <a:spcPct val="100000"/>
              </a:lnSpc>
            </a:pPr>
            <a:r>
              <a:rPr lang="en-US" sz="2300" dirty="0"/>
              <a:t>Intent categories include card issues, top-ups, transfers, identity verification, </a:t>
            </a:r>
            <a:r>
              <a:rPr lang="en-US" sz="2300" dirty="0" err="1"/>
              <a:t>etc</a:t>
            </a:r>
            <a:endParaRPr lang="en-US" sz="2300" dirty="0"/>
          </a:p>
          <a:p>
            <a:pPr>
              <a:lnSpc>
                <a:spcPct val="100000"/>
              </a:lnSpc>
            </a:pPr>
            <a:r>
              <a:rPr lang="en-US" sz="2300" b="1" dirty="0"/>
              <a:t>Manual Intent – </a:t>
            </a:r>
            <a:r>
              <a:rPr lang="en-US" sz="2300" dirty="0"/>
              <a:t>Added 8 manual Intents including Greetings , Balance Check, Transfers </a:t>
            </a:r>
            <a:r>
              <a:rPr lang="en-US" sz="2300" dirty="0" err="1"/>
              <a:t>etc</a:t>
            </a:r>
            <a:endParaRPr lang="en-US" sz="2300" b="1" dirty="0"/>
          </a:p>
          <a:p>
            <a:pPr>
              <a:lnSpc>
                <a:spcPct val="100000"/>
              </a:lnSpc>
            </a:pPr>
            <a:r>
              <a:rPr lang="en-US" sz="2300" b="1" dirty="0"/>
              <a:t>Sample Entry:</a:t>
            </a:r>
          </a:p>
          <a:p>
            <a:pPr>
              <a:lnSpc>
                <a:spcPct val="100000"/>
              </a:lnSpc>
            </a:pPr>
            <a:r>
              <a:rPr lang="en-US" sz="2300" b="1" dirty="0"/>
              <a:t>Text: </a:t>
            </a:r>
            <a:r>
              <a:rPr lang="en-US" sz="2300" dirty="0"/>
              <a:t>"I am still waiting on my card?”</a:t>
            </a:r>
          </a:p>
          <a:p>
            <a:pPr>
              <a:lnSpc>
                <a:spcPct val="100000"/>
              </a:lnSpc>
            </a:pPr>
            <a:r>
              <a:rPr lang="en-US" sz="2300" b="1" dirty="0"/>
              <a:t>Label: 11 → </a:t>
            </a:r>
            <a:r>
              <a:rPr lang="en-US" sz="2300" dirty="0" err="1"/>
              <a:t>card_arrival</a:t>
            </a:r>
            <a:endParaRPr lang="en-US" sz="23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FE8BA57-F1C9-E703-652D-CAF2A985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252664"/>
            <a:ext cx="10483326" cy="1010652"/>
          </a:xfrm>
        </p:spPr>
        <p:txBody>
          <a:bodyPr/>
          <a:lstStyle/>
          <a:p>
            <a:r>
              <a:rPr lang="en-US" dirty="0"/>
              <a:t>Data Sources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21F7D-6E38-893A-D4E4-BEDC9AB7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514C8-9B05-12EF-AA22-EDFC30765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EF5A4-D50E-D4AE-62AB-C1345342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9EF55E-46F9-4BFD-36BC-49E4EB33CE1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1263316"/>
            <a:ext cx="11012905" cy="4186989"/>
          </a:xfrm>
        </p:spPr>
        <p:txBody>
          <a:bodyPr/>
          <a:lstStyle/>
          <a:p>
            <a:r>
              <a:rPr lang="en-US" sz="2400" dirty="0"/>
              <a:t>🤖 </a:t>
            </a:r>
            <a:r>
              <a:rPr lang="en-US" sz="2400" b="1" dirty="0"/>
              <a:t>Deployable Chatbot for Banking IT Support</a:t>
            </a:r>
            <a:r>
              <a:rPr lang="en-US" sz="2400" dirty="0"/>
              <a:t>: A fully functional chatbot capable of assisting with banking-related IT queries using natural language understanding.</a:t>
            </a:r>
          </a:p>
          <a:p>
            <a:r>
              <a:rPr lang="en-US" sz="2400" dirty="0"/>
              <a:t>🔐 </a:t>
            </a:r>
            <a:r>
              <a:rPr lang="en-US" sz="2400" b="1" dirty="0"/>
              <a:t>Secure &amp; Scalable AWS Architecture</a:t>
            </a:r>
            <a:r>
              <a:rPr lang="en-US" sz="2400" dirty="0"/>
              <a:t>: Deployed on a robust, serverless AWS stack (Lex, Lambda, DynamoDB, ECR, etc.), ensuring security, flexibility, and cost efficiency.</a:t>
            </a:r>
          </a:p>
          <a:p>
            <a:r>
              <a:rPr lang="en-US" sz="2400" dirty="0"/>
              <a:t>📈 </a:t>
            </a:r>
            <a:r>
              <a:rPr lang="en-US" sz="2400" b="1" dirty="0"/>
              <a:t>Logged Interactions for Continuous Improvement</a:t>
            </a:r>
            <a:r>
              <a:rPr lang="en-US" sz="2400" dirty="0"/>
              <a:t>: All user interactions are stored in DynamoDB, enabling future enhancements through analytics and ML-driven insights.</a:t>
            </a:r>
          </a:p>
          <a:p>
            <a:endParaRPr lang="en-US" sz="16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6CA3092-8D21-E4CD-3C0D-D310410E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252664"/>
            <a:ext cx="10483326" cy="1010652"/>
          </a:xfrm>
        </p:spPr>
        <p:txBody>
          <a:bodyPr/>
          <a:lstStyle/>
          <a:p>
            <a:r>
              <a:rPr lang="en-US" dirty="0"/>
              <a:t>Expected Outcomes</a:t>
            </a:r>
          </a:p>
        </p:txBody>
      </p:sp>
    </p:spTree>
    <p:extLst>
      <p:ext uri="{BB962C8B-B14F-4D97-AF65-F5344CB8AC3E}">
        <p14:creationId xmlns:p14="http://schemas.microsoft.com/office/powerpoint/2010/main" val="266022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648E8F-540F-C621-6826-F1EDF72A45A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🎯 </a:t>
            </a:r>
            <a:r>
              <a:rPr lang="en-US" b="1" dirty="0"/>
              <a:t>Objective</a:t>
            </a:r>
            <a:r>
              <a:rPr lang="en-US" dirty="0"/>
              <a:t>: Build a cost-effective, high-accuracy ML model to classify banking support queries into predefined intent categories, enhancing chatbot intelligence without relying on AWS Sage Maker.</a:t>
            </a:r>
          </a:p>
          <a:p>
            <a:endParaRPr lang="en-US" dirty="0"/>
          </a:p>
          <a:p>
            <a:r>
              <a:rPr lang="en-US" b="1" dirty="0"/>
              <a:t>Dataset:</a:t>
            </a:r>
            <a:r>
              <a:rPr lang="en-US" dirty="0"/>
              <a:t> Banking77 (77 real-world banking intents)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5DCE3F-7735-F25E-ABAF-5B9E889A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for Intent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5372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C47EB9-E578-4FA1-52EC-9EB08C99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and Training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2BFA7B-227C-CD06-D151-9DD9A5EE98EB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838200" y="1654931"/>
            <a:ext cx="10914529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 cleaning: lowercasing, punctuation removal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Tokenization &amp; lemmatization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nltk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package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Stop word removal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vectorizer (bi gram , max 5000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Model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 Logistic Regression Model from Scikit-learn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bel Encoding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 Applied for Multi class classification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2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C484F8-BC9C-2B12-00F7-145656EE1E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b="1" dirty="0"/>
              <a:t>Test Accuracy</a:t>
            </a:r>
            <a:r>
              <a:rPr lang="en-US" dirty="0"/>
              <a:t>: 86%</a:t>
            </a:r>
          </a:p>
          <a:p>
            <a:r>
              <a:rPr lang="en-US" b="1" dirty="0"/>
              <a:t>Macro F1score</a:t>
            </a:r>
            <a:r>
              <a:rPr lang="en-US" dirty="0"/>
              <a:t>: 0.86</a:t>
            </a:r>
          </a:p>
          <a:p>
            <a:r>
              <a:rPr lang="en-US" b="1" dirty="0"/>
              <a:t>Precision/ Recall</a:t>
            </a:r>
            <a:r>
              <a:rPr lang="en-US" dirty="0"/>
              <a:t>: High across most common banking intents.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AD4B4-984A-39DD-7F15-2C8B9EF7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C7683-8D02-3135-14FE-0677EC13D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63" y="3643561"/>
            <a:ext cx="4941996" cy="1547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C94B8-CFDD-71ED-B3AF-00C20E6EE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213" y="3429000"/>
            <a:ext cx="6225988" cy="18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9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90CDE-853A-00D4-200A-7B3B866D5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A766108-3452-C59A-E72C-45062F15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252664"/>
            <a:ext cx="10483326" cy="1010652"/>
          </a:xfrm>
        </p:spPr>
        <p:txBody>
          <a:bodyPr/>
          <a:lstStyle/>
          <a:p>
            <a:r>
              <a:rPr lang="en-US" dirty="0"/>
              <a:t>AWS Cloud Architecture</a:t>
            </a:r>
          </a:p>
        </p:txBody>
      </p:sp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32BAC18B-A289-2CBB-38AA-06410428E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538" y="4357475"/>
            <a:ext cx="730974" cy="828437"/>
          </a:xfrm>
          <a:prstGeom prst="rect">
            <a:avLst/>
          </a:prstGeom>
        </p:spPr>
      </p:pic>
      <p:pic>
        <p:nvPicPr>
          <p:cNvPr id="17" name="Picture 16" descr="A blue hexagon with arrows&#10;&#10;Description automatically generated">
            <a:extLst>
              <a:ext uri="{FF2B5EF4-FFF2-40B4-BE49-F238E27FC236}">
                <a16:creationId xmlns:a16="http://schemas.microsoft.com/office/drawing/2014/main" id="{2C7B1590-CC32-78F8-3335-ADDD88DCB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726" y="2508453"/>
            <a:ext cx="888084" cy="828437"/>
          </a:xfrm>
          <a:prstGeom prst="rect">
            <a:avLst/>
          </a:prstGeom>
        </p:spPr>
      </p:pic>
      <p:pic>
        <p:nvPicPr>
          <p:cNvPr id="23" name="Picture 22" descr="A pink square with a white outline and a funnel&#10;&#10;Description automatically generated">
            <a:extLst>
              <a:ext uri="{FF2B5EF4-FFF2-40B4-BE49-F238E27FC236}">
                <a16:creationId xmlns:a16="http://schemas.microsoft.com/office/drawing/2014/main" id="{CF8619D0-6334-BB60-C4AD-DCE60EA9E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776" y="2623710"/>
            <a:ext cx="745887" cy="745887"/>
          </a:xfrm>
          <a:prstGeom prst="rect">
            <a:avLst/>
          </a:prstGeom>
        </p:spPr>
      </p:pic>
      <p:pic>
        <p:nvPicPr>
          <p:cNvPr id="26" name="Picture 25" descr="A green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C3116BC7-5CC3-812A-F7DC-1622B1AC3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4811" y="1083082"/>
            <a:ext cx="828437" cy="828437"/>
          </a:xfrm>
          <a:prstGeom prst="rect">
            <a:avLst/>
          </a:prstGeom>
        </p:spPr>
      </p:pic>
      <p:pic>
        <p:nvPicPr>
          <p:cNvPr id="29" name="Picture 28" descr="A white line on an orange background&#10;&#10;Description automatically generated">
            <a:extLst>
              <a:ext uri="{FF2B5EF4-FFF2-40B4-BE49-F238E27FC236}">
                <a16:creationId xmlns:a16="http://schemas.microsoft.com/office/drawing/2014/main" id="{801A4F5D-64D5-2A87-0878-C56D16F1F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1681" y="4431738"/>
            <a:ext cx="754174" cy="754174"/>
          </a:xfrm>
          <a:prstGeom prst="rect">
            <a:avLst/>
          </a:prstGeom>
        </p:spPr>
      </p:pic>
      <p:pic>
        <p:nvPicPr>
          <p:cNvPr id="32" name="Picture 31" descr="A green key with a hole in the middle&#10;&#10;Description automatically generated">
            <a:extLst>
              <a:ext uri="{FF2B5EF4-FFF2-40B4-BE49-F238E27FC236}">
                <a16:creationId xmlns:a16="http://schemas.microsoft.com/office/drawing/2014/main" id="{D06CEC44-94AC-C4B0-85D5-F108BBCC10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326" y="4431057"/>
            <a:ext cx="743527" cy="743527"/>
          </a:xfrm>
          <a:prstGeom prst="rect">
            <a:avLst/>
          </a:prstGeom>
        </p:spPr>
      </p:pic>
      <p:pic>
        <p:nvPicPr>
          <p:cNvPr id="35" name="Picture 34" descr="A white letter on an orange background&#10;&#10;Description automatically generated">
            <a:extLst>
              <a:ext uri="{FF2B5EF4-FFF2-40B4-BE49-F238E27FC236}">
                <a16:creationId xmlns:a16="http://schemas.microsoft.com/office/drawing/2014/main" id="{00A14D6B-0B54-1EF3-84CD-39FADECFB4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9413" y="2615532"/>
            <a:ext cx="745887" cy="745887"/>
          </a:xfrm>
          <a:prstGeom prst="rect">
            <a:avLst/>
          </a:prstGeom>
        </p:spPr>
      </p:pic>
      <p:pic>
        <p:nvPicPr>
          <p:cNvPr id="38" name="Picture 37" descr="A black and white circle with a person in it&#10;&#10;Description automatically generated">
            <a:extLst>
              <a:ext uri="{FF2B5EF4-FFF2-40B4-BE49-F238E27FC236}">
                <a16:creationId xmlns:a16="http://schemas.microsoft.com/office/drawing/2014/main" id="{0C398863-C5A1-F22B-DEBC-D90BFF4ECB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515" y="2623710"/>
            <a:ext cx="743528" cy="71318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07C67-EE35-F1AB-31F9-99C0B4561EFE}"/>
              </a:ext>
            </a:extLst>
          </p:cNvPr>
          <p:cNvCxnSpPr>
            <a:cxnSpLocks/>
          </p:cNvCxnSpPr>
          <p:nvPr/>
        </p:nvCxnSpPr>
        <p:spPr>
          <a:xfrm>
            <a:off x="1662545" y="2996653"/>
            <a:ext cx="2007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4ECC7B-3250-B14F-8572-E870C08CCE80}"/>
              </a:ext>
            </a:extLst>
          </p:cNvPr>
          <p:cNvCxnSpPr>
            <a:cxnSpLocks/>
          </p:cNvCxnSpPr>
          <p:nvPr/>
        </p:nvCxnSpPr>
        <p:spPr>
          <a:xfrm>
            <a:off x="4752683" y="2980300"/>
            <a:ext cx="2396984" cy="1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8E51AD-79A1-73CB-FCF6-503694295335}"/>
              </a:ext>
            </a:extLst>
          </p:cNvPr>
          <p:cNvCxnSpPr>
            <a:cxnSpLocks/>
          </p:cNvCxnSpPr>
          <p:nvPr/>
        </p:nvCxnSpPr>
        <p:spPr>
          <a:xfrm>
            <a:off x="8095046" y="2996653"/>
            <a:ext cx="2396984" cy="1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EB2951-EDC0-D0A6-5368-6DC563C1FB98}"/>
              </a:ext>
            </a:extLst>
          </p:cNvPr>
          <p:cNvCxnSpPr/>
          <p:nvPr/>
        </p:nvCxnSpPr>
        <p:spPr>
          <a:xfrm>
            <a:off x="7995300" y="3429000"/>
            <a:ext cx="1298238" cy="10717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071209-590B-1141-BD88-A650D2BE08A2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8095046" y="1497301"/>
            <a:ext cx="1339765" cy="1011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38AE043-6C05-ACCB-BBC5-CD685ABA448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258768" y="3336890"/>
            <a:ext cx="0" cy="10205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EABBEF-8202-4DAC-7383-65305F0503D0}"/>
              </a:ext>
            </a:extLst>
          </p:cNvPr>
          <p:cNvCxnSpPr/>
          <p:nvPr/>
        </p:nvCxnSpPr>
        <p:spPr>
          <a:xfrm>
            <a:off x="7621176" y="3369597"/>
            <a:ext cx="0" cy="10205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AB38BDE-B938-6188-EF89-2A9B3435F033}"/>
              </a:ext>
            </a:extLst>
          </p:cNvPr>
          <p:cNvSpPr txBox="1"/>
          <p:nvPr/>
        </p:nvSpPr>
        <p:spPr>
          <a:xfrm>
            <a:off x="1662545" y="2703301"/>
            <a:ext cx="2007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Capturing User Input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2FF1AE-5E2B-7FEB-5C63-E18352F4A423}"/>
              </a:ext>
            </a:extLst>
          </p:cNvPr>
          <p:cNvSpPr txBox="1"/>
          <p:nvPr/>
        </p:nvSpPr>
        <p:spPr>
          <a:xfrm>
            <a:off x="8292951" y="2741937"/>
            <a:ext cx="200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Fallback notification for user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420AD9-0254-BB67-68BE-0EC6D577B4DB}"/>
              </a:ext>
            </a:extLst>
          </p:cNvPr>
          <p:cNvSpPr txBox="1"/>
          <p:nvPr/>
        </p:nvSpPr>
        <p:spPr>
          <a:xfrm rot="2349946">
            <a:off x="7911872" y="3902118"/>
            <a:ext cx="2037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Chat history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B00AF0-FC1F-B497-C568-A51C074BEFA3}"/>
              </a:ext>
            </a:extLst>
          </p:cNvPr>
          <p:cNvSpPr txBox="1"/>
          <p:nvPr/>
        </p:nvSpPr>
        <p:spPr>
          <a:xfrm rot="2388046">
            <a:off x="7712720" y="4017493"/>
            <a:ext cx="1831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past interactions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7892C0-1F04-BDE3-AF5A-49926BD80B44}"/>
              </a:ext>
            </a:extLst>
          </p:cNvPr>
          <p:cNvSpPr txBox="1"/>
          <p:nvPr/>
        </p:nvSpPr>
        <p:spPr>
          <a:xfrm>
            <a:off x="6195760" y="3730413"/>
            <a:ext cx="151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Handles permissions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C25CFC-BD6B-51EB-BB82-83CED291EEF1}"/>
              </a:ext>
            </a:extLst>
          </p:cNvPr>
          <p:cNvSpPr txBox="1"/>
          <p:nvPr/>
        </p:nvSpPr>
        <p:spPr>
          <a:xfrm>
            <a:off x="2775735" y="3616350"/>
            <a:ext cx="152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Pulls container image for model inference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6EF91F-36D4-8B26-77C5-BAA5150F657D}"/>
              </a:ext>
            </a:extLst>
          </p:cNvPr>
          <p:cNvSpPr txBox="1"/>
          <p:nvPr/>
        </p:nvSpPr>
        <p:spPr>
          <a:xfrm>
            <a:off x="4857008" y="2508453"/>
            <a:ext cx="209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Sends intent + user message for processing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8243695-E649-3C4D-77AD-F05E41FAD653}"/>
              </a:ext>
            </a:extLst>
          </p:cNvPr>
          <p:cNvSpPr txBox="1"/>
          <p:nvPr/>
        </p:nvSpPr>
        <p:spPr>
          <a:xfrm rot="19343894">
            <a:off x="7602446" y="1438436"/>
            <a:ext cx="239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function calls, errors, and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428125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2175</Words>
  <Application>Microsoft Macintosh PowerPoint</Application>
  <PresentationFormat>Widescreen</PresentationFormat>
  <Paragraphs>185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Aptos</vt:lpstr>
      <vt:lpstr>Arial</vt:lpstr>
      <vt:lpstr>Segoe UI Emoji</vt:lpstr>
      <vt:lpstr>Symbol</vt:lpstr>
      <vt:lpstr>Office Theme</vt:lpstr>
      <vt:lpstr>2_Office Theme</vt:lpstr>
      <vt:lpstr>Smart Conversations:  AI-Powered Customer Support Chatbot for Banking IT Support</vt:lpstr>
      <vt:lpstr>Scope of the project</vt:lpstr>
      <vt:lpstr>Features Implemented</vt:lpstr>
      <vt:lpstr>Data Sources </vt:lpstr>
      <vt:lpstr>Expected Outcomes</vt:lpstr>
      <vt:lpstr>ML Model for Intent Classification</vt:lpstr>
      <vt:lpstr>Model Architecture and Training</vt:lpstr>
      <vt:lpstr>Performance and Output</vt:lpstr>
      <vt:lpstr>AWS Cloud Architecture</vt:lpstr>
      <vt:lpstr>Data Flow</vt:lpstr>
      <vt:lpstr>Cloud Services in Action</vt:lpstr>
      <vt:lpstr>Inputs and Outputs</vt:lpstr>
      <vt:lpstr>Key Challenges &amp; Solution</vt:lpstr>
      <vt:lpstr>Demo of the Project !!!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HARI PRASANNAA T R</cp:lastModifiedBy>
  <cp:revision>38</cp:revision>
  <dcterms:created xsi:type="dcterms:W3CDTF">2020-03-10T16:22:03Z</dcterms:created>
  <dcterms:modified xsi:type="dcterms:W3CDTF">2025-04-15T21:44:16Z</dcterms:modified>
</cp:coreProperties>
</file>