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Cormorant Garamond Bold Italics" charset="1" panose="00000800000000000000"/>
      <p:regular r:id="rId30"/>
    </p:embeddedFont>
    <p:embeddedFont>
      <p:font typeface="Quicksand Bold" charset="1" panose="00000000000000000000"/>
      <p:regular r:id="rId31"/>
    </p:embeddedFont>
    <p:embeddedFont>
      <p:font typeface="Quicksand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kaggle.com/datasets/teejmahal20/airline-passenger-satisfaction/data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3764" y="2395528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7539" y="5908475"/>
            <a:ext cx="12812922" cy="170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488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Predicting Airline Customer Satisfaction</a:t>
            </a:r>
          </a:p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12 December,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1: Halima, Hema, Hussain, Darsini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171929" y="1768479"/>
            <a:ext cx="3944142" cy="18923784"/>
            <a:chOff x="0" y="0"/>
            <a:chExt cx="1038786" cy="4984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8786" cy="4984042"/>
            </a:xfrm>
            <a:custGeom>
              <a:avLst/>
              <a:gdLst/>
              <a:ahLst/>
              <a:cxnLst/>
              <a:rect r="r" b="b" t="t" l="l"/>
              <a:pathLst>
                <a:path h="4984042" w="1038786">
                  <a:moveTo>
                    <a:pt x="0" y="0"/>
                  </a:moveTo>
                  <a:lnTo>
                    <a:pt x="1038786" y="0"/>
                  </a:lnTo>
                  <a:lnTo>
                    <a:pt x="1038786" y="4984042"/>
                  </a:lnTo>
                  <a:lnTo>
                    <a:pt x="0" y="498404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8786" cy="503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58785" y="4246627"/>
            <a:ext cx="4474109" cy="4688047"/>
          </a:xfrm>
          <a:custGeom>
            <a:avLst/>
            <a:gdLst/>
            <a:ahLst/>
            <a:cxnLst/>
            <a:rect r="r" b="b" t="t" l="l"/>
            <a:pathLst>
              <a:path h="4688047" w="4474109">
                <a:moveTo>
                  <a:pt x="0" y="0"/>
                </a:moveTo>
                <a:lnTo>
                  <a:pt x="4474108" y="0"/>
                </a:lnTo>
                <a:lnTo>
                  <a:pt x="4474108" y="4688047"/>
                </a:lnTo>
                <a:lnTo>
                  <a:pt x="0" y="4688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97581" y="4246627"/>
            <a:ext cx="4474109" cy="4688047"/>
          </a:xfrm>
          <a:custGeom>
            <a:avLst/>
            <a:gdLst/>
            <a:ahLst/>
            <a:cxnLst/>
            <a:rect r="r" b="b" t="t" l="l"/>
            <a:pathLst>
              <a:path h="4688047" w="4474109">
                <a:moveTo>
                  <a:pt x="0" y="0"/>
                </a:moveTo>
                <a:lnTo>
                  <a:pt x="4474109" y="0"/>
                </a:lnTo>
                <a:lnTo>
                  <a:pt x="4474109" y="4688047"/>
                </a:lnTo>
                <a:lnTo>
                  <a:pt x="0" y="4688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936378" y="4246627"/>
            <a:ext cx="4474109" cy="4688047"/>
          </a:xfrm>
          <a:custGeom>
            <a:avLst/>
            <a:gdLst/>
            <a:ahLst/>
            <a:cxnLst/>
            <a:rect r="r" b="b" t="t" l="l"/>
            <a:pathLst>
              <a:path h="4688047" w="4474109">
                <a:moveTo>
                  <a:pt x="0" y="0"/>
                </a:moveTo>
                <a:lnTo>
                  <a:pt x="4474108" y="0"/>
                </a:lnTo>
                <a:lnTo>
                  <a:pt x="4474108" y="4688047"/>
                </a:lnTo>
                <a:lnTo>
                  <a:pt x="0" y="46880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1858785" y="428942"/>
            <a:ext cx="1457043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Type of Travelers, Class and Satisfaction Rates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15398" y="1670717"/>
            <a:ext cx="10257203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4590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Travel Type: 68.2% are Business Travelers.</a:t>
            </a:r>
          </a:p>
          <a:p>
            <a:pPr algn="just" marL="582930" indent="-291465" lvl="1">
              <a:lnSpc>
                <a:spcPts val="4590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Class: Business (48.9%) and Economy (44.1%) dominate; Economy Plus is minimal (6.9%).</a:t>
            </a:r>
          </a:p>
          <a:p>
            <a:pPr algn="just" marL="582930" indent="-291465" lvl="1">
              <a:lnSpc>
                <a:spcPts val="4590"/>
              </a:lnSpc>
              <a:buFont typeface="Arial"/>
              <a:buChar char="•"/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Satisfaction: 54.6% dissatisfied, 45.4% satisfied.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4824" y="8877524"/>
            <a:ext cx="5498894" cy="33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0"/>
              </a:lnSpc>
            </a:pPr>
            <a:r>
              <a:rPr lang="en-US" b="true" sz="17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Business - 0    Personal - 1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83281" y="8889522"/>
            <a:ext cx="5498894" cy="33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0"/>
              </a:lnSpc>
            </a:pPr>
            <a:r>
              <a:rPr lang="en-US" b="true" sz="17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Economy - 1   Economy Plus - 2   Business - 3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60506" y="8877524"/>
            <a:ext cx="5498894" cy="33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0"/>
              </a:lnSpc>
            </a:pPr>
            <a:r>
              <a:rPr lang="en-US" b="true" sz="17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Non Satisfied - 0    Satisfied - 1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171929" y="1768479"/>
            <a:ext cx="3944142" cy="18923784"/>
            <a:chOff x="0" y="0"/>
            <a:chExt cx="1038786" cy="4984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8786" cy="4984042"/>
            </a:xfrm>
            <a:custGeom>
              <a:avLst/>
              <a:gdLst/>
              <a:ahLst/>
              <a:cxnLst/>
              <a:rect r="r" b="b" t="t" l="l"/>
              <a:pathLst>
                <a:path h="4984042" w="1038786">
                  <a:moveTo>
                    <a:pt x="0" y="0"/>
                  </a:moveTo>
                  <a:lnTo>
                    <a:pt x="1038786" y="0"/>
                  </a:lnTo>
                  <a:lnTo>
                    <a:pt x="1038786" y="4984042"/>
                  </a:lnTo>
                  <a:lnTo>
                    <a:pt x="0" y="498404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8786" cy="503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7191" y="3118863"/>
            <a:ext cx="8528382" cy="5372881"/>
          </a:xfrm>
          <a:custGeom>
            <a:avLst/>
            <a:gdLst/>
            <a:ahLst/>
            <a:cxnLst/>
            <a:rect r="r" b="b" t="t" l="l"/>
            <a:pathLst>
              <a:path h="5372881" w="8528382">
                <a:moveTo>
                  <a:pt x="0" y="0"/>
                </a:moveTo>
                <a:lnTo>
                  <a:pt x="8528382" y="0"/>
                </a:lnTo>
                <a:lnTo>
                  <a:pt x="8528382" y="5372881"/>
                </a:lnTo>
                <a:lnTo>
                  <a:pt x="0" y="537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1858785" y="133617"/>
            <a:ext cx="14570431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Satisfaction and Dissatisfaction Rate for Different Age Groups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0011" y="5151514"/>
            <a:ext cx="7269289" cy="11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518" indent="-306259" lvl="1">
              <a:lnSpc>
                <a:spcPts val="4822"/>
              </a:lnSpc>
              <a:buFont typeface="Arial"/>
              <a:buChar char="•"/>
            </a:pPr>
            <a:r>
              <a:rPr lang="en-US" b="true" sz="283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 18-30: Highest dissatisfaction.</a:t>
            </a:r>
          </a:p>
          <a:p>
            <a:pPr algn="just" marL="612518" indent="-306259" lvl="1">
              <a:lnSpc>
                <a:spcPts val="4822"/>
              </a:lnSpc>
              <a:buFont typeface="Arial"/>
              <a:buChar char="•"/>
            </a:pPr>
            <a:r>
              <a:rPr lang="en-US" b="true" sz="283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 41-50: Highest satisfaction.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42595" y="3671332"/>
            <a:ext cx="5498894" cy="48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99"/>
              </a:lnSpc>
            </a:pPr>
            <a:r>
              <a:rPr lang="en-US" sz="1724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Non Satisfied - 0</a:t>
            </a:r>
          </a:p>
          <a:p>
            <a:pPr algn="just">
              <a:lnSpc>
                <a:spcPts val="1999"/>
              </a:lnSpc>
            </a:pPr>
            <a:r>
              <a:rPr lang="en-US" b="true" sz="17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Satisfied - 1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171929" y="1768479"/>
            <a:ext cx="3944142" cy="18923784"/>
            <a:chOff x="0" y="0"/>
            <a:chExt cx="1038786" cy="4984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8786" cy="4984042"/>
            </a:xfrm>
            <a:custGeom>
              <a:avLst/>
              <a:gdLst/>
              <a:ahLst/>
              <a:cxnLst/>
              <a:rect r="r" b="b" t="t" l="l"/>
              <a:pathLst>
                <a:path h="4984042" w="1038786">
                  <a:moveTo>
                    <a:pt x="0" y="0"/>
                  </a:moveTo>
                  <a:lnTo>
                    <a:pt x="1038786" y="0"/>
                  </a:lnTo>
                  <a:lnTo>
                    <a:pt x="1038786" y="4984042"/>
                  </a:lnTo>
                  <a:lnTo>
                    <a:pt x="0" y="498404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8786" cy="503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58785" y="133617"/>
            <a:ext cx="14570431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Satisfaction between the Loyal and Disloyal Customers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90011" y="4665959"/>
            <a:ext cx="7269289" cy="239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518" indent="-306259" lvl="1">
              <a:lnSpc>
                <a:spcPts val="4822"/>
              </a:lnSpc>
              <a:buFont typeface="Arial"/>
              <a:buChar char="•"/>
            </a:pPr>
            <a:r>
              <a:rPr lang="en-US" b="true" sz="283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Dissatisfaction is significant for both loyal and disloyal customers.</a:t>
            </a:r>
          </a:p>
          <a:p>
            <a:pPr algn="just" marL="612518" indent="-306259" lvl="1">
              <a:lnSpc>
                <a:spcPts val="4822"/>
              </a:lnSpc>
              <a:buFont typeface="Arial"/>
              <a:buChar char="•"/>
            </a:pPr>
            <a:r>
              <a:rPr lang="en-US" b="true" sz="283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Loyalty's impact on satisfaction is unclear.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3243825"/>
            <a:ext cx="8528382" cy="5372881"/>
          </a:xfrm>
          <a:custGeom>
            <a:avLst/>
            <a:gdLst/>
            <a:ahLst/>
            <a:cxnLst/>
            <a:rect r="r" b="b" t="t" l="l"/>
            <a:pathLst>
              <a:path h="5372881" w="8528382">
                <a:moveTo>
                  <a:pt x="0" y="0"/>
                </a:moveTo>
                <a:lnTo>
                  <a:pt x="8528382" y="0"/>
                </a:lnTo>
                <a:lnTo>
                  <a:pt x="8528382" y="5372880"/>
                </a:lnTo>
                <a:lnTo>
                  <a:pt x="0" y="5372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6565545" y="3844544"/>
            <a:ext cx="5498894" cy="48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99"/>
              </a:lnSpc>
            </a:pPr>
            <a:r>
              <a:rPr lang="en-US" sz="1724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Non Satisfied - 0</a:t>
            </a:r>
          </a:p>
          <a:p>
            <a:pPr algn="just">
              <a:lnSpc>
                <a:spcPts val="1999"/>
              </a:lnSpc>
            </a:pPr>
            <a:r>
              <a:rPr lang="en-US" b="true" sz="17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Satisfied - 1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70293" y="8212301"/>
            <a:ext cx="5498894" cy="33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0"/>
              </a:lnSpc>
            </a:pPr>
            <a:r>
              <a:rPr lang="en-US" b="true" sz="172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Loyal - 0                                            Disloyal - 1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643705">
            <a:off x="-1970529" y="4207485"/>
            <a:ext cx="21967023" cy="2721347"/>
            <a:chOff x="0" y="0"/>
            <a:chExt cx="5785553" cy="716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85553" cy="716733"/>
            </a:xfrm>
            <a:custGeom>
              <a:avLst/>
              <a:gdLst/>
              <a:ahLst/>
              <a:cxnLst/>
              <a:rect r="r" b="b" t="t" l="l"/>
              <a:pathLst>
                <a:path h="716733" w="5785553">
                  <a:moveTo>
                    <a:pt x="0" y="0"/>
                  </a:moveTo>
                  <a:lnTo>
                    <a:pt x="5785553" y="0"/>
                  </a:lnTo>
                  <a:lnTo>
                    <a:pt x="5785553" y="716733"/>
                  </a:lnTo>
                  <a:lnTo>
                    <a:pt x="0" y="716733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85553" cy="764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817510" y="507778"/>
            <a:ext cx="8121190" cy="9271445"/>
          </a:xfrm>
          <a:custGeom>
            <a:avLst/>
            <a:gdLst/>
            <a:ahLst/>
            <a:cxnLst/>
            <a:rect r="r" b="b" t="t" l="l"/>
            <a:pathLst>
              <a:path h="9271445" w="8121190">
                <a:moveTo>
                  <a:pt x="0" y="0"/>
                </a:moveTo>
                <a:lnTo>
                  <a:pt x="8121190" y="0"/>
                </a:lnTo>
                <a:lnTo>
                  <a:pt x="8121190" y="9271444"/>
                </a:lnTo>
                <a:lnTo>
                  <a:pt x="0" y="9271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8" t="0" r="-418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61107" y="2946396"/>
            <a:ext cx="6009770" cy="5243524"/>
          </a:xfrm>
          <a:custGeom>
            <a:avLst/>
            <a:gdLst/>
            <a:ahLst/>
            <a:cxnLst/>
            <a:rect r="r" b="b" t="t" l="l"/>
            <a:pathLst>
              <a:path h="5243524" w="6009770">
                <a:moveTo>
                  <a:pt x="0" y="0"/>
                </a:moveTo>
                <a:lnTo>
                  <a:pt x="6009770" y="0"/>
                </a:lnTo>
                <a:lnTo>
                  <a:pt x="6009770" y="5243524"/>
                </a:lnTo>
                <a:lnTo>
                  <a:pt x="0" y="5243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5719" y="440875"/>
            <a:ext cx="11756562" cy="9405250"/>
          </a:xfrm>
          <a:custGeom>
            <a:avLst/>
            <a:gdLst/>
            <a:ahLst/>
            <a:cxnLst/>
            <a:rect r="r" b="b" t="t" l="l"/>
            <a:pathLst>
              <a:path h="9405250" w="11756562">
                <a:moveTo>
                  <a:pt x="0" y="0"/>
                </a:moveTo>
                <a:lnTo>
                  <a:pt x="11756562" y="0"/>
                </a:lnTo>
                <a:lnTo>
                  <a:pt x="11756562" y="9405250"/>
                </a:lnTo>
                <a:lnTo>
                  <a:pt x="0" y="9405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-5400000">
            <a:off x="-617457" y="4600892"/>
            <a:ext cx="480268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Correlation Plot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96714" y="1772180"/>
            <a:ext cx="8063562" cy="7124118"/>
          </a:xfrm>
          <a:custGeom>
            <a:avLst/>
            <a:gdLst/>
            <a:ahLst/>
            <a:cxnLst/>
            <a:rect r="r" b="b" t="t" l="l"/>
            <a:pathLst>
              <a:path h="7124118" w="8063562">
                <a:moveTo>
                  <a:pt x="0" y="0"/>
                </a:moveTo>
                <a:lnTo>
                  <a:pt x="8063562" y="0"/>
                </a:lnTo>
                <a:lnTo>
                  <a:pt x="8063562" y="7124118"/>
                </a:lnTo>
                <a:lnTo>
                  <a:pt x="0" y="7124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0" y="58853"/>
            <a:ext cx="859772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Logistic Regression Model: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7982"/>
            <a:ext cx="6719392" cy="483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9"/>
              </a:lnSpc>
            </a:pPr>
            <a:r>
              <a:rPr lang="en-US" sz="389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Training set size: 88680 (80%)</a:t>
            </a:r>
          </a:p>
          <a:p>
            <a:pPr algn="l">
              <a:lnSpc>
                <a:spcPts val="5449"/>
              </a:lnSpc>
            </a:pPr>
            <a:r>
              <a:rPr lang="en-US" sz="389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 set size: 22170 (20%)</a:t>
            </a:r>
          </a:p>
          <a:p>
            <a:pPr algn="l">
              <a:lnSpc>
                <a:spcPts val="5449"/>
              </a:lnSpc>
            </a:pPr>
            <a:r>
              <a:rPr lang="en-US" sz="389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Features: </a:t>
            </a:r>
          </a:p>
          <a:p>
            <a:pPr algn="l" marL="840336" indent="-420168" lvl="1">
              <a:lnSpc>
                <a:spcPts val="5449"/>
              </a:lnSpc>
              <a:buAutoNum type="arabicPeriod" startAt="1"/>
            </a:pPr>
            <a:r>
              <a:rPr lang="en-US" sz="389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'Class'</a:t>
            </a:r>
          </a:p>
          <a:p>
            <a:pPr algn="l" marL="840336" indent="-420168" lvl="1">
              <a:lnSpc>
                <a:spcPts val="5449"/>
              </a:lnSpc>
              <a:buAutoNum type="arabicPeriod" startAt="1"/>
            </a:pPr>
            <a:r>
              <a:rPr lang="en-US" sz="389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'Online boarding'</a:t>
            </a:r>
          </a:p>
          <a:p>
            <a:pPr algn="l" marL="840336" indent="-420168" lvl="1">
              <a:lnSpc>
                <a:spcPts val="5449"/>
              </a:lnSpc>
              <a:buAutoNum type="arabicPeriod" startAt="1"/>
            </a:pPr>
            <a:r>
              <a:rPr lang="en-US" sz="389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'Type of Travel'</a:t>
            </a:r>
          </a:p>
          <a:p>
            <a:pPr algn="l">
              <a:lnSpc>
                <a:spcPts val="58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0754" y="15849"/>
            <a:ext cx="5847721" cy="10271151"/>
            <a:chOff x="0" y="0"/>
            <a:chExt cx="154014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14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540141">
                  <a:moveTo>
                    <a:pt x="0" y="0"/>
                  </a:moveTo>
                  <a:lnTo>
                    <a:pt x="1540141" y="0"/>
                  </a:lnTo>
                  <a:lnTo>
                    <a:pt x="154014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4014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8055" y="2432814"/>
            <a:ext cx="12946559" cy="5421372"/>
          </a:xfrm>
          <a:custGeom>
            <a:avLst/>
            <a:gdLst/>
            <a:ahLst/>
            <a:cxnLst/>
            <a:rect r="r" b="b" t="t" l="l"/>
            <a:pathLst>
              <a:path h="5421372" w="12946559">
                <a:moveTo>
                  <a:pt x="0" y="0"/>
                </a:moveTo>
                <a:lnTo>
                  <a:pt x="12946559" y="0"/>
                </a:lnTo>
                <a:lnTo>
                  <a:pt x="12946559" y="5421372"/>
                </a:lnTo>
                <a:lnTo>
                  <a:pt x="0" y="5421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0754" y="15849"/>
            <a:ext cx="5847721" cy="10271151"/>
            <a:chOff x="0" y="0"/>
            <a:chExt cx="154014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14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540141">
                  <a:moveTo>
                    <a:pt x="0" y="0"/>
                  </a:moveTo>
                  <a:lnTo>
                    <a:pt x="1540141" y="0"/>
                  </a:lnTo>
                  <a:lnTo>
                    <a:pt x="154014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4014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69212" y="625604"/>
            <a:ext cx="11414503" cy="9035793"/>
          </a:xfrm>
          <a:custGeom>
            <a:avLst/>
            <a:gdLst/>
            <a:ahLst/>
            <a:cxnLst/>
            <a:rect r="r" b="b" t="t" l="l"/>
            <a:pathLst>
              <a:path h="9035793" w="11414503">
                <a:moveTo>
                  <a:pt x="0" y="0"/>
                </a:moveTo>
                <a:lnTo>
                  <a:pt x="11414502" y="0"/>
                </a:lnTo>
                <a:lnTo>
                  <a:pt x="11414502" y="9035792"/>
                </a:lnTo>
                <a:lnTo>
                  <a:pt x="0" y="9035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rnd">
            <a:solidFill>
              <a:srgbClr val="0F4662"/>
            </a:solidFill>
            <a:prstDash val="solid"/>
            <a:round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37257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B7C9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5977" y="72698"/>
            <a:ext cx="1249504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60"/>
              </a:lnSpc>
              <a:spcBef>
                <a:spcPct val="0"/>
              </a:spcBef>
            </a:pPr>
            <a:r>
              <a:rPr lang="en-US" b="true" sz="6400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Random Forest Classification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1837" y="8421440"/>
            <a:ext cx="1432432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Forest demonstrated strong classification performance with an accuracy of 96%.</a:t>
            </a:r>
          </a:p>
          <a:p>
            <a:pPr algn="ctr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Lets Interpret the Results 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0475" y="1592853"/>
            <a:ext cx="14147050" cy="6517471"/>
          </a:xfrm>
          <a:custGeom>
            <a:avLst/>
            <a:gdLst/>
            <a:ahLst/>
            <a:cxnLst/>
            <a:rect r="r" b="b" t="t" l="l"/>
            <a:pathLst>
              <a:path h="6517471" w="14147050">
                <a:moveTo>
                  <a:pt x="0" y="0"/>
                </a:moveTo>
                <a:lnTo>
                  <a:pt x="14147050" y="0"/>
                </a:lnTo>
                <a:lnTo>
                  <a:pt x="14147050" y="6517471"/>
                </a:lnTo>
                <a:lnTo>
                  <a:pt x="0" y="651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85725" cap="rnd">
            <a:solidFill>
              <a:srgbClr val="0F4662"/>
            </a:solidFill>
            <a:prstDash val="solid"/>
            <a:round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643705">
            <a:off x="-1970529" y="4207485"/>
            <a:ext cx="21967023" cy="2721347"/>
            <a:chOff x="0" y="0"/>
            <a:chExt cx="5785553" cy="716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85553" cy="716733"/>
            </a:xfrm>
            <a:custGeom>
              <a:avLst/>
              <a:gdLst/>
              <a:ahLst/>
              <a:cxnLst/>
              <a:rect r="r" b="b" t="t" l="l"/>
              <a:pathLst>
                <a:path h="716733" w="5785553">
                  <a:moveTo>
                    <a:pt x="0" y="0"/>
                  </a:moveTo>
                  <a:lnTo>
                    <a:pt x="5785553" y="0"/>
                  </a:lnTo>
                  <a:lnTo>
                    <a:pt x="5785553" y="716733"/>
                  </a:lnTo>
                  <a:lnTo>
                    <a:pt x="0" y="7167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85553" cy="764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7596" y="2473443"/>
            <a:ext cx="7702215" cy="6788994"/>
          </a:xfrm>
          <a:custGeom>
            <a:avLst/>
            <a:gdLst/>
            <a:ahLst/>
            <a:cxnLst/>
            <a:rect r="r" b="b" t="t" l="l"/>
            <a:pathLst>
              <a:path h="6788994" w="7702215">
                <a:moveTo>
                  <a:pt x="0" y="0"/>
                </a:moveTo>
                <a:lnTo>
                  <a:pt x="7702215" y="0"/>
                </a:lnTo>
                <a:lnTo>
                  <a:pt x="7702215" y="6788994"/>
                </a:lnTo>
                <a:lnTo>
                  <a:pt x="0" y="678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40" b="-310"/>
            </a:stretch>
          </a:blipFill>
          <a:ln w="85725" cap="rnd">
            <a:solidFill>
              <a:srgbClr val="0F4662"/>
            </a:solidFill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76165" y="3823537"/>
            <a:ext cx="9635727" cy="1319963"/>
          </a:xfrm>
          <a:custGeom>
            <a:avLst/>
            <a:gdLst/>
            <a:ahLst/>
            <a:cxnLst/>
            <a:rect r="r" b="b" t="t" l="l"/>
            <a:pathLst>
              <a:path h="1319963" w="9635727">
                <a:moveTo>
                  <a:pt x="0" y="0"/>
                </a:moveTo>
                <a:lnTo>
                  <a:pt x="9635727" y="0"/>
                </a:lnTo>
                <a:lnTo>
                  <a:pt x="9635727" y="1319963"/>
                </a:lnTo>
                <a:lnTo>
                  <a:pt x="0" y="1319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85725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2343920" y="1267268"/>
            <a:ext cx="3909566" cy="75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59"/>
              </a:lnSpc>
              <a:spcBef>
                <a:spcPct val="0"/>
              </a:spcBef>
            </a:pPr>
            <a:r>
              <a:rPr lang="en-US" b="true" sz="3799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Confusion Matrix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08726" y="1267268"/>
            <a:ext cx="5671948" cy="755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59"/>
              </a:lnSpc>
              <a:spcBef>
                <a:spcPct val="0"/>
              </a:spcBef>
            </a:pPr>
            <a:r>
              <a:rPr lang="en-US" b="true" sz="3799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Train and Test Accuracy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83930" y="5120508"/>
            <a:ext cx="5620196" cy="72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289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model is over-fitting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8741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803101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9706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858575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6422" y="2988483"/>
            <a:ext cx="15655156" cy="449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Exploring key factors influencing airline customer satisfaction and predicting satisfaction rates.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 satisfaction using factors like inflight WiFi, seat comfort, cleanliness, and other service ratings.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satisfaction drives loyalty, revenue, and competitive advantage in the airline industry.</a:t>
            </a:r>
          </a:p>
          <a:p>
            <a:pPr algn="just" marL="518160" indent="-259080" lvl="1">
              <a:lnSpc>
                <a:spcPts val="6000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accurately can satisfaction be predicted, and which factors have the most significant impact?</a:t>
            </a:r>
          </a:p>
          <a:p>
            <a:pPr algn="just">
              <a:lnSpc>
                <a:spcPts val="600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65462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B7C9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395802"/>
            <a:ext cx="12217172" cy="3966324"/>
          </a:xfrm>
          <a:custGeom>
            <a:avLst/>
            <a:gdLst/>
            <a:ahLst/>
            <a:cxnLst/>
            <a:rect r="r" b="b" t="t" l="l"/>
            <a:pathLst>
              <a:path h="3966324" w="12217172">
                <a:moveTo>
                  <a:pt x="0" y="0"/>
                </a:moveTo>
                <a:lnTo>
                  <a:pt x="12217172" y="0"/>
                </a:lnTo>
                <a:lnTo>
                  <a:pt x="12217172" y="3966324"/>
                </a:lnTo>
                <a:lnTo>
                  <a:pt x="0" y="3966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8" t="0" r="-768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526395"/>
            <a:ext cx="13285849" cy="804684"/>
          </a:xfrm>
          <a:custGeom>
            <a:avLst/>
            <a:gdLst/>
            <a:ahLst/>
            <a:cxnLst/>
            <a:rect r="r" b="b" t="t" l="l"/>
            <a:pathLst>
              <a:path h="804684" w="13285849">
                <a:moveTo>
                  <a:pt x="0" y="0"/>
                </a:moveTo>
                <a:lnTo>
                  <a:pt x="13285849" y="0"/>
                </a:lnTo>
                <a:lnTo>
                  <a:pt x="13285849" y="804684"/>
                </a:lnTo>
                <a:lnTo>
                  <a:pt x="0" y="804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727227"/>
            <a:ext cx="7143555" cy="887978"/>
          </a:xfrm>
          <a:custGeom>
            <a:avLst/>
            <a:gdLst/>
            <a:ahLst/>
            <a:cxnLst/>
            <a:rect r="r" b="b" t="t" l="l"/>
            <a:pathLst>
              <a:path h="887978" w="7143555">
                <a:moveTo>
                  <a:pt x="0" y="0"/>
                </a:moveTo>
                <a:lnTo>
                  <a:pt x="7143555" y="0"/>
                </a:lnTo>
                <a:lnTo>
                  <a:pt x="7143555" y="887978"/>
                </a:lnTo>
                <a:lnTo>
                  <a:pt x="0" y="8879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6835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90820"/>
            <a:ext cx="5684768" cy="75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59"/>
              </a:lnSpc>
              <a:spcBef>
                <a:spcPct val="0"/>
              </a:spcBef>
            </a:pPr>
            <a:r>
              <a:rPr lang="en-US" b="true" sz="3799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Hyperparameter Tuning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72317"/>
            <a:ext cx="5151686" cy="75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59"/>
              </a:lnSpc>
              <a:spcBef>
                <a:spcPct val="0"/>
              </a:spcBef>
            </a:pPr>
            <a:r>
              <a:rPr lang="en-US" b="true" sz="3799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Cross validation score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16000"/>
            <a:ext cx="5671840" cy="75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459"/>
              </a:lnSpc>
              <a:spcBef>
                <a:spcPct val="0"/>
              </a:spcBef>
            </a:pPr>
            <a:r>
              <a:rPr lang="en-US" b="true" sz="3799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Train and Test Accuracy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31286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B7C9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44994" y="1854803"/>
            <a:ext cx="8798012" cy="6422549"/>
          </a:xfrm>
          <a:custGeom>
            <a:avLst/>
            <a:gdLst/>
            <a:ahLst/>
            <a:cxnLst/>
            <a:rect r="r" b="b" t="t" l="l"/>
            <a:pathLst>
              <a:path h="6422549" w="8798012">
                <a:moveTo>
                  <a:pt x="0" y="0"/>
                </a:moveTo>
                <a:lnTo>
                  <a:pt x="8798012" y="0"/>
                </a:lnTo>
                <a:lnTo>
                  <a:pt x="8798012" y="6422549"/>
                </a:lnTo>
                <a:lnTo>
                  <a:pt x="0" y="6422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6970834" y="492714"/>
            <a:ext cx="4346333" cy="862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98"/>
              </a:lnSpc>
              <a:spcBef>
                <a:spcPct val="0"/>
              </a:spcBef>
            </a:pPr>
            <a:r>
              <a:rPr lang="en-US" b="true" sz="4293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ROC -AUC Graph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7566" y="1959569"/>
            <a:ext cx="13232867" cy="6407886"/>
          </a:xfrm>
          <a:custGeom>
            <a:avLst/>
            <a:gdLst/>
            <a:ahLst/>
            <a:cxnLst/>
            <a:rect r="r" b="b" t="t" l="l"/>
            <a:pathLst>
              <a:path h="6407886" w="13232867">
                <a:moveTo>
                  <a:pt x="0" y="0"/>
                </a:moveTo>
                <a:lnTo>
                  <a:pt x="13232868" y="0"/>
                </a:lnTo>
                <a:lnTo>
                  <a:pt x="13232868" y="6407886"/>
                </a:lnTo>
                <a:lnTo>
                  <a:pt x="0" y="6407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46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6169079" y="433062"/>
            <a:ext cx="5949842" cy="96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206"/>
              </a:lnSpc>
              <a:spcBef>
                <a:spcPct val="0"/>
              </a:spcBef>
            </a:pPr>
            <a:r>
              <a:rPr lang="en-US" b="true" sz="4827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Importance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8931286"/>
            <a:ext cx="18288000" cy="4099486"/>
            <a:chOff x="0" y="0"/>
            <a:chExt cx="4816593" cy="107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B7C9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941774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04001" y="9633261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75344" y="6005191"/>
            <a:ext cx="6337312" cy="2962693"/>
          </a:xfrm>
          <a:custGeom>
            <a:avLst/>
            <a:gdLst/>
            <a:ahLst/>
            <a:cxnLst/>
            <a:rect r="r" b="b" t="t" l="l"/>
            <a:pathLst>
              <a:path h="2962693" w="6337312">
                <a:moveTo>
                  <a:pt x="0" y="0"/>
                </a:moveTo>
                <a:lnTo>
                  <a:pt x="6337312" y="0"/>
                </a:lnTo>
                <a:lnTo>
                  <a:pt x="6337312" y="2962693"/>
                </a:lnTo>
                <a:lnTo>
                  <a:pt x="0" y="2962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05597" y="2252341"/>
            <a:ext cx="12978620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features that highly influence the Model are:</a:t>
            </a:r>
          </a:p>
          <a:p>
            <a:pPr algn="just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13131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Online boarding </a:t>
            </a:r>
          </a:p>
          <a:p>
            <a:pPr algn="just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13131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Inflight wifi service</a:t>
            </a:r>
          </a:p>
          <a:p>
            <a:pPr algn="just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13131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Type of travel </a:t>
            </a:r>
          </a:p>
          <a:p>
            <a:pPr algn="just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13131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Class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Comparing both the models performances it is evident that </a:t>
            </a:r>
            <a:r>
              <a:rPr lang="en-US" b="true" sz="2400">
                <a:solidFill>
                  <a:srgbClr val="13131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Forrest Classification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is the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better model in predicting the customer satisfaction.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69736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820102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213384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522163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Resource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8435348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5194" y="3108388"/>
            <a:ext cx="14597612" cy="203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0"/>
              </a:lnSpc>
            </a:pPr>
            <a:r>
              <a:rPr lang="en-US" sz="26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Airline Passenger Satisfaction:</a:t>
            </a:r>
          </a:p>
          <a:p>
            <a:pPr algn="ctr">
              <a:lnSpc>
                <a:spcPts val="5592"/>
              </a:lnSpc>
            </a:pPr>
            <a:r>
              <a:rPr lang="en-US" b="true" sz="2400" u="sng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  <a:hlinkClick r:id="rId4" tooltip="https://www.kaggle.com/datasets/teejmahal20/airline-passenger-satisfaction/data"/>
              </a:rPr>
              <a:t>https://www.kaggle.com/datasets/teejmahal20/airline-passenger-satisfaction/data 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60245" y="5467350"/>
            <a:ext cx="1356751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dataset used in this project has been obtained from kaggle and contains over 100,000 records of airline passengers. It includes demographic information, flight details, service ratings, and satisfaction outcomes.</a:t>
            </a:r>
          </a:p>
          <a:p>
            <a:pPr algn="just" marL="0" indent="0" lvl="0">
              <a:lnSpc>
                <a:spcPts val="4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897880" y="92964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770730" y="176813"/>
            <a:ext cx="10746540" cy="9933375"/>
          </a:xfrm>
          <a:custGeom>
            <a:avLst/>
            <a:gdLst/>
            <a:ahLst/>
            <a:cxnLst/>
            <a:rect r="r" b="b" t="t" l="l"/>
            <a:pathLst>
              <a:path h="9933375" w="10746540">
                <a:moveTo>
                  <a:pt x="0" y="0"/>
                </a:moveTo>
                <a:lnTo>
                  <a:pt x="10746540" y="0"/>
                </a:lnTo>
                <a:lnTo>
                  <a:pt x="10746540" y="9933374"/>
                </a:lnTo>
                <a:lnTo>
                  <a:pt x="0" y="9933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-5400000">
            <a:off x="-1690705" y="4600892"/>
            <a:ext cx="629542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Frame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96534" y="1551805"/>
            <a:ext cx="7600400" cy="7571899"/>
          </a:xfrm>
          <a:custGeom>
            <a:avLst/>
            <a:gdLst/>
            <a:ahLst/>
            <a:cxnLst/>
            <a:rect r="r" b="b" t="t" l="l"/>
            <a:pathLst>
              <a:path h="7571899" w="7600400">
                <a:moveTo>
                  <a:pt x="0" y="0"/>
                </a:moveTo>
                <a:lnTo>
                  <a:pt x="7600400" y="0"/>
                </a:lnTo>
                <a:lnTo>
                  <a:pt x="7600400" y="7571898"/>
                </a:lnTo>
                <a:lnTo>
                  <a:pt x="0" y="757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1086" y="2291780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00215" y="3971923"/>
            <a:ext cx="15059085" cy="210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1075" indent="-550538" lvl="1">
              <a:lnSpc>
                <a:spcPts val="8669"/>
              </a:lnSpc>
              <a:buFont typeface="Arial"/>
              <a:buChar char="•"/>
            </a:pPr>
            <a:r>
              <a:rPr lang="en-US" b="true" sz="50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Null value handling</a:t>
            </a:r>
          </a:p>
          <a:p>
            <a:pPr algn="l" marL="1101075" indent="-550538" lvl="1">
              <a:lnSpc>
                <a:spcPts val="8669"/>
              </a:lnSpc>
              <a:buFont typeface="Arial"/>
              <a:buChar char="•"/>
            </a:pPr>
            <a:r>
              <a:rPr lang="en-US" b="true" sz="50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Feature encoding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1134" y="2122690"/>
            <a:ext cx="13392923" cy="7885084"/>
          </a:xfrm>
          <a:custGeom>
            <a:avLst/>
            <a:gdLst/>
            <a:ahLst/>
            <a:cxnLst/>
            <a:rect r="r" b="b" t="t" l="l"/>
            <a:pathLst>
              <a:path h="7885084" w="13392923">
                <a:moveTo>
                  <a:pt x="0" y="0"/>
                </a:moveTo>
                <a:lnTo>
                  <a:pt x="13392924" y="0"/>
                </a:lnTo>
                <a:lnTo>
                  <a:pt x="13392924" y="7885084"/>
                </a:lnTo>
                <a:lnTo>
                  <a:pt x="0" y="7885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445405" y="106821"/>
            <a:ext cx="960536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Cleaning: Outlier Removal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61605"/>
            <a:ext cx="12258945" cy="67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1" indent="-259080" lvl="1">
              <a:lnSpc>
                <a:spcPts val="60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Before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5405" y="106821"/>
            <a:ext cx="1006539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Cleaning  - Outlier Removal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61605"/>
            <a:ext cx="12258945" cy="67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1" indent="-259080" lvl="1">
              <a:lnSpc>
                <a:spcPts val="60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After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91134" y="2124546"/>
            <a:ext cx="13670504" cy="8015848"/>
          </a:xfrm>
          <a:custGeom>
            <a:avLst/>
            <a:gdLst/>
            <a:ahLst/>
            <a:cxnLst/>
            <a:rect r="r" b="b" t="t" l="l"/>
            <a:pathLst>
              <a:path h="8015848" w="13670504">
                <a:moveTo>
                  <a:pt x="0" y="0"/>
                </a:moveTo>
                <a:lnTo>
                  <a:pt x="13670504" y="0"/>
                </a:lnTo>
                <a:lnTo>
                  <a:pt x="13670504" y="8015848"/>
                </a:lnTo>
                <a:lnTo>
                  <a:pt x="0" y="8015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3" r="0" b="-13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344353" y="1278163"/>
            <a:ext cx="2963510" cy="18923784"/>
            <a:chOff x="0" y="0"/>
            <a:chExt cx="780513" cy="4984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0513" cy="4984042"/>
            </a:xfrm>
            <a:custGeom>
              <a:avLst/>
              <a:gdLst/>
              <a:ahLst/>
              <a:cxnLst/>
              <a:rect r="r" b="b" t="t" l="l"/>
              <a:pathLst>
                <a:path h="4984042" w="780513">
                  <a:moveTo>
                    <a:pt x="0" y="0"/>
                  </a:moveTo>
                  <a:lnTo>
                    <a:pt x="780513" y="0"/>
                  </a:lnTo>
                  <a:lnTo>
                    <a:pt x="780513" y="4984042"/>
                  </a:lnTo>
                  <a:lnTo>
                    <a:pt x="0" y="498404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80513" cy="503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89790" y="2830051"/>
            <a:ext cx="12286930" cy="6082030"/>
          </a:xfrm>
          <a:custGeom>
            <a:avLst/>
            <a:gdLst/>
            <a:ahLst/>
            <a:cxnLst/>
            <a:rect r="r" b="b" t="t" l="l"/>
            <a:pathLst>
              <a:path h="6082030" w="12286930">
                <a:moveTo>
                  <a:pt x="0" y="0"/>
                </a:moveTo>
                <a:lnTo>
                  <a:pt x="12286929" y="0"/>
                </a:lnTo>
                <a:lnTo>
                  <a:pt x="12286929" y="6082030"/>
                </a:lnTo>
                <a:lnTo>
                  <a:pt x="0" y="6082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3289790" y="428942"/>
            <a:ext cx="117084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Most important reason for satisfaction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41244" y="1975483"/>
            <a:ext cx="720551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90"/>
              </a:lnSpc>
              <a:spcBef>
                <a:spcPct val="0"/>
              </a:spcBef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Service Attributes for Satisfied Customers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344353" y="1278163"/>
            <a:ext cx="2963510" cy="18923784"/>
            <a:chOff x="0" y="0"/>
            <a:chExt cx="780513" cy="4984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0513" cy="4984042"/>
            </a:xfrm>
            <a:custGeom>
              <a:avLst/>
              <a:gdLst/>
              <a:ahLst/>
              <a:cxnLst/>
              <a:rect r="r" b="b" t="t" l="l"/>
              <a:pathLst>
                <a:path h="4984042" w="780513">
                  <a:moveTo>
                    <a:pt x="0" y="0"/>
                  </a:moveTo>
                  <a:lnTo>
                    <a:pt x="780513" y="0"/>
                  </a:lnTo>
                  <a:lnTo>
                    <a:pt x="780513" y="4984042"/>
                  </a:lnTo>
                  <a:lnTo>
                    <a:pt x="0" y="498404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80513" cy="503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18404" y="3129232"/>
            <a:ext cx="11451192" cy="5668340"/>
          </a:xfrm>
          <a:custGeom>
            <a:avLst/>
            <a:gdLst/>
            <a:ahLst/>
            <a:cxnLst/>
            <a:rect r="r" b="b" t="t" l="l"/>
            <a:pathLst>
              <a:path h="5668340" w="11451192">
                <a:moveTo>
                  <a:pt x="0" y="0"/>
                </a:moveTo>
                <a:lnTo>
                  <a:pt x="11451192" y="0"/>
                </a:lnTo>
                <a:lnTo>
                  <a:pt x="11451192" y="5668340"/>
                </a:lnTo>
                <a:lnTo>
                  <a:pt x="0" y="5668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F4662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3289790" y="428942"/>
            <a:ext cx="117084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Most important reason for satisfaction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84393" y="1983557"/>
            <a:ext cx="791921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90"/>
              </a:lnSpc>
              <a:spcBef>
                <a:spcPct val="0"/>
              </a:spcBef>
            </a:pPr>
            <a:r>
              <a:rPr lang="en-US" b="true" sz="27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Service Attributes for Non-Satisfied 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DAGZGwk28Ko</dc:identifier>
  <dcterms:modified xsi:type="dcterms:W3CDTF">2011-08-01T06:04:30Z</dcterms:modified>
  <cp:revision>1</cp:revision>
  <dc:title>Airline</dc:title>
</cp:coreProperties>
</file>