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6vcnLLSOV8XNJIdOKuCuNPq/z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51520" y="692696"/>
            <a:ext cx="8784976" cy="2736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Презентація на тему:</a:t>
            </a:r>
            <a:br>
              <a:rPr lang="uk-UA"/>
            </a:br>
            <a:r>
              <a:rPr lang="uk-UA"/>
              <a:t>”</a:t>
            </a:r>
            <a:r>
              <a:rPr lang="uk-UA">
                <a:solidFill>
                  <a:srgbClr val="00B050"/>
                </a:solidFill>
              </a:rPr>
              <a:t>Інформаційна система бібліотеки</a:t>
            </a:r>
            <a:r>
              <a:rPr lang="uk-UA"/>
              <a:t>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339752" y="45811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uk-UA"/>
              <a:t>Підготували студенти групи ІП-01: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uk-UA">
                <a:solidFill>
                  <a:srgbClr val="0070C0"/>
                </a:solidFill>
              </a:rPr>
              <a:t>Москаленко Владислав</a:t>
            </a:r>
            <a:endParaRPr>
              <a:solidFill>
                <a:srgbClr val="0070C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uk-UA">
                <a:solidFill>
                  <a:srgbClr val="0070C0"/>
                </a:solidFill>
              </a:rPr>
              <a:t>Петренко Святозар</a:t>
            </a:r>
            <a:endParaRPr>
              <a:solidFill>
                <a:srgbClr val="0070C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uk-UA">
                <a:solidFill>
                  <a:srgbClr val="0070C0"/>
                </a:solidFill>
              </a:rPr>
              <a:t>Ніколаєв Іван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uk-UA" sz="3000"/>
              <a:t>Функціональні вимоги інформаційної системи бібліотеки (продовження)</a:t>
            </a:r>
            <a:endParaRPr b="1" sz="3000"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uk-UA" sz="2400">
                <a:solidFill>
                  <a:schemeClr val="dk1"/>
                </a:solidFill>
              </a:rPr>
              <a:t>Система ІСБ повинна при запиті на створення нового облікового запису відвідувача перевірити, чи був даний користувач вже зареєстрований.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uk-UA" sz="2400"/>
              <a:t>Система ІСБ повинна при запиті користувачем на видачу книги перевірити, чи має він заборгованість.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uk-UA" sz="2400"/>
              <a:t>Система ІСБ повинна при здачі книги занести необхідну інформацію до бази книг і клієнтів.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uk-UA" sz="2400"/>
              <a:t>Система ІСБ повинна надсилати повідомлення про наближення строку здачі книги.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457200" y="13138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uk-UA" sz="3000"/>
              <a:t>Нефункціональні вимоги ІСБ</a:t>
            </a:r>
            <a:endParaRPr b="1" sz="3000"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457200" y="1252009"/>
            <a:ext cx="82296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-UA"/>
              <a:t>Система ІСБ повинна використовувати бази даних MySQL.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-UA"/>
              <a:t>Система ІСБ повинна бути написана на С++.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-UA"/>
              <a:t>Система ІСБ повинна бронювати книгу швидше за 1с.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-UA"/>
              <a:t>Система ІСБ повинна перевіряти наявність книги швидше за 500мс.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-UA"/>
              <a:t>Система ІСБ повинна сортувати дані швидше за 1с.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-UA"/>
              <a:t>Система ІСБ повинна мати змогу зберігати понад 10 тис. книг.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uk-UA"/>
              <a:t>Система ІСБ повинна мати змогу зберігати тисячі користувачів.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uk-UA" sz="3000"/>
              <a:t>Модель життєвого циклу розробки системи</a:t>
            </a:r>
            <a:endParaRPr b="1" sz="3000"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457200" y="2229400"/>
            <a:ext cx="8720100" cy="4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uk-UA" sz="5992">
                <a:latin typeface="Arial"/>
                <a:ea typeface="Arial"/>
                <a:cs typeface="Arial"/>
                <a:sym typeface="Arial"/>
              </a:rPr>
              <a:t>Модель Водоспад має наступні фази:</a:t>
            </a:r>
            <a:endParaRPr sz="5992">
              <a:latin typeface="Arial"/>
              <a:ea typeface="Arial"/>
              <a:cs typeface="Arial"/>
              <a:sym typeface="Arial"/>
            </a:endParaRPr>
          </a:p>
          <a:p>
            <a:pPr indent="-38085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uk-UA" sz="5992">
                <a:latin typeface="Arial"/>
                <a:ea typeface="Arial"/>
                <a:cs typeface="Arial"/>
                <a:sym typeface="Arial"/>
              </a:rPr>
              <a:t>Визначення вимог</a:t>
            </a:r>
            <a:endParaRPr sz="5992">
              <a:latin typeface="Arial"/>
              <a:ea typeface="Arial"/>
              <a:cs typeface="Arial"/>
              <a:sym typeface="Arial"/>
            </a:endParaRPr>
          </a:p>
          <a:p>
            <a:pPr indent="-3808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uk-UA" sz="5992">
                <a:latin typeface="Arial"/>
                <a:ea typeface="Arial"/>
                <a:cs typeface="Arial"/>
                <a:sym typeface="Arial"/>
              </a:rPr>
              <a:t>Проектування</a:t>
            </a:r>
            <a:endParaRPr sz="5992">
              <a:latin typeface="Arial"/>
              <a:ea typeface="Arial"/>
              <a:cs typeface="Arial"/>
              <a:sym typeface="Arial"/>
            </a:endParaRPr>
          </a:p>
          <a:p>
            <a:pPr indent="-3808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uk-UA" sz="5992">
                <a:latin typeface="Arial"/>
                <a:ea typeface="Arial"/>
                <a:cs typeface="Arial"/>
                <a:sym typeface="Arial"/>
              </a:rPr>
              <a:t>Конструювання (реалізація, кодування)</a:t>
            </a:r>
            <a:endParaRPr sz="5992">
              <a:latin typeface="Arial"/>
              <a:ea typeface="Arial"/>
              <a:cs typeface="Arial"/>
              <a:sym typeface="Arial"/>
            </a:endParaRPr>
          </a:p>
          <a:p>
            <a:pPr indent="-3808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uk-UA" sz="5992">
                <a:latin typeface="Arial"/>
                <a:ea typeface="Arial"/>
                <a:cs typeface="Arial"/>
                <a:sym typeface="Arial"/>
              </a:rPr>
              <a:t>Тестування (верифікація)</a:t>
            </a:r>
            <a:endParaRPr sz="5992">
              <a:latin typeface="Arial"/>
              <a:ea typeface="Arial"/>
              <a:cs typeface="Arial"/>
              <a:sym typeface="Arial"/>
            </a:endParaRPr>
          </a:p>
          <a:p>
            <a:pPr indent="-3808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uk-UA" sz="5992">
                <a:latin typeface="Arial"/>
                <a:ea typeface="Arial"/>
                <a:cs typeface="Arial"/>
                <a:sym typeface="Arial"/>
              </a:rPr>
              <a:t>Інтеграція (розгортання)</a:t>
            </a:r>
            <a:endParaRPr sz="5992">
              <a:latin typeface="Arial"/>
              <a:ea typeface="Arial"/>
              <a:cs typeface="Arial"/>
              <a:sym typeface="Arial"/>
            </a:endParaRPr>
          </a:p>
          <a:p>
            <a:pPr indent="-3808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uk-UA" sz="5992">
                <a:latin typeface="Arial"/>
                <a:ea typeface="Arial"/>
                <a:cs typeface="Arial"/>
                <a:sym typeface="Arial"/>
              </a:rPr>
              <a:t>Підтримка</a:t>
            </a:r>
            <a:endParaRPr sz="599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5100"/>
              <a:buNone/>
            </a:pPr>
            <a:r>
              <a:rPr lang="uk-UA" sz="5992">
                <a:latin typeface="Arial"/>
                <a:ea typeface="Arial"/>
                <a:cs typeface="Arial"/>
                <a:sym typeface="Arial"/>
              </a:rPr>
              <a:t>Характерною особливістю є те, що перехід від однієї фази розробки до іншої відбувається тільки після повного і успішного завершення попередньої фази.</a:t>
            </a:r>
            <a:endParaRPr sz="599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9811"/>
              <a:buNone/>
            </a:pPr>
            <a:r>
              <a:t/>
            </a:r>
            <a:endParaRPr sz="2650">
              <a:latin typeface="Arial"/>
              <a:ea typeface="Arial"/>
              <a:cs typeface="Arial"/>
              <a:sym typeface="Arial"/>
            </a:endParaRPr>
          </a:p>
          <a:p>
            <a:pPr indent="-17018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2753"/>
              <a:buNone/>
            </a:pPr>
            <a:r>
              <a:t/>
            </a:r>
            <a:endParaRPr sz="3450"/>
          </a:p>
        </p:txBody>
      </p:sp>
      <p:sp>
        <p:nvSpPr>
          <p:cNvPr id="156" name="Google Shape;156;p12"/>
          <p:cNvSpPr txBox="1"/>
          <p:nvPr>
            <p:ph type="title"/>
          </p:nvPr>
        </p:nvSpPr>
        <p:spPr>
          <a:xfrm>
            <a:off x="353975" y="892300"/>
            <a:ext cx="86151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uk-UA" sz="2800"/>
              <a:t>Я обрав модель </a:t>
            </a:r>
            <a:r>
              <a:rPr lang="uk-UA" sz="2800">
                <a:solidFill>
                  <a:srgbClr val="0070C0"/>
                </a:solidFill>
              </a:rPr>
              <a:t>Waterfall</a:t>
            </a:r>
            <a:r>
              <a:rPr lang="uk-UA" sz="2800"/>
              <a:t>(каскадна модель – водоспад)</a:t>
            </a:r>
            <a:endParaRPr sz="2800"/>
          </a:p>
          <a:p>
            <a:pPr indent="-170180" lvl="0" marL="342900" rtl="0" algn="ctr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uk-UA" sz="2800"/>
              <a:t>Характеристика даної системи: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457200" y="13140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-UA" sz="3000"/>
              <a:t>Переваги та недоліки моделі</a:t>
            </a:r>
            <a:endParaRPr b="1" sz="3000"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546725" y="133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rgbClr val="00B050"/>
              </a:buClr>
              <a:buSzPct val="92857"/>
              <a:buFont typeface="Arial"/>
              <a:buNone/>
            </a:pPr>
            <a:r>
              <a:rPr b="1" lang="uk-UA" sz="2800">
                <a:solidFill>
                  <a:srgbClr val="00B050"/>
                </a:solidFill>
              </a:rPr>
              <a:t>+</a:t>
            </a:r>
            <a:r>
              <a:rPr lang="uk-UA" sz="2800"/>
              <a:t>Переваги даної моделі: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uk-UA" sz="2800"/>
              <a:t>Визначення функціональності системи на початковому етапі.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uk-UA" sz="2800"/>
              <a:t>Стабільність вимог до системи протягом життєвого циклу розробки.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uk-UA" sz="2800"/>
              <a:t>Всі кроки розробки визначені на початковому етапі.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uk-UA" sz="2800"/>
              <a:t>Можливість послідовного усунення проблем.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rgbClr val="FF0000"/>
              </a:buClr>
              <a:buSzPct val="92857"/>
              <a:buFont typeface="Arial"/>
              <a:buNone/>
            </a:pPr>
            <a:r>
              <a:rPr b="1" lang="uk-UA" sz="2800">
                <a:solidFill>
                  <a:srgbClr val="FF0000"/>
                </a:solidFill>
              </a:rPr>
              <a:t>-</a:t>
            </a:r>
            <a:r>
              <a:rPr lang="uk-UA" sz="2800"/>
              <a:t>Недоліки даної моделі: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uk-UA" sz="2800"/>
              <a:t>Тестування продукту на останніх етапах.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uk-UA" sz="2800"/>
              <a:t>Складність виправлення помилки в проектуванні.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100000"/>
              <a:buChar char="•"/>
            </a:pPr>
            <a:r>
              <a:rPr lang="uk-UA" sz="2800"/>
              <a:t>Неможливість попередньої оцінки якості системи користувачем.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457200" y="107425"/>
            <a:ext cx="8229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-UA" sz="3000"/>
              <a:t>Висновок</a:t>
            </a:r>
            <a:endParaRPr b="1" sz="3000"/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457200" y="1271300"/>
            <a:ext cx="8229600" cy="4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uk-UA" sz="2400"/>
              <a:t>В даній лабораторній роботі ми навчилися специфікувати вимоги до інформаційної системи бібліотеки. Ми проаналізували предметну область, створили діаграму прецедентів, яка описує сценарії роботи з системою бібліотеки, специфікували прецеденти, визначили функціональні та нефункціональні вимоги до системи та обрали модель життєвого циклу розробки системи.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67544" y="116632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uk-UA" sz="3000"/>
              <a:t>Аналіз предметної області</a:t>
            </a:r>
            <a:endParaRPr b="1" sz="30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11550" y="932601"/>
            <a:ext cx="8229600" cy="5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400"/>
              <a:buChar char="•"/>
            </a:pPr>
            <a:r>
              <a:rPr lang="uk-UA" sz="2400"/>
              <a:t>Інформаційна система пов’язана з базами даних, які зберігають інформацію про книги, а також інформацію про користувачів.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highlight>
                  <a:srgbClr val="FFFFFF"/>
                </a:highlight>
              </a:rPr>
              <a:t>Працівник бібліотеки може звернутися до бази даних книг, щоб перевірити наявність книги, дізнатися інформацію про неї або забронювати її. 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highlight>
                  <a:srgbClr val="FFFFFF"/>
                </a:highlight>
              </a:rPr>
              <a:t>Відвідувач бібліотеки може звернутися до бази даних книг за допомогою інтерфейса-каталогу для того.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highlight>
                  <a:srgbClr val="FFFFFF"/>
                </a:highlight>
              </a:rPr>
              <a:t>При запиті до каталогу інформаційна система має видати інформацію про всі книги, які зберігаються у бібліотеці. Доступні операції: сортування книг, бронювання, скасування бронювання та додавання нових даних.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highlight>
                  <a:srgbClr val="FFFFFF"/>
                </a:highlight>
              </a:rPr>
              <a:t>При запиті працівником до бази клієнтів видати каталог інформації про клієнтів. Доступна операція: додавання нового профілю.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95748"/>
            <a:ext cx="82296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-UA" sz="3000"/>
              <a:t>Глосарій</a:t>
            </a:r>
            <a:endParaRPr b="1" sz="30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582550" y="1020650"/>
            <a:ext cx="82296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latin typeface="Arial"/>
                <a:ea typeface="Arial"/>
                <a:cs typeface="Arial"/>
                <a:sym typeface="Arial"/>
              </a:rPr>
              <a:t>Бібліотека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Читач 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Каталог клієнтів, книг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База даних клієнтів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latin typeface="Arial"/>
                <a:ea typeface="Arial"/>
                <a:cs typeface="Arial"/>
                <a:sym typeface="Arial"/>
              </a:rPr>
              <a:t>База даних книг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latin typeface="Arial"/>
                <a:ea typeface="Arial"/>
                <a:cs typeface="Arial"/>
                <a:sym typeface="Arial"/>
              </a:rPr>
              <a:t>Бібліотечна історія читача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latin typeface="Arial"/>
                <a:ea typeface="Arial"/>
                <a:cs typeface="Arial"/>
                <a:sym typeface="Arial"/>
              </a:rPr>
              <a:t>Бронювання книги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uk-UA" sz="2400">
                <a:latin typeface="Arial"/>
                <a:ea typeface="Arial"/>
                <a:cs typeface="Arial"/>
                <a:sym typeface="Arial"/>
              </a:rPr>
              <a:t>Сортування каталогу книг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940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Діаграма прецедентів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809" y="980728"/>
            <a:ext cx="7056784" cy="554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940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Специфікація прецедентів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300" y="1050125"/>
            <a:ext cx="64389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0425" y="3429000"/>
            <a:ext cx="60198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940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Специфікація прецедентів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825" y="1143000"/>
            <a:ext cx="64389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25" y="3752950"/>
            <a:ext cx="656111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940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Специфікація прецедентів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475" y="1097300"/>
            <a:ext cx="57912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075" y="3429000"/>
            <a:ext cx="64198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45940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Специфікація прецедентів</a:t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325" y="965225"/>
            <a:ext cx="64960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5500" y="3693675"/>
            <a:ext cx="59721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ctrTitle"/>
          </p:nvPr>
        </p:nvSpPr>
        <p:spPr>
          <a:xfrm>
            <a:off x="611560" y="22385"/>
            <a:ext cx="8136904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uk-UA" sz="3000"/>
              <a:t>Функціональні вимоги інформаційної системи бібліотеки (далі ІСБ)</a:t>
            </a:r>
            <a:endParaRPr b="1" sz="3000"/>
          </a:p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611560" y="1557558"/>
            <a:ext cx="79209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chemeClr val="dk1"/>
                </a:solidFill>
              </a:rPr>
              <a:t>Система ІСБ повинна мати здатність реєструвати користувачів.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chemeClr val="dk1"/>
                </a:solidFill>
              </a:rPr>
              <a:t>Система ІСБ повинна перевірити при запиті на перегляд інформації про книгу, чи є така книга на обліку в бібліотеці. </a:t>
            </a:r>
            <a:endParaRPr sz="24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chemeClr val="dk1"/>
                </a:solidFill>
              </a:rPr>
              <a:t>Система  ІСБ повинна перевірити наявність книги при запиті на її бронювання. Якщо книга доступна то помітити її як заброньовану і вивести повідомлення.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uk-UA" sz="2400">
                <a:solidFill>
                  <a:schemeClr val="dk1"/>
                </a:solidFill>
              </a:rPr>
              <a:t>Система ІСБ повинна при запиті користувачем на бронювання книги перевірити, чи має він заборгованість й вивести повідомлення.</a:t>
            </a:r>
            <a:endParaRPr/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