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862444-36C9-4D07-8CDA-CCCB45A7401C}">
  <a:tblStyle styleId="{C2862444-36C9-4D07-8CDA-CCCB45A74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F2FCEC-D7DF-4D6A-9235-FF7B2C8F2B1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4a58575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4a58575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4a58575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4a58575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4a585750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4a585750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e9ee3e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e9ee3e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4a585750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4a585750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a585750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a585750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a58575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4a58575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a585750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4a585750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a585750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4a585750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a58575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4a58575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4a585750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4a585750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a585750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a585750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4a585750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4a58575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229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Лабораторна</a:t>
            </a:r>
            <a:r>
              <a:rPr lang="uk"/>
              <a:t> робота 2</a:t>
            </a:r>
            <a:br>
              <a:rPr lang="uk"/>
            </a:br>
            <a:r>
              <a:rPr lang="uk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ДОСЛІДЖЕННЯ ПРОЦЕСУ РОЗРОБКИ ПРОГРАМНОГО ЗАБЕЗПЕЧЕННЯ. СПЕЦИФІКУВАННЯ ВИМОГ</a:t>
            </a:r>
            <a:r>
              <a:rPr lang="uk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2542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Студенти групи ІП-01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Храмченко Анатолій</a:t>
            </a:r>
            <a:br>
              <a:rPr lang="uk"/>
            </a:br>
            <a:r>
              <a:rPr lang="uk"/>
              <a:t>Черпак Андрій</a:t>
            </a:r>
            <a:br>
              <a:rPr lang="uk"/>
            </a:br>
            <a:r>
              <a:rPr lang="uk"/>
              <a:t>Стельмашенко Максим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Харчук Назарій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-827350" y="2445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244525" y="9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2783025"/>
                <a:gridCol w="5803275"/>
              </a:tblGrid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Відрахування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студентів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Видал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ення акаунтів студентів у даній системі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Співробітник деканату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Співробітник деканату успішно увійшов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   Студента було відраховано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7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Співробітник деканату обирає необхідного студента зі списку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Співробітник деканату натискає кнопку “Видалити акаунт”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Співробітник деканату та натискає кнопку “Підтвердити” та вводить свій пароль ще раз.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	Акаунт видаляється, студентові надсилається лист про відрахування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AutoNum type="arabicPeriod"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Вивести попередження, якщо студент неповнолітній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 втрачає доступ до акаунта, ч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ерез 5 років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усі його дані видаляються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-748050" y="18787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244525" y="9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2783025"/>
                <a:gridCol w="5803275"/>
              </a:tblGrid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Переведення студента на інший курс/групу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Зміна персональних даних студента в полях “Шифр групи” або “Курс”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Співробітник деканату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Співробітник деканату успішно увійшов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7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Співробітник деканату обирає необхідного студента зі списку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Співробітник деканату натискає кнопку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“Змінити персональні дані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 та вносить необхіднв зміни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Співробітник деканату та натискає кнопку “Підтвердити” та вводить свій пароль ще раз.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	Протягом 24 годин дані у профілі студента змінюються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AutoNum type="arabicPeriod"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Якщо дані не валідні (неіснуюча група або номер курсу), вивести відповідне повідомлення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Інформація у профілі студента оновлюється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19550" y="38717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Вимоги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33300" y="1018750"/>
            <a:ext cx="847740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Функціональні вимоги: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Ф1. Інформаційна система деканату повинна перевіряти логін користувача на існування.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Ф2. Інформаційна система деканату повинна виводити повідомлення про те, що пароль користувача не правильний, якщо користувач ввів неправильні дані.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Ф3. Інформаційна система деканату повинна виводити повідомлення про те, що такого профіля не існує, якщо користувач ввів неправильні дані.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Ф4. Інформаційна система деканату повинна давати змогу робити запит для зміни курсу ( групи ) один раз на добу, якщо даного користувача позначено як студент.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Ф5. Інформаційна система деканату повинна виводити повідомлення про те, що протягом найближчих 24 годин зміна курсу ( групи ) неможлива, якщо користувач протягом цієї доби подавав запит на зміну курсу ( групи ) 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Ф6. Інформаційна система деканату повинна давати змогу виставляти та переглядати оцінки, а також відображати загальну суму балів та відсоток від максимально можливої суми балів на даний момент.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91325" y="237549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Вимоги (продовження)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333300" y="1168350"/>
            <a:ext cx="84774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Функціональні вимоги: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Ф7. Інформаційна система деканату повинна давати змогу виставляти оцінки, редагувати рейтинги інших користувачів, якщо аккаунт даного користувача позначено як викладач.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Ф8. Інформаційна система деканату повинна давати змогу приймати, або відраховувати, користувачів які позначені як студент, якщо аккаунт даного користувача позначено як працівник деканату.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Ф9. Інформаційна система деканату повинна давати змогу змінити курс, або групу, користувачів які позначені як студент, якщо аккаунт даного користувача позначено як працівник деканату.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Нефункціональні вимоги: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НФ1. Інформаційна система деканату повинна перевіряти логін користувача протягом не більше двох секунд.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latin typeface="Calibri"/>
                <a:ea typeface="Calibri"/>
                <a:cs typeface="Calibri"/>
                <a:sym typeface="Calibri"/>
              </a:rPr>
              <a:t>НФ2. Інформаційна система деканату повинна перевіряти пароль користувача протягом не більше двох секунд.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207225" y="4567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rgbClr val="BF9000"/>
                </a:solidFill>
              </a:rPr>
              <a:t>Модель життєвого циклу:</a:t>
            </a:r>
            <a:endParaRPr sz="27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 u="sng">
                <a:solidFill>
                  <a:srgbClr val="BF9000"/>
                </a:solidFill>
                <a:highlight>
                  <a:srgbClr val="FFFFFF"/>
                </a:highlight>
              </a:rPr>
              <a:t>Каскадна модель</a:t>
            </a:r>
            <a:r>
              <a:rPr b="1" lang="uk" sz="2100">
                <a:solidFill>
                  <a:srgbClr val="BF9000"/>
                </a:solidFill>
                <a:highlight>
                  <a:srgbClr val="FFFFFF"/>
                </a:highlight>
              </a:rPr>
              <a:t> (</a:t>
            </a:r>
            <a:r>
              <a:rPr i="1" lang="uk" sz="2100">
                <a:solidFill>
                  <a:srgbClr val="BF9000"/>
                </a:solidFill>
                <a:highlight>
                  <a:srgbClr val="FFFFFF"/>
                </a:highlight>
              </a:rPr>
              <a:t>Waterfall</a:t>
            </a:r>
            <a:r>
              <a:rPr b="1" i="1" lang="uk" sz="2100">
                <a:solidFill>
                  <a:srgbClr val="BF9000"/>
                </a:solidFill>
                <a:highlight>
                  <a:srgbClr val="FFFFFF"/>
                </a:highlight>
              </a:rPr>
              <a:t>)</a:t>
            </a:r>
            <a:endParaRPr b="1" sz="2100">
              <a:solidFill>
                <a:srgbClr val="BF90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14050" y="1710838"/>
            <a:ext cx="6000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Причини: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"/>
              <a:buChar char="●"/>
            </a:pPr>
            <a:r>
              <a:rPr lang="uk" sz="18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Чіткі, незмінні протягом </a:t>
            </a:r>
            <a:r>
              <a:rPr i="1" lang="uk" sz="18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життєвого циклу</a:t>
            </a:r>
            <a:r>
              <a:rPr lang="uk" sz="18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вимоги</a:t>
            </a:r>
            <a:endParaRPr i="1" sz="1800">
              <a:solidFill>
                <a:srgbClr val="66666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"/>
              <a:buChar char="●"/>
            </a:pPr>
            <a:r>
              <a:rPr lang="uk" sz="18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Розробку просто контролювати.</a:t>
            </a:r>
            <a:endParaRPr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"/>
              <a:buChar char="●"/>
            </a:pPr>
            <a:r>
              <a:rPr lang="uk" sz="18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Зрозуміла реалізація і технічні методики</a:t>
            </a:r>
            <a:endParaRPr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"/>
              <a:buChar char="●"/>
            </a:pPr>
            <a:r>
              <a:rPr lang="uk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Використання спіральної чи іншої моделі є більш ресурсозатратним</a:t>
            </a:r>
            <a:endParaRPr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Водоспадна модель — Вікіпедія"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50" y="1092550"/>
            <a:ext cx="3944576" cy="29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05575" y="5685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предметної області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</a:t>
            </a:r>
            <a:r>
              <a:rPr lang="uk">
                <a:latin typeface="Calibri"/>
                <a:ea typeface="Calibri"/>
                <a:cs typeface="Calibri"/>
                <a:sym typeface="Calibri"/>
              </a:rPr>
              <a:t>Інформаційна</a:t>
            </a:r>
            <a:r>
              <a:rPr lang="uk">
                <a:latin typeface="Calibri"/>
                <a:ea typeface="Calibri"/>
                <a:cs typeface="Calibri"/>
                <a:sym typeface="Calibri"/>
              </a:rPr>
              <a:t>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679650" y="138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{C2862444-36C9-4D07-8CDA-CCCB45A7401C}</a:tableStyleId>
              </a:tblPr>
              <a:tblGrid>
                <a:gridCol w="1237400"/>
                <a:gridCol w="21915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Можливості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Студент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Переглядати оцінки, переглядати групу та курс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Викладач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Додавати оцінки, </a:t>
                      </a:r>
                      <a:r>
                        <a:rPr lang="uk"/>
                        <a:t>переглядати</a:t>
                      </a:r>
                      <a:r>
                        <a:rPr lang="uk"/>
                        <a:t> оцінки, групу та курс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Співробітник деканату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Змінювати групу або курс студента, додавати чи видаляти студентів, </a:t>
                      </a:r>
                      <a:r>
                        <a:rPr lang="uk"/>
                        <a:t>переглядати оцінки, групу та курс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4"/>
          <p:cNvSpPr txBox="1"/>
          <p:nvPr/>
        </p:nvSpPr>
        <p:spPr>
          <a:xfrm>
            <a:off x="4436150" y="1371025"/>
            <a:ext cx="4296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Як студент я хочу в будь-який момент мати змогу переглянути свої оцінки, щоб я знав над чим мені потрібно працювати.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Як співробітник деканату я хочу мати змогу додавати та видаляти студентів, змінювати їх групу та курс, для управління освітнім процесом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Як викладач я хочу мати змогу додавати нові оцінки студентам, для того, щоб оперативно доносити до них інформацію.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-716400" y="2445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прецедентів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25" y="1030000"/>
            <a:ext cx="5541700" cy="39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05575" y="306549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244525" y="108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2442225"/>
                <a:gridCol w="5092625"/>
              </a:tblGrid>
              <a:tr h="2851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Вхід до облікового запису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Вхід студента/викладача/співробітника деканату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Студент/викладач/співробітник деканату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1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Дійова особа має власний логін та пароль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Система пропонує ввести логін та пароль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Дійова особа вводить логін та пароль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Користувач потрапляє в систему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Якщо логін чи пароль введені неправильно, то виводиться повідомлення про помилку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Система повертається на 1 крок основного сценарію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Дійова особа ввійшла в систему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244525" y="29347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43675" y="12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2278525"/>
                <a:gridCol w="6330475"/>
              </a:tblGrid>
              <a:tr h="3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Перевірка логіна та пароля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Перевірка логіна та пароля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В комп’ютері університету містяться усі логіни та відповідні до них паролі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До сервера надходять надіслані користувачем логін та пароль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Якщо логін існує перевіряємо пароль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Якщо пароль вірний дозволяємо вхід в систему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Якщо логін не існує, надіслати повідомлення про помилку введення логіну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Якщо пароль невірний, надіслати повідомлення про помилку введення паролю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Користувачу дозволено вхід в систему, або надіслано повідомлення про помилку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05575" y="1875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18"/>
          <p:cNvGraphicFramePr/>
          <p:nvPr/>
        </p:nvGraphicFramePr>
        <p:xfrm>
          <a:off x="152400" y="12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1527525"/>
                <a:gridCol w="6959225"/>
              </a:tblGrid>
              <a:tr h="39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Перегляд оцінок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Перегляд оцінок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Студент/ Викладач/ Співробітник деканату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Користувач успішно увійшов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5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Користувач натискає на кнопку “переглянути оцінки”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   Якщо користувач є викладачем чи співробітником деканату, він обирає відповідного студента зі списку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Система показує користувачу оцінки студента, суму балів, а також відсоток від максимально можливої суми балів на даний момент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Якщо користувач не має оцінок, вивести повідомлення про їх відсутність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Користувач переглянув оцінки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05575" y="5685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244525" y="15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1755050"/>
                <a:gridCol w="6722950"/>
              </a:tblGrid>
              <a:tr h="353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Перегляд групи та курсу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Перегляд групи та курсу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Студент/ викладач/ співробітник деканату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Користувач успішно увійшов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1.     Користувач натискає на кнопку “переглянути групу та курс”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	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Якщо користувач є викладачем чи співробітником деканату, він обирає студента зі списку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Система показує користувачу групу та курс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Користувач переглянув групу та курс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-211025" y="244524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244525" y="108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2590600"/>
                <a:gridCol w="5402000"/>
              </a:tblGrid>
              <a:tr h="399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Виставлення оцінок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Виставлення викладачем оцінок студентові; оновлення статистики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Викладач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Викладач успішно увійшов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Викладач обирає необхідну групу зі списку запропонованих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Викладач обирає студента і заходить на його профіль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Викладач вводить оцінки та натискає кнопку “Підтвердити”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	Оцінка додається до профілю студента, його статистика оновлюється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AutoNum type="arabicPeriod"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Якщо оцінка не валідна (&lt;0, або сума балів &gt;100), вивести відповідне повідомлення.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профілі студента відображається актуальна інформація про успішність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-634750" y="176549"/>
            <a:ext cx="63669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прецедентів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244525" y="244525"/>
            <a:ext cx="3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Варіант 4: Інформаційна система деканату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244525" y="9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{40F2FCEC-D7DF-4D6A-9235-FF7B2C8F2B11}</a:tableStyleId>
              </a:tblPr>
              <a:tblGrid>
                <a:gridCol w="2783025"/>
                <a:gridCol w="5803275"/>
              </a:tblGrid>
              <a:tr h="309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ADM_UC_0.6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Додавання студентів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Створення акаунтів студентів у даній системі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Співробітник деканату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Співробітник деканату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успішно увійшов до системи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7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	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Співробітник деканату натискає кнопку “Додати користувача”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	Відкривається форма, у яку співробітник вводить необхідні дані: прізвище та ім’я студента, шифр групи, дата народження і т.д.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	Співробітник деканату та натискає кнопку “Підтвердити” та вводить свій пароль ще раз.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	Запит обробляється, протягом 24 годин створюється акаунт, дані для входу передаються власникові.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Alternative Flow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AutoNum type="arabicPeriod"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Якщо логін вже зайнятий</a:t>
                      </a: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вивести відповідне повідомлення.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Post-Conditions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 отримує акаунт і може переглядати свої оцінки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