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2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5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7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1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7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6474-90CC-4D91-83D7-41EDE1361324}" type="datetimeFigureOut">
              <a:rPr lang="ru-RU" smtClean="0"/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CA81-860C-4F9F-8467-D0D182A0C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0%D0%BD%D0%B3%D0%BB%D1%96%D0%B9%D1%81%D1%8C%D0%BA%D0%B0_%D0%BC%D0%BE%D0%B2%D0%B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A%D0%BE%D0%BC%D0%B0%D0%BD%D0%B4%D0%B0_(%D0%BF%D1%80%D0%BE%D0%B3%D1%80%D0%B0%D0%BC%D1%83%D0%B2%D0%B0%D0%BD%D0%BD%D1%8F)#.D0.9A.D0.BE.D0.BC.D0.B0.D0.BD.D0.B4.D0.B8_.D0.BF.D1.80.D0.BE.D1.86.D0.B5.D1.81.D0.BE.D1.80.D0.B0" TargetMode="External"/><Relationship Id="rId5" Type="http://schemas.openxmlformats.org/officeDocument/2006/relationships/hyperlink" Target="https://uk.wikipedia.org/wiki/%D0%86%D0%BD%D1%82%D0%B5%D1%80%D0%BF%D1%80%D0%B5%D1%82%D0%B0%D1%86%D1%96%D1%8F" TargetMode="External"/><Relationship Id="rId4" Type="http://schemas.openxmlformats.org/officeDocument/2006/relationships/hyperlink" Target="https://uk.wikipedia.org/wiki/%D0%9A%D0%BE%D0%BC%D0%BF'%D1%8E%D1%82%D0%B5%D1%8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A%D0%BE%D0%BC%D0%BF'%D1%8E%D1%82%D0%B5%D1%80%D0%BD%D0%B0_%D0%BF%D0%B0%D0%BC'%D1%8F%D1%82%D1%8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%D0%9E%D0%BF%D0%B5%D1%80%D0%B0%D0%BD%D0%B4" TargetMode="External"/><Relationship Id="rId4" Type="http://schemas.openxmlformats.org/officeDocument/2006/relationships/hyperlink" Target="https://uk.wikipedia.org/wiki/%D0%9F%D1%80%D0%BE%D1%86%D0%B5%D1%81%D0%BE%D1%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0%D0%BD%D0%B3%D0%BB%D1%96%D0%B9%D1%81%D1%8C%D0%BA%D0%B0_%D0%BC%D0%BE%D0%B2%D0%B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86%D0%BD%D1%84%D0%BE%D1%80%D0%BC%D0%B0%D1%86%D1%96%D1%8F" TargetMode="External"/><Relationship Id="rId5" Type="http://schemas.openxmlformats.org/officeDocument/2006/relationships/hyperlink" Target="https://uk.wikipedia.org/wiki/%D0%9F%D1%80%D0%BE%D0%B3%D1%80%D0%B0%D0%BC%D0%B0" TargetMode="External"/><Relationship Id="rId4" Type="http://schemas.openxmlformats.org/officeDocument/2006/relationships/hyperlink" Target="https://uk.wikipedia.org/wiki/%D0%9B%D0%B0%D1%82%D0%B8%D0%BD%D1%81%D1%8C%D0%BA%D0%B0_%D0%BC%D0%BE%D0%B2%D0%B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Рабочий стол\1360651267_gears_mechanisms_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7"/>
          <a:stretch/>
        </p:blipFill>
        <p:spPr bwMode="auto">
          <a:xfrm>
            <a:off x="365786" y="1832050"/>
            <a:ext cx="8400930" cy="419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9946" y="548680"/>
            <a:ext cx="833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Архітектура </a:t>
            </a:r>
            <a:r>
              <a:rPr lang="uk-UA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комп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ютера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0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437112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значним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кроком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уперед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шляху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досконалих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машин. Вони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різному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 Перша ЕОМ, яка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зберігала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дістала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ЕДСАК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Delay Storage Automatic Calculator —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електронний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калькулятор з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пам'яттю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лініях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затримки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Вона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створена в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Кембріджському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університеті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Англія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1949 року. З того часу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ЕОМ є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комп'ютерами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програмами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зберігаються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C:\Documents and Settings\User\Рабочий стол\Von_Neumann_architecture_u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127559"/>
            <a:ext cx="3936652" cy="37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77078" y="3898487"/>
            <a:ext cx="357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фон-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неймановської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1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User\Рабочий стол\img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1" t="63979" r="6451" b="4838"/>
          <a:stretch/>
        </p:blipFill>
        <p:spPr bwMode="auto">
          <a:xfrm>
            <a:off x="827584" y="3068960"/>
            <a:ext cx="7279361" cy="350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1397675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1951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року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Києві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керівництвом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С.Лєбєдєва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створено МЕОМ (Мала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Машина). 1952 року ним же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створено ШЕОМ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Швидкодіюча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Машина), яка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той час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кращою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могла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близько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тисяч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секунду.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94150" y="476671"/>
            <a:ext cx="2642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С.О.Лєбєдєв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079" y="692696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 ЕНІАК, ЕДСАК, ШЕОМ та ЮНІВАК, являли собою.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Упродовж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десятиріччя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ЮНІВАКа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введено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експлуатацію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США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близько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5000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Гігантські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лампах 50-х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склали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C:\Documents and Settings\User\Рабочий стол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71" y="2317343"/>
            <a:ext cx="6480720" cy="43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друге покоління – транзистори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(1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955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-19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6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5)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092" y="12687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Друге </a:t>
            </a:r>
            <a:r>
              <a:rPr lang="ru-RU" i="1" dirty="0" err="1"/>
              <a:t>покоління</a:t>
            </a:r>
            <a:r>
              <a:rPr lang="ru-RU" i="1" dirty="0"/>
              <a:t> </a:t>
            </a:r>
            <a:r>
              <a:rPr lang="ru-RU" i="1" dirty="0" err="1"/>
              <a:t>комп'ютерів</a:t>
            </a:r>
            <a:r>
              <a:rPr lang="ru-RU" i="1" dirty="0"/>
              <a:t> </a:t>
            </a:r>
            <a:r>
              <a:rPr lang="ru-RU" i="1" dirty="0" err="1"/>
              <a:t>з'явилося</a:t>
            </a:r>
            <a:r>
              <a:rPr lang="ru-RU" i="1" dirty="0"/>
              <a:t> на початку 60-х </a:t>
            </a:r>
            <a:r>
              <a:rPr lang="ru-RU" i="1" dirty="0" err="1"/>
              <a:t>років</a:t>
            </a:r>
            <a:r>
              <a:rPr lang="ru-RU" i="1" dirty="0"/>
              <a:t>, коли на </a:t>
            </a:r>
            <a:r>
              <a:rPr lang="ru-RU" i="1" dirty="0" err="1"/>
              <a:t>зміну</a:t>
            </a:r>
            <a:r>
              <a:rPr lang="ru-RU" i="1" dirty="0"/>
              <a:t> </a:t>
            </a:r>
            <a:r>
              <a:rPr lang="ru-RU" i="1" dirty="0" err="1"/>
              <a:t>електронним</a:t>
            </a:r>
            <a:r>
              <a:rPr lang="ru-RU" i="1" dirty="0"/>
              <a:t> лампам </a:t>
            </a:r>
            <a:r>
              <a:rPr lang="ru-RU" i="1" dirty="0" err="1"/>
              <a:t>прийшли</a:t>
            </a:r>
            <a:r>
              <a:rPr lang="ru-RU" i="1" dirty="0"/>
              <a:t> </a:t>
            </a:r>
            <a:r>
              <a:rPr lang="ru-RU" i="1" dirty="0" err="1"/>
              <a:t>транзистори</a:t>
            </a:r>
            <a:r>
              <a:rPr lang="ru-RU" i="1" dirty="0"/>
              <a:t>. </a:t>
            </a:r>
            <a:r>
              <a:rPr lang="ru-RU" i="1" dirty="0" err="1" smtClean="0"/>
              <a:t>Найдивовижнішою</a:t>
            </a:r>
            <a:r>
              <a:rPr lang="ru-RU" i="1" dirty="0" smtClean="0"/>
              <a:t> </a:t>
            </a:r>
            <a:r>
              <a:rPr lang="ru-RU" i="1" dirty="0" err="1"/>
              <a:t>властивістю</a:t>
            </a:r>
            <a:r>
              <a:rPr lang="ru-RU" i="1" dirty="0"/>
              <a:t> транзистора є те,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він</a:t>
            </a:r>
            <a:r>
              <a:rPr lang="ru-RU" i="1" dirty="0"/>
              <a:t> один </a:t>
            </a:r>
            <a:r>
              <a:rPr lang="ru-RU" i="1" dirty="0" err="1"/>
              <a:t>здатен</a:t>
            </a:r>
            <a:r>
              <a:rPr lang="ru-RU" i="1" dirty="0"/>
              <a:t> </a:t>
            </a:r>
            <a:r>
              <a:rPr lang="ru-RU" i="1" dirty="0" err="1"/>
              <a:t>виконувати</a:t>
            </a:r>
            <a:r>
              <a:rPr lang="ru-RU" i="1" dirty="0"/>
              <a:t> </a:t>
            </a:r>
            <a:r>
              <a:rPr lang="ru-RU" i="1" dirty="0" err="1"/>
              <a:t>функції</a:t>
            </a:r>
            <a:r>
              <a:rPr lang="ru-RU" i="1" dirty="0"/>
              <a:t> 40 </a:t>
            </a:r>
            <a:r>
              <a:rPr lang="ru-RU" i="1" dirty="0" err="1"/>
              <a:t>електронних</a:t>
            </a:r>
            <a:r>
              <a:rPr lang="ru-RU" i="1" dirty="0"/>
              <a:t> ламп та </a:t>
            </a:r>
            <a:r>
              <a:rPr lang="ru-RU" i="1" dirty="0" err="1"/>
              <a:t>ще</a:t>
            </a:r>
            <a:r>
              <a:rPr lang="ru-RU" i="1" dirty="0"/>
              <a:t> й з </a:t>
            </a:r>
            <a:r>
              <a:rPr lang="ru-RU" i="1" dirty="0" err="1"/>
              <a:t>більшою</a:t>
            </a:r>
            <a:r>
              <a:rPr lang="ru-RU" i="1" dirty="0"/>
              <a:t> </a:t>
            </a:r>
            <a:r>
              <a:rPr lang="ru-RU" i="1" dirty="0" err="1"/>
              <a:t>швидкістю</a:t>
            </a:r>
            <a:r>
              <a:rPr lang="ru-RU" i="1" dirty="0"/>
              <a:t>, </a:t>
            </a:r>
            <a:r>
              <a:rPr lang="ru-RU" i="1" dirty="0" err="1"/>
              <a:t>ніж</a:t>
            </a:r>
            <a:r>
              <a:rPr lang="ru-RU" i="1" dirty="0"/>
              <a:t> вони. В </a:t>
            </a:r>
            <a:r>
              <a:rPr lang="ru-RU" i="1" dirty="0" err="1"/>
              <a:t>результаті</a:t>
            </a:r>
            <a:r>
              <a:rPr lang="ru-RU" i="1" dirty="0"/>
              <a:t> </a:t>
            </a:r>
            <a:r>
              <a:rPr lang="ru-RU" i="1" dirty="0" err="1"/>
              <a:t>швидкодія</a:t>
            </a:r>
            <a:r>
              <a:rPr lang="ru-RU" i="1" dirty="0"/>
              <a:t> машин другого </a:t>
            </a:r>
            <a:r>
              <a:rPr lang="ru-RU" i="1" dirty="0" err="1"/>
              <a:t>покоління</a:t>
            </a:r>
            <a:r>
              <a:rPr lang="ru-RU" i="1" dirty="0"/>
              <a:t> </a:t>
            </a:r>
            <a:r>
              <a:rPr lang="ru-RU" i="1" dirty="0" err="1" smtClean="0"/>
              <a:t>виросла</a:t>
            </a:r>
            <a:r>
              <a:rPr lang="ru-RU" i="1" dirty="0" smtClean="0"/>
              <a:t> </a:t>
            </a:r>
            <a:r>
              <a:rPr lang="ru-RU" i="1" dirty="0" err="1"/>
              <a:t>приблизно</a:t>
            </a:r>
            <a:r>
              <a:rPr lang="ru-RU" i="1" dirty="0"/>
              <a:t> в 10 </a:t>
            </a:r>
            <a:r>
              <a:rPr lang="ru-RU" i="1" dirty="0" err="1"/>
              <a:t>разів</a:t>
            </a:r>
            <a:r>
              <a:rPr lang="ru-RU" i="1" dirty="0"/>
              <a:t> </a:t>
            </a:r>
            <a:r>
              <a:rPr lang="ru-RU" i="1" dirty="0" err="1"/>
              <a:t>порівняно</a:t>
            </a:r>
            <a:r>
              <a:rPr lang="ru-RU" i="1" dirty="0"/>
              <a:t> з машинами </a:t>
            </a:r>
            <a:r>
              <a:rPr lang="ru-RU" i="1" dirty="0" err="1"/>
              <a:t>першого</a:t>
            </a:r>
            <a:r>
              <a:rPr lang="ru-RU" i="1" dirty="0"/>
              <a:t> </a:t>
            </a:r>
            <a:r>
              <a:rPr lang="ru-RU" i="1" dirty="0" err="1"/>
              <a:t>покоління</a:t>
            </a:r>
            <a:r>
              <a:rPr lang="ru-RU" i="1" dirty="0"/>
              <a:t>, </a:t>
            </a:r>
            <a:r>
              <a:rPr lang="ru-RU" i="1" dirty="0" err="1"/>
              <a:t>обсяг</a:t>
            </a:r>
            <a:r>
              <a:rPr lang="ru-RU" i="1" dirty="0"/>
              <a:t> </a:t>
            </a:r>
            <a:r>
              <a:rPr lang="ru-RU" i="1" dirty="0" err="1"/>
              <a:t>їх</a:t>
            </a:r>
            <a:r>
              <a:rPr lang="ru-RU" i="1" dirty="0"/>
              <a:t> </a:t>
            </a:r>
            <a:r>
              <a:rPr lang="ru-RU" i="1" dirty="0" err="1"/>
              <a:t>пам'яті</a:t>
            </a:r>
            <a:r>
              <a:rPr lang="ru-RU" i="1" dirty="0"/>
              <a:t> </a:t>
            </a:r>
            <a:r>
              <a:rPr lang="ru-RU" i="1" dirty="0" err="1"/>
              <a:t>також</a:t>
            </a:r>
            <a:r>
              <a:rPr lang="ru-RU" i="1" dirty="0"/>
              <a:t> </a:t>
            </a:r>
            <a:r>
              <a:rPr lang="ru-RU" i="1" dirty="0" err="1"/>
              <a:t>збільшився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1092" y="328498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err="1"/>
              <a:t>Водночас</a:t>
            </a:r>
            <a:r>
              <a:rPr lang="ru-RU" i="1" dirty="0"/>
              <a:t> </a:t>
            </a:r>
            <a:r>
              <a:rPr lang="ru-RU" i="1" dirty="0" err="1"/>
              <a:t>із</a:t>
            </a:r>
            <a:r>
              <a:rPr lang="ru-RU" i="1" dirty="0"/>
              <a:t> </a:t>
            </a:r>
            <a:r>
              <a:rPr lang="ru-RU" i="1" dirty="0" err="1"/>
              <a:t>процесом</a:t>
            </a:r>
            <a:r>
              <a:rPr lang="ru-RU" i="1" dirty="0"/>
              <a:t> </a:t>
            </a:r>
            <a:r>
              <a:rPr lang="ru-RU" i="1" dirty="0" err="1"/>
              <a:t>заміни</a:t>
            </a:r>
            <a:r>
              <a:rPr lang="ru-RU" i="1" dirty="0"/>
              <a:t> </a:t>
            </a:r>
            <a:r>
              <a:rPr lang="ru-RU" i="1" dirty="0" err="1"/>
              <a:t>електронних</a:t>
            </a:r>
            <a:r>
              <a:rPr lang="ru-RU" i="1" dirty="0"/>
              <a:t> ламп транзисторами </a:t>
            </a:r>
            <a:r>
              <a:rPr lang="ru-RU" i="1" dirty="0" err="1"/>
              <a:t>вдосконалювалися</a:t>
            </a:r>
            <a:r>
              <a:rPr lang="ru-RU" i="1" dirty="0"/>
              <a:t> </a:t>
            </a:r>
            <a:r>
              <a:rPr lang="ru-RU" i="1" dirty="0" err="1"/>
              <a:t>методи</a:t>
            </a:r>
            <a:r>
              <a:rPr lang="ru-RU" i="1" dirty="0"/>
              <a:t> </a:t>
            </a:r>
            <a:r>
              <a:rPr lang="ru-RU" i="1" dirty="0" err="1"/>
              <a:t>зберігання</a:t>
            </a:r>
            <a:r>
              <a:rPr lang="ru-RU" i="1" dirty="0"/>
              <a:t> </a:t>
            </a:r>
            <a:r>
              <a:rPr lang="ru-RU" i="1" dirty="0" err="1"/>
              <a:t>інформації</a:t>
            </a:r>
            <a:r>
              <a:rPr lang="ru-RU" i="1" dirty="0"/>
              <a:t>. </a:t>
            </a:r>
            <a:r>
              <a:rPr lang="ru-RU" i="1" dirty="0" err="1"/>
              <a:t>Магнітну</a:t>
            </a:r>
            <a:r>
              <a:rPr lang="ru-RU" i="1" dirty="0"/>
              <a:t> </a:t>
            </a:r>
            <a:r>
              <a:rPr lang="ru-RU" i="1" dirty="0" err="1"/>
              <a:t>стрічку</a:t>
            </a:r>
            <a:r>
              <a:rPr lang="ru-RU" i="1" dirty="0"/>
              <a:t>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вперше</a:t>
            </a:r>
            <a:r>
              <a:rPr lang="ru-RU" i="1" dirty="0"/>
              <a:t> </a:t>
            </a:r>
            <a:r>
              <a:rPr lang="ru-RU" i="1" dirty="0" err="1"/>
              <a:t>було</a:t>
            </a:r>
            <a:r>
              <a:rPr lang="ru-RU" i="1" dirty="0"/>
              <a:t> </a:t>
            </a:r>
            <a:r>
              <a:rPr lang="ru-RU" i="1" dirty="0" err="1"/>
              <a:t>використано</a:t>
            </a:r>
            <a:r>
              <a:rPr lang="ru-RU" i="1" dirty="0"/>
              <a:t> в ЕОМ ЮНІВАК, почали </a:t>
            </a:r>
            <a:r>
              <a:rPr lang="ru-RU" i="1" dirty="0" err="1"/>
              <a:t>використовувати</a:t>
            </a:r>
            <a:r>
              <a:rPr lang="ru-RU" i="1" dirty="0"/>
              <a:t> як для </a:t>
            </a:r>
            <a:r>
              <a:rPr lang="ru-RU" i="1" dirty="0" err="1"/>
              <a:t>введення</a:t>
            </a:r>
            <a:r>
              <a:rPr lang="ru-RU" i="1" dirty="0"/>
              <a:t>, так і для </a:t>
            </a:r>
            <a:r>
              <a:rPr lang="ru-RU" i="1" dirty="0" err="1"/>
              <a:t>виведення</a:t>
            </a:r>
            <a:r>
              <a:rPr lang="ru-RU" i="1" dirty="0"/>
              <a:t> </a:t>
            </a:r>
            <a:r>
              <a:rPr lang="ru-RU" i="1" dirty="0" err="1"/>
              <a:t>інформації</a:t>
            </a:r>
            <a:r>
              <a:rPr lang="ru-RU" i="1" dirty="0"/>
              <a:t>. А в </a:t>
            </a:r>
            <a:r>
              <a:rPr lang="ru-RU" i="1" dirty="0" err="1"/>
              <a:t>середині</a:t>
            </a:r>
            <a:r>
              <a:rPr lang="ru-RU" i="1" dirty="0"/>
              <a:t> 60-х </a:t>
            </a:r>
            <a:r>
              <a:rPr lang="ru-RU" i="1" dirty="0" err="1"/>
              <a:t>років</a:t>
            </a:r>
            <a:r>
              <a:rPr lang="ru-RU" i="1" dirty="0"/>
              <a:t> </a:t>
            </a:r>
            <a:r>
              <a:rPr lang="ru-RU" i="1" dirty="0" err="1"/>
              <a:t>набуло</a:t>
            </a:r>
            <a:r>
              <a:rPr lang="ru-RU" i="1" dirty="0"/>
              <a:t> </a:t>
            </a:r>
            <a:r>
              <a:rPr lang="ru-RU" i="1" dirty="0" err="1"/>
              <a:t>поширення</a:t>
            </a:r>
            <a:r>
              <a:rPr lang="ru-RU" i="1" dirty="0"/>
              <a:t> </a:t>
            </a:r>
            <a:r>
              <a:rPr lang="ru-RU" i="1" dirty="0" err="1"/>
              <a:t>зберігання</a:t>
            </a:r>
            <a:r>
              <a:rPr lang="ru-RU" i="1" dirty="0"/>
              <a:t> </a:t>
            </a:r>
            <a:r>
              <a:rPr lang="ru-RU" i="1" dirty="0" err="1"/>
              <a:t>інформації</a:t>
            </a:r>
            <a:r>
              <a:rPr lang="ru-RU" i="1" dirty="0"/>
              <a:t> на дисках.</a:t>
            </a:r>
            <a:endParaRPr lang="ru-RU" dirty="0"/>
          </a:p>
        </p:txBody>
      </p:sp>
      <p:pic>
        <p:nvPicPr>
          <p:cNvPr id="13314" name="Picture 2" descr="C:\Documents and Settings\User\Рабочий стол\Replica-of-first-trans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23086"/>
            <a:ext cx="3987283" cy="357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третє покоління – інтегральні схеми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(1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965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-19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80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6752"/>
            <a:ext cx="874846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Поява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започаткувала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народження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схема, яку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кристалом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являє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собою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мініатюрну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схему,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витравлену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кремнієвого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площею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мм2.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(ІС)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з'явилися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1964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229200"/>
            <a:ext cx="8748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збільшилася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100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машинами другого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набагато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зменшилися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Поява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 означала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справжню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революцію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обчислювальній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техніці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Один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крихітний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 і 30-тонний ЕНІАК!</a:t>
            </a:r>
          </a:p>
        </p:txBody>
      </p:sp>
      <p:pic>
        <p:nvPicPr>
          <p:cNvPr id="14338" name="Picture 2" descr="C:\Documents and Settings\User\Рабочий стол\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08" y="2625421"/>
            <a:ext cx="3803488" cy="231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566965"/>
            <a:ext cx="784887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</a:t>
            </a:r>
            <a:r>
              <a:rPr lang="ru-RU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інтегральних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</a:t>
            </a:r>
          </a:p>
          <a:p>
            <a:pPr algn="ctr"/>
            <a:endParaRPr lang="ru-RU" sz="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Мала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інтегральна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 (МІС)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вміщує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100 комп.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середня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мікросхема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(СІС)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100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комп.,</a:t>
            </a:r>
          </a:p>
          <a:p>
            <a:pPr>
              <a:lnSpc>
                <a:spcPct val="200000"/>
              </a:lnSpc>
            </a:pP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інтегральна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 (ВІС)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 100000 комп.,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надвелика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інтегральна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мікросхема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(НВІС)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 1 млн комп., а</a:t>
            </a:r>
          </a:p>
          <a:p>
            <a:pPr>
              <a:lnSpc>
                <a:spcPct val="200000"/>
              </a:lnSpc>
            </a:pPr>
            <a:r>
              <a:rPr lang="ru-RU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ультравелика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(ультра-ВІС)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 10 млн комп.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ВІС, НВІС і ультра-ВІС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мікропроцесорів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мікрокомп’ютерів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3" descr="C:\Documents and Settings\User\Рабочий стол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91070"/>
            <a:ext cx="4176464" cy="29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Четверте покоління – </a:t>
            </a:r>
            <a:r>
              <a:rPr lang="ru-RU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ультравеликі</a:t>
            </a:r>
            <a:r>
              <a:rPr 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інтегральні схеми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(1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980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?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мікроелектроніки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розміщати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одному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тисячі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схем. Так, 1980 р.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вдалося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розташувати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площею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1,6 см2.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4510" y="2421929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Почалася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епоха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мікрокомп'ютерів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в десятки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перевищує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інтегральних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схемах, в 100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другого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транзисторах та в 10 000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лампах.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C:\Documents and Settings\User\Рабочий стол\11592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25341"/>
            <a:ext cx="4572992" cy="2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436096" y="4029165"/>
            <a:ext cx="3563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ЕОМ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надвеликих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схемах.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штучного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яте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покоління – невидимі 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комп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ютери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6386" name="Picture 2" descr="C:\Documents and Settings\User\Рабочий стол\num9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992390" cy="46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913" y="1156102"/>
            <a:ext cx="8841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Марком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Вайзером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«Повсеместная компьютеризация» </a:t>
            </a:r>
          </a:p>
          <a:p>
            <a:pPr algn="ctr"/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«Всепроникающая компьютеризация»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7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Організація</a:t>
            </a:r>
            <a:r>
              <a:rPr 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комп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ютерних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систем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2728" y="971436"/>
            <a:ext cx="113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71437"/>
            <a:ext cx="7128792" cy="532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83768" y="1484784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ійська мова"/>
              </a:rPr>
              <a:t>англ.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Комп'ютер"/>
              </a:rPr>
              <a:t>комп'ютера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Інтерпретація"/>
              </a:rPr>
              <a:t>інтерпретації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Команда (програмування)"/>
              </a:rPr>
              <a:t>команд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83768" y="2566131"/>
            <a:ext cx="62646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Комп'ютерна шина 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uk-UA" altLang="ru-RU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kumimoji="0" lang="uk-UA" altLang="ru-RU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 - підсистема , що служить для передачі даних між функціональними блоками комп'ютера .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7664" y="6381328"/>
            <a:ext cx="568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комп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ютера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одним ЦП та двома пристроями 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4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" y="1484784"/>
            <a:ext cx="4862436" cy="50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Тракт 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даних 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фон-неймановської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машини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27984" y="1340768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Регі́стр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проце́сора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комірка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швидкодійної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внутрішньої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Комп'ютерна пам'ять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Процесор"/>
              </a:rPr>
              <a:t>процесора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Операнд"/>
              </a:rPr>
              <a:t>операндів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безпосередньо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проводяться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метою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доступу до них.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2304" y="3720561"/>
            <a:ext cx="397768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Тракт даних 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частина центрального процесора , що складається з АЛ</a:t>
            </a:r>
            <a:r>
              <a:rPr lang="ru-RU" altLang="ru-RU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(арифметико - логічного пристрою) , його входів і виходів .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2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User\Рабочий стол\77289ac30179bd43588556cea5700289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3"/>
          <a:stretch/>
        </p:blipFill>
        <p:spPr bwMode="auto">
          <a:xfrm>
            <a:off x="0" y="2664087"/>
            <a:ext cx="5940152" cy="41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743217"/>
            <a:ext cx="889248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ійська мова"/>
              </a:rPr>
              <a:t>англ.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Латинська мова"/>
              </a:rPr>
              <a:t>лат.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computator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обчислювач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Латинська мова"/>
              </a:rPr>
              <a:t>лат.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computatrum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рахувати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 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Програма"/>
              </a:rPr>
              <a:t>програмно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-керований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0" i="0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Інформація"/>
              </a:rPr>
              <a:t>інформації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78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5" y="289496"/>
            <a:ext cx="8943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обчислення зі скороченню набором команд ) - архітектура процесорів зі скороченню набором команд . 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Такоже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відома як «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архітектура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</a:t>
            </a:r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такої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включає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арифметико -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логічніх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операцій з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операндами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будь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якого оброблення даних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їх спочатку слід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завантажити в регістр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необхідні операції,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тоді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зберегти назад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пам'ять . Найвідоміші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представник: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</a:t>
            </a:r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ARC,  ARM,  AVR, MIPS,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 -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RISC,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включаючі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PowerPC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SuperH</a:t>
            </a:r>
            <a:r>
              <a:rPr lang="uk-UA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SPARC .</a:t>
            </a:r>
          </a:p>
        </p:txBody>
      </p:sp>
      <p:pic>
        <p:nvPicPr>
          <p:cNvPr id="1026" name="Picture 2" descr="C:\Documents and Settings\User\Рабочий стол\risc vs cisc 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158248" cy="12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3494" y="4437112"/>
            <a:ext cx="8943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- концепція проектування процесорів , яка характеризується наступним набором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властивостей: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Великим числом різних за форматом 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довжиною команд;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Введенням великої кількості різних режимів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адресації;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Володіє складною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інструкцією кодування. 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архітектурою CISC доводиться мати справу з більш складними інструкціями неоднакової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1720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Принципи розробки сучасних 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комп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ютерів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9348" y="1994357"/>
            <a:ext cx="727280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ru-RU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 команди повинні виконуватися безпосередньо апаратним</a:t>
            </a:r>
            <a:r>
              <a:rPr kumimoji="0" lang="uk-UA" altLang="ru-RU" b="1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забезпеченням.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uk-UA" altLang="ru-RU" b="1" i="1" u="none" strike="noStrike" cap="none" normalizeH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altLang="ru-RU" b="1" i="1" baseline="0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en-US" altLang="ru-RU" b="1" i="1" baseline="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ru-RU" b="1" i="1" baseline="0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ютер</a:t>
            </a:r>
            <a:r>
              <a:rPr lang="uk-UA" altLang="ru-RU" b="1" i="1" baseline="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повинен запускати якомога більше команд в секунду.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uk-UA" altLang="ru-RU" b="1" i="1" baseline="0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ru-RU" b="1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 повинні легко декодуватися.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uk-UA" altLang="ru-RU" b="1" i="1" u="none" strike="noStrike" cap="none" normalizeH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uk-UA" altLang="ru-RU" b="1" i="1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lang="en-US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яті повинні звертатися тільки команди завантаження та зберігання.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uk-UA" altLang="ru-RU" b="1" i="1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ru-RU" b="1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Регістрів повинно бути БАГАТО! </a:t>
            </a:r>
            <a:endParaRPr kumimoji="0" lang="uk-UA" altLang="ru-RU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3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61720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Конвеєри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09288" y="6074799"/>
            <a:ext cx="294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ru-RU" b="1" i="1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ятиступеневий</a:t>
            </a:r>
            <a:r>
              <a:rPr lang="uk-UA" altLang="ru-RU" b="1" i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конвеєр </a:t>
            </a:r>
            <a:endParaRPr lang="uk-UA" altLang="ru-RU" b="1" i="1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0178"/>
            <a:ext cx="8952068" cy="40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1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818709"/>
            <a:ext cx="87484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altLang="ru-RU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Здвоєний п</a:t>
            </a:r>
            <a:r>
              <a:rPr lang="en-US" altLang="ru-RU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altLang="ru-RU" sz="28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ятиступеневий</a:t>
            </a:r>
            <a:r>
              <a:rPr lang="uk-UA" altLang="ru-RU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конвеєр з загальним блоком вибірки команд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2826332"/>
            <a:ext cx="8676456" cy="211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1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6805"/>
            <a:ext cx="8938046" cy="38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548680"/>
            <a:ext cx="87484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altLang="ru-RU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Суперскалярний</a:t>
            </a:r>
            <a:r>
              <a:rPr lang="uk-UA" alt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процесор з 5 функціональними блоками</a:t>
            </a:r>
            <a:endParaRPr lang="uk-UA" altLang="ru-RU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60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760640" cy="535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188640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alt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Мультипроцесори </a:t>
            </a:r>
            <a:endParaRPr lang="uk-UA" altLang="ru-RU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1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48680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alt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Основна </a:t>
            </a:r>
            <a:r>
              <a:rPr lang="uk-UA" altLang="ru-RU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пам</a:t>
            </a:r>
            <a:r>
              <a:rPr lang="en-US" alt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altLang="ru-RU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ять</a:t>
            </a:r>
            <a:endParaRPr lang="uk-UA" altLang="ru-RU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146" name="Picture 2" descr="C:\Documents and Settings\User\Рабочий стол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3396">
            <a:off x="3481228" y="4122108"/>
            <a:ext cx="39624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6866" y="1412776"/>
            <a:ext cx="8075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Пам'ять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ЕОМ в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зберігається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певного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6865" y="2413338"/>
            <a:ext cx="8075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переклад: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шматочок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дорівнює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одному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618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4896544" cy="545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856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Сучасні багаторівневі машини</a:t>
            </a:r>
            <a:endParaRPr lang="ru-RU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3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Нульове покоління – механічні 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комп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ютери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(1642-1945)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30120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Вважається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ескізний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малюнок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тринадцятирозрядного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десятинного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сумуючого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пристрою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коліщаток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десятьма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зубцями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Леонардо да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Вінчі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вчений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почав вести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відкриття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Америки 1492 р.).</a:t>
            </a:r>
          </a:p>
        </p:txBody>
      </p:sp>
      <p:pic>
        <p:nvPicPr>
          <p:cNvPr id="4099" name="Picture 3" descr="C:\Documents and Settings\User\Рабочий стол\img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61395" r="1935" b="2476"/>
          <a:stretch/>
        </p:blipFill>
        <p:spPr bwMode="auto">
          <a:xfrm>
            <a:off x="907425" y="2361955"/>
            <a:ext cx="6840760" cy="293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364621" y="1627059"/>
            <a:ext cx="397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Леонардо да </a:t>
            </a:r>
            <a:r>
              <a:rPr lang="ru-RU" sz="36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Вінчі</a:t>
            </a:r>
            <a:r>
              <a:rPr lang="ru-RU" sz="3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u="sng" dirty="0"/>
          </a:p>
        </p:txBody>
      </p:sp>
    </p:spTree>
    <p:extLst>
      <p:ext uri="{BB962C8B-B14F-4D97-AF65-F5344CB8AC3E}">
        <p14:creationId xmlns:p14="http://schemas.microsoft.com/office/powerpoint/2010/main" val="1518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40787" y="2139821"/>
            <a:ext cx="27649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1642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року 19-річний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французький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Блез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Паскаль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сконструював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першу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працюючу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відому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підсумовуюча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 Паскаля («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Паскаліна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Documents and Settings\User\Рабочий стол\img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t="6994" r="51768" b="53222"/>
          <a:stretch/>
        </p:blipFill>
        <p:spPr bwMode="auto">
          <a:xfrm rot="21402039">
            <a:off x="707863" y="1697846"/>
            <a:ext cx="4614588" cy="302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99213" y="4959752"/>
            <a:ext cx="8106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 являла собою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комбінацію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взаємопов'язаних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коліщаток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приводів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коліщатках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до 9.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перше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повний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оберт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до 9, автоматично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рухатись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друге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друге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доходить до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9,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обертатися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третє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так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Машина Паскаля могла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додавати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віднімати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4157" y="620688"/>
            <a:ext cx="2781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Блез</a:t>
            </a:r>
            <a:r>
              <a:rPr lang="ru-RU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Паскаль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332655"/>
            <a:ext cx="676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Гортфрід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Вільгельм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фон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Documents and Settings\User\Рабочий стол\img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7" t="66641" r="1297" b="4182"/>
          <a:stretch/>
        </p:blipFill>
        <p:spPr bwMode="auto">
          <a:xfrm>
            <a:off x="2099492" y="4725144"/>
            <a:ext cx="4984956" cy="20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1340768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1673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німецький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Готфрід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Вільгельм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сконструював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свою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машину.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відміну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Паскаля,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циліндри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коліщатка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приводи.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циліндри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нанесено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циліндр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дев'ять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зубців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ряд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 — два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так до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дев'ятого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ряду,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дев'ять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Циліндри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пересувними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оператор надавав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9482" y="342900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відміну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підсумовуючої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Паскаля,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складнішою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конструкцією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віднімання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й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квадратного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кореня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9832" y="451899"/>
            <a:ext cx="2545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26876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Конрад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Цузе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1934 року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німецький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Конрад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Цузе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проектом,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себе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вдома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вперше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1937 року машина 21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Цузе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запрацювала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22-розрядною, з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пам'яттю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64 числа і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механічній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важільній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:\Documents and Settings\User\Рабочий стол\img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t="43543" r="3249" b="4198"/>
          <a:stretch/>
        </p:blipFill>
        <p:spPr bwMode="auto">
          <a:xfrm>
            <a:off x="397309" y="3164897"/>
            <a:ext cx="4752528" cy="324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436096" y="3356992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особливо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світової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війни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(1939—1945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перш за все для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розв'язання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балістики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науки про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траєкторію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польоту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артилерійських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снарядів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4100" y="69269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1937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року Джон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Атанасов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американський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вчений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болгарин за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походженням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вперше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запропонував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ламп як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носіїв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00191" y="1556792"/>
            <a:ext cx="26642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Алан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Тьюрінг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1942—1943 роках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Англії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створена за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Алана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Тьюрінга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 «Колос».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ламп. Машина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призначалася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розшифрування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радіограм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німецького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вермахту. «Колос»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уперше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обробляв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електроніки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Documents and Settings\User\Рабочий стол\img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9" t="51283" r="4684" b="3126"/>
          <a:stretch/>
        </p:blipFill>
        <p:spPr bwMode="auto">
          <a:xfrm>
            <a:off x="274100" y="1772816"/>
            <a:ext cx="5869193" cy="39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484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перше покоління – електронні лампи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(1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9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4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5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-19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5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5)</a:t>
            </a:r>
            <a:r>
              <a:rPr lang="uk-UA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ru-RU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9218" name="Picture 2" descr="C:\Documents and Settings\User\Рабочий стол\img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3773" r="26942" b="56657"/>
          <a:stretch/>
        </p:blipFill>
        <p:spPr bwMode="auto">
          <a:xfrm>
            <a:off x="665312" y="1052736"/>
            <a:ext cx="7920880" cy="33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88480" y="4725144"/>
            <a:ext cx="648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Суттєвий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внесок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ЕОМ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американський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 Джон фон Нейман,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брав участь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ЕНІАКа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Фон Нейман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запропонував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ідею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1473</Words>
  <Application>Microsoft Office PowerPoint</Application>
  <PresentationFormat>Экран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32</cp:revision>
  <dcterms:created xsi:type="dcterms:W3CDTF">2016-09-06T11:18:24Z</dcterms:created>
  <dcterms:modified xsi:type="dcterms:W3CDTF">2016-09-08T07:48:02Z</dcterms:modified>
</cp:coreProperties>
</file>