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61" r:id="rId5"/>
    <p:sldMasterId id="2147484467" r:id="rId6"/>
    <p:sldMasterId id="2147484480" r:id="rId7"/>
    <p:sldMasterId id="2147484493" r:id="rId8"/>
    <p:sldMasterId id="2147484506" r:id="rId9"/>
    <p:sldMasterId id="2147484519" r:id="rId10"/>
    <p:sldMasterId id="2147484532" r:id="rId11"/>
    <p:sldMasterId id="2147484545" r:id="rId12"/>
  </p:sldMasterIdLst>
  <p:notesMasterIdLst>
    <p:notesMasterId r:id="rId22"/>
  </p:notesMasterIdLst>
  <p:handoutMasterIdLst>
    <p:handoutMasterId r:id="rId23"/>
  </p:handoutMasterIdLst>
  <p:sldIdLst>
    <p:sldId id="699" r:id="rId13"/>
    <p:sldId id="813" r:id="rId14"/>
    <p:sldId id="842" r:id="rId15"/>
    <p:sldId id="843" r:id="rId16"/>
    <p:sldId id="844" r:id="rId17"/>
    <p:sldId id="845" r:id="rId18"/>
    <p:sldId id="846" r:id="rId19"/>
    <p:sldId id="847" r:id="rId20"/>
    <p:sldId id="795" r:id="rId21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6D46"/>
    <a:srgbClr val="D2924C"/>
    <a:srgbClr val="E1F6A4"/>
    <a:srgbClr val="F8BE0B"/>
    <a:srgbClr val="F8930E"/>
    <a:srgbClr val="E5F867"/>
    <a:srgbClr val="D8C30F"/>
    <a:srgbClr val="1BEED4"/>
    <a:srgbClr val="18F2E8"/>
    <a:srgbClr val="1B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32" autoAdjust="0"/>
    <p:restoredTop sz="88476" autoAdjust="0"/>
  </p:normalViewPr>
  <p:slideViewPr>
    <p:cSldViewPr snapToGrid="0">
      <p:cViewPr varScale="1">
        <p:scale>
          <a:sx n="132" d="100"/>
          <a:sy n="132" d="100"/>
        </p:scale>
        <p:origin x="-2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5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r">
              <a:defRPr sz="1200"/>
            </a:lvl1pPr>
          </a:lstStyle>
          <a:p>
            <a:fld id="{262C0C00-29EA-47A2-A7B3-E1E97CB4A8E1}" type="datetimeFigureOut">
              <a:rPr lang="en-US" smtClean="0"/>
              <a:pPr/>
              <a:t>9/22/14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r">
              <a:defRPr sz="1200"/>
            </a:lvl1pPr>
          </a:lstStyle>
          <a:p>
            <a:fld id="{4DA09D1B-AE9B-4035-86D9-1DC54AE462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59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0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E7D45E-8285-41CC-9F76-443299ACB5CB}" type="datetimeFigureOut">
              <a:rPr lang="en-US"/>
              <a:pPr>
                <a:defRPr/>
              </a:pPr>
              <a:t>9/22/14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88" tIns="45794" rIns="91588" bIns="4579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767"/>
            <a:ext cx="5560060" cy="4155919"/>
          </a:xfrm>
          <a:prstGeom prst="rect">
            <a:avLst/>
          </a:prstGeom>
        </p:spPr>
        <p:txBody>
          <a:bodyPr vert="horz" lIns="91588" tIns="45794" rIns="91588" bIns="4579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9"/>
            <a:ext cx="3011699" cy="462119"/>
          </a:xfrm>
          <a:prstGeom prst="rect">
            <a:avLst/>
          </a:prstGeom>
        </p:spPr>
        <p:txBody>
          <a:bodyPr vert="horz" lIns="91588" tIns="45794" rIns="91588" bIns="4579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379"/>
            <a:ext cx="3011699" cy="462119"/>
          </a:xfrm>
          <a:prstGeom prst="rect">
            <a:avLst/>
          </a:prstGeom>
        </p:spPr>
        <p:txBody>
          <a:bodyPr vert="horz" wrap="square" lIns="91588" tIns="45794" rIns="91588" bIns="4579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7C0DB0-A568-41AA-BB27-3AE341631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49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6858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39AD39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7EBB0-53FC-4D69-A133-0AB1322AE2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7F12F-B13F-4096-A2BA-123DBAC14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93545866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1383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490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22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998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164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0044CC-56B7-4AB1-955D-1368FB9EE6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86200" y="6686550"/>
            <a:ext cx="1219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© Disney</a:t>
            </a: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38150" y="6686550"/>
            <a:ext cx="2424113" cy="1841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152" tIns="45577" rIns="91152" bIns="45577">
            <a:spAutoFit/>
          </a:bodyPr>
          <a:lstStyle/>
          <a:p>
            <a:pPr algn="ctr">
              <a:defRPr/>
            </a:pPr>
            <a:r>
              <a:rPr lang="en-US" sz="600" dirty="0">
                <a:solidFill>
                  <a:srgbClr val="000000"/>
                </a:solidFill>
              </a:rPr>
              <a:t>Disney Confidential – Do not copy or distribute without permission</a:t>
            </a:r>
          </a:p>
        </p:txBody>
      </p:sp>
      <p:pic>
        <p:nvPicPr>
          <p:cNvPr id="5" name="Picture 13" descr="Walt Disney Parks and Resorts 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44450"/>
            <a:ext cx="38957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5334000"/>
          <a:ext cx="2971800" cy="822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400"/>
                <a:gridCol w="1676400"/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Developed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For: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Developed By: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1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</a:t>
                      </a:r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685" marB="4568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52463" y="500063"/>
            <a:ext cx="7693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798513" y="571500"/>
            <a:ext cx="7546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lIns="86237" tIns="43118" rIns="86237" bIns="43118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4146D0F3-A42D-4E5C-8424-482DBE21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72250"/>
            <a:ext cx="1905000" cy="228600"/>
          </a:xfr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BE70F1C-93AE-4192-B046-C559DBFB9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41"/>
            <a:ext cx="7772400" cy="150018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5769" indent="0">
              <a:buNone/>
              <a:defRPr sz="1900"/>
            </a:lvl2pPr>
            <a:lvl3pPr marL="911535" indent="0">
              <a:buNone/>
              <a:defRPr sz="1500"/>
            </a:lvl3pPr>
            <a:lvl4pPr marL="1367305" indent="0">
              <a:buNone/>
              <a:defRPr sz="1300"/>
            </a:lvl4pPr>
            <a:lvl5pPr marL="1823078" indent="0">
              <a:buNone/>
              <a:defRPr sz="1300"/>
            </a:lvl5pPr>
            <a:lvl6pPr marL="2278847" indent="0">
              <a:buNone/>
              <a:defRPr sz="1300"/>
            </a:lvl6pPr>
            <a:lvl7pPr marL="2734604" indent="0">
              <a:buNone/>
              <a:defRPr sz="1300"/>
            </a:lvl7pPr>
            <a:lvl8pPr marL="3190384" indent="0">
              <a:buNone/>
              <a:defRPr sz="1300"/>
            </a:lvl8pPr>
            <a:lvl9pPr marL="36461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DD9D180F-0C7A-47E9-82A7-C3D84C055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541C2CF3-1B54-4802-A4D8-96A9046C5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895351"/>
            <a:ext cx="4040189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1535111"/>
            <a:ext cx="4040189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1"/>
            <a:ext cx="4041774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5769" indent="0">
              <a:buNone/>
              <a:defRPr sz="2100" b="1"/>
            </a:lvl2pPr>
            <a:lvl3pPr marL="911535" indent="0">
              <a:buNone/>
              <a:defRPr sz="1900" b="1"/>
            </a:lvl3pPr>
            <a:lvl4pPr marL="1367305" indent="0">
              <a:buNone/>
              <a:defRPr sz="1500" b="1"/>
            </a:lvl4pPr>
            <a:lvl5pPr marL="1823078" indent="0">
              <a:buNone/>
              <a:defRPr sz="1500" b="1"/>
            </a:lvl5pPr>
            <a:lvl6pPr marL="2278847" indent="0">
              <a:buNone/>
              <a:defRPr sz="1500" b="1"/>
            </a:lvl6pPr>
            <a:lvl7pPr marL="2734604" indent="0">
              <a:buNone/>
              <a:defRPr sz="1500" b="1"/>
            </a:lvl7pPr>
            <a:lvl8pPr marL="3190384" indent="0">
              <a:buNone/>
              <a:defRPr sz="1500" b="1"/>
            </a:lvl8pPr>
            <a:lvl9pPr marL="364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1"/>
            <a:ext cx="4041774" cy="478948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F8424D14-1728-4DD8-A6EB-FD080A4C4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87993594-8532-4AD5-862C-B5F9E6364B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EE50F2-70F5-4FC7-9AFE-AB7EFB3EB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4" y="762002"/>
            <a:ext cx="3008313" cy="5364162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1D134E86-C45C-462D-BE6A-2274F50B6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6FA90-153E-4241-9B35-35492669D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33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769" indent="0">
              <a:buNone/>
              <a:defRPr sz="2800"/>
            </a:lvl2pPr>
            <a:lvl3pPr marL="911535" indent="0">
              <a:buNone/>
              <a:defRPr sz="2500"/>
            </a:lvl3pPr>
            <a:lvl4pPr marL="1367305" indent="0">
              <a:buNone/>
              <a:defRPr sz="2100"/>
            </a:lvl4pPr>
            <a:lvl5pPr marL="1823078" indent="0">
              <a:buNone/>
              <a:defRPr sz="2100"/>
            </a:lvl5pPr>
            <a:lvl6pPr marL="2278847" indent="0">
              <a:buNone/>
              <a:defRPr sz="2100"/>
            </a:lvl6pPr>
            <a:lvl7pPr marL="2734604" indent="0">
              <a:buNone/>
              <a:defRPr sz="2100"/>
            </a:lvl7pPr>
            <a:lvl8pPr marL="3190384" indent="0">
              <a:buNone/>
              <a:defRPr sz="2100"/>
            </a:lvl8pPr>
            <a:lvl9pPr marL="3646154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71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5769" indent="0">
              <a:buNone/>
              <a:defRPr sz="1100"/>
            </a:lvl2pPr>
            <a:lvl3pPr marL="911535" indent="0">
              <a:buNone/>
              <a:defRPr sz="900"/>
            </a:lvl3pPr>
            <a:lvl4pPr marL="1367305" indent="0">
              <a:buNone/>
              <a:defRPr sz="900"/>
            </a:lvl4pPr>
            <a:lvl5pPr marL="1823078" indent="0">
              <a:buNone/>
              <a:defRPr sz="900"/>
            </a:lvl5pPr>
            <a:lvl6pPr marL="2278847" indent="0">
              <a:buNone/>
              <a:defRPr sz="900"/>
            </a:lvl6pPr>
            <a:lvl7pPr marL="2734604" indent="0">
              <a:buNone/>
              <a:defRPr sz="900"/>
            </a:lvl7pPr>
            <a:lvl8pPr marL="3190384" indent="0">
              <a:buNone/>
              <a:defRPr sz="900"/>
            </a:lvl8pPr>
            <a:lvl9pPr marL="364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637F0EB5-C377-45BB-B077-FCA8C801C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7CCBC593-51DE-4599-AEA6-8AB0FDC73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407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082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4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86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774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89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2431455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0260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AF845B-A70C-4517-863B-969CE73BD7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931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46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76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397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785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57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72151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19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704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92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 descr="Walt Disney Parks and Resorts Logo-0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4413"/>
            <a:ext cx="1752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EEE98E-8D4A-4A94-BA47-4A0411B868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16917506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860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76374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186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20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01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388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547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24997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662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8DB42-E328-4F57-96CE-E9A011507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225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3153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10045538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85662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02426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76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361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50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548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77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C51A3-3C84-4854-91BA-1FBB785E1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18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274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790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959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13466620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2372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0756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265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00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89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976F7-0076-4153-B196-15089D66D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9848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4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4603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43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473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329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78317556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6473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26155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514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F811E-AAAD-4332-A6FB-9C7DB501AB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2758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953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2540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765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87279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1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2232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6961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1823258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94313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386D4-4C8C-483D-B1D2-053A07B6C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63570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131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766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581400"/>
            <a:ext cx="7772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80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Walt Disney Parks and Resorts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04681" y="4467225"/>
            <a:ext cx="4281292" cy="91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>
            <a:lvl1pPr algn="ctr">
              <a:defRPr sz="1600" baseline="0"/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1817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9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9642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734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64008"/>
            <a:ext cx="8020050" cy="4545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29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8005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4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theme" Target="../theme/theme5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theme" Target="../theme/theme7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8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39AD39"/>
                </a:solidFill>
                <a:latin typeface="+mj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0CB155C-C86A-4305-8DB4-5017CAE87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  <p:sldLayoutId id="2147484463" r:id="rId18"/>
    <p:sldLayoutId id="2147484464" r:id="rId19"/>
    <p:sldLayoutId id="2147484465" r:id="rId20"/>
    <p:sldLayoutId id="2147484466" r:id="rId2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968484" y="650966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EEC97B6-05AB-9B49-B9DC-0F917B636080}" type="slidenum">
              <a:rPr lang="en-US" sz="900" smtClean="0">
                <a:solidFill>
                  <a:prstClr val="black"/>
                </a:solidFill>
                <a:latin typeface="Arial"/>
                <a:ea typeface="+mn-ea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73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746990" y="6481718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CF4A368-3556-DB45-9E0C-E335F9FC0A71}" type="slidenum">
              <a:rPr lang="en-US" sz="900" smtClean="0">
                <a:solidFill>
                  <a:prstClr val="black"/>
                </a:solidFill>
                <a:latin typeface="Arial"/>
              </a:rPr>
              <a:t>‹#›</a:t>
            </a:fld>
            <a:endParaRPr lang="en-US" sz="9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211245" y="76200"/>
            <a:ext cx="307759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62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4B69F8-5F16-441D-BC88-1C4322E772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26276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5000" y="6644590"/>
            <a:ext cx="10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Arial"/>
                <a:ea typeface="+mn-ea"/>
              </a:rPr>
              <a:t>Confidential</a:t>
            </a:r>
            <a:endParaRPr lang="en-US" sz="1000" dirty="0">
              <a:solidFill>
                <a:prstClr val="black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41719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349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533400"/>
            <a:ext cx="838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85800" y="533400"/>
            <a:ext cx="807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38200" y="609600"/>
            <a:ext cx="792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pic>
        <p:nvPicPr>
          <p:cNvPr id="1031" name="Picture 9" descr="Walking Mickey - half siz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9496" y="76200"/>
            <a:ext cx="474555" cy="60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" y="6477000"/>
            <a:ext cx="838200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prstClr val="black"/>
                </a:solidFill>
                <a:latin typeface="Arial"/>
                <a:ea typeface="+mn-ea"/>
              </a:rPr>
              <a:t>© Disney</a:t>
            </a:r>
          </a:p>
        </p:txBody>
      </p:sp>
    </p:spTree>
    <p:extLst>
      <p:ext uri="{BB962C8B-B14F-4D97-AF65-F5344CB8AC3E}">
        <p14:creationId xmlns:p14="http://schemas.microsoft.com/office/powerpoint/2010/main" val="35942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</p:sldLayoutIdLst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pitchFamily="-111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itchFamily="-111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753" y="1600200"/>
            <a:ext cx="8202706" cy="2000250"/>
          </a:xfrm>
        </p:spPr>
        <p:txBody>
          <a:bodyPr/>
          <a:lstStyle/>
          <a:p>
            <a:r>
              <a:rPr lang="en-US" sz="2800" dirty="0" smtClean="0">
                <a:latin typeface="Century Gothic"/>
                <a:cs typeface="Century Gothic"/>
              </a:rPr>
              <a:t>Accovia Replacement – </a:t>
            </a:r>
            <a:r>
              <a:rPr lang="en-US" sz="2800" dirty="0" err="1" smtClean="0">
                <a:latin typeface="Century Gothic"/>
                <a:cs typeface="Century Gothic"/>
              </a:rPr>
              <a:t>CogeGen</a:t>
            </a:r>
            <a:r>
              <a:rPr lang="en-US" sz="2800" dirty="0" smtClean="0">
                <a:latin typeface="Century Gothic"/>
                <a:cs typeface="Century Gothic"/>
              </a:rPr>
              <a:t> Travel Box</a:t>
            </a:r>
            <a:br>
              <a:rPr lang="en-US" sz="2800" dirty="0" smtClean="0">
                <a:latin typeface="Century Gothic"/>
                <a:cs typeface="Century Gothic"/>
              </a:rPr>
            </a:br>
            <a:r>
              <a:rPr lang="en-US" sz="2800" dirty="0">
                <a:latin typeface="Century Gothic"/>
                <a:cs typeface="Century Gothic"/>
              </a:rPr>
              <a:t/>
            </a:r>
            <a:br>
              <a:rPr lang="en-US" sz="2800" dirty="0">
                <a:latin typeface="Century Gothic"/>
                <a:cs typeface="Century Gothic"/>
              </a:rPr>
            </a:br>
            <a:r>
              <a:rPr lang="en-US" sz="2800" dirty="0" smtClean="0">
                <a:latin typeface="Century Gothic"/>
                <a:cs typeface="Century Gothic"/>
              </a:rPr>
              <a:t>High Level Context</a:t>
            </a:r>
          </a:p>
        </p:txBody>
      </p:sp>
    </p:spTree>
    <p:extLst>
      <p:ext uri="{BB962C8B-B14F-4D97-AF65-F5344CB8AC3E}">
        <p14:creationId xmlns:p14="http://schemas.microsoft.com/office/powerpoint/2010/main" val="429283430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7218580" y="762000"/>
            <a:ext cx="1710268" cy="2981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88900"/>
            <a:r>
              <a:rPr lang="en-US" sz="1200" b="1" dirty="0" smtClean="0">
                <a:solidFill>
                  <a:prstClr val="black"/>
                </a:solidFill>
              </a:rPr>
              <a:t>Order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1990" y="1671573"/>
            <a:ext cx="2938433" cy="207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88900"/>
            <a:r>
              <a:rPr lang="en-US" sz="1200" b="1" dirty="0" smtClean="0">
                <a:solidFill>
                  <a:prstClr val="black"/>
                </a:solidFill>
              </a:rPr>
              <a:t>Party Solution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</a:t>
            </a:r>
            <a:r>
              <a:rPr lang="en-US" dirty="0" smtClean="0"/>
              <a:t>– Party - WDW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4081774" y="2631318"/>
            <a:ext cx="924658" cy="620395"/>
          </a:xfrm>
          <a:prstGeom prst="can">
            <a:avLst/>
          </a:prstGeom>
          <a:gradFill flip="none" rotWithShape="1">
            <a:gsLst>
              <a:gs pos="31000">
                <a:srgbClr val="77933C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Party Hub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94793" y="1981298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IVR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37" idx="1"/>
            <a:endCxn id="16" idx="3"/>
          </p:cNvCxnSpPr>
          <p:nvPr/>
        </p:nvCxnSpPr>
        <p:spPr>
          <a:xfrm rot="10800000">
            <a:off x="1332092" y="2147530"/>
            <a:ext cx="2749683" cy="11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4" idx="2"/>
            <a:endCxn id="10" idx="4"/>
          </p:cNvCxnSpPr>
          <p:nvPr/>
        </p:nvCxnSpPr>
        <p:spPr>
          <a:xfrm rot="10800000" flipV="1">
            <a:off x="5006432" y="2941514"/>
            <a:ext cx="5672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51191" y="5170387"/>
            <a:ext cx="8540368" cy="1343304"/>
            <a:chOff x="251191" y="5170387"/>
            <a:chExt cx="8540368" cy="1343304"/>
          </a:xfrm>
        </p:grpSpPr>
        <p:sp>
          <p:nvSpPr>
            <p:cNvPr id="41" name="Rectangle 40"/>
            <p:cNvSpPr/>
            <p:nvPr/>
          </p:nvSpPr>
          <p:spPr>
            <a:xfrm>
              <a:off x="251191" y="5411874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9100" y="5391905"/>
            <a:ext cx="830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WDW – Travel Box(TBX) </a:t>
            </a:r>
            <a:r>
              <a:rPr lang="en-US" sz="1200" dirty="0"/>
              <a:t>will single authoring system of Travel Agencies and Travel </a:t>
            </a:r>
            <a:r>
              <a:rPr lang="en-US" sz="1200" dirty="0" smtClean="0"/>
              <a:t>Agents.</a:t>
            </a:r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WDW – Passport will not be used to create/update Travel Agencies/Travel Agents, it will perform only retrieves.</a:t>
            </a:r>
            <a:endParaRPr lang="en-US" sz="1200" dirty="0"/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DLR – Travel </a:t>
            </a:r>
            <a:r>
              <a:rPr lang="en-US" sz="1200" dirty="0"/>
              <a:t>Agencies and Travel </a:t>
            </a:r>
            <a:r>
              <a:rPr lang="en-US" sz="1200" dirty="0" smtClean="0"/>
              <a:t>Agents</a:t>
            </a:r>
            <a:r>
              <a:rPr lang="en-US" sz="1200" dirty="0"/>
              <a:t> </a:t>
            </a:r>
            <a:r>
              <a:rPr lang="en-US" sz="1200" dirty="0" smtClean="0"/>
              <a:t>will be authored in </a:t>
            </a:r>
            <a:r>
              <a:rPr lang="en-US" sz="1200" dirty="0"/>
              <a:t>TBX &amp; LMS </a:t>
            </a:r>
            <a:r>
              <a:rPr lang="en-US" sz="1200" dirty="0" smtClean="0"/>
              <a:t>systems with no sync between them.</a:t>
            </a:r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TBX will create unique Guest Id for each Guest on reservation (including offsite hotels) &amp; store reference to any passed in Guest Id (id type/value).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94793" y="140424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34" name="Can 33"/>
          <p:cNvSpPr/>
          <p:nvPr/>
        </p:nvSpPr>
        <p:spPr>
          <a:xfrm>
            <a:off x="5573690" y="2631317"/>
            <a:ext cx="924658" cy="6203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81774" y="1993110"/>
            <a:ext cx="2416574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Party Svc(s)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94793" y="254490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Passport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94793" y="3411072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94793" y="418310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27289" y="3311925"/>
            <a:ext cx="268016" cy="14670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560700" y="4185220"/>
            <a:ext cx="792536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47902" y="211449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Dreams/ Lilo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647902" y="1427381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083085" y="4339056"/>
            <a:ext cx="2416574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Warehouse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37" idx="1"/>
            <a:endCxn id="33" idx="3"/>
          </p:cNvCxnSpPr>
          <p:nvPr/>
        </p:nvCxnSpPr>
        <p:spPr>
          <a:xfrm rot="10800000">
            <a:off x="1332092" y="1570474"/>
            <a:ext cx="2749683" cy="588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7" idx="1"/>
            <a:endCxn id="42" idx="3"/>
          </p:cNvCxnSpPr>
          <p:nvPr/>
        </p:nvCxnSpPr>
        <p:spPr>
          <a:xfrm rot="10800000" flipV="1">
            <a:off x="1332092" y="2159342"/>
            <a:ext cx="2749683" cy="551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1"/>
            <a:endCxn id="43" idx="3"/>
          </p:cNvCxnSpPr>
          <p:nvPr/>
        </p:nvCxnSpPr>
        <p:spPr>
          <a:xfrm rot="10800000">
            <a:off x="1332091" y="3577305"/>
            <a:ext cx="1395198" cy="4681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6" idx="1"/>
            <a:endCxn id="44" idx="3"/>
          </p:cNvCxnSpPr>
          <p:nvPr/>
        </p:nvCxnSpPr>
        <p:spPr>
          <a:xfrm rot="10800000">
            <a:off x="1332092" y="4349342"/>
            <a:ext cx="228609" cy="21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5" idx="1"/>
            <a:endCxn id="46" idx="3"/>
          </p:cNvCxnSpPr>
          <p:nvPr/>
        </p:nvCxnSpPr>
        <p:spPr>
          <a:xfrm rot="10800000" flipV="1">
            <a:off x="2353237" y="4045432"/>
            <a:ext cx="374053" cy="306019"/>
          </a:xfrm>
          <a:prstGeom prst="bentConnector3">
            <a:avLst>
              <a:gd name="adj1" fmla="val 6438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45" idx="3"/>
          </p:cNvCxnSpPr>
          <p:nvPr/>
        </p:nvCxnSpPr>
        <p:spPr>
          <a:xfrm rot="10800000" flipV="1">
            <a:off x="2995306" y="2159341"/>
            <a:ext cx="1086469" cy="1886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7" idx="3"/>
            <a:endCxn id="47" idx="1"/>
          </p:cNvCxnSpPr>
          <p:nvPr/>
        </p:nvCxnSpPr>
        <p:spPr>
          <a:xfrm>
            <a:off x="6498348" y="2159342"/>
            <a:ext cx="1149554" cy="121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1"/>
            <a:endCxn id="37" idx="2"/>
          </p:cNvCxnSpPr>
          <p:nvPr/>
        </p:nvCxnSpPr>
        <p:spPr>
          <a:xfrm rot="16200000" flipV="1">
            <a:off x="5510169" y="2105467"/>
            <a:ext cx="305743" cy="745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78428" y="-2210743"/>
            <a:ext cx="23139" cy="7253109"/>
          </a:xfrm>
          <a:prstGeom prst="bentConnector3">
            <a:avLst>
              <a:gd name="adj1" fmla="val 108794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0"/>
            <a:endCxn id="48" idx="1"/>
          </p:cNvCxnSpPr>
          <p:nvPr/>
        </p:nvCxnSpPr>
        <p:spPr>
          <a:xfrm rot="5400000" flipH="1" flipV="1">
            <a:off x="6269233" y="614442"/>
            <a:ext cx="399497" cy="2357841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3"/>
            <a:endCxn id="45" idx="2"/>
          </p:cNvCxnSpPr>
          <p:nvPr/>
        </p:nvCxnSpPr>
        <p:spPr>
          <a:xfrm flipH="1">
            <a:off x="2861297" y="1593613"/>
            <a:ext cx="5723903" cy="3185327"/>
          </a:xfrm>
          <a:prstGeom prst="bentConnector4">
            <a:avLst>
              <a:gd name="adj1" fmla="val -3994"/>
              <a:gd name="adj2" fmla="val 107177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0" idx="0"/>
            <a:endCxn id="10" idx="3"/>
          </p:cNvCxnSpPr>
          <p:nvPr/>
        </p:nvCxnSpPr>
        <p:spPr>
          <a:xfrm rot="16200000" flipV="1">
            <a:off x="4374067" y="3421750"/>
            <a:ext cx="1087343" cy="7472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0" idx="0"/>
            <a:endCxn id="34" idx="3"/>
          </p:cNvCxnSpPr>
          <p:nvPr/>
        </p:nvCxnSpPr>
        <p:spPr>
          <a:xfrm rot="5400000" flipH="1" flipV="1">
            <a:off x="5120023" y="3423061"/>
            <a:ext cx="1087344" cy="7446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940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Create/Update/Lookup Travel Agency / Agents</a:t>
            </a:r>
          </a:p>
        </p:txBody>
      </p:sp>
      <p:sp>
        <p:nvSpPr>
          <p:cNvPr id="110" name="Text Box 113"/>
          <p:cNvSpPr txBox="1">
            <a:spLocks noChangeArrowheads="1"/>
          </p:cNvSpPr>
          <p:nvPr/>
        </p:nvSpPr>
        <p:spPr bwMode="auto">
          <a:xfrm>
            <a:off x="1816452" y="1949819"/>
            <a:ext cx="6447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Lookup </a:t>
            </a: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1288255" y="2519076"/>
            <a:ext cx="1882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>
                <a:latin typeface="Verdana" pitchFamily="34" charset="0"/>
              </a:rPr>
              <a:t>Create/Update/Lookup Guest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4514328" y="4805834"/>
            <a:ext cx="3565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Book with Guest Id Ref (SWID, GUID, GoMaster Guest Id)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236473" y="1416422"/>
            <a:ext cx="1861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  Guest,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Sync Travel Agency / Agents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6555698" y="1989900"/>
            <a:ext cx="1100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Create, Update, Retrieve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475959" y="2878375"/>
            <a:ext cx="877277" cy="451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Create/Update Travel Agent,  Travel Agency deprecated.</a:t>
            </a:r>
            <a:endParaRPr lang="en-US" sz="800" dirty="0"/>
          </a:p>
        </p:txBody>
      </p:sp>
      <p:cxnSp>
        <p:nvCxnSpPr>
          <p:cNvPr id="117" name="Straight Connector 116"/>
          <p:cNvCxnSpPr>
            <a:stCxn id="42" idx="2"/>
            <a:endCxn id="116" idx="1"/>
          </p:cNvCxnSpPr>
          <p:nvPr/>
        </p:nvCxnSpPr>
        <p:spPr>
          <a:xfrm>
            <a:off x="863442" y="2877370"/>
            <a:ext cx="612517" cy="226922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 Box 113"/>
          <p:cNvSpPr txBox="1">
            <a:spLocks noChangeArrowheads="1"/>
          </p:cNvSpPr>
          <p:nvPr/>
        </p:nvSpPr>
        <p:spPr bwMode="auto">
          <a:xfrm>
            <a:off x="1306185" y="1380564"/>
            <a:ext cx="1882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>
                <a:latin typeface="Verdana" pitchFamily="34" charset="0"/>
              </a:rPr>
              <a:t>Create/Update/Lookup Guest</a:t>
            </a:r>
            <a:endParaRPr lang="en-US" altLang="en-US" sz="9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42993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7218580" y="762000"/>
            <a:ext cx="1710268" cy="2981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88900"/>
            <a:r>
              <a:rPr lang="en-US" sz="1200" b="1" dirty="0" smtClean="0">
                <a:solidFill>
                  <a:prstClr val="black"/>
                </a:solidFill>
              </a:rPr>
              <a:t>Order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11990" y="1671573"/>
            <a:ext cx="2938433" cy="207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marL="88900"/>
            <a:r>
              <a:rPr lang="en-US" sz="1200" b="1" dirty="0" smtClean="0">
                <a:solidFill>
                  <a:prstClr val="black"/>
                </a:solidFill>
              </a:rPr>
              <a:t>Party Solution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Party </a:t>
            </a:r>
            <a:r>
              <a:rPr lang="en-US" dirty="0" smtClean="0"/>
              <a:t>- DLR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4081774" y="2631318"/>
            <a:ext cx="924658" cy="620395"/>
          </a:xfrm>
          <a:prstGeom prst="can">
            <a:avLst/>
          </a:prstGeom>
          <a:gradFill flip="none" rotWithShape="1">
            <a:gsLst>
              <a:gs pos="31000">
                <a:srgbClr val="77933C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Party Hub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94793" y="1981298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IVR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37" idx="1"/>
            <a:endCxn id="16" idx="3"/>
          </p:cNvCxnSpPr>
          <p:nvPr/>
        </p:nvCxnSpPr>
        <p:spPr>
          <a:xfrm rot="10800000">
            <a:off x="1332092" y="2147530"/>
            <a:ext cx="2749683" cy="11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4" idx="2"/>
            <a:endCxn id="10" idx="4"/>
          </p:cNvCxnSpPr>
          <p:nvPr/>
        </p:nvCxnSpPr>
        <p:spPr>
          <a:xfrm rot="10800000" flipV="1">
            <a:off x="5006432" y="2941514"/>
            <a:ext cx="5672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51191" y="5170387"/>
            <a:ext cx="8540368" cy="1343304"/>
            <a:chOff x="251191" y="5170387"/>
            <a:chExt cx="8540368" cy="1343304"/>
          </a:xfrm>
        </p:grpSpPr>
        <p:sp>
          <p:nvSpPr>
            <p:cNvPr id="41" name="Rectangle 40"/>
            <p:cNvSpPr/>
            <p:nvPr/>
          </p:nvSpPr>
          <p:spPr>
            <a:xfrm>
              <a:off x="251191" y="5411874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9100" y="5391905"/>
            <a:ext cx="830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WDW – Travel Box(TBX) </a:t>
            </a:r>
            <a:r>
              <a:rPr lang="en-US" sz="1200" dirty="0"/>
              <a:t>will single authoring system of Travel Agencies and Travel </a:t>
            </a:r>
            <a:r>
              <a:rPr lang="en-US" sz="1200" dirty="0" smtClean="0"/>
              <a:t>Agents.</a:t>
            </a:r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WDW – Passport will not be used to create/update Travel Agencies/Travel Agents, it will perform only retrieves.</a:t>
            </a:r>
            <a:endParaRPr lang="en-US" sz="1200" dirty="0"/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DLR – Travel </a:t>
            </a:r>
            <a:r>
              <a:rPr lang="en-US" sz="1200" dirty="0"/>
              <a:t>Agencies and Travel </a:t>
            </a:r>
            <a:r>
              <a:rPr lang="en-US" sz="1200" dirty="0" smtClean="0"/>
              <a:t>Agents</a:t>
            </a:r>
            <a:r>
              <a:rPr lang="en-US" sz="1200" dirty="0"/>
              <a:t> </a:t>
            </a:r>
            <a:r>
              <a:rPr lang="en-US" sz="1200" dirty="0" smtClean="0"/>
              <a:t>will be authored in </a:t>
            </a:r>
            <a:r>
              <a:rPr lang="en-US" sz="1200" dirty="0"/>
              <a:t>TBX &amp; LMS </a:t>
            </a:r>
            <a:r>
              <a:rPr lang="en-US" sz="1200" dirty="0" smtClean="0"/>
              <a:t>systems with no sync between them.</a:t>
            </a:r>
          </a:p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TBX will create unique Guest Id for each Guest on reservation (including offsite hotels) &amp; store reference to any passed in Guest Id (id type/value).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94793" y="140424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34" name="Can 33"/>
          <p:cNvSpPr/>
          <p:nvPr/>
        </p:nvSpPr>
        <p:spPr>
          <a:xfrm>
            <a:off x="5573690" y="2631317"/>
            <a:ext cx="924658" cy="6203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GoMaster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81774" y="1993110"/>
            <a:ext cx="2416574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Party Svc(s)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94793" y="254490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Passport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94793" y="3411072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394793" y="418310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727289" y="3311925"/>
            <a:ext cx="268016" cy="14670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560700" y="4185220"/>
            <a:ext cx="792536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47902" y="211449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647902" y="1427381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7647902" y="2815057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LMS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083085" y="4339056"/>
            <a:ext cx="2416574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Warehouse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37" idx="1"/>
            <a:endCxn id="33" idx="3"/>
          </p:cNvCxnSpPr>
          <p:nvPr/>
        </p:nvCxnSpPr>
        <p:spPr>
          <a:xfrm rot="10800000">
            <a:off x="1332092" y="1570474"/>
            <a:ext cx="2749683" cy="588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7" idx="1"/>
            <a:endCxn id="42" idx="3"/>
          </p:cNvCxnSpPr>
          <p:nvPr/>
        </p:nvCxnSpPr>
        <p:spPr>
          <a:xfrm rot="10800000" flipV="1">
            <a:off x="1332092" y="2159342"/>
            <a:ext cx="2749683" cy="551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1"/>
            <a:endCxn id="43" idx="3"/>
          </p:cNvCxnSpPr>
          <p:nvPr/>
        </p:nvCxnSpPr>
        <p:spPr>
          <a:xfrm rot="10800000">
            <a:off x="1332091" y="3577305"/>
            <a:ext cx="1395198" cy="4681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6" idx="1"/>
            <a:endCxn id="44" idx="3"/>
          </p:cNvCxnSpPr>
          <p:nvPr/>
        </p:nvCxnSpPr>
        <p:spPr>
          <a:xfrm rot="10800000">
            <a:off x="1332092" y="4349342"/>
            <a:ext cx="228609" cy="21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5" idx="1"/>
            <a:endCxn id="46" idx="3"/>
          </p:cNvCxnSpPr>
          <p:nvPr/>
        </p:nvCxnSpPr>
        <p:spPr>
          <a:xfrm rot="10800000" flipV="1">
            <a:off x="2353237" y="4045432"/>
            <a:ext cx="374053" cy="306019"/>
          </a:xfrm>
          <a:prstGeom prst="bentConnector3">
            <a:avLst>
              <a:gd name="adj1" fmla="val 6438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45" idx="3"/>
          </p:cNvCxnSpPr>
          <p:nvPr/>
        </p:nvCxnSpPr>
        <p:spPr>
          <a:xfrm rot="10800000" flipV="1">
            <a:off x="2995306" y="2159341"/>
            <a:ext cx="1086469" cy="1886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7" idx="3"/>
            <a:endCxn id="47" idx="1"/>
          </p:cNvCxnSpPr>
          <p:nvPr/>
        </p:nvCxnSpPr>
        <p:spPr>
          <a:xfrm>
            <a:off x="6498348" y="2159342"/>
            <a:ext cx="1149554" cy="121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1"/>
            <a:endCxn id="37" idx="2"/>
          </p:cNvCxnSpPr>
          <p:nvPr/>
        </p:nvCxnSpPr>
        <p:spPr>
          <a:xfrm rot="16200000" flipV="1">
            <a:off x="5510169" y="2105467"/>
            <a:ext cx="305743" cy="745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0"/>
            <a:endCxn id="33" idx="0"/>
          </p:cNvCxnSpPr>
          <p:nvPr/>
        </p:nvCxnSpPr>
        <p:spPr>
          <a:xfrm rot="16200000" flipV="1">
            <a:off x="4478428" y="-2210743"/>
            <a:ext cx="23139" cy="7253109"/>
          </a:xfrm>
          <a:prstGeom prst="bentConnector3">
            <a:avLst>
              <a:gd name="adj1" fmla="val 108794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0"/>
            <a:endCxn id="48" idx="1"/>
          </p:cNvCxnSpPr>
          <p:nvPr/>
        </p:nvCxnSpPr>
        <p:spPr>
          <a:xfrm rot="5400000" flipH="1" flipV="1">
            <a:off x="6269233" y="614442"/>
            <a:ext cx="399497" cy="2357841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3"/>
            <a:endCxn id="45" idx="2"/>
          </p:cNvCxnSpPr>
          <p:nvPr/>
        </p:nvCxnSpPr>
        <p:spPr>
          <a:xfrm flipH="1">
            <a:off x="2861297" y="1593613"/>
            <a:ext cx="5723903" cy="3185327"/>
          </a:xfrm>
          <a:prstGeom prst="bentConnector4">
            <a:avLst>
              <a:gd name="adj1" fmla="val -3994"/>
              <a:gd name="adj2" fmla="val 107177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9" idx="1"/>
            <a:endCxn id="49" idx="2"/>
          </p:cNvCxnSpPr>
          <p:nvPr/>
        </p:nvCxnSpPr>
        <p:spPr>
          <a:xfrm rot="10800000" flipH="1" flipV="1">
            <a:off x="7647901" y="2981289"/>
            <a:ext cx="468649" cy="166232"/>
          </a:xfrm>
          <a:prstGeom prst="bentConnector4">
            <a:avLst>
              <a:gd name="adj1" fmla="val -48779"/>
              <a:gd name="adj2" fmla="val 237519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0" idx="0"/>
            <a:endCxn id="10" idx="3"/>
          </p:cNvCxnSpPr>
          <p:nvPr/>
        </p:nvCxnSpPr>
        <p:spPr>
          <a:xfrm rot="16200000" flipV="1">
            <a:off x="4374067" y="3421750"/>
            <a:ext cx="1087343" cy="7472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0" idx="0"/>
            <a:endCxn id="34" idx="3"/>
          </p:cNvCxnSpPr>
          <p:nvPr/>
        </p:nvCxnSpPr>
        <p:spPr>
          <a:xfrm rot="5400000" flipH="1" flipV="1">
            <a:off x="5120023" y="3423061"/>
            <a:ext cx="1087344" cy="7446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Box 113"/>
          <p:cNvSpPr txBox="1">
            <a:spLocks noChangeArrowheads="1"/>
          </p:cNvSpPr>
          <p:nvPr/>
        </p:nvSpPr>
        <p:spPr bwMode="auto">
          <a:xfrm>
            <a:off x="7362820" y="3375307"/>
            <a:ext cx="1059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 Travel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Agency/Agents</a:t>
            </a:r>
          </a:p>
        </p:txBody>
      </p: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3059036" y="977066"/>
            <a:ext cx="2940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Create/Update/Lookup Travel Agency / Agents</a:t>
            </a:r>
          </a:p>
        </p:txBody>
      </p:sp>
      <p:sp>
        <p:nvSpPr>
          <p:cNvPr id="110" name="Text Box 113"/>
          <p:cNvSpPr txBox="1">
            <a:spLocks noChangeArrowheads="1"/>
          </p:cNvSpPr>
          <p:nvPr/>
        </p:nvSpPr>
        <p:spPr bwMode="auto">
          <a:xfrm>
            <a:off x="1816452" y="1949819"/>
            <a:ext cx="6447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Lookup </a:t>
            </a:r>
          </a:p>
        </p:txBody>
      </p:sp>
      <p:sp>
        <p:nvSpPr>
          <p:cNvPr id="111" name="Text Box 113"/>
          <p:cNvSpPr txBox="1">
            <a:spLocks noChangeArrowheads="1"/>
          </p:cNvSpPr>
          <p:nvPr/>
        </p:nvSpPr>
        <p:spPr bwMode="auto">
          <a:xfrm>
            <a:off x="1288255" y="2519076"/>
            <a:ext cx="1882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>
                <a:latin typeface="Verdana" pitchFamily="34" charset="0"/>
              </a:rPr>
              <a:t>Create/Update/Lookup Guest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4514328" y="4805834"/>
            <a:ext cx="3565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Book with Guest Id Ref (SWID, GUID, GoMaster Guest Id)</a:t>
            </a:r>
          </a:p>
        </p:txBody>
      </p:sp>
      <p:sp>
        <p:nvSpPr>
          <p:cNvPr id="113" name="Text Box 113"/>
          <p:cNvSpPr txBox="1">
            <a:spLocks noChangeArrowheads="1"/>
          </p:cNvSpPr>
          <p:nvPr/>
        </p:nvSpPr>
        <p:spPr bwMode="auto">
          <a:xfrm>
            <a:off x="5236473" y="1416422"/>
            <a:ext cx="1861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  Guest,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Sync Travel Agency / Agents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6555698" y="1989900"/>
            <a:ext cx="1100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Create, Update, Retrieve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475959" y="2878375"/>
            <a:ext cx="877277" cy="451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Create/Update Travel Agent,  Travel Agency deprecated.</a:t>
            </a:r>
            <a:endParaRPr lang="en-US" sz="800" dirty="0"/>
          </a:p>
        </p:txBody>
      </p:sp>
      <p:cxnSp>
        <p:nvCxnSpPr>
          <p:cNvPr id="117" name="Straight Connector 116"/>
          <p:cNvCxnSpPr>
            <a:stCxn id="42" idx="2"/>
            <a:endCxn id="116" idx="1"/>
          </p:cNvCxnSpPr>
          <p:nvPr/>
        </p:nvCxnSpPr>
        <p:spPr>
          <a:xfrm>
            <a:off x="863442" y="2877370"/>
            <a:ext cx="612517" cy="226922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 Box 113"/>
          <p:cNvSpPr txBox="1">
            <a:spLocks noChangeArrowheads="1"/>
          </p:cNvSpPr>
          <p:nvPr/>
        </p:nvSpPr>
        <p:spPr bwMode="auto">
          <a:xfrm>
            <a:off x="1306185" y="1380564"/>
            <a:ext cx="18822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>
                <a:latin typeface="Verdana" pitchFamily="34" charset="0"/>
              </a:rPr>
              <a:t>Create/Update/Lookup Guest</a:t>
            </a:r>
            <a:endParaRPr lang="en-US" altLang="en-US" sz="9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4559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251191" y="5345202"/>
            <a:ext cx="8540368" cy="1149731"/>
            <a:chOff x="251191" y="5170387"/>
            <a:chExt cx="8540368" cy="1392151"/>
          </a:xfrm>
        </p:grpSpPr>
        <p:sp>
          <p:nvSpPr>
            <p:cNvPr id="41" name="Rectangle 40"/>
            <p:cNvSpPr/>
            <p:nvPr/>
          </p:nvSpPr>
          <p:spPr>
            <a:xfrm>
              <a:off x="251191" y="5460721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</a:t>
            </a:r>
            <a:r>
              <a:rPr lang="en-US" dirty="0" smtClean="0"/>
              <a:t>Order - WDW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5086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 UI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068680" y="75595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540525" y="77426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Passport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776537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159784" y="76081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776537" y="1864818"/>
            <a:ext cx="2300108" cy="319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543746" y="3084460"/>
            <a:ext cx="1579933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772155" y="3089447"/>
            <a:ext cx="1568507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3718546" y="4213551"/>
            <a:ext cx="1441237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Ground Transport (DME)*</a:t>
            </a:r>
          </a:p>
        </p:txBody>
      </p:sp>
      <p:cxnSp>
        <p:nvCxnSpPr>
          <p:cNvPr id="67" name="Elbow Connector 66"/>
          <p:cNvCxnSpPr>
            <a:stCxn id="45" idx="0"/>
            <a:endCxn id="89" idx="1"/>
          </p:cNvCxnSpPr>
          <p:nvPr/>
        </p:nvCxnSpPr>
        <p:spPr>
          <a:xfrm rot="5400000" flipH="1" flipV="1">
            <a:off x="4844044" y="1555429"/>
            <a:ext cx="391937" cy="226843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7" idx="1"/>
            <a:endCxn id="16" idx="1"/>
          </p:cNvCxnSpPr>
          <p:nvPr/>
        </p:nvCxnSpPr>
        <p:spPr>
          <a:xfrm rot="10800000">
            <a:off x="445086" y="938464"/>
            <a:ext cx="1098660" cy="2312229"/>
          </a:xfrm>
          <a:prstGeom prst="bentConnector3">
            <a:avLst>
              <a:gd name="adj1" fmla="val 120807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3"/>
            <a:endCxn id="33" idx="3"/>
          </p:cNvCxnSpPr>
          <p:nvPr/>
        </p:nvCxnSpPr>
        <p:spPr>
          <a:xfrm flipV="1">
            <a:off x="7340662" y="922184"/>
            <a:ext cx="665316" cy="2333495"/>
          </a:xfrm>
          <a:prstGeom prst="bentConnector3">
            <a:avLst>
              <a:gd name="adj1" fmla="val 13436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0"/>
            <a:endCxn id="45" idx="2"/>
          </p:cNvCxnSpPr>
          <p:nvPr/>
        </p:nvCxnSpPr>
        <p:spPr>
          <a:xfrm rot="16200000" flipV="1">
            <a:off x="5288840" y="1821878"/>
            <a:ext cx="905321" cy="1629818"/>
          </a:xfrm>
          <a:prstGeom prst="bentConnector3">
            <a:avLst>
              <a:gd name="adj1" fmla="val 78222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7483541" y="2794562"/>
            <a:ext cx="12704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Offsite Hotel, Sports Bookings, Back Office Mods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55030" y="77426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ABS/DC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2136284" y="4218034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1543746" y="4841079"/>
            <a:ext cx="307175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 View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7088194" y="4213551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Amadeus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89" idx="0"/>
            <a:endCxn id="44" idx="2"/>
          </p:cNvCxnSpPr>
          <p:nvPr/>
        </p:nvCxnSpPr>
        <p:spPr>
          <a:xfrm rot="5400000" flipH="1" flipV="1">
            <a:off x="5518575" y="1196791"/>
            <a:ext cx="213366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53434" y="130664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45" idx="0"/>
            <a:endCxn id="43" idx="2"/>
          </p:cNvCxnSpPr>
          <p:nvPr/>
        </p:nvCxnSpPr>
        <p:spPr>
          <a:xfrm rot="16200000" flipV="1">
            <a:off x="4205828" y="1144054"/>
            <a:ext cx="760123" cy="68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5" idx="0"/>
            <a:endCxn id="53" idx="2"/>
          </p:cNvCxnSpPr>
          <p:nvPr/>
        </p:nvCxnSpPr>
        <p:spPr>
          <a:xfrm rot="16200000" flipV="1">
            <a:off x="3646091" y="584318"/>
            <a:ext cx="758088" cy="18029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7" idx="3"/>
            <a:endCxn id="48" idx="1"/>
          </p:cNvCxnSpPr>
          <p:nvPr/>
        </p:nvCxnSpPr>
        <p:spPr>
          <a:xfrm>
            <a:off x="3123679" y="3250692"/>
            <a:ext cx="2648476" cy="49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8" idx="0"/>
            <a:endCxn id="47" idx="0"/>
          </p:cNvCxnSpPr>
          <p:nvPr/>
        </p:nvCxnSpPr>
        <p:spPr>
          <a:xfrm rot="16200000" flipV="1">
            <a:off x="4442568" y="975606"/>
            <a:ext cx="4987" cy="4222696"/>
          </a:xfrm>
          <a:prstGeom prst="bentConnector3">
            <a:avLst>
              <a:gd name="adj1" fmla="val 4683918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7" idx="2"/>
            <a:endCxn id="48" idx="1"/>
          </p:cNvCxnSpPr>
          <p:nvPr/>
        </p:nvCxnSpPr>
        <p:spPr>
          <a:xfrm rot="5400000" flipH="1" flipV="1">
            <a:off x="3972311" y="1617081"/>
            <a:ext cx="161245" cy="3438442"/>
          </a:xfrm>
          <a:prstGeom prst="bentConnector4">
            <a:avLst>
              <a:gd name="adj1" fmla="val -141772"/>
              <a:gd name="adj2" fmla="val 61487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71" idx="0"/>
            <a:endCxn id="48" idx="2"/>
          </p:cNvCxnSpPr>
          <p:nvPr/>
        </p:nvCxnSpPr>
        <p:spPr>
          <a:xfrm rot="5400000" flipH="1" flipV="1">
            <a:off x="4182610" y="1844235"/>
            <a:ext cx="796123" cy="3951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9" idx="0"/>
            <a:endCxn id="48" idx="2"/>
          </p:cNvCxnSpPr>
          <p:nvPr/>
        </p:nvCxnSpPr>
        <p:spPr>
          <a:xfrm rot="5400000" flipH="1" flipV="1">
            <a:off x="5101967" y="2759109"/>
            <a:ext cx="791640" cy="21172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74" idx="0"/>
            <a:endCxn id="48" idx="2"/>
          </p:cNvCxnSpPr>
          <p:nvPr/>
        </p:nvCxnSpPr>
        <p:spPr>
          <a:xfrm rot="16200000" flipV="1">
            <a:off x="6660806" y="3317514"/>
            <a:ext cx="791640" cy="10004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2" idx="3"/>
            <a:endCxn id="48" idx="2"/>
          </p:cNvCxnSpPr>
          <p:nvPr/>
        </p:nvCxnSpPr>
        <p:spPr>
          <a:xfrm flipV="1">
            <a:off x="4615504" y="3421911"/>
            <a:ext cx="1940905" cy="1585400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47" idx="1"/>
            <a:endCxn id="42" idx="2"/>
          </p:cNvCxnSpPr>
          <p:nvPr/>
        </p:nvCxnSpPr>
        <p:spPr>
          <a:xfrm rot="10800000" flipH="1">
            <a:off x="1543746" y="1106730"/>
            <a:ext cx="465428" cy="2143962"/>
          </a:xfrm>
          <a:prstGeom prst="bentConnector4">
            <a:avLst>
              <a:gd name="adj1" fmla="val -49116"/>
              <a:gd name="adj2" fmla="val 31236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48" idx="0"/>
            <a:endCxn id="42" idx="2"/>
          </p:cNvCxnSpPr>
          <p:nvPr/>
        </p:nvCxnSpPr>
        <p:spPr>
          <a:xfrm rot="16200000" flipV="1">
            <a:off x="3291434" y="-175529"/>
            <a:ext cx="1982717" cy="4547235"/>
          </a:xfrm>
          <a:prstGeom prst="bentConnector3">
            <a:avLst>
              <a:gd name="adj1" fmla="val 25517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2" idx="0"/>
            <a:endCxn id="49" idx="2"/>
          </p:cNvCxnSpPr>
          <p:nvPr/>
        </p:nvCxnSpPr>
        <p:spPr>
          <a:xfrm rot="5400000" flipH="1" flipV="1">
            <a:off x="3611863" y="4013777"/>
            <a:ext cx="295064" cy="13595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72" idx="0"/>
            <a:endCxn id="71" idx="2"/>
          </p:cNvCxnSpPr>
          <p:nvPr/>
        </p:nvCxnSpPr>
        <p:spPr>
          <a:xfrm rot="16200000" flipV="1">
            <a:off x="2696989" y="4458443"/>
            <a:ext cx="290581" cy="4746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72" idx="1"/>
          </p:cNvCxnSpPr>
          <p:nvPr/>
        </p:nvCxnSpPr>
        <p:spPr>
          <a:xfrm rot="10800000" flipH="1">
            <a:off x="1543746" y="3421911"/>
            <a:ext cx="177476" cy="1585400"/>
          </a:xfrm>
          <a:prstGeom prst="bentConnector4">
            <a:avLst>
              <a:gd name="adj1" fmla="val -128806"/>
              <a:gd name="adj2" fmla="val 55243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endCxn id="45" idx="1"/>
          </p:cNvCxnSpPr>
          <p:nvPr/>
        </p:nvCxnSpPr>
        <p:spPr>
          <a:xfrm rot="5400000" flipH="1" flipV="1">
            <a:off x="2779414" y="2087337"/>
            <a:ext cx="1059988" cy="934258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721507" y="1864819"/>
            <a:ext cx="951813" cy="310517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Pkg</a:t>
            </a:r>
            <a:r>
              <a:rPr lang="en-US" sz="1200" dirty="0" smtClean="0"/>
              <a:t> </a:t>
            </a:r>
            <a:r>
              <a:rPr lang="en-US" sz="1200" dirty="0" err="1" smtClean="0"/>
              <a:t>Mapr</a:t>
            </a:r>
            <a:endParaRPr lang="en-US" sz="1200" dirty="0"/>
          </a:p>
        </p:txBody>
      </p:sp>
      <p:cxnSp>
        <p:nvCxnSpPr>
          <p:cNvPr id="241" name="Elbow Connector 240"/>
          <p:cNvCxnSpPr>
            <a:stCxn id="240" idx="1"/>
            <a:endCxn id="45" idx="3"/>
          </p:cNvCxnSpPr>
          <p:nvPr/>
        </p:nvCxnSpPr>
        <p:spPr>
          <a:xfrm rot="10800000" flipV="1">
            <a:off x="6076645" y="2020078"/>
            <a:ext cx="644862" cy="4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315952" y="3093633"/>
            <a:ext cx="951813" cy="328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Broker</a:t>
            </a:r>
          </a:p>
        </p:txBody>
      </p:sp>
      <p:cxnSp>
        <p:nvCxnSpPr>
          <p:cNvPr id="247" name="Elbow Connector 246"/>
          <p:cNvCxnSpPr>
            <a:stCxn id="240" idx="2"/>
            <a:endCxn id="246" idx="0"/>
          </p:cNvCxnSpPr>
          <p:nvPr/>
        </p:nvCxnSpPr>
        <p:spPr>
          <a:xfrm rot="5400000">
            <a:off x="5035489" y="931707"/>
            <a:ext cx="918297" cy="3405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 Box 113"/>
          <p:cNvSpPr txBox="1">
            <a:spLocks noChangeArrowheads="1"/>
          </p:cNvSpPr>
          <p:nvPr/>
        </p:nvSpPr>
        <p:spPr bwMode="auto">
          <a:xfrm>
            <a:off x="7523051" y="3545279"/>
            <a:ext cx="1270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Air Avail, Air Book Mod, Cancel, </a:t>
            </a:r>
            <a:r>
              <a:rPr lang="en-US" altLang="en-US" sz="900" dirty="0" smtClean="0">
                <a:solidFill>
                  <a:srgbClr val="FF0000"/>
                </a:solidFill>
                <a:latin typeface="Verdana" pitchFamily="34" charset="0"/>
              </a:rPr>
              <a:t>Payment,</a:t>
            </a:r>
          </a:p>
          <a:p>
            <a:pPr eaLnBrk="1" hangingPunct="1"/>
            <a:r>
              <a:rPr lang="en-US" altLang="en-US" sz="900" dirty="0" smtClean="0">
                <a:solidFill>
                  <a:srgbClr val="FF0000"/>
                </a:solidFill>
                <a:latin typeface="Verdana" pitchFamily="34" charset="0"/>
              </a:rPr>
              <a:t>Sabre-TDB</a:t>
            </a:r>
          </a:p>
        </p:txBody>
      </p:sp>
    </p:spTree>
    <p:extLst>
      <p:ext uri="{BB962C8B-B14F-4D97-AF65-F5344CB8AC3E}">
        <p14:creationId xmlns:p14="http://schemas.microsoft.com/office/powerpoint/2010/main" val="783073564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</a:t>
            </a:r>
            <a:r>
              <a:rPr lang="en-US" dirty="0" smtClean="0"/>
              <a:t>Payment – WDW &amp; DLR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251191" y="5345202"/>
            <a:ext cx="8540368" cy="1149731"/>
            <a:chOff x="251191" y="5170387"/>
            <a:chExt cx="8540368" cy="1392151"/>
          </a:xfrm>
        </p:grpSpPr>
        <p:sp>
          <p:nvSpPr>
            <p:cNvPr id="41" name="Rectangle 40"/>
            <p:cNvSpPr/>
            <p:nvPr/>
          </p:nvSpPr>
          <p:spPr>
            <a:xfrm>
              <a:off x="251191" y="5460721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68680" y="75595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2534747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159784" y="76081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776537" y="1864818"/>
            <a:ext cx="2300108" cy="319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543746" y="2836102"/>
            <a:ext cx="1579933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772155" y="2841089"/>
            <a:ext cx="1568507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5" idx="0"/>
            <a:endCxn id="89" idx="1"/>
          </p:cNvCxnSpPr>
          <p:nvPr/>
        </p:nvCxnSpPr>
        <p:spPr>
          <a:xfrm rot="5400000" flipH="1" flipV="1">
            <a:off x="4844044" y="1555429"/>
            <a:ext cx="391937" cy="226843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2"/>
            <a:endCxn id="33" idx="3"/>
          </p:cNvCxnSpPr>
          <p:nvPr/>
        </p:nvCxnSpPr>
        <p:spPr>
          <a:xfrm rot="5400000" flipH="1" flipV="1">
            <a:off x="4465534" y="1012204"/>
            <a:ext cx="3630464" cy="3450424"/>
          </a:xfrm>
          <a:prstGeom prst="bentConnector4">
            <a:avLst>
              <a:gd name="adj1" fmla="val -6297"/>
              <a:gd name="adj2" fmla="val 106625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0"/>
            <a:endCxn id="45" idx="3"/>
          </p:cNvCxnSpPr>
          <p:nvPr/>
        </p:nvCxnSpPr>
        <p:spPr>
          <a:xfrm rot="16200000" flipV="1">
            <a:off x="5908219" y="2192899"/>
            <a:ext cx="816617" cy="479764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33422" y="4220184"/>
            <a:ext cx="2044263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Platform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89" idx="0"/>
            <a:endCxn id="44" idx="2"/>
          </p:cNvCxnSpPr>
          <p:nvPr/>
        </p:nvCxnSpPr>
        <p:spPr>
          <a:xfrm rot="5400000" flipH="1" flipV="1">
            <a:off x="5518575" y="1196791"/>
            <a:ext cx="213366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53434" y="130664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45" idx="0"/>
            <a:endCxn id="43" idx="2"/>
          </p:cNvCxnSpPr>
          <p:nvPr/>
        </p:nvCxnSpPr>
        <p:spPr>
          <a:xfrm rot="16200000" flipV="1">
            <a:off x="3584933" y="523159"/>
            <a:ext cx="760123" cy="1923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72" idx="3"/>
            <a:endCxn id="48" idx="2"/>
          </p:cNvCxnSpPr>
          <p:nvPr/>
        </p:nvCxnSpPr>
        <p:spPr>
          <a:xfrm flipV="1">
            <a:off x="5577685" y="3173553"/>
            <a:ext cx="978724" cy="1212863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47" idx="0"/>
            <a:endCxn id="45" idx="1"/>
          </p:cNvCxnSpPr>
          <p:nvPr/>
        </p:nvCxnSpPr>
        <p:spPr>
          <a:xfrm rot="5400000" flipH="1" flipV="1">
            <a:off x="2649310" y="1708875"/>
            <a:ext cx="811630" cy="1442824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2" idx="0"/>
            <a:endCxn id="45" idx="2"/>
          </p:cNvCxnSpPr>
          <p:nvPr/>
        </p:nvCxnSpPr>
        <p:spPr>
          <a:xfrm rot="5400000" flipH="1" flipV="1">
            <a:off x="3723043" y="3016637"/>
            <a:ext cx="2036058" cy="371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33" idx="2"/>
          </p:cNvCxnSpPr>
          <p:nvPr/>
        </p:nvCxnSpPr>
        <p:spPr>
          <a:xfrm flipV="1">
            <a:off x="7340662" y="1088416"/>
            <a:ext cx="196667" cy="1918905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 Box 113"/>
          <p:cNvSpPr txBox="1">
            <a:spLocks noChangeArrowheads="1"/>
          </p:cNvSpPr>
          <p:nvPr/>
        </p:nvSpPr>
        <p:spPr bwMode="auto">
          <a:xfrm>
            <a:off x="7284217" y="4604011"/>
            <a:ext cx="1270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Authorization,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Balance Inquiry</a:t>
            </a:r>
          </a:p>
        </p:txBody>
      </p:sp>
      <p:sp>
        <p:nvSpPr>
          <p:cNvPr id="64" name="Text Box 113"/>
          <p:cNvSpPr txBox="1">
            <a:spLocks noChangeArrowheads="1"/>
          </p:cNvSpPr>
          <p:nvPr/>
        </p:nvSpPr>
        <p:spPr bwMode="auto">
          <a:xfrm>
            <a:off x="7153181" y="1454447"/>
            <a:ext cx="1076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Post Payment, Refund</a:t>
            </a:r>
          </a:p>
        </p:txBody>
      </p:sp>
      <p:sp>
        <p:nvSpPr>
          <p:cNvPr id="65" name="Text Box 113"/>
          <p:cNvSpPr txBox="1">
            <a:spLocks noChangeArrowheads="1"/>
          </p:cNvSpPr>
          <p:nvPr/>
        </p:nvSpPr>
        <p:spPr bwMode="auto">
          <a:xfrm>
            <a:off x="5784822" y="3773449"/>
            <a:ext cx="10764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Scheduled Automatic Payment, Refund</a:t>
            </a:r>
          </a:p>
        </p:txBody>
      </p: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3903053" y="2856522"/>
            <a:ext cx="1270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Authorization,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Balance Inquiry</a:t>
            </a:r>
          </a:p>
        </p:txBody>
      </p:sp>
      <p:sp>
        <p:nvSpPr>
          <p:cNvPr id="69" name="Text Box 113"/>
          <p:cNvSpPr txBox="1">
            <a:spLocks noChangeArrowheads="1"/>
          </p:cNvSpPr>
          <p:nvPr/>
        </p:nvSpPr>
        <p:spPr bwMode="auto">
          <a:xfrm>
            <a:off x="2316947" y="2004201"/>
            <a:ext cx="12704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Set Card on File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9100" y="5572529"/>
            <a:ext cx="830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Open Item: Validate if LMS receives CC from </a:t>
            </a:r>
            <a:r>
              <a:rPr lang="en-US" sz="1200" dirty="0" err="1" smtClean="0"/>
              <a:t>Accovia</a:t>
            </a:r>
            <a:r>
              <a:rPr lang="en-US" sz="1200" dirty="0" smtClean="0"/>
              <a:t> in DLR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1721151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</a:t>
            </a:r>
            <a:r>
              <a:rPr lang="en-US" dirty="0" smtClean="0"/>
              <a:t>Accounting – WDW &amp; DLR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251191" y="5345202"/>
            <a:ext cx="8540368" cy="1149731"/>
            <a:chOff x="251191" y="5170387"/>
            <a:chExt cx="8540368" cy="1392151"/>
          </a:xfrm>
        </p:grpSpPr>
        <p:sp>
          <p:nvSpPr>
            <p:cNvPr id="41" name="Rectangle 40"/>
            <p:cNvSpPr/>
            <p:nvPr/>
          </p:nvSpPr>
          <p:spPr>
            <a:xfrm>
              <a:off x="251191" y="5460721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33071" y="1219951"/>
            <a:ext cx="1568507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533422" y="4220184"/>
            <a:ext cx="2044263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SAP</a:t>
            </a:r>
          </a:p>
        </p:txBody>
      </p:sp>
      <p:cxnSp>
        <p:nvCxnSpPr>
          <p:cNvPr id="101" name="Elbow Connector 100"/>
          <p:cNvCxnSpPr>
            <a:stCxn id="34" idx="0"/>
            <a:endCxn id="48" idx="2"/>
          </p:cNvCxnSpPr>
          <p:nvPr/>
        </p:nvCxnSpPr>
        <p:spPr>
          <a:xfrm rot="5400000" flipH="1" flipV="1">
            <a:off x="4092111" y="2077630"/>
            <a:ext cx="105042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Box 113"/>
          <p:cNvSpPr txBox="1">
            <a:spLocks noChangeArrowheads="1"/>
          </p:cNvSpPr>
          <p:nvPr/>
        </p:nvSpPr>
        <p:spPr bwMode="auto">
          <a:xfrm>
            <a:off x="3206200" y="3556566"/>
            <a:ext cx="156898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TA Commissions,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Supplier Payments,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Receipts, Revenue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9100" y="5572529"/>
            <a:ext cx="830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230188">
              <a:buFont typeface="Arial" panose="020B0604020202020204" pitchFamily="34" charset="0"/>
              <a:buChar char="•"/>
            </a:pPr>
            <a:r>
              <a:rPr lang="en-US" sz="1200" dirty="0" smtClean="0"/>
              <a:t>Open Item: Understand the Air Payment reconciliation, TBD with Diane Clayton &amp; Finance contact.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833071" y="2602844"/>
            <a:ext cx="1568507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Accounting Adapter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72" idx="0"/>
            <a:endCxn id="34" idx="1"/>
          </p:cNvCxnSpPr>
          <p:nvPr/>
        </p:nvCxnSpPr>
        <p:spPr>
          <a:xfrm rot="16200000" flipV="1">
            <a:off x="3468759" y="3133388"/>
            <a:ext cx="1451108" cy="722483"/>
          </a:xfrm>
          <a:prstGeom prst="bentConnector4">
            <a:avLst>
              <a:gd name="adj1" fmla="val 44272"/>
              <a:gd name="adj2" fmla="val 173116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113"/>
          <p:cNvSpPr txBox="1">
            <a:spLocks noChangeArrowheads="1"/>
          </p:cNvSpPr>
          <p:nvPr/>
        </p:nvSpPr>
        <p:spPr bwMode="auto">
          <a:xfrm>
            <a:off x="4566523" y="1812414"/>
            <a:ext cx="156898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TA Commissions, 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Supplier Payments,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Receipts, Revenue</a:t>
            </a:r>
          </a:p>
        </p:txBody>
      </p:sp>
      <p:cxnSp>
        <p:nvCxnSpPr>
          <p:cNvPr id="40" name="Elbow Connector 39"/>
          <p:cNvCxnSpPr>
            <a:stCxn id="34" idx="2"/>
            <a:endCxn id="34" idx="3"/>
          </p:cNvCxnSpPr>
          <p:nvPr/>
        </p:nvCxnSpPr>
        <p:spPr>
          <a:xfrm rot="5400000" flipH="1" flipV="1">
            <a:off x="4926335" y="2460065"/>
            <a:ext cx="166232" cy="784253"/>
          </a:xfrm>
          <a:prstGeom prst="bentConnector4">
            <a:avLst>
              <a:gd name="adj1" fmla="val -137519"/>
              <a:gd name="adj2" fmla="val 129149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Box 113"/>
          <p:cNvSpPr txBox="1">
            <a:spLocks noChangeArrowheads="1"/>
          </p:cNvSpPr>
          <p:nvPr/>
        </p:nvSpPr>
        <p:spPr bwMode="auto">
          <a:xfrm>
            <a:off x="4560877" y="3127581"/>
            <a:ext cx="15689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Translate as per Specs</a:t>
            </a:r>
          </a:p>
        </p:txBody>
      </p:sp>
    </p:spTree>
    <p:extLst>
      <p:ext uri="{BB962C8B-B14F-4D97-AF65-F5344CB8AC3E}">
        <p14:creationId xmlns:p14="http://schemas.microsoft.com/office/powerpoint/2010/main" val="1805960646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251191" y="5345202"/>
            <a:ext cx="8540368" cy="1149731"/>
            <a:chOff x="251191" y="5170387"/>
            <a:chExt cx="8540368" cy="1392151"/>
          </a:xfrm>
        </p:grpSpPr>
        <p:sp>
          <p:nvSpPr>
            <p:cNvPr id="41" name="Rectangle 40"/>
            <p:cNvSpPr/>
            <p:nvPr/>
          </p:nvSpPr>
          <p:spPr>
            <a:xfrm>
              <a:off x="251191" y="5460721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</a:t>
            </a:r>
            <a:r>
              <a:rPr lang="en-US" dirty="0" smtClean="0"/>
              <a:t>Offer - WDW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5086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 UI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068680" y="75595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776537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159784" y="76081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480360" y="1864818"/>
            <a:ext cx="3596285" cy="319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2011711" y="4049012"/>
            <a:ext cx="5328951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5" idx="0"/>
            <a:endCxn id="89" idx="1"/>
          </p:cNvCxnSpPr>
          <p:nvPr/>
        </p:nvCxnSpPr>
        <p:spPr>
          <a:xfrm rot="5400000" flipH="1" flipV="1">
            <a:off x="4520000" y="1231385"/>
            <a:ext cx="391937" cy="874931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5" idx="1"/>
            <a:endCxn id="16" idx="2"/>
          </p:cNvCxnSpPr>
          <p:nvPr/>
        </p:nvCxnSpPr>
        <p:spPr>
          <a:xfrm rot="10800000">
            <a:off x="913736" y="1104696"/>
            <a:ext cx="1566625" cy="919777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3"/>
            <a:endCxn id="33" idx="3"/>
          </p:cNvCxnSpPr>
          <p:nvPr/>
        </p:nvCxnSpPr>
        <p:spPr>
          <a:xfrm flipV="1">
            <a:off x="7340662" y="922184"/>
            <a:ext cx="665316" cy="3293060"/>
          </a:xfrm>
          <a:prstGeom prst="bentConnector3">
            <a:avLst>
              <a:gd name="adj1" fmla="val 13436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40" idx="1"/>
            <a:endCxn id="45" idx="3"/>
          </p:cNvCxnSpPr>
          <p:nvPr/>
        </p:nvCxnSpPr>
        <p:spPr>
          <a:xfrm rot="10800000" flipV="1">
            <a:off x="6076645" y="2021198"/>
            <a:ext cx="625954" cy="3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7483541" y="3754127"/>
            <a:ext cx="12704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Offsite Hotel, Sports Bookings, Back Office Mods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55030" y="77426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LILO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7088194" y="4936047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Amadeus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89" idx="0"/>
            <a:endCxn id="44" idx="2"/>
          </p:cNvCxnSpPr>
          <p:nvPr/>
        </p:nvCxnSpPr>
        <p:spPr>
          <a:xfrm rot="5400000" flipH="1" flipV="1">
            <a:off x="5518575" y="1196791"/>
            <a:ext cx="213366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53434" y="130664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45" idx="0"/>
            <a:endCxn id="43" idx="2"/>
          </p:cNvCxnSpPr>
          <p:nvPr/>
        </p:nvCxnSpPr>
        <p:spPr>
          <a:xfrm rot="16200000" flipV="1">
            <a:off x="3881784" y="1468098"/>
            <a:ext cx="760123" cy="33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5" idx="0"/>
            <a:endCxn id="53" idx="2"/>
          </p:cNvCxnSpPr>
          <p:nvPr/>
        </p:nvCxnSpPr>
        <p:spPr>
          <a:xfrm rot="16200000" flipV="1">
            <a:off x="3322047" y="908362"/>
            <a:ext cx="758088" cy="1154824"/>
          </a:xfrm>
          <a:prstGeom prst="bentConnector3">
            <a:avLst>
              <a:gd name="adj1" fmla="val 51489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74" idx="0"/>
          </p:cNvCxnSpPr>
          <p:nvPr/>
        </p:nvCxnSpPr>
        <p:spPr>
          <a:xfrm rot="16200000" flipV="1">
            <a:off x="5839230" y="3218434"/>
            <a:ext cx="554571" cy="28806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702599" y="1865940"/>
            <a:ext cx="951813" cy="310517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Pkg</a:t>
            </a:r>
            <a:r>
              <a:rPr lang="en-US" sz="1200" dirty="0" smtClean="0"/>
              <a:t> Mapper</a:t>
            </a:r>
            <a:endParaRPr lang="en-US" sz="1200" dirty="0"/>
          </a:p>
        </p:txBody>
      </p:sp>
      <p:sp>
        <p:nvSpPr>
          <p:cNvPr id="253" name="Text Box 113"/>
          <p:cNvSpPr txBox="1">
            <a:spLocks noChangeArrowheads="1"/>
          </p:cNvSpPr>
          <p:nvPr/>
        </p:nvSpPr>
        <p:spPr bwMode="auto">
          <a:xfrm>
            <a:off x="6405440" y="4629023"/>
            <a:ext cx="12704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Air Avail</a:t>
            </a:r>
            <a:endParaRPr lang="en-US" altLang="en-US" sz="90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43062" y="768620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DVC Wishes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1281822" y="495148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CCRM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54" idx="0"/>
            <a:endCxn id="48" idx="2"/>
          </p:cNvCxnSpPr>
          <p:nvPr/>
        </p:nvCxnSpPr>
        <p:spPr>
          <a:xfrm rot="5400000" flipH="1" flipV="1">
            <a:off x="2928324" y="3203623"/>
            <a:ext cx="570010" cy="29257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 Box 113"/>
          <p:cNvSpPr txBox="1">
            <a:spLocks noChangeArrowheads="1"/>
          </p:cNvSpPr>
          <p:nvPr/>
        </p:nvSpPr>
        <p:spPr bwMode="auto">
          <a:xfrm>
            <a:off x="2294203" y="4476403"/>
            <a:ext cx="12704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Guest Segmentation &amp; Sort Optimize Offer Candidates</a:t>
            </a:r>
            <a:endParaRPr lang="en-US" altLang="en-US" sz="90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cxnSp>
        <p:nvCxnSpPr>
          <p:cNvPr id="64" name="Elbow Connector 63"/>
          <p:cNvCxnSpPr>
            <a:stCxn id="45" idx="1"/>
            <a:endCxn id="46" idx="2"/>
          </p:cNvCxnSpPr>
          <p:nvPr/>
        </p:nvCxnSpPr>
        <p:spPr>
          <a:xfrm rot="10800000">
            <a:off x="2011712" y="1101084"/>
            <a:ext cx="468649" cy="923388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44" idx="1"/>
          </p:cNvCxnSpPr>
          <p:nvPr/>
        </p:nvCxnSpPr>
        <p:spPr>
          <a:xfrm rot="5400000" flipH="1" flipV="1">
            <a:off x="4566342" y="1271377"/>
            <a:ext cx="937767" cy="249117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8" idx="0"/>
            <a:endCxn id="45" idx="2"/>
          </p:cNvCxnSpPr>
          <p:nvPr/>
        </p:nvCxnSpPr>
        <p:spPr>
          <a:xfrm rot="16200000" flipV="1">
            <a:off x="3544902" y="2917727"/>
            <a:ext cx="1864886" cy="397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0887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251191" y="5345202"/>
            <a:ext cx="8540368" cy="1149731"/>
            <a:chOff x="251191" y="5170387"/>
            <a:chExt cx="8540368" cy="1392151"/>
          </a:xfrm>
        </p:grpSpPr>
        <p:sp>
          <p:nvSpPr>
            <p:cNvPr id="41" name="Rectangle 40"/>
            <p:cNvSpPr/>
            <p:nvPr/>
          </p:nvSpPr>
          <p:spPr>
            <a:xfrm>
              <a:off x="251191" y="5460721"/>
              <a:ext cx="8540368" cy="110181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56966" y="5170387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Major Design Decisions</a:t>
              </a:r>
              <a:endParaRPr lang="en-US" sz="1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</a:t>
            </a:r>
            <a:r>
              <a:rPr lang="en-US" dirty="0" err="1"/>
              <a:t>TravelBox</a:t>
            </a:r>
            <a:r>
              <a:rPr lang="en-US" dirty="0"/>
              <a:t> Solution – </a:t>
            </a:r>
            <a:r>
              <a:rPr lang="en-US" dirty="0" smtClean="0"/>
              <a:t>Inventory - WDW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5086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 UI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068680" y="75595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 UI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776537" y="772231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SBC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159784" y="76081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PEPCOM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592328" y="1864818"/>
            <a:ext cx="2484317" cy="319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EAI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253497" y="4105457"/>
            <a:ext cx="4087165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Travel Box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45" idx="0"/>
            <a:endCxn id="89" idx="1"/>
          </p:cNvCxnSpPr>
          <p:nvPr/>
        </p:nvCxnSpPr>
        <p:spPr>
          <a:xfrm rot="5400000" flipH="1" flipV="1">
            <a:off x="4797992" y="1509377"/>
            <a:ext cx="391937" cy="318947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1" idx="1"/>
            <a:endCxn id="16" idx="2"/>
          </p:cNvCxnSpPr>
          <p:nvPr/>
        </p:nvCxnSpPr>
        <p:spPr>
          <a:xfrm rot="10800000">
            <a:off x="913736" y="1104696"/>
            <a:ext cx="3158915" cy="1949223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8" idx="3"/>
            <a:endCxn id="33" idx="3"/>
          </p:cNvCxnSpPr>
          <p:nvPr/>
        </p:nvCxnSpPr>
        <p:spPr>
          <a:xfrm flipV="1">
            <a:off x="7340662" y="922184"/>
            <a:ext cx="665316" cy="3349505"/>
          </a:xfrm>
          <a:prstGeom prst="bentConnector3">
            <a:avLst>
              <a:gd name="adj1" fmla="val 13436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40" idx="1"/>
            <a:endCxn id="45" idx="3"/>
          </p:cNvCxnSpPr>
          <p:nvPr/>
        </p:nvCxnSpPr>
        <p:spPr>
          <a:xfrm rot="10800000" flipV="1">
            <a:off x="6076645" y="2021198"/>
            <a:ext cx="625954" cy="3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7483541" y="3754127"/>
            <a:ext cx="12704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Offsite Hotel, Sports Bookings, Back Office Mods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55030" y="774266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LILO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89" idx="0"/>
            <a:endCxn id="44" idx="2"/>
          </p:cNvCxnSpPr>
          <p:nvPr/>
        </p:nvCxnSpPr>
        <p:spPr>
          <a:xfrm rot="5400000" flipH="1" flipV="1">
            <a:off x="5518575" y="1196791"/>
            <a:ext cx="213366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53434" y="1306649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Segment Services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45" idx="0"/>
            <a:endCxn id="43" idx="2"/>
          </p:cNvCxnSpPr>
          <p:nvPr/>
        </p:nvCxnSpPr>
        <p:spPr>
          <a:xfrm rot="16200000" flipV="1">
            <a:off x="4159776" y="1190106"/>
            <a:ext cx="760123" cy="5893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1"/>
            <a:endCxn id="53" idx="2"/>
          </p:cNvCxnSpPr>
          <p:nvPr/>
        </p:nvCxnSpPr>
        <p:spPr>
          <a:xfrm rot="10800000">
            <a:off x="3123680" y="1106730"/>
            <a:ext cx="948971" cy="1947188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702599" y="1865940"/>
            <a:ext cx="951813" cy="310517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Pkg</a:t>
            </a:r>
            <a:r>
              <a:rPr lang="en-US" sz="1200" dirty="0" smtClean="0"/>
              <a:t> Mapper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543062" y="768620"/>
            <a:ext cx="937298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DVC Wishes</a:t>
            </a:r>
            <a:endParaRPr lang="en-US" sz="1200" dirty="0"/>
          </a:p>
        </p:txBody>
      </p:sp>
      <p:cxnSp>
        <p:nvCxnSpPr>
          <p:cNvPr id="64" name="Elbow Connector 63"/>
          <p:cNvCxnSpPr>
            <a:stCxn id="61" idx="1"/>
            <a:endCxn id="46" idx="2"/>
          </p:cNvCxnSpPr>
          <p:nvPr/>
        </p:nvCxnSpPr>
        <p:spPr>
          <a:xfrm rot="10800000">
            <a:off x="2011712" y="1101084"/>
            <a:ext cx="2060939" cy="1952834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5" idx="0"/>
            <a:endCxn id="44" idx="1"/>
          </p:cNvCxnSpPr>
          <p:nvPr/>
        </p:nvCxnSpPr>
        <p:spPr>
          <a:xfrm rot="5400000" flipH="1" flipV="1">
            <a:off x="4528252" y="1233287"/>
            <a:ext cx="937767" cy="325297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1" idx="0"/>
            <a:endCxn id="45" idx="2"/>
          </p:cNvCxnSpPr>
          <p:nvPr/>
        </p:nvCxnSpPr>
        <p:spPr>
          <a:xfrm rot="16200000" flipV="1">
            <a:off x="4483449" y="2535164"/>
            <a:ext cx="703560" cy="14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0689" y="3474714"/>
            <a:ext cx="1202002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Dreams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972355" y="3474714"/>
            <a:ext cx="1202002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DVC Corp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576157" y="4894847"/>
            <a:ext cx="1202002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HROS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4617325" y="4894847"/>
            <a:ext cx="1202002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DSCS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391200" y="4894847"/>
            <a:ext cx="1202002" cy="33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Connect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088194" y="4879602"/>
            <a:ext cx="937298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Amadeus</a:t>
            </a:r>
            <a:endParaRPr lang="en-US" sz="1200" dirty="0"/>
          </a:p>
        </p:txBody>
      </p:sp>
      <p:cxnSp>
        <p:nvCxnSpPr>
          <p:cNvPr id="56" name="Elbow Connector 55"/>
          <p:cNvCxnSpPr>
            <a:stCxn id="52" idx="0"/>
            <a:endCxn id="48" idx="2"/>
          </p:cNvCxnSpPr>
          <p:nvPr/>
        </p:nvCxnSpPr>
        <p:spPr>
          <a:xfrm rot="16200000" flipV="1">
            <a:off x="6206122" y="3528880"/>
            <a:ext cx="441681" cy="225976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6405440" y="4629023"/>
            <a:ext cx="12704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Air Avail</a:t>
            </a:r>
            <a:endParaRPr lang="en-US" altLang="en-US" sz="900" dirty="0" smtClean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59" name="Text Box 113"/>
          <p:cNvSpPr txBox="1">
            <a:spLocks noChangeArrowheads="1"/>
          </p:cNvSpPr>
          <p:nvPr/>
        </p:nvSpPr>
        <p:spPr bwMode="auto">
          <a:xfrm>
            <a:off x="3948471" y="1268740"/>
            <a:ext cx="6126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Freeze, </a:t>
            </a:r>
          </a:p>
          <a:p>
            <a:pPr eaLnBrk="1" hangingPunct="1"/>
            <a:r>
              <a:rPr lang="en-US" alt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Thaw</a:t>
            </a:r>
            <a:endParaRPr lang="en-US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4326650" y="2493595"/>
            <a:ext cx="97912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Freeze, Thaw,</a:t>
            </a:r>
          </a:p>
          <a:p>
            <a:pPr eaLnBrk="1" hangingPunct="1"/>
            <a:endParaRPr lang="en-US" alt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72650" y="2887686"/>
            <a:ext cx="1526641" cy="332464"/>
          </a:xfrm>
          <a:prstGeom prst="rect">
            <a:avLst/>
          </a:prstGeom>
          <a:solidFill>
            <a:srgbClr val="77933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Inventory Adapter</a:t>
            </a:r>
            <a:endParaRPr lang="en-US" sz="1200" dirty="0"/>
          </a:p>
        </p:txBody>
      </p:sp>
      <p:cxnSp>
        <p:nvCxnSpPr>
          <p:cNvPr id="63" name="Elbow Connector 62"/>
          <p:cNvCxnSpPr>
            <a:stCxn id="42" idx="2"/>
            <a:endCxn id="48" idx="1"/>
          </p:cNvCxnSpPr>
          <p:nvPr/>
        </p:nvCxnSpPr>
        <p:spPr>
          <a:xfrm rot="16200000" flipH="1">
            <a:off x="2681171" y="3699362"/>
            <a:ext cx="464511" cy="680141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113"/>
          <p:cNvSpPr txBox="1">
            <a:spLocks noChangeArrowheads="1"/>
          </p:cNvSpPr>
          <p:nvPr/>
        </p:nvSpPr>
        <p:spPr bwMode="auto">
          <a:xfrm>
            <a:off x="2267776" y="3866456"/>
            <a:ext cx="848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For ADA Bookings</a:t>
            </a:r>
          </a:p>
        </p:txBody>
      </p:sp>
      <p:cxnSp>
        <p:nvCxnSpPr>
          <p:cNvPr id="69" name="Elbow Connector 68"/>
          <p:cNvCxnSpPr>
            <a:stCxn id="35" idx="2"/>
            <a:endCxn id="48" idx="1"/>
          </p:cNvCxnSpPr>
          <p:nvPr/>
        </p:nvCxnSpPr>
        <p:spPr>
          <a:xfrm rot="16200000" flipH="1">
            <a:off x="1940338" y="2958529"/>
            <a:ext cx="464511" cy="216180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Box 113"/>
          <p:cNvSpPr txBox="1">
            <a:spLocks noChangeArrowheads="1"/>
          </p:cNvSpPr>
          <p:nvPr/>
        </p:nvSpPr>
        <p:spPr bwMode="auto">
          <a:xfrm>
            <a:off x="489757" y="4030145"/>
            <a:ext cx="848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Counts,</a:t>
            </a:r>
          </a:p>
          <a:p>
            <a:pPr eaLnBrk="1" hangingPunct="1"/>
            <a:r>
              <a:rPr lang="en-US" altLang="en-US" sz="900" dirty="0" smtClean="0">
                <a:latin typeface="Verdana" pitchFamily="34" charset="0"/>
              </a:rPr>
              <a:t>Recon</a:t>
            </a:r>
          </a:p>
        </p:txBody>
      </p:sp>
      <p:cxnSp>
        <p:nvCxnSpPr>
          <p:cNvPr id="72" name="Elbow Connector 71"/>
          <p:cNvCxnSpPr>
            <a:stCxn id="47" idx="0"/>
            <a:endCxn id="48" idx="2"/>
          </p:cNvCxnSpPr>
          <p:nvPr/>
        </p:nvCxnSpPr>
        <p:spPr>
          <a:xfrm rot="5400000" flipH="1" flipV="1">
            <a:off x="4008656" y="3606423"/>
            <a:ext cx="456926" cy="2119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1" idx="0"/>
            <a:endCxn id="48" idx="2"/>
          </p:cNvCxnSpPr>
          <p:nvPr/>
        </p:nvCxnSpPr>
        <p:spPr>
          <a:xfrm rot="5400000" flipH="1" flipV="1">
            <a:off x="2916177" y="2513945"/>
            <a:ext cx="456926" cy="4304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9" idx="0"/>
            <a:endCxn id="48" idx="2"/>
          </p:cNvCxnSpPr>
          <p:nvPr/>
        </p:nvCxnSpPr>
        <p:spPr>
          <a:xfrm rot="5400000" flipH="1" flipV="1">
            <a:off x="5029240" y="4627007"/>
            <a:ext cx="456926" cy="787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06690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08159"/>
      </p:ext>
    </p:extLst>
  </p:cSld>
  <p:clrMapOvr>
    <a:masterClrMapping/>
  </p:clrMapOvr>
  <p:transition xmlns:p14="http://schemas.microsoft.com/office/powerpoint/2010/main">
    <p:cover dir="r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alking Mickey WDPR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Walking Mickey WDP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27575AB2F6044B333053E4F571EE8" ma:contentTypeVersion="1" ma:contentTypeDescription="Create a new document." ma:contentTypeScope="" ma:versionID="4d7a5db0ea5a154a11527f845a7a51d4">
  <xsd:schema xmlns:xsd="http://www.w3.org/2001/XMLSchema" xmlns:p="http://schemas.microsoft.com/office/2006/metadata/properties" targetNamespace="http://schemas.microsoft.com/office/2006/metadata/properties" ma:root="true" ma:fieldsID="372c07d8e06800541d851e6e087dd09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E18E13-B19B-49C2-95D7-1241337D280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8D3386F-4F96-48A0-A8DB-108A05CE3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9BC7E56-C6E8-41E9-9640-8A1E4D126B43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BC740C4-8065-4552-87AB-575D5AA0DE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77815</TotalTime>
  <Words>678</Words>
  <Application>Microsoft Macintosh PowerPoint</Application>
  <PresentationFormat>On-screen Show (4:3)</PresentationFormat>
  <Paragraphs>160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Custom Design</vt:lpstr>
      <vt:lpstr>Walking Mickey WDPR</vt:lpstr>
      <vt:lpstr>1_Walking Mickey WDPR</vt:lpstr>
      <vt:lpstr>2_Walking Mickey WDPR</vt:lpstr>
      <vt:lpstr>3_Walking Mickey WDPR</vt:lpstr>
      <vt:lpstr>4_Walking Mickey WDPR</vt:lpstr>
      <vt:lpstr>5_Walking Mickey WDPR</vt:lpstr>
      <vt:lpstr>6_Walking Mickey WDPR</vt:lpstr>
      <vt:lpstr>Accovia Replacement – CogeGen Travel Box  High Level Context</vt:lpstr>
      <vt:lpstr>CodeGen TravelBox Solution – Party - WDW</vt:lpstr>
      <vt:lpstr>CodeGen TravelBox Solution – Party - DLR</vt:lpstr>
      <vt:lpstr>CodeGen TravelBox Solution – Order - WDW</vt:lpstr>
      <vt:lpstr>CodeGen TravelBox Solution – Payment – WDW &amp; DLR</vt:lpstr>
      <vt:lpstr>CodeGen TravelBox Solution – Accounting – WDW &amp; DLR</vt:lpstr>
      <vt:lpstr>CodeGen TravelBox Solution – Offer - WDW</vt:lpstr>
      <vt:lpstr>CodeGen TravelBox Solution – Inventory - WDW</vt:lpstr>
      <vt:lpstr>PowerPoint Presentation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ROBEK031</dc:creator>
  <cp:lastModifiedBy>Walt Disney</cp:lastModifiedBy>
  <cp:revision>1679</cp:revision>
  <cp:lastPrinted>2014-02-25T14:56:26Z</cp:lastPrinted>
  <dcterms:created xsi:type="dcterms:W3CDTF">2012-10-10T17:31:14Z</dcterms:created>
  <dcterms:modified xsi:type="dcterms:W3CDTF">2014-09-22T19:48:40Z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