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7"/>
  </p:notesMasterIdLst>
  <p:sldIdLst>
    <p:sldId id="414" r:id="rId2"/>
    <p:sldId id="447" r:id="rId3"/>
    <p:sldId id="425" r:id="rId4"/>
    <p:sldId id="424" r:id="rId5"/>
    <p:sldId id="426" r:id="rId6"/>
    <p:sldId id="427" r:id="rId7"/>
    <p:sldId id="428" r:id="rId8"/>
    <p:sldId id="429" r:id="rId9"/>
    <p:sldId id="430" r:id="rId10"/>
    <p:sldId id="431" r:id="rId11"/>
    <p:sldId id="433" r:id="rId12"/>
    <p:sldId id="432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</p:sldIdLst>
  <p:sldSz cx="9144000" cy="6858000" type="screen4x3"/>
  <p:notesSz cx="7010400" cy="9236075"/>
  <p:defaultTextStyle>
    <a:defPPr>
      <a:defRPr lang="en-US"/>
    </a:defPPr>
    <a:lvl1pPr marL="0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sun Athukoral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5B"/>
    <a:srgbClr val="FFFF97"/>
    <a:srgbClr val="D3F9D5"/>
    <a:srgbClr val="C2E49C"/>
    <a:srgbClr val="D2EBB7"/>
    <a:srgbClr val="B4DE86"/>
    <a:srgbClr val="10D6FF"/>
    <a:srgbClr val="1AFFF6"/>
    <a:srgbClr val="6DFFAF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 autoAdjust="0"/>
    <p:restoredTop sz="81871" autoAdjust="0"/>
  </p:normalViewPr>
  <p:slideViewPr>
    <p:cSldViewPr snapToGrid="0">
      <p:cViewPr>
        <p:scale>
          <a:sx n="98" d="100"/>
          <a:sy n="98" d="100"/>
        </p:scale>
        <p:origin x="-80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5EC57-9970-40CC-9589-E47003A88A46}" type="datetimeFigureOut">
              <a:rPr lang="en-US" smtClean="0"/>
              <a:pPr/>
              <a:t>10/16/14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BA652-31CC-4718-AD7C-BC5E89CC0F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1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571500"/>
            <a:ext cx="8915400" cy="5715000"/>
          </a:xfrm>
        </p:spPr>
        <p:txBody>
          <a:bodyPr/>
          <a:lstStyle>
            <a:lvl1pPr algn="l">
              <a:buFont typeface="Arial" pitchFamily="34" charset="0"/>
              <a:buChar char="•"/>
              <a:defRPr sz="1600">
                <a:latin typeface="Calibri" pitchFamily="34" charset="0"/>
              </a:defRPr>
            </a:lvl1pPr>
            <a:lvl2pPr marL="574599" indent="-201586" algn="ctr">
              <a:buFont typeface="Wingdings" pitchFamily="2" charset="2"/>
              <a:buChar char="Ø"/>
              <a:defRPr>
                <a:latin typeface="Calibri" pitchFamily="34" charset="0"/>
              </a:defRPr>
            </a:lvl2pPr>
            <a:lvl3pPr marL="733328" indent="-166665" algn="l">
              <a:defRPr sz="1400">
                <a:latin typeface="Calibri" pitchFamily="34" charset="0"/>
              </a:defRPr>
            </a:lvl3pPr>
            <a:lvl4pPr algn="l">
              <a:buFont typeface="Courier New" pitchFamily="49" charset="0"/>
              <a:buChar char="o"/>
              <a:defRPr sz="1200">
                <a:latin typeface="Calibri" pitchFamily="34" charset="0"/>
              </a:defRPr>
            </a:lvl4pPr>
            <a:lvl5pPr algn="l">
              <a:buFont typeface="Wingdings" pitchFamily="2" charset="2"/>
              <a:buChar char="§"/>
              <a:defRPr sz="11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07327" y="6480176"/>
            <a:ext cx="1198563" cy="371475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07C5841-01C9-4A19-93E6-940A87F8751F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86F36-899F-4121-A0DE-DD969E68403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22" indent="-236517">
              <a:defRPr sz="1600"/>
            </a:lvl2pPr>
            <a:lvl3pPr marL="688913" indent="-226992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22" indent="-236517">
              <a:defRPr/>
            </a:lvl2pPr>
            <a:lvl3pPr marL="688913" indent="-226992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1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8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22" indent="-236517">
              <a:defRPr sz="1600"/>
            </a:lvl2pPr>
            <a:lvl3pPr marL="688913" indent="-226992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22" indent="-236517">
              <a:defRPr/>
            </a:lvl2pPr>
            <a:lvl3pPr marL="688913" indent="-226992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1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8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22" indent="-236517">
              <a:defRPr sz="1600"/>
            </a:lvl2pPr>
            <a:lvl3pPr marL="688913" indent="-226992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22" indent="-236517">
              <a:defRPr/>
            </a:lvl2pPr>
            <a:lvl3pPr marL="688913" indent="-226992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1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8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22" indent="-236517">
              <a:defRPr sz="1600"/>
            </a:lvl2pPr>
            <a:lvl3pPr marL="688913" indent="-226992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22" indent="-236517">
              <a:defRPr/>
            </a:lvl2pPr>
            <a:lvl3pPr marL="688913" indent="-226992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1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8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22" indent="-236517">
              <a:defRPr sz="1600"/>
            </a:lvl2pPr>
            <a:lvl3pPr marL="688913" indent="-226992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22" indent="-236517">
              <a:defRPr/>
            </a:lvl2pPr>
            <a:lvl3pPr marL="688913" indent="-226992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1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8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22" indent="-236517">
              <a:defRPr sz="1600"/>
            </a:lvl2pPr>
            <a:lvl3pPr marL="688913" indent="-226992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22" indent="-236517">
              <a:defRPr/>
            </a:lvl2pPr>
            <a:lvl3pPr marL="688913" indent="-226992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1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22" indent="-236517">
              <a:defRPr sz="1600"/>
            </a:lvl2pPr>
            <a:lvl3pPr marL="688913" indent="-226992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22" indent="-236517">
              <a:defRPr/>
            </a:lvl2pPr>
            <a:lvl3pPr marL="688913" indent="-226992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1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85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22" indent="-236517">
              <a:defRPr sz="1600"/>
            </a:lvl2pPr>
            <a:lvl3pPr marL="688913" indent="-226992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22" indent="-236517">
              <a:defRPr/>
            </a:lvl2pPr>
            <a:lvl3pPr marL="688913" indent="-226992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1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8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22" indent="-236517">
              <a:defRPr sz="1600"/>
            </a:lvl2pPr>
            <a:lvl3pPr marL="688913" indent="-226992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22" indent="-236517">
              <a:defRPr/>
            </a:lvl2pPr>
            <a:lvl3pPr marL="688913" indent="-226992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1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22" indent="-236517">
              <a:defRPr sz="1600"/>
            </a:lvl2pPr>
            <a:lvl3pPr marL="688913" indent="-226992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22" indent="-236517">
              <a:defRPr/>
            </a:lvl2pPr>
            <a:lvl3pPr marL="688913" indent="-226992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1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8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63" indent="-236538">
              <a:defRPr sz="1600"/>
            </a:lvl2pPr>
            <a:lvl3pPr marL="688975" indent="-227013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63" indent="-236538">
              <a:defRPr/>
            </a:lvl2pPr>
            <a:lvl3pPr marL="688975" indent="-227013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>
            <a:off x="152400" y="685800"/>
            <a:ext cx="883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61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63" indent="-236538">
              <a:defRPr sz="1600"/>
            </a:lvl2pPr>
            <a:lvl3pPr marL="688975" indent="-227013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63" indent="-236538">
              <a:defRPr/>
            </a:lvl2pPr>
            <a:lvl3pPr marL="688975" indent="-227013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>
            <a:off x="152400" y="685800"/>
            <a:ext cx="883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62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63" indent="-236538">
              <a:defRPr sz="1600"/>
            </a:lvl2pPr>
            <a:lvl3pPr marL="688975" indent="-227013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63" indent="-236538">
              <a:defRPr/>
            </a:lvl2pPr>
            <a:lvl3pPr marL="688975" indent="-227013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>
            <a:off x="152400" y="685800"/>
            <a:ext cx="883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6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63" indent="-236538">
              <a:defRPr sz="1600"/>
            </a:lvl2pPr>
            <a:lvl3pPr marL="688975" indent="-227013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63" indent="-236538">
              <a:defRPr/>
            </a:lvl2pPr>
            <a:lvl3pPr marL="688975" indent="-227013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>
            <a:off x="152400" y="685800"/>
            <a:ext cx="883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6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63" indent="-236538">
              <a:defRPr sz="1600"/>
            </a:lvl2pPr>
            <a:lvl3pPr marL="688975" indent="-227013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63" indent="-236538">
              <a:defRPr/>
            </a:lvl2pPr>
            <a:lvl3pPr marL="688975" indent="-227013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>
            <a:off x="152400" y="685800"/>
            <a:ext cx="883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62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63" indent="-236538">
              <a:defRPr sz="1600"/>
            </a:lvl2pPr>
            <a:lvl3pPr marL="688975" indent="-227013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63" indent="-236538">
              <a:defRPr/>
            </a:lvl2pPr>
            <a:lvl3pPr marL="688975" indent="-227013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>
            <a:off x="152400" y="685800"/>
            <a:ext cx="883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63" indent="-236538">
              <a:defRPr sz="1600"/>
            </a:lvl2pPr>
            <a:lvl3pPr marL="688975" indent="-227013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63" indent="-236538">
              <a:defRPr/>
            </a:lvl2pPr>
            <a:lvl3pPr marL="688975" indent="-227013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>
            <a:off x="152400" y="685800"/>
            <a:ext cx="883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6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7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742" r:id="rId24"/>
    <p:sldLayoutId id="2147483746" r:id="rId25"/>
    <p:sldLayoutId id="2147483747" r:id="rId26"/>
    <p:sldLayoutId id="2147483748" r:id="rId27"/>
    <p:sldLayoutId id="2147483749" r:id="rId28"/>
    <p:sldLayoutId id="2147483750" r:id="rId29"/>
    <p:sldLayoutId id="2147483753" r:id="rId30"/>
  </p:sldLayoutIdLst>
  <p:hf hdr="0" ftr="0" dt="0"/>
  <p:txStyles>
    <p:titleStyle>
      <a:lvl1pPr algn="ctr" defTabSz="91431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0" indent="-342870" algn="l" defTabSz="91431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3" indent="-285724" algn="l" defTabSz="91431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8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7" indent="-228580" algn="l" defTabSz="91431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7" indent="-228580" algn="l" defTabSz="91431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-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33649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07532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38466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>
            <a:off x="4408577" y="3967943"/>
            <a:ext cx="976067" cy="97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34605" y="3843180"/>
            <a:ext cx="1194947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69081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 flipH="1">
            <a:off x="3921113" y="2736105"/>
            <a:ext cx="19456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58334" y="2042808"/>
            <a:ext cx="1644805" cy="630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 smtClean="0">
                <a:solidFill>
                  <a:schemeClr val="tx1"/>
                </a:solidFill>
              </a:rPr>
              <a:t>InsuranceAvailabilityRQ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>
                <a:solidFill>
                  <a:schemeClr val="tx1"/>
                </a:solidFill>
              </a:rPr>
              <a:t>InsuranceQuoteRQ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>
                <a:solidFill>
                  <a:schemeClr val="tx1"/>
                </a:solidFill>
              </a:rPr>
              <a:t>InsuranceResRQ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5302" y="2958062"/>
            <a:ext cx="16828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InsuranceAvailabilityRQ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803180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– Modify Air Itinerary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92017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26989"/>
            <a:ext cx="1099072" cy="4731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44303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466945" y="3963557"/>
            <a:ext cx="917699" cy="43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10763" y="3819338"/>
            <a:ext cx="1242631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07993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>
            <a:off x="3979481" y="2736105"/>
            <a:ext cx="0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15974" y="2042808"/>
            <a:ext cx="1887165" cy="1076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AirAvailabilityRQ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AirQuoteRQ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AirResRQ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ModifyAirItineraryRQ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ModifySeatAssignmentsRQ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>
                <a:solidFill>
                  <a:schemeClr val="tx1"/>
                </a:solidFill>
              </a:rPr>
              <a:t>ModifyPaxInfoRQ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68287" y="2988068"/>
            <a:ext cx="1916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 err="1" smtClean="0"/>
              <a:t>ModifyAirItineraryRQ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03858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– Modify Seat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92017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26989"/>
            <a:ext cx="1099072" cy="4731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44303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466945" y="3963557"/>
            <a:ext cx="917699" cy="43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10763" y="3819338"/>
            <a:ext cx="1242631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07993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>
            <a:off x="3979481" y="2736105"/>
            <a:ext cx="0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15974" y="2042808"/>
            <a:ext cx="1887165" cy="1076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AirAvailabilityRQ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AirQuoteRQ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AirResRQ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ModifyAirItineraryRQ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ModifySeatAssignmentsRQ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>
                <a:solidFill>
                  <a:schemeClr val="tx1"/>
                </a:solidFill>
              </a:rPr>
              <a:t>ModifyPaxInfoRQ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68287" y="2987113"/>
            <a:ext cx="1916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 err="1"/>
              <a:t>ModifySeatAssignmentsRQ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97123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– Modify </a:t>
            </a:r>
            <a:r>
              <a:rPr lang="en-US" dirty="0" err="1" smtClean="0"/>
              <a:t>Pax</a:t>
            </a:r>
            <a:r>
              <a:rPr lang="en-US" dirty="0" smtClean="0"/>
              <a:t>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92017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26989"/>
            <a:ext cx="1099072" cy="4731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44303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466945" y="3963557"/>
            <a:ext cx="917699" cy="43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10763" y="3819338"/>
            <a:ext cx="1242631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07993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>
            <a:off x="3979481" y="2736105"/>
            <a:ext cx="0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15974" y="2042808"/>
            <a:ext cx="1887165" cy="1076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AirAvailabilityRQ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AirQuoteRQ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AirResRQ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ModifyAirItineraryRQ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ModifySeatAssignmentsRQ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>
                <a:solidFill>
                  <a:schemeClr val="tx1"/>
                </a:solidFill>
              </a:rPr>
              <a:t>ModifyPaxInfoRQ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30946" y="2987113"/>
            <a:ext cx="2227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 err="1"/>
              <a:t>ModifyPaxInfoRQ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25257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Itinerary - Cancel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720072" y="1611360"/>
            <a:ext cx="198874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ItineraryCancelRQ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ItineraryConfirmationRQ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ItineraryDetailsRQ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ItineraryNotesRQ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ItineraryQueryRQ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ItinerarySeatRefreshRQ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ItineraryUpdateRQ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ModifyGuestInfoRQ</a:t>
            </a:r>
            <a:endParaRPr lang="en-US" sz="10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3230188" y="223426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SBC, DPMS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812604" y="224074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DVC, ECM</a:t>
            </a:r>
            <a:endParaRPr lang="en-US" sz="1100" b="1" dirty="0"/>
          </a:p>
        </p:txBody>
      </p:sp>
      <p:cxnSp>
        <p:nvCxnSpPr>
          <p:cNvPr id="24" name="Elbow Connector 23"/>
          <p:cNvCxnSpPr>
            <a:stCxn id="32" idx="2"/>
            <a:endCxn id="8" idx="0"/>
          </p:cNvCxnSpPr>
          <p:nvPr/>
        </p:nvCxnSpPr>
        <p:spPr>
          <a:xfrm rot="5400000">
            <a:off x="4229663" y="2963768"/>
            <a:ext cx="1301203" cy="80765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435215" y="2976976"/>
            <a:ext cx="1307683" cy="77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0241" y="2934799"/>
            <a:ext cx="171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&lt;&lt;TravelPlanSegmentServiceV2.cancelTravelPlanSegment&gt;&gt;</a:t>
            </a:r>
            <a:endParaRPr 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986392" y="2819383"/>
            <a:ext cx="1361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ItineraryCancelRQ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37953" y="2819383"/>
            <a:ext cx="1379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ItineraryCancelRQ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113635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Itinerary - Confirmation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720072" y="1611360"/>
            <a:ext cx="198874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ItineraryCancelRQ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ItineraryConfirmationRQ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ItineraryDetailsRQ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ItineraryNotesRQ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ItineraryQueryRQ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ItinerarySeatRefreshRQ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ItineraryUpdateRQ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ModifyGuestInfoRQ</a:t>
            </a:r>
            <a:endParaRPr lang="en-US" sz="10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3230188" y="223426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812604" y="224074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DPMS</a:t>
            </a:r>
            <a:endParaRPr lang="en-US" sz="1100" b="1" dirty="0"/>
          </a:p>
        </p:txBody>
      </p:sp>
      <p:cxnSp>
        <p:nvCxnSpPr>
          <p:cNvPr id="24" name="Elbow Connector 23"/>
          <p:cNvCxnSpPr>
            <a:stCxn id="32" idx="2"/>
            <a:endCxn id="8" idx="0"/>
          </p:cNvCxnSpPr>
          <p:nvPr/>
        </p:nvCxnSpPr>
        <p:spPr>
          <a:xfrm rot="5400000">
            <a:off x="4229663" y="2963768"/>
            <a:ext cx="1301203" cy="80765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435215" y="2976976"/>
            <a:ext cx="1307683" cy="77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6110" y="2924943"/>
            <a:ext cx="139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&lt;&lt;TravelPlanSegmentV2.requestConformation&gt;&gt;</a:t>
            </a:r>
            <a:endParaRPr 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831889" y="2819383"/>
            <a:ext cx="1706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ItineraryConfirmationRQ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36968" y="2830137"/>
            <a:ext cx="1706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ItineraryConfirmationRQ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75481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Itinerary -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r>
              <a:rPr lang="en-US" sz="1100" b="1" dirty="0" smtClean="0"/>
              <a:t> - DLR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720072" y="1611360"/>
            <a:ext cx="198874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ItineraryCancelRQ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ItineraryConfirmationRQ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ItineraryDetailsRQ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ItineraryNotesRQ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ItineraryQueryRQ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ItinerarySeatRefreshRQ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ItineraryUpdateRQ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ModifyGuestInfoRQ</a:t>
            </a:r>
            <a:endParaRPr lang="en-US" sz="10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4796341" y="2234264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SBC, DVC, </a:t>
            </a:r>
            <a:r>
              <a:rPr lang="en-US" sz="1100" b="1" dirty="0" smtClean="0"/>
              <a:t>ECM, </a:t>
            </a:r>
            <a:r>
              <a:rPr lang="en-US" sz="1100" b="1" dirty="0" err="1" smtClean="0"/>
              <a:t>WDPro-wdw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5400000">
            <a:off x="4218291" y="2968660"/>
            <a:ext cx="1307684" cy="7913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62873" y="2245563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Nuance</a:t>
            </a:r>
            <a:endParaRPr lang="en-US" sz="1100" b="1" dirty="0"/>
          </a:p>
        </p:txBody>
      </p:sp>
      <p:cxnSp>
        <p:nvCxnSpPr>
          <p:cNvPr id="29" name="Elbow Connector 28"/>
          <p:cNvCxnSpPr>
            <a:stCxn id="36" idx="2"/>
            <a:endCxn id="7" idx="0"/>
          </p:cNvCxnSpPr>
          <p:nvPr/>
        </p:nvCxnSpPr>
        <p:spPr>
          <a:xfrm rot="5400000">
            <a:off x="1460301" y="2939643"/>
            <a:ext cx="1291891" cy="85623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6111" y="2819383"/>
            <a:ext cx="14487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&lt;&lt;TrvaelPlanSegmenbtV3.retrieve&gt;&gt;</a:t>
            </a:r>
          </a:p>
          <a:p>
            <a:r>
              <a:rPr lang="en-US" sz="900" b="1" dirty="0" smtClean="0"/>
              <a:t>&lt;&lt;</a:t>
            </a:r>
            <a:r>
              <a:rPr lang="en-US" sz="900" b="1" dirty="0" err="1" smtClean="0"/>
              <a:t>ItinerayDetailsRQ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275576" y="2851551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ItineraryDetailsRQ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944894" y="2809882"/>
            <a:ext cx="2085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smtClean="0"/>
              <a:t>TravelPlanSegmentV3.retrieve&gt;&gt;</a:t>
            </a:r>
            <a:endParaRPr 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360403" y="3954594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ItineraryDetailsRQ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33694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Itinerary -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720072" y="1611360"/>
            <a:ext cx="198874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ItineraryCancelRQ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ItineraryConfirmationRQ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ItineraryDetailsRQ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ItineraryNotesRQ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ItineraryQueryRQ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ItinerarySeatRefreshRQ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ItineraryUpdateRQ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ModifyGuestInfoRQ</a:t>
            </a:r>
            <a:endParaRPr lang="en-US" sz="10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3230188" y="223426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SBC, ECM, DPMS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435215" y="2976976"/>
            <a:ext cx="1307683" cy="77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05848" y="2819383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 smtClean="0"/>
              <a:t>ItineraryNotesRQ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934078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Itinerary -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720072" y="1611360"/>
            <a:ext cx="198874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ItineraryCancelRQ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ItineraryConfirmationRQ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ItineraryDetailsRQ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ItineraryNotesRQ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ItineraryQueryRQ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ItinerarySeatRefreshRQ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ItineraryUpdateRQ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ModifyGuestInfoRQ</a:t>
            </a:r>
            <a:endParaRPr lang="en-US" sz="10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3453932" y="223426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SBC, ECM, Maximo, DPMS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547087" y="3088848"/>
            <a:ext cx="1307683" cy="5510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88914" y="2245563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Nuance</a:t>
            </a:r>
            <a:endParaRPr lang="en-US" sz="1100" b="1" dirty="0"/>
          </a:p>
        </p:txBody>
      </p:sp>
      <p:cxnSp>
        <p:nvCxnSpPr>
          <p:cNvPr id="29" name="Elbow Connector 28"/>
          <p:cNvCxnSpPr>
            <a:stCxn id="36" idx="2"/>
            <a:endCxn id="7" idx="0"/>
          </p:cNvCxnSpPr>
          <p:nvPr/>
        </p:nvCxnSpPr>
        <p:spPr>
          <a:xfrm rot="5400000">
            <a:off x="1373322" y="3026623"/>
            <a:ext cx="1291891" cy="68227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05848" y="2916663"/>
            <a:ext cx="13910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 smtClean="0"/>
              <a:t>ItineraryQueryRQ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30242" y="2856367"/>
            <a:ext cx="9429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</a:t>
            </a:r>
            <a:r>
              <a:rPr lang="en-US" sz="900" b="1" dirty="0" smtClean="0"/>
              <a:t>TravelPlanSegmentServiceV2.query&gt;&gt;</a:t>
            </a:r>
            <a:endParaRPr 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801322" y="2856367"/>
            <a:ext cx="9429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</a:t>
            </a:r>
            <a:r>
              <a:rPr lang="en-US" sz="900" b="1" dirty="0" smtClean="0"/>
              <a:t>TravelPlanSegmentServiceV3.query&gt;&gt;</a:t>
            </a:r>
            <a:endParaRPr 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360401" y="3952379"/>
            <a:ext cx="13910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 smtClean="0"/>
              <a:t>ItineraryQueryRQ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72389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Itinerary – Seat Refresh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720072" y="1611360"/>
            <a:ext cx="198874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ItineraryCancelRQ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ItineraryConfirmationRQ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ItineraryDetailsRQ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ItineraryNotesRQ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ItineraryQueryRQ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ItinerarySeatRefreshRQ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ItineraryUpdateRQ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ModifyGuestInfoRQ</a:t>
            </a:r>
            <a:endParaRPr lang="en-US" sz="10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3230188" y="223426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435215" y="2976976"/>
            <a:ext cx="1307683" cy="77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05847" y="2819383"/>
            <a:ext cx="1643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 err="1" smtClean="0"/>
              <a:t>ItinerarySeatRefreshRQ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230208" y="4023084"/>
            <a:ext cx="574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&lt;&lt; F &gt;&gt;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1917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Itinerary –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720072" y="1611360"/>
            <a:ext cx="198874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ItineraryCancelRQ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ItineraryConfirmationRQ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ItineraryDetailsRQ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ItineraryNotesRQ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ItineraryQueryRQ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ItinerarySeatRefreshRQ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/>
              <a:t>ItineraryUpdateRQ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3230188" y="223426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812604" y="224074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DPMS</a:t>
            </a:r>
            <a:endParaRPr lang="en-US" sz="1100" b="1" dirty="0"/>
          </a:p>
        </p:txBody>
      </p:sp>
      <p:cxnSp>
        <p:nvCxnSpPr>
          <p:cNvPr id="24" name="Elbow Connector 23"/>
          <p:cNvCxnSpPr>
            <a:stCxn id="32" idx="2"/>
            <a:endCxn id="8" idx="0"/>
          </p:cNvCxnSpPr>
          <p:nvPr/>
        </p:nvCxnSpPr>
        <p:spPr>
          <a:xfrm rot="5400000">
            <a:off x="4229663" y="2963768"/>
            <a:ext cx="1301203" cy="80765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435215" y="2976976"/>
            <a:ext cx="1307683" cy="77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88914" y="2245563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Nuance</a:t>
            </a:r>
            <a:endParaRPr lang="en-US" sz="1100" b="1" dirty="0"/>
          </a:p>
        </p:txBody>
      </p:sp>
      <p:cxnSp>
        <p:nvCxnSpPr>
          <p:cNvPr id="29" name="Elbow Connector 28"/>
          <p:cNvCxnSpPr>
            <a:stCxn id="36" idx="2"/>
            <a:endCxn id="7" idx="0"/>
          </p:cNvCxnSpPr>
          <p:nvPr/>
        </p:nvCxnSpPr>
        <p:spPr>
          <a:xfrm rot="5400000">
            <a:off x="1373322" y="3026623"/>
            <a:ext cx="1291891" cy="68227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05848" y="2819383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ItineraryUpdateRQ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665491" y="2856367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ItineraryUpdateRQ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9237" y="2858582"/>
            <a:ext cx="205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&lt;&lt;TravelPlanSegmentV2.modifyGuestPreArrivalInformation&gt;&gt;, &lt;&lt;TravelPlanSegmentV2.modifyGuestPreArrivalInformation&gt;&gt;</a:t>
            </a:r>
          </a:p>
        </p:txBody>
      </p:sp>
    </p:spTree>
    <p:extLst>
      <p:ext uri="{BB962C8B-B14F-4D97-AF65-F5344CB8AC3E}">
        <p14:creationId xmlns:p14="http://schemas.microsoft.com/office/powerpoint/2010/main" val="261667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-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33649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07532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38466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>
            <a:off x="4408577" y="3967943"/>
            <a:ext cx="976067" cy="97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34605" y="3843180"/>
            <a:ext cx="1194947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69081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 flipH="1">
            <a:off x="3921113" y="2736105"/>
            <a:ext cx="19456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936" y="3003575"/>
            <a:ext cx="1846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&lt;&lt;InsuranceServiceV1.quote&gt;&gt;</a:t>
            </a:r>
            <a:endParaRPr lang="en-US" sz="900" b="1" dirty="0"/>
          </a:p>
        </p:txBody>
      </p:sp>
      <p:sp>
        <p:nvSpPr>
          <p:cNvPr id="20" name="Rectangle 19"/>
          <p:cNvSpPr/>
          <p:nvPr/>
        </p:nvSpPr>
        <p:spPr>
          <a:xfrm>
            <a:off x="6458334" y="2042808"/>
            <a:ext cx="1644805" cy="630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 smtClean="0">
                <a:solidFill>
                  <a:schemeClr val="tx1"/>
                </a:solidFill>
              </a:rPr>
              <a:t>InsuranceAvailabilityRQ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>
                <a:solidFill>
                  <a:schemeClr val="tx1"/>
                </a:solidFill>
              </a:rPr>
              <a:t>InsuranceQuoteRQ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>
                <a:solidFill>
                  <a:schemeClr val="tx1"/>
                </a:solidFill>
              </a:rPr>
              <a:t>InsuranceResRQ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29584" y="2958062"/>
            <a:ext cx="1478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 err="1"/>
              <a:t>InsuranceQuoteRQ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48980" y="3750197"/>
            <a:ext cx="1478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 err="1"/>
              <a:t>InsuranceQuoteRQ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46757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–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720072" y="1611360"/>
            <a:ext cx="198874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/>
              <a:t>RoomAvailabilityRQ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/>
              <a:t>RoomQuoteRQ</a:t>
            </a:r>
            <a:r>
              <a:rPr lang="en-US" sz="1000" dirty="0"/>
              <a:t>  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/>
              <a:t>RoomResRQ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3230188" y="2234265"/>
            <a:ext cx="1049982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SBC, DPMS, ECM, Recommender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461966" y="3003727"/>
            <a:ext cx="1307683" cy="7212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05848" y="2819383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 smtClean="0"/>
              <a:t>RoomAvailabilityRQ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96110" y="2819383"/>
            <a:ext cx="2585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&lt;&lt;Method Name&gt;&gt;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49431" y="3952379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</a:t>
            </a:r>
            <a:r>
              <a:rPr lang="en-US" sz="900" b="1" dirty="0" err="1"/>
              <a:t>RoomAvailabilityRQ</a:t>
            </a:r>
            <a:r>
              <a:rPr lang="en-US" sz="900" b="1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175751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–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720072" y="1611360"/>
            <a:ext cx="198874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/>
              <a:t>RoomAvailabilityRQ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/>
              <a:t>RoomQuoteRQ</a:t>
            </a:r>
            <a:r>
              <a:rPr lang="en-US" sz="1000" dirty="0"/>
              <a:t>  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/>
              <a:t>RoomResRQ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3230188" y="223426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SBC, Pricing, DPMS, ECM, </a:t>
            </a:r>
            <a:r>
              <a:rPr lang="en-US" sz="1100" b="1" dirty="0" err="1" smtClean="0"/>
              <a:t>WDPro</a:t>
            </a:r>
            <a:r>
              <a:rPr lang="en-US" sz="1100" b="1" dirty="0" smtClean="0"/>
              <a:t> 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435215" y="2976976"/>
            <a:ext cx="1307683" cy="77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05848" y="2819383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 smtClean="0"/>
              <a:t>RoomQuoteRQ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96110" y="2819383"/>
            <a:ext cx="2585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&lt;&lt;Method Name&gt;&gt;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73978" y="3935139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</a:t>
            </a:r>
            <a:r>
              <a:rPr lang="en-US" sz="900" b="1" dirty="0" err="1"/>
              <a:t>RoomQuoteRQ</a:t>
            </a:r>
            <a:r>
              <a:rPr lang="en-US" sz="900" b="1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402544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– Book/Modify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720072" y="1611360"/>
            <a:ext cx="198874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/>
              <a:t>RoomAvailabilityRQ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/>
              <a:t>RoomQuoteRQ</a:t>
            </a:r>
            <a:r>
              <a:rPr lang="en-US" sz="1000" dirty="0"/>
              <a:t>  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/>
              <a:t>RoomResRQ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3230188" y="223426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435215" y="2976976"/>
            <a:ext cx="1307683" cy="77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05848" y="2819383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</a:t>
            </a:r>
            <a:r>
              <a:rPr lang="en-US" sz="900" b="1" dirty="0" err="1"/>
              <a:t>RoomResRQ</a:t>
            </a:r>
            <a:r>
              <a:rPr lang="en-US" sz="900" b="1" dirty="0"/>
              <a:t>&gt;&gt;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6110" y="2819383"/>
            <a:ext cx="2585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&lt;&lt;</a:t>
            </a:r>
            <a:r>
              <a:rPr lang="en-US" sz="900" dirty="0" smtClean="0"/>
              <a:t>AccommodationServiceV1.bookSet&gt;&gt;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2349432" y="3964322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</a:t>
            </a:r>
            <a:r>
              <a:rPr lang="en-US" sz="900" b="1" dirty="0" err="1"/>
              <a:t>RoomResRQ</a:t>
            </a:r>
            <a:r>
              <a:rPr lang="en-US" sz="900" b="1" dirty="0"/>
              <a:t>&gt;&gt;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25621" y="2227519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DVC, ECM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25" idx="2"/>
            <a:endCxn id="8" idx="0"/>
          </p:cNvCxnSpPr>
          <p:nvPr/>
        </p:nvCxnSpPr>
        <p:spPr>
          <a:xfrm rot="5400000">
            <a:off x="4279559" y="2900647"/>
            <a:ext cx="1314429" cy="92067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25621" y="2856367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 smtClean="0"/>
              <a:t>RoomResRQ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22794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-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720072" y="1611360"/>
            <a:ext cx="198874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/>
              <a:t>MiscAvailabilityRQ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/>
              <a:t>MiscQuoteRQ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/>
              <a:t>MiscResRQ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3230188" y="223426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435215" y="2976976"/>
            <a:ext cx="1307683" cy="77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05848" y="2819383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</a:t>
            </a:r>
            <a:r>
              <a:rPr lang="en-US" sz="900" b="1" dirty="0" err="1"/>
              <a:t>MiscAvailabilityRQ</a:t>
            </a:r>
            <a:r>
              <a:rPr lang="en-US" sz="900" b="1" dirty="0"/>
              <a:t>&gt;&gt;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6110" y="2819383"/>
            <a:ext cx="2585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GroundTransferServiceV1 . </a:t>
            </a:r>
            <a:r>
              <a:rPr lang="en-US" sz="900" b="1" dirty="0" err="1"/>
              <a:t>getAvailability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49432" y="3964322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</a:t>
            </a:r>
            <a:r>
              <a:rPr lang="en-US" sz="900" b="1" dirty="0" err="1"/>
              <a:t>MiscAvailabilityRQ</a:t>
            </a:r>
            <a:r>
              <a:rPr lang="en-US" sz="900" b="1" dirty="0"/>
              <a:t>&gt;&gt;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25621" y="2227519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Pricing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25" idx="2"/>
            <a:endCxn id="8" idx="0"/>
          </p:cNvCxnSpPr>
          <p:nvPr/>
        </p:nvCxnSpPr>
        <p:spPr>
          <a:xfrm rot="5400000">
            <a:off x="4279559" y="2900647"/>
            <a:ext cx="1314429" cy="92067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25620" y="2856367"/>
            <a:ext cx="1465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 err="1" smtClean="0"/>
              <a:t>MiscAvailabilityRQ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37395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-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720072" y="1611360"/>
            <a:ext cx="198874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/>
              <a:t>MiscAvailabilityRQ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/>
              <a:t>MiscQuoteRQ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/>
              <a:t>MiscResRQ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3230188" y="223426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435215" y="2976976"/>
            <a:ext cx="1307683" cy="77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05848" y="2819383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</a:t>
            </a:r>
            <a:r>
              <a:rPr lang="en-US" sz="900" b="1" dirty="0" err="1"/>
              <a:t>MiscQuoteRQ</a:t>
            </a:r>
            <a:r>
              <a:rPr lang="en-US" sz="900" b="1" dirty="0"/>
              <a:t> &gt;&gt;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6110" y="2819383"/>
            <a:ext cx="2585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/>
              <a:t>GroundTransferServiceV1 . </a:t>
            </a:r>
            <a:r>
              <a:rPr lang="en-US" sz="900" b="1" dirty="0" err="1" smtClean="0"/>
              <a:t>quoteSet</a:t>
            </a:r>
            <a:r>
              <a:rPr lang="en-US" sz="900" b="1" dirty="0" smtClean="0"/>
              <a:t> &gt;&gt;</a:t>
            </a:r>
            <a:endParaRPr lang="en-US" sz="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49432" y="3964322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</a:t>
            </a:r>
            <a:r>
              <a:rPr lang="en-US" sz="900" b="1" dirty="0" err="1"/>
              <a:t>MiscQuoteRQ</a:t>
            </a:r>
            <a:r>
              <a:rPr lang="en-US" sz="900" b="1" dirty="0"/>
              <a:t> &gt;&gt;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25621" y="2227519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Bundle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25" idx="2"/>
            <a:endCxn id="8" idx="0"/>
          </p:cNvCxnSpPr>
          <p:nvPr/>
        </p:nvCxnSpPr>
        <p:spPr>
          <a:xfrm rot="5400000">
            <a:off x="4279559" y="2900647"/>
            <a:ext cx="1314429" cy="92067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25621" y="2856367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MiscQuoteRQ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8165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– Book/Modify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720072" y="1611360"/>
            <a:ext cx="198874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/>
              <a:t>MiscAvailabilityRQ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/>
              <a:t>MiscQuoteRQ</a:t>
            </a:r>
            <a:endParaRPr lang="en-US" sz="1000" dirty="0"/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/>
              <a:t>MiscResRQ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3230188" y="223426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435215" y="2976976"/>
            <a:ext cx="1307683" cy="77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05848" y="2819383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</a:t>
            </a:r>
            <a:r>
              <a:rPr lang="en-US" sz="900" b="1" dirty="0" err="1"/>
              <a:t>MiscResRQ</a:t>
            </a:r>
            <a:r>
              <a:rPr lang="en-US" sz="900" b="1" dirty="0"/>
              <a:t>&gt;&gt;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6110" y="2819383"/>
            <a:ext cx="2585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GroundTransferServiceV1 . </a:t>
            </a:r>
            <a:r>
              <a:rPr lang="en-US" sz="900" b="1" dirty="0" err="1" smtClean="0"/>
              <a:t>bookSet</a:t>
            </a:r>
            <a:r>
              <a:rPr lang="en-US" sz="900" b="1" dirty="0" smtClean="0"/>
              <a:t> </a:t>
            </a:r>
            <a:r>
              <a:rPr lang="en-US" sz="900" b="1" dirty="0"/>
              <a:t>&gt;&gt;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49432" y="3964322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</a:t>
            </a:r>
            <a:r>
              <a:rPr lang="en-US" sz="900" b="1" dirty="0" err="1"/>
              <a:t>MiscResRQ</a:t>
            </a:r>
            <a:r>
              <a:rPr lang="en-US" sz="900" b="1" dirty="0"/>
              <a:t>&gt;&gt;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25621" y="2227519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DPMS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25" idx="2"/>
            <a:endCxn id="8" idx="0"/>
          </p:cNvCxnSpPr>
          <p:nvPr/>
        </p:nvCxnSpPr>
        <p:spPr>
          <a:xfrm rot="5400000">
            <a:off x="4279559" y="2900647"/>
            <a:ext cx="1314429" cy="92067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25621" y="2856367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 smtClean="0"/>
              <a:t>MiscResRQ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43774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– Book/Modify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33649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07532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38466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>
            <a:off x="4408577" y="3967943"/>
            <a:ext cx="976067" cy="97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34605" y="3843180"/>
            <a:ext cx="1194947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69081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 flipH="1">
            <a:off x="3921113" y="2736105"/>
            <a:ext cx="19456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936" y="3003575"/>
            <a:ext cx="1846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&lt;&lt;InsuranceServiceV1.book&gt;&gt;</a:t>
            </a:r>
            <a:endParaRPr lang="en-US" sz="900" b="1" dirty="0"/>
          </a:p>
        </p:txBody>
      </p:sp>
      <p:sp>
        <p:nvSpPr>
          <p:cNvPr id="20" name="Rectangle 19"/>
          <p:cNvSpPr/>
          <p:nvPr/>
        </p:nvSpPr>
        <p:spPr>
          <a:xfrm>
            <a:off x="6458334" y="2042808"/>
            <a:ext cx="1644805" cy="630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 smtClean="0">
                <a:solidFill>
                  <a:schemeClr val="tx1"/>
                </a:solidFill>
              </a:rPr>
              <a:t>InsuranceAvailabilityRQ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>
                <a:solidFill>
                  <a:schemeClr val="tx1"/>
                </a:solidFill>
              </a:rPr>
              <a:t>InsuranceQuoteRQ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>
                <a:solidFill>
                  <a:schemeClr val="tx1"/>
                </a:solidFill>
              </a:rPr>
              <a:t>InsuranceResRQ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2072" y="2958062"/>
            <a:ext cx="1258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 err="1"/>
              <a:t>InsuranceResRQ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12025" y="3705129"/>
            <a:ext cx="1258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 err="1"/>
              <a:t>InsuranceResRQ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05211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-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33649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07532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38466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>
            <a:off x="4408577" y="3967943"/>
            <a:ext cx="976067" cy="97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34605" y="3843180"/>
            <a:ext cx="1194947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69081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 flipH="1">
            <a:off x="3921113" y="2736105"/>
            <a:ext cx="19456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936" y="3003575"/>
            <a:ext cx="2412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VehicleRentalServiceV1. </a:t>
            </a:r>
            <a:r>
              <a:rPr lang="en-US" sz="900" b="1" dirty="0" err="1"/>
              <a:t>getAvailability</a:t>
            </a:r>
            <a:r>
              <a:rPr lang="en-US" sz="900" b="1" dirty="0"/>
              <a:t> &gt;&gt;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58334" y="2042808"/>
            <a:ext cx="1644805" cy="630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VehicleAvailability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VehicleQuote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VehicleRes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20441" y="2958062"/>
            <a:ext cx="1443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VehicleAvailability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048980" y="3791751"/>
            <a:ext cx="1475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VehicleAvailability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72743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- </a:t>
            </a:r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33649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07532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38466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>
            <a:off x="4408577" y="3967943"/>
            <a:ext cx="976067" cy="97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34605" y="3843180"/>
            <a:ext cx="1194947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69081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 flipH="1">
            <a:off x="3921113" y="2736105"/>
            <a:ext cx="19456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936" y="3003575"/>
            <a:ext cx="2295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&lt;&lt;VehicleRentalServiceV1.quoteSet </a:t>
            </a:r>
            <a:r>
              <a:rPr lang="en-US" sz="900" dirty="0"/>
              <a:t>&gt;&gt;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58334" y="2042808"/>
            <a:ext cx="1644805" cy="630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VehicleAvailability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VehicleQuote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VehicleRes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93977" y="2958062"/>
            <a:ext cx="1443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 err="1"/>
              <a:t>VehicleQuote</a:t>
            </a:r>
            <a:r>
              <a:rPr lang="en-US" sz="900" b="1" dirty="0" smtClean="0"/>
              <a:t> &gt;&gt;</a:t>
            </a:r>
            <a:endParaRPr lang="en-US" sz="9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544767" y="3787020"/>
            <a:ext cx="643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&lt;&lt; B &gt;&gt;</a:t>
            </a:r>
            <a:endParaRPr 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2048980" y="3791422"/>
            <a:ext cx="1475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VehicleQuote</a:t>
            </a:r>
            <a:r>
              <a:rPr lang="en-US" sz="900" b="1" dirty="0" smtClean="0"/>
              <a:t> 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01552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</a:t>
            </a:r>
            <a:r>
              <a:rPr lang="en-US" dirty="0" smtClean="0"/>
              <a:t>– Book/Modify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92017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26989"/>
            <a:ext cx="1099072" cy="4731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44303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466945" y="3963557"/>
            <a:ext cx="917699" cy="43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10763" y="3819338"/>
            <a:ext cx="1242631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07993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>
            <a:off x="3979481" y="2736105"/>
            <a:ext cx="0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936" y="3003575"/>
            <a:ext cx="2295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&lt;&lt;VehicleRentalServiceV1.bookSet </a:t>
            </a:r>
            <a:r>
              <a:rPr lang="en-US" sz="900" b="1" dirty="0"/>
              <a:t>&gt;&gt;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58334" y="2042808"/>
            <a:ext cx="1644805" cy="630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VehicleAvailability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VehicleQuote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VehicleRes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66442" y="2958062"/>
            <a:ext cx="17607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 err="1"/>
              <a:t>VehicleRes</a:t>
            </a:r>
            <a:r>
              <a:rPr lang="en-US" sz="900" b="1" dirty="0" smtClean="0"/>
              <a:t> &gt;&gt;</a:t>
            </a:r>
            <a:endParaRPr lang="en-US" sz="9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169267" y="3787020"/>
            <a:ext cx="1011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 err="1"/>
              <a:t>VehicleRes</a:t>
            </a:r>
            <a:r>
              <a:rPr lang="en-US" sz="900" b="1" dirty="0" smtClean="0"/>
              <a:t> 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314389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- Availability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92017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26989"/>
            <a:ext cx="1099072" cy="4731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44303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466945" y="3963557"/>
            <a:ext cx="917699" cy="43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10763" y="3819338"/>
            <a:ext cx="1242631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07993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>
            <a:off x="3979481" y="2736105"/>
            <a:ext cx="0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6111" y="3003575"/>
            <a:ext cx="299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&lt;&lt;AirTransportationServiceV1. </a:t>
            </a:r>
            <a:r>
              <a:rPr lang="en-US" sz="900" b="1" dirty="0" err="1" smtClean="0"/>
              <a:t>getOutboundAvailability</a:t>
            </a:r>
            <a:r>
              <a:rPr lang="en-US" sz="900" b="1" dirty="0" smtClean="0"/>
              <a:t>&gt;&gt; , </a:t>
            </a:r>
            <a:r>
              <a:rPr lang="en-US" sz="900" b="1" dirty="0"/>
              <a:t>&lt;&lt;AirTransportationServiceV1. </a:t>
            </a:r>
            <a:r>
              <a:rPr lang="en-US" sz="900" b="1" dirty="0" err="1" smtClean="0"/>
              <a:t>getReturnAvailability</a:t>
            </a:r>
            <a:r>
              <a:rPr lang="en-US" sz="900" b="1" dirty="0" smtClean="0"/>
              <a:t>&gt;&gt;    </a:t>
            </a:r>
            <a:endParaRPr lang="en-US" sz="900" b="1" dirty="0"/>
          </a:p>
        </p:txBody>
      </p:sp>
      <p:sp>
        <p:nvSpPr>
          <p:cNvPr id="20" name="Rectangle 19"/>
          <p:cNvSpPr/>
          <p:nvPr/>
        </p:nvSpPr>
        <p:spPr>
          <a:xfrm>
            <a:off x="6215974" y="2042808"/>
            <a:ext cx="1887165" cy="1202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AirAvailabilityRQ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AirQuoteRQ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AirResRQ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ModifyAirItineraryRQ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ModifySeatAssignmentsRQ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ModifyAirItineraryRQ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ModifyPaxInfoRQ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21974" y="2802414"/>
            <a:ext cx="17607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 err="1"/>
              <a:t>AirAvailabilityRQ</a:t>
            </a:r>
            <a:r>
              <a:rPr lang="en-US" sz="900" b="1" dirty="0" smtClean="0"/>
              <a:t> &gt;&gt;</a:t>
            </a:r>
            <a:endParaRPr lang="en-US" sz="9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181730" y="3791422"/>
            <a:ext cx="1475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</a:t>
            </a:r>
            <a:r>
              <a:rPr lang="en-US" sz="900" b="1" dirty="0" err="1"/>
              <a:t>AirAvailabilityRQ</a:t>
            </a:r>
            <a:r>
              <a:rPr lang="en-US" sz="900" b="1" dirty="0"/>
              <a:t> &gt;&gt;</a:t>
            </a:r>
          </a:p>
        </p:txBody>
      </p:sp>
    </p:spTree>
    <p:extLst>
      <p:ext uri="{BB962C8B-B14F-4D97-AF65-F5344CB8AC3E}">
        <p14:creationId xmlns:p14="http://schemas.microsoft.com/office/powerpoint/2010/main" val="264974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- Quote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92017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26989"/>
            <a:ext cx="1099072" cy="4731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44303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466945" y="3963557"/>
            <a:ext cx="917699" cy="43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10763" y="3819338"/>
            <a:ext cx="1242631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07993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>
            <a:off x="3979481" y="2736105"/>
            <a:ext cx="0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6111" y="3003575"/>
            <a:ext cx="2274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&lt;&lt;AirTransportationServiceV1. </a:t>
            </a:r>
            <a:r>
              <a:rPr lang="en-US" sz="900" b="1" dirty="0" err="1" smtClean="0"/>
              <a:t>quoteSet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20" name="Rectangle 19"/>
          <p:cNvSpPr/>
          <p:nvPr/>
        </p:nvSpPr>
        <p:spPr>
          <a:xfrm>
            <a:off x="6215974" y="2042808"/>
            <a:ext cx="1887165" cy="1202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AirAvailabilityRQ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AirQuoteRQ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AirResRQ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ModifyAirItineraryRQ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ModifySeatAssignmentsRQ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ModifyAirItineraryRQ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ModifyPaxInfoRQ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27744" y="2802414"/>
            <a:ext cx="17607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AirQuoteRQ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123364" y="3752509"/>
            <a:ext cx="1475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</a:t>
            </a:r>
            <a:r>
              <a:rPr lang="en-US" sz="900" b="1" dirty="0" err="1"/>
              <a:t>AirQuoteRQ</a:t>
            </a:r>
            <a:r>
              <a:rPr lang="en-US" sz="900" b="1" dirty="0"/>
              <a:t> &gt;&gt;</a:t>
            </a:r>
          </a:p>
        </p:txBody>
      </p:sp>
    </p:spTree>
    <p:extLst>
      <p:ext uri="{BB962C8B-B14F-4D97-AF65-F5344CB8AC3E}">
        <p14:creationId xmlns:p14="http://schemas.microsoft.com/office/powerpoint/2010/main" val="326348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- Book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92017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26989"/>
            <a:ext cx="1099072" cy="4731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44303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466945" y="3963557"/>
            <a:ext cx="917699" cy="43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10763" y="3819338"/>
            <a:ext cx="1242631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07993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>
            <a:off x="3979481" y="2736105"/>
            <a:ext cx="0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6111" y="3003575"/>
            <a:ext cx="2274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&lt;&lt;AirTransportationServiceV1. </a:t>
            </a:r>
            <a:r>
              <a:rPr lang="en-US" sz="900" b="1" dirty="0" err="1" smtClean="0"/>
              <a:t>bookSet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20" name="Rectangle 19"/>
          <p:cNvSpPr/>
          <p:nvPr/>
        </p:nvSpPr>
        <p:spPr>
          <a:xfrm>
            <a:off x="6215974" y="2042808"/>
            <a:ext cx="1887165" cy="1076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AirAvailabilityRQ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AirQuoteRQ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AirResRQ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ModifyAirItineraryRQ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>
                <a:solidFill>
                  <a:schemeClr val="tx1"/>
                </a:solidFill>
              </a:rPr>
              <a:t>ModifySeatAssignmentsRQ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 err="1" smtClean="0">
                <a:solidFill>
                  <a:schemeClr val="tx1"/>
                </a:solidFill>
              </a:rPr>
              <a:t>ModifyPaxInfoRQ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29583" y="2802414"/>
            <a:ext cx="972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 smtClean="0"/>
              <a:t>AirResRQ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113640" y="3791422"/>
            <a:ext cx="1475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</a:t>
            </a:r>
            <a:r>
              <a:rPr lang="en-US" sz="900" b="1" dirty="0" err="1"/>
              <a:t>AirResRQ</a:t>
            </a:r>
            <a:r>
              <a:rPr lang="en-US" sz="900" b="1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28430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25856</TotalTime>
  <Words>948</Words>
  <Application>Microsoft Macintosh PowerPoint</Application>
  <PresentationFormat>On-screen Show (4:3)</PresentationFormat>
  <Paragraphs>448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Insurance - Availability</vt:lpstr>
      <vt:lpstr>Insurance - Quote</vt:lpstr>
      <vt:lpstr>Insurance – Book/Modify</vt:lpstr>
      <vt:lpstr>Vehicle - Availability</vt:lpstr>
      <vt:lpstr>Vehicle - Quote</vt:lpstr>
      <vt:lpstr>Vehicle – Book/Modify</vt:lpstr>
      <vt:lpstr>Air - Availability </vt:lpstr>
      <vt:lpstr>Air - Quote </vt:lpstr>
      <vt:lpstr>Air - Book </vt:lpstr>
      <vt:lpstr>Air – Modify Air Itinerary </vt:lpstr>
      <vt:lpstr>Air – Modify Seat Assignment</vt:lpstr>
      <vt:lpstr>Air – Modify Pax Info</vt:lpstr>
      <vt:lpstr>Itinerary - Cancel</vt:lpstr>
      <vt:lpstr>Itinerary - Confirmation</vt:lpstr>
      <vt:lpstr>Itinerary - Details</vt:lpstr>
      <vt:lpstr>Itinerary - Notes</vt:lpstr>
      <vt:lpstr>Itinerary - Query</vt:lpstr>
      <vt:lpstr>Itinerary – Seat Refresh</vt:lpstr>
      <vt:lpstr>Itinerary – Update</vt:lpstr>
      <vt:lpstr>Room – Availability</vt:lpstr>
      <vt:lpstr>Room – Quote</vt:lpstr>
      <vt:lpstr>Room – Book/Modify</vt:lpstr>
      <vt:lpstr>Misc - Availability</vt:lpstr>
      <vt:lpstr>Misc - Quote</vt:lpstr>
      <vt:lpstr>Misc – Book/Modify</vt:lpstr>
    </vt:vector>
  </TitlesOfParts>
  <Company>The Walt Disney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dewej005</dc:creator>
  <cp:lastModifiedBy>Walt Disney</cp:lastModifiedBy>
  <cp:revision>1467</cp:revision>
  <cp:lastPrinted>2014-04-18T12:59:00Z</cp:lastPrinted>
  <dcterms:created xsi:type="dcterms:W3CDTF">2013-10-23T17:40:51Z</dcterms:created>
  <dcterms:modified xsi:type="dcterms:W3CDTF">2014-10-16T21:13:10Z</dcterms:modified>
</cp:coreProperties>
</file>