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 r:id="rId35" id="284"/>
    <p:sldId r:id="rId36" id="285"/>
    <p:sldId r:id="rId37" id="286"/>
    <p:sldId r:id="rId38" id="287"/>
    <p:sldId r:id="rId39" id="288"/>
    <p:sldId r:id="rId40" id="289"/>
    <p:sldId r:id="rId41" id="290"/>
    <p:sldId r:id="rId42" id="291"/>
    <p:sldId r:id="rId43" id="292"/>
    <p:sldId r:id="rId44" id="293"/>
    <p:sldId r:id="rId45" id="294"/>
    <p:sldId r:id="rId46" id="295"/>
    <p:sldId r:id="rId47" id="296"/>
    <p:sldId r:id="rId48" id="297"/>
    <p:sldId r:id="rId49" id="298"/>
    <p:sldId r:id="rId50" id="299"/>
    <p:sldId r:id="rId51" id="300"/>
    <p:sldId r:id="rId52" id="301"/>
    <p:sldId r:id="rId53" id="302"/>
    <p:sldId r:id="rId54" id="303"/>
    <p:sldId r:id="rId55" id="304"/>
    <p:sldId r:id="rId56" id="305"/>
    <p:sldId r:id="rId57" id="306"/>
    <p:sldId r:id="rId58" id="307"/>
    <p:sldId r:id="rId59" id="308"/>
    <p:sldId r:id="rId60" id="309"/>
    <p:sldId r:id="rId61" id="310"/>
    <p:sldId r:id="rId62" id="311"/>
    <p:sldId r:id="rId63" id="312"/>
    <p:sldId r:id="rId64" id="313"/>
    <p:sldId r:id="rId65" id="314"/>
    <p:sldId r:id="rId66" id="315"/>
    <p:sldId r:id="rId67" id="316"/>
    <p:sldId r:id="rId68" id="317"/>
    <p:sldId r:id="rId69" id="318"/>
    <p:sldId r:id="rId70" id="319"/>
    <p:sldId r:id="rId71" id="320"/>
    <p:sldId r:id="rId72" id="321"/>
    <p:sldId r:id="rId73" id="322"/>
    <p:sldId r:id="rId74" id="323"/>
    <p:sldId r:id="rId75" id="324"/>
    <p:sldId r:id="rId76" id="325"/>
    <p:sldId r:id="rId77" id="326"/>
    <p:sldId r:id="rId78" id="327"/>
    <p:sldId r:id="rId79" id="328"/>
    <p:sldId r:id="rId80" id="329"/>
    <p:sldId r:id="rId81" id="330"/>
    <p:sldId r:id="rId82" id="331"/>
    <p:sldId r:id="rId83" id="332"/>
    <p:sldId r:id="rId84" id="333"/>
    <p:sldId r:id="rId85" id="334"/>
    <p:sldId r:id="rId86" id="335"/>
    <p:sldId r:id="rId87" id="336"/>
    <p:sldId r:id="rId88" id="337"/>
    <p:sldId r:id="rId89" id="338"/>
    <p:sldId r:id="rId90" id="339"/>
    <p:sldId r:id="rId91" id="340"/>
    <p:sldId r:id="rId92" id="341"/>
    <p:sldId r:id="rId93" id="342"/>
    <p:sldId r:id="rId94" id="343"/>
    <p:sldId r:id="rId95" id="344"/>
    <p:sldId r:id="rId96" id="345"/>
    <p:sldId r:id="rId97" id="346"/>
    <p:sldId r:id="rId98" id="347"/>
    <p:sldId r:id="rId99" id="348"/>
    <p:sldId r:id="rId100" id="349"/>
    <p:sldId r:id="rId101" id="350"/>
    <p:sldId r:id="rId102" id="351"/>
    <p:sldId r:id="rId103" id="352"/>
    <p:sldId r:id="rId104" id="353"/>
    <p:sldId r:id="rId105" id="354"/>
    <p:sldId r:id="rId106" id="3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48" Type="http://schemas.openxmlformats.org/officeDocument/2006/relationships/slide" Target="slides/slide42.xml"/><Relationship Id="rId49" Type="http://schemas.openxmlformats.org/officeDocument/2006/relationships/slide" Target="slides/slide4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39" Type="http://schemas.openxmlformats.org/officeDocument/2006/relationships/slide" Target="slides/slide33.xml"/><Relationship Id="rId38" Type="http://schemas.openxmlformats.org/officeDocument/2006/relationships/slide" Target="slides/slide32.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9" Type="http://schemas.openxmlformats.org/officeDocument/2006/relationships/slide" Target="slides/slide93.xml"/><Relationship Id="rId98" Type="http://schemas.openxmlformats.org/officeDocument/2006/relationships/slide" Target="slides/slide92.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88" Type="http://schemas.openxmlformats.org/officeDocument/2006/relationships/slide" Target="slides/slide82.xml"/><Relationship Id="rId89" Type="http://schemas.openxmlformats.org/officeDocument/2006/relationships/slide" Target="slides/slide83.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19" Type="http://schemas.openxmlformats.org/officeDocument/2006/relationships/slide" Target="slides/slide13.xml"/><Relationship Id="rId18" Type="http://schemas.openxmlformats.org/officeDocument/2006/relationships/slide" Target="slides/slide12.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71" Type="http://schemas.openxmlformats.org/officeDocument/2006/relationships/slide" Target="slides/slide65.xml"/><Relationship Id="rId70" Type="http://schemas.openxmlformats.org/officeDocument/2006/relationships/slide" Target="slides/slide64.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62" Type="http://schemas.openxmlformats.org/officeDocument/2006/relationships/slide" Target="slides/slide56.xml"/><Relationship Id="rId63" Type="http://schemas.openxmlformats.org/officeDocument/2006/relationships/slide" Target="slides/slide57.xml"/><Relationship Id="rId60" Type="http://schemas.openxmlformats.org/officeDocument/2006/relationships/slide" Target="slides/slide54.xml"/><Relationship Id="rId61" Type="http://schemas.openxmlformats.org/officeDocument/2006/relationships/slide" Target="slides/slide55.xml"/><Relationship Id="rId66" Type="http://schemas.openxmlformats.org/officeDocument/2006/relationships/slide" Target="slides/slide60.xml"/><Relationship Id="rId67" Type="http://schemas.openxmlformats.org/officeDocument/2006/relationships/slide" Target="slides/slide61.xml"/><Relationship Id="rId64" Type="http://schemas.openxmlformats.org/officeDocument/2006/relationships/slide" Target="slides/slide58.xml"/><Relationship Id="rId65" Type="http://schemas.openxmlformats.org/officeDocument/2006/relationships/slide" Target="slides/slide59.xml"/><Relationship Id="rId68" Type="http://schemas.openxmlformats.org/officeDocument/2006/relationships/slide" Target="slides/slide62.xml"/><Relationship Id="rId69" Type="http://schemas.openxmlformats.org/officeDocument/2006/relationships/slide" Target="slides/slide63.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Built from /Users/morrj140/Documents/SolutionEngineering/Archimate Models/CodeGen_v23.archimate on 20141910_170219</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Order Management Functions</a:t>
            </a:r>
          </a:p>
        </p:txBody>
      </p:sp>
      <p:sp>
        <p:nvSpPr>
          <p:cNvPr id="3" name="Rounded Rectangle 2"/>
          <p:cNvSpPr/>
          <p:nvPr/>
        </p:nvSpPr>
        <p:spPr>
          <a:xfrm>
            <a:off x="296265"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Management</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BELA</a:t>
            </a:r>
          </a:p>
        </p:txBody>
      </p:sp>
      <p:sp>
        <p:nvSpPr>
          <p:cNvPr id="3" name="Rounded Rectangle 2"/>
          <p:cNvSpPr/>
          <p:nvPr/>
        </p:nvSpPr>
        <p:spPr>
          <a:xfrm>
            <a:off x="4789627" y="26499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'Black Box' Process</a:t>
            </a:r>
          </a:p>
        </p:txBody>
      </p:sp>
      <p:sp>
        <p:nvSpPr>
          <p:cNvPr id="4" name="Rounded Rectangle 3"/>
          <p:cNvSpPr/>
          <p:nvPr/>
        </p:nvSpPr>
        <p:spPr>
          <a:xfrm>
            <a:off x="1283817"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Input Entities</a:t>
            </a:r>
          </a:p>
        </p:txBody>
      </p:sp>
      <p:sp>
        <p:nvSpPr>
          <p:cNvPr id="5" name="Rounded Rectangle 4"/>
          <p:cNvSpPr/>
          <p:nvPr/>
        </p:nvSpPr>
        <p:spPr>
          <a:xfrm>
            <a:off x="8295436"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Output Entities</a:t>
            </a:r>
          </a:p>
        </p:txBody>
      </p:sp>
      <p:sp>
        <p:nvSpPr>
          <p:cNvPr id="6" name="Rounded Rectangle 5"/>
          <p:cNvSpPr/>
          <p:nvPr/>
        </p:nvSpPr>
        <p:spPr>
          <a:xfrm>
            <a:off x="4789627"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Control Entities</a:t>
            </a:r>
          </a:p>
        </p:txBody>
      </p:sp>
      <p:sp>
        <p:nvSpPr>
          <p:cNvPr id="7" name="Rounded Rectangle 6"/>
          <p:cNvSpPr/>
          <p:nvPr/>
        </p:nvSpPr>
        <p:spPr>
          <a:xfrm>
            <a:off x="4789627"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Derived Entities</a:t>
            </a:r>
          </a:p>
        </p:txBody>
      </p:sp>
      <p:sp>
        <p:nvSpPr>
          <p:cNvPr id="8" name="Rounded Rectangle 7"/>
          <p:cNvSpPr/>
          <p:nvPr/>
        </p:nvSpPr>
        <p:spPr>
          <a:xfrm>
            <a:off x="2765145" y="26499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Beginning Event</a:t>
            </a:r>
          </a:p>
        </p:txBody>
      </p:sp>
      <p:sp>
        <p:nvSpPr>
          <p:cNvPr id="9" name="Rounded Rectangle 8"/>
          <p:cNvSpPr/>
          <p:nvPr/>
        </p:nvSpPr>
        <p:spPr>
          <a:xfrm>
            <a:off x="6912864" y="26499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Completing Event</a:t>
            </a:r>
          </a:p>
        </p:txBody>
      </p:sp>
      <p:sp>
        <p:nvSpPr>
          <p:cNvPr id="10" name="Rounded Rectangle 9"/>
          <p:cNvSpPr/>
          <p:nvPr/>
        </p:nvSpPr>
        <p:spPr>
          <a:xfrm>
            <a:off x="3555187" y="370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Information Service</a:t>
            </a:r>
          </a:p>
        </p:txBody>
      </p:sp>
      <p:sp>
        <p:nvSpPr>
          <p:cNvPr id="11" name="Rounded Rectangle 10"/>
          <p:cNvSpPr/>
          <p:nvPr/>
        </p:nvSpPr>
        <p:spPr>
          <a:xfrm>
            <a:off x="1283817" y="26499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UI Service</a:t>
            </a:r>
          </a:p>
        </p:txBody>
      </p:sp>
      <p:sp>
        <p:nvSpPr>
          <p:cNvPr id="12" name="Rounded Rectangle 11"/>
          <p:cNvSpPr/>
          <p:nvPr/>
        </p:nvSpPr>
        <p:spPr>
          <a:xfrm>
            <a:off x="6024067" y="370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Orchestration Service</a:t>
            </a:r>
          </a:p>
        </p:txBody>
      </p:sp>
      <p:sp>
        <p:nvSpPr>
          <p:cNvPr id="13" name="Rounded Rectangle 12"/>
          <p:cNvSpPr/>
          <p:nvPr/>
        </p:nvSpPr>
        <p:spPr>
          <a:xfrm>
            <a:off x="1283817"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Session</a:t>
            </a:r>
          </a:p>
        </p:txBody>
      </p:sp>
      <p:sp>
        <p:nvSpPr>
          <p:cNvPr id="14" name="Rounded Rectangle 13"/>
          <p:cNvSpPr/>
          <p:nvPr/>
        </p:nvSpPr>
        <p:spPr>
          <a:xfrm>
            <a:off x="8295436" y="26499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UI Service</a:t>
            </a:r>
          </a:p>
        </p:txBody>
      </p:sp>
      <p:sp>
        <p:nvSpPr>
          <p:cNvPr id="15" name="Rounded Rectangle 14"/>
          <p:cNvSpPr/>
          <p:nvPr/>
        </p:nvSpPr>
        <p:spPr>
          <a:xfrm>
            <a:off x="1283817"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Instance</a:t>
            </a:r>
          </a:p>
        </p:txBody>
      </p:sp>
      <p:sp>
        <p:nvSpPr>
          <p:cNvPr id="16" name="Rounded Rectangle 15"/>
          <p:cNvSpPr/>
          <p:nvPr/>
        </p:nvSpPr>
        <p:spPr>
          <a:xfrm>
            <a:off x="1283817"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Family</a:t>
            </a:r>
          </a:p>
        </p:txBody>
      </p:sp>
      <p:sp>
        <p:nvSpPr>
          <p:cNvPr id="17" name="Rounded Rectangle 16"/>
          <p:cNvSpPr/>
          <p:nvPr/>
        </p:nvSpPr>
        <p:spPr>
          <a:xfrm>
            <a:off x="98755"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Features</a:t>
            </a:r>
          </a:p>
        </p:txBody>
      </p:sp>
      <p:sp>
        <p:nvSpPr>
          <p:cNvPr id="18" name="Rounded Rectangle 17"/>
          <p:cNvSpPr/>
          <p:nvPr/>
        </p:nvSpPr>
        <p:spPr>
          <a:xfrm>
            <a:off x="98755"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Application Component</a:t>
            </a:r>
          </a:p>
        </p:txBody>
      </p:sp>
      <p:sp>
        <p:nvSpPr>
          <p:cNvPr id="19" name="Rounded Rectangle 18"/>
          <p:cNvSpPr/>
          <p:nvPr/>
        </p:nvSpPr>
        <p:spPr>
          <a:xfrm>
            <a:off x="98755" y="370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Application Service</a:t>
            </a:r>
          </a:p>
        </p:txBody>
      </p:sp>
      <p:sp>
        <p:nvSpPr>
          <p:cNvPr id="20" name="Rounded Rectangle 19"/>
          <p:cNvSpPr/>
          <p:nvPr/>
        </p:nvSpPr>
        <p:spPr>
          <a:xfrm>
            <a:off x="8295436"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Process Event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Party Functions</a:t>
            </a:r>
          </a:p>
        </p:txBody>
      </p:sp>
      <p:sp>
        <p:nvSpPr>
          <p:cNvPr id="3" name="Rounded Rectangle 2"/>
          <p:cNvSpPr/>
          <p:nvPr/>
        </p:nvSpPr>
        <p:spPr>
          <a:xfrm>
            <a:off x="197510"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Management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 Management Functions</a:t>
            </a:r>
          </a:p>
        </p:txBody>
      </p:sp>
      <p:sp>
        <p:nvSpPr>
          <p:cNvPr id="3" name="Rounded Rectangle 2"/>
          <p:cNvSpPr/>
          <p:nvPr/>
        </p:nvSpPr>
        <p:spPr>
          <a:xfrm>
            <a:off x="197510"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Management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Transportation and Procurement Functions</a:t>
            </a:r>
          </a:p>
        </p:txBody>
      </p:sp>
      <p:sp>
        <p:nvSpPr>
          <p:cNvPr id="3" name="Rounded Rectangle 2"/>
          <p:cNvSpPr/>
          <p:nvPr/>
        </p:nvSpPr>
        <p:spPr>
          <a:xfrm>
            <a:off x="197510"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Transportation and Procurement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Miscellaneous Functions</a:t>
            </a:r>
          </a:p>
        </p:txBody>
      </p:sp>
      <p:sp>
        <p:nvSpPr>
          <p:cNvPr id="3" name="Rounded Rectangle 2"/>
          <p:cNvSpPr/>
          <p:nvPr/>
        </p:nvSpPr>
        <p:spPr>
          <a:xfrm>
            <a:off x="3456432"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Miscelaneous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Start Reservation</a:t>
            </a:r>
          </a:p>
        </p:txBody>
      </p:sp>
      <p:sp>
        <p:nvSpPr>
          <p:cNvPr id="3" name="Rounded Rectangle 2"/>
          <p:cNvSpPr/>
          <p:nvPr/>
        </p:nvSpPr>
        <p:spPr>
          <a:xfrm>
            <a:off x="2172614"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Shopping Session for Sales Channel</a:t>
            </a:r>
          </a:p>
        </p:txBody>
      </p:sp>
      <p:sp>
        <p:nvSpPr>
          <p:cNvPr id="4" name="Rounded Rectangle 3"/>
          <p:cNvSpPr/>
          <p:nvPr/>
        </p:nvSpPr>
        <p:spPr>
          <a:xfrm>
            <a:off x="4937760"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Reservation</a:t>
            </a:r>
          </a:p>
        </p:txBody>
      </p:sp>
      <p:sp>
        <p:nvSpPr>
          <p:cNvPr id="5" name="Rounded Rectangle 4"/>
          <p:cNvSpPr/>
          <p:nvPr/>
        </p:nvSpPr>
        <p:spPr>
          <a:xfrm>
            <a:off x="888796"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Start Reservation</a:t>
            </a:r>
          </a:p>
        </p:txBody>
      </p:sp>
      <p:sp>
        <p:nvSpPr>
          <p:cNvPr id="6" name="Rounded Rectangle 5"/>
          <p:cNvSpPr/>
          <p:nvPr/>
        </p:nvSpPr>
        <p:spPr>
          <a:xfrm>
            <a:off x="6320332"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Start Reservation</a:t>
            </a:r>
          </a:p>
        </p:txBody>
      </p:sp>
      <p:sp>
        <p:nvSpPr>
          <p:cNvPr id="7" name="Rounded Rectangle 6"/>
          <p:cNvSpPr/>
          <p:nvPr/>
        </p:nvSpPr>
        <p:spPr>
          <a:xfrm>
            <a:off x="296265"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a:t>
            </a:r>
          </a:p>
        </p:txBody>
      </p:sp>
      <p:sp>
        <p:nvSpPr>
          <p:cNvPr id="8" name="Rounded Rectangle 7"/>
          <p:cNvSpPr/>
          <p:nvPr/>
        </p:nvSpPr>
        <p:spPr>
          <a:xfrm>
            <a:off x="790041"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Internet</a:t>
            </a:r>
          </a:p>
        </p:txBody>
      </p:sp>
      <p:sp>
        <p:nvSpPr>
          <p:cNvPr id="9" name="Rounded Rectangle 8"/>
          <p:cNvSpPr/>
          <p:nvPr/>
        </p:nvSpPr>
        <p:spPr>
          <a:xfrm>
            <a:off x="2666390"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IVR</a:t>
            </a:r>
          </a:p>
        </p:txBody>
      </p:sp>
      <p:sp>
        <p:nvSpPr>
          <p:cNvPr id="10" name="Rounded Rectangle 9"/>
          <p:cNvSpPr/>
          <p:nvPr/>
        </p:nvSpPr>
        <p:spPr>
          <a:xfrm>
            <a:off x="493776"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Online Website</a:t>
            </a:r>
          </a:p>
        </p:txBody>
      </p:sp>
      <p:sp>
        <p:nvSpPr>
          <p:cNvPr id="11" name="Rounded Rectangle 10"/>
          <p:cNvSpPr/>
          <p:nvPr/>
        </p:nvSpPr>
        <p:spPr>
          <a:xfrm>
            <a:off x="1588312"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12" name="Rounded Rectangle 11"/>
          <p:cNvSpPr/>
          <p:nvPr/>
        </p:nvSpPr>
        <p:spPr>
          <a:xfrm>
            <a:off x="1382572"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Agent</a:t>
            </a:r>
          </a:p>
        </p:txBody>
      </p:sp>
      <p:sp>
        <p:nvSpPr>
          <p:cNvPr id="13" name="Rounded Rectangle 12"/>
          <p:cNvSpPr/>
          <p:nvPr/>
        </p:nvSpPr>
        <p:spPr>
          <a:xfrm>
            <a:off x="1975104"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Phone</a:t>
            </a:r>
          </a:p>
        </p:txBody>
      </p:sp>
      <p:sp>
        <p:nvSpPr>
          <p:cNvPr id="14" name="Rounded Rectangle 13"/>
          <p:cNvSpPr/>
          <p:nvPr/>
        </p:nvSpPr>
        <p:spPr>
          <a:xfrm>
            <a:off x="2468880"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a:t>
            </a:r>
          </a:p>
        </p:txBody>
      </p:sp>
      <p:sp>
        <p:nvSpPr>
          <p:cNvPr id="15" name="Rounded Rectangle 14"/>
          <p:cNvSpPr/>
          <p:nvPr/>
        </p:nvSpPr>
        <p:spPr>
          <a:xfrm>
            <a:off x="3645712"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Party</a:t>
            </a:r>
          </a:p>
        </p:txBody>
      </p:sp>
      <p:sp>
        <p:nvSpPr>
          <p:cNvPr id="16" name="Rounded Rectangle 15"/>
          <p:cNvSpPr/>
          <p:nvPr/>
        </p:nvSpPr>
        <p:spPr>
          <a:xfrm>
            <a:off x="2271369"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Shopping Session</a:t>
            </a:r>
          </a:p>
        </p:txBody>
      </p:sp>
      <p:sp>
        <p:nvSpPr>
          <p:cNvPr id="17" name="Rounded Rectangle 16"/>
          <p:cNvSpPr/>
          <p:nvPr/>
        </p:nvSpPr>
        <p:spPr>
          <a:xfrm>
            <a:off x="3645712"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18" name="Rounded Rectangle 17"/>
          <p:cNvSpPr/>
          <p:nvPr/>
        </p:nvSpPr>
        <p:spPr>
          <a:xfrm>
            <a:off x="4937760"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4.0 Update Reservation</a:t>
            </a:r>
          </a:p>
        </p:txBody>
      </p:sp>
      <p:sp>
        <p:nvSpPr>
          <p:cNvPr id="3" name="Rounded Rectangle 2"/>
          <p:cNvSpPr/>
          <p:nvPr/>
        </p:nvSpPr>
        <p:spPr>
          <a:xfrm>
            <a:off x="3160166"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a:t>
            </a:r>
          </a:p>
        </p:txBody>
      </p:sp>
      <p:sp>
        <p:nvSpPr>
          <p:cNvPr id="4" name="Rounded Rectangle 3"/>
          <p:cNvSpPr/>
          <p:nvPr/>
        </p:nvSpPr>
        <p:spPr>
          <a:xfrm>
            <a:off x="1481328" y="23042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Shopping Session for Sales Channel</a:t>
            </a:r>
          </a:p>
        </p:txBody>
      </p:sp>
      <p:sp>
        <p:nvSpPr>
          <p:cNvPr id="5" name="Rounded Rectangle 4"/>
          <p:cNvSpPr/>
          <p:nvPr/>
        </p:nvSpPr>
        <p:spPr>
          <a:xfrm>
            <a:off x="10665561"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Increment Inventory</a:t>
            </a:r>
          </a:p>
        </p:txBody>
      </p:sp>
      <p:sp>
        <p:nvSpPr>
          <p:cNvPr id="6" name="Rounded Rectangle 5"/>
          <p:cNvSpPr/>
          <p:nvPr/>
        </p:nvSpPr>
        <p:spPr>
          <a:xfrm>
            <a:off x="11850624"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Decrement Inventory</a:t>
            </a:r>
          </a:p>
        </p:txBody>
      </p:sp>
      <p:sp>
        <p:nvSpPr>
          <p:cNvPr id="7" name="Rounded Rectangle 6"/>
          <p:cNvSpPr/>
          <p:nvPr/>
        </p:nvSpPr>
        <p:spPr>
          <a:xfrm>
            <a:off x="7999171"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Freeze Inventory</a:t>
            </a:r>
          </a:p>
        </p:txBody>
      </p:sp>
      <p:sp>
        <p:nvSpPr>
          <p:cNvPr id="8" name="Rounded Rectangle 7"/>
          <p:cNvSpPr/>
          <p:nvPr/>
        </p:nvSpPr>
        <p:spPr>
          <a:xfrm>
            <a:off x="13331952"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PO</a:t>
            </a:r>
          </a:p>
        </p:txBody>
      </p:sp>
      <p:sp>
        <p:nvSpPr>
          <p:cNvPr id="9" name="Rounded Rectangle 8"/>
          <p:cNvSpPr/>
          <p:nvPr/>
        </p:nvSpPr>
        <p:spPr>
          <a:xfrm>
            <a:off x="13661136"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Distribute Reservation</a:t>
            </a:r>
          </a:p>
        </p:txBody>
      </p:sp>
      <p:sp>
        <p:nvSpPr>
          <p:cNvPr id="10" name="Rounded Rectangle 9"/>
          <p:cNvSpPr/>
          <p:nvPr/>
        </p:nvSpPr>
        <p:spPr>
          <a:xfrm>
            <a:off x="14615769"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PO for Supplier Account</a:t>
            </a:r>
          </a:p>
        </p:txBody>
      </p:sp>
      <p:sp>
        <p:nvSpPr>
          <p:cNvPr id="11" name="Rounded Rectangle 10"/>
          <p:cNvSpPr/>
          <p:nvPr/>
        </p:nvSpPr>
        <p:spPr>
          <a:xfrm>
            <a:off x="13661136" y="1851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Payment on Profile</a:t>
            </a:r>
          </a:p>
        </p:txBody>
      </p:sp>
      <p:sp>
        <p:nvSpPr>
          <p:cNvPr id="12" name="Rounded Rectangle 11"/>
          <p:cNvSpPr/>
          <p:nvPr/>
        </p:nvSpPr>
        <p:spPr>
          <a:xfrm>
            <a:off x="13661136" y="27404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Refund Payment</a:t>
            </a:r>
          </a:p>
        </p:txBody>
      </p:sp>
      <p:sp>
        <p:nvSpPr>
          <p:cNvPr id="13" name="Rounded Rectangle 12"/>
          <p:cNvSpPr/>
          <p:nvPr/>
        </p:nvSpPr>
        <p:spPr>
          <a:xfrm>
            <a:off x="197510"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a:t>
            </a:r>
          </a:p>
        </p:txBody>
      </p:sp>
      <p:sp>
        <p:nvSpPr>
          <p:cNvPr id="14" name="Rounded Rectangle 13"/>
          <p:cNvSpPr/>
          <p:nvPr/>
        </p:nvSpPr>
        <p:spPr>
          <a:xfrm>
            <a:off x="15899587"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Update Reservation</a:t>
            </a:r>
          </a:p>
        </p:txBody>
      </p:sp>
      <p:sp>
        <p:nvSpPr>
          <p:cNvPr id="15" name="Rounded Rectangle 14"/>
          <p:cNvSpPr/>
          <p:nvPr/>
        </p:nvSpPr>
        <p:spPr>
          <a:xfrm>
            <a:off x="1547164"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Shopping Session</a:t>
            </a:r>
          </a:p>
        </p:txBody>
      </p:sp>
      <p:sp>
        <p:nvSpPr>
          <p:cNvPr id="16" name="Rounded Rectangle 15"/>
          <p:cNvSpPr/>
          <p:nvPr/>
        </p:nvSpPr>
        <p:spPr>
          <a:xfrm>
            <a:off x="3555187"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17" name="Rounded Rectangle 16"/>
          <p:cNvSpPr/>
          <p:nvPr/>
        </p:nvSpPr>
        <p:spPr>
          <a:xfrm>
            <a:off x="6419088"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Options</a:t>
            </a:r>
          </a:p>
        </p:txBody>
      </p:sp>
      <p:sp>
        <p:nvSpPr>
          <p:cNvPr id="18" name="Rounded Rectangle 17"/>
          <p:cNvSpPr/>
          <p:nvPr/>
        </p:nvSpPr>
        <p:spPr>
          <a:xfrm>
            <a:off x="7801660"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19" name="Rounded Rectangle 18"/>
          <p:cNvSpPr/>
          <p:nvPr/>
        </p:nvSpPr>
        <p:spPr>
          <a:xfrm>
            <a:off x="15010790"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Credential</a:t>
            </a:r>
          </a:p>
        </p:txBody>
      </p:sp>
      <p:sp>
        <p:nvSpPr>
          <p:cNvPr id="20" name="Rounded Rectangle 19"/>
          <p:cNvSpPr/>
          <p:nvPr/>
        </p:nvSpPr>
        <p:spPr>
          <a:xfrm>
            <a:off x="14517014"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Profile</a:t>
            </a:r>
          </a:p>
        </p:txBody>
      </p:sp>
      <p:sp>
        <p:nvSpPr>
          <p:cNvPr id="21" name="Rounded Rectangle 20"/>
          <p:cNvSpPr/>
          <p:nvPr/>
        </p:nvSpPr>
        <p:spPr>
          <a:xfrm>
            <a:off x="15010790"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Transaction</a:t>
            </a:r>
          </a:p>
        </p:txBody>
      </p:sp>
      <p:sp>
        <p:nvSpPr>
          <p:cNvPr id="22" name="Rounded Rectangle 21"/>
          <p:cNvSpPr/>
          <p:nvPr/>
        </p:nvSpPr>
        <p:spPr>
          <a:xfrm>
            <a:off x="9776764" y="55302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23" name="Rounded Rectangle 22"/>
          <p:cNvSpPr/>
          <p:nvPr/>
        </p:nvSpPr>
        <p:spPr>
          <a:xfrm>
            <a:off x="13397788" y="55302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24" name="Rounded Rectangle 23"/>
          <p:cNvSpPr/>
          <p:nvPr/>
        </p:nvSpPr>
        <p:spPr>
          <a:xfrm>
            <a:off x="14681606" y="55302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Account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3.0 Distribute Reservation to Suppliers</a:t>
            </a:r>
          </a:p>
        </p:txBody>
      </p:sp>
      <p:sp>
        <p:nvSpPr>
          <p:cNvPr id="3" name="Rounded Rectangle 2"/>
          <p:cNvSpPr/>
          <p:nvPr/>
        </p:nvSpPr>
        <p:spPr>
          <a:xfrm>
            <a:off x="296265"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Distribute Reservation</a:t>
            </a:r>
          </a:p>
        </p:txBody>
      </p:sp>
      <p:sp>
        <p:nvSpPr>
          <p:cNvPr id="4" name="Rounded Rectangle 3"/>
          <p:cNvSpPr/>
          <p:nvPr/>
        </p:nvSpPr>
        <p:spPr>
          <a:xfrm>
            <a:off x="9579254"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Distribute Reservation</a:t>
            </a:r>
          </a:p>
        </p:txBody>
      </p:sp>
      <p:sp>
        <p:nvSpPr>
          <p:cNvPr id="5" name="Rounded Rectangle 4"/>
          <p:cNvSpPr/>
          <p:nvPr/>
        </p:nvSpPr>
        <p:spPr>
          <a:xfrm>
            <a:off x="5530291"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Supplier Account </a:t>
            </a:r>
          </a:p>
        </p:txBody>
      </p:sp>
      <p:sp>
        <p:nvSpPr>
          <p:cNvPr id="6" name="Rounded Rectangle 5"/>
          <p:cNvSpPr/>
          <p:nvPr/>
        </p:nvSpPr>
        <p:spPr>
          <a:xfrm>
            <a:off x="2863900" y="8394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Reservation</a:t>
            </a:r>
          </a:p>
        </p:txBody>
      </p:sp>
      <p:sp>
        <p:nvSpPr>
          <p:cNvPr id="7" name="Rounded Rectangle 6"/>
          <p:cNvSpPr/>
          <p:nvPr/>
        </p:nvSpPr>
        <p:spPr>
          <a:xfrm>
            <a:off x="1580083" y="8394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Reservations Needing Fulfillment</a:t>
            </a:r>
          </a:p>
        </p:txBody>
      </p:sp>
      <p:sp>
        <p:nvSpPr>
          <p:cNvPr id="8" name="Rounded Rectangle 7"/>
          <p:cNvSpPr/>
          <p:nvPr/>
        </p:nvSpPr>
        <p:spPr>
          <a:xfrm>
            <a:off x="5530291" y="8394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PO for Supplier Account</a:t>
            </a:r>
          </a:p>
        </p:txBody>
      </p:sp>
      <p:sp>
        <p:nvSpPr>
          <p:cNvPr id="9" name="Rounded Rectangle 8"/>
          <p:cNvSpPr/>
          <p:nvPr/>
        </p:nvSpPr>
        <p:spPr>
          <a:xfrm>
            <a:off x="7209129" y="8394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PO to Supplier</a:t>
            </a:r>
          </a:p>
        </p:txBody>
      </p:sp>
      <p:sp>
        <p:nvSpPr>
          <p:cNvPr id="10" name="Rounded Rectangle 9"/>
          <p:cNvSpPr/>
          <p:nvPr/>
        </p:nvSpPr>
        <p:spPr>
          <a:xfrm>
            <a:off x="2929737"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11" name="Rounded Rectangle 10"/>
          <p:cNvSpPr/>
          <p:nvPr/>
        </p:nvSpPr>
        <p:spPr>
          <a:xfrm>
            <a:off x="5596128"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Account</a:t>
            </a:r>
          </a:p>
        </p:txBody>
      </p:sp>
      <p:sp>
        <p:nvSpPr>
          <p:cNvPr id="12" name="Rounded Rectangle 11"/>
          <p:cNvSpPr/>
          <p:nvPr/>
        </p:nvSpPr>
        <p:spPr>
          <a:xfrm>
            <a:off x="7274966" y="19257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13" name="Rounded Rectangle 12"/>
          <p:cNvSpPr/>
          <p:nvPr/>
        </p:nvSpPr>
        <p:spPr>
          <a:xfrm>
            <a:off x="4246473"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14" name="Rounded Rectangle 13"/>
          <p:cNvSpPr/>
          <p:nvPr/>
        </p:nvSpPr>
        <p:spPr>
          <a:xfrm>
            <a:off x="4246473" y="8394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Sales Order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2.0 Shop Recommendations for Travel Options</a:t>
            </a:r>
          </a:p>
        </p:txBody>
      </p:sp>
      <p:sp>
        <p:nvSpPr>
          <p:cNvPr id="3" name="Rounded Rectangle 2"/>
          <p:cNvSpPr/>
          <p:nvPr/>
        </p:nvSpPr>
        <p:spPr>
          <a:xfrm>
            <a:off x="2658160"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Request Offers</a:t>
            </a:r>
          </a:p>
        </p:txBody>
      </p:sp>
      <p:sp>
        <p:nvSpPr>
          <p:cNvPr id="4" name="Rounded Rectangle 3"/>
          <p:cNvSpPr/>
          <p:nvPr/>
        </p:nvSpPr>
        <p:spPr>
          <a:xfrm>
            <a:off x="6954012"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Offers</a:t>
            </a:r>
          </a:p>
        </p:txBody>
      </p:sp>
      <p:sp>
        <p:nvSpPr>
          <p:cNvPr id="5" name="Rounded Rectangle 4"/>
          <p:cNvSpPr/>
          <p:nvPr/>
        </p:nvSpPr>
        <p:spPr>
          <a:xfrm>
            <a:off x="8237829"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Chooses Offer</a:t>
            </a:r>
          </a:p>
        </p:txBody>
      </p:sp>
      <p:sp>
        <p:nvSpPr>
          <p:cNvPr id="6" name="Rounded Rectangle 5"/>
          <p:cNvSpPr/>
          <p:nvPr/>
        </p:nvSpPr>
        <p:spPr>
          <a:xfrm>
            <a:off x="98755"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 Recommendations</a:t>
            </a:r>
          </a:p>
        </p:txBody>
      </p:sp>
      <p:sp>
        <p:nvSpPr>
          <p:cNvPr id="7" name="Rounded Rectangle 6"/>
          <p:cNvSpPr/>
          <p:nvPr/>
        </p:nvSpPr>
        <p:spPr>
          <a:xfrm>
            <a:off x="9817912"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Shop Recommendations</a:t>
            </a:r>
          </a:p>
        </p:txBody>
      </p:sp>
      <p:sp>
        <p:nvSpPr>
          <p:cNvPr id="8" name="Rounded Rectangle 7"/>
          <p:cNvSpPr/>
          <p:nvPr/>
        </p:nvSpPr>
        <p:spPr>
          <a:xfrm>
            <a:off x="4542739"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Package Sale Rules</a:t>
            </a:r>
          </a:p>
        </p:txBody>
      </p:sp>
      <p:sp>
        <p:nvSpPr>
          <p:cNvPr id="9" name="Rounded Rectangle 8"/>
          <p:cNvSpPr/>
          <p:nvPr/>
        </p:nvSpPr>
        <p:spPr>
          <a:xfrm>
            <a:off x="5768949"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Price for Profile</a:t>
            </a:r>
          </a:p>
        </p:txBody>
      </p:sp>
      <p:sp>
        <p:nvSpPr>
          <p:cNvPr id="10" name="Rounded Rectangle 9"/>
          <p:cNvSpPr/>
          <p:nvPr/>
        </p:nvSpPr>
        <p:spPr>
          <a:xfrm>
            <a:off x="5768949"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Price Dimensions</a:t>
            </a:r>
          </a:p>
        </p:txBody>
      </p:sp>
      <p:sp>
        <p:nvSpPr>
          <p:cNvPr id="11" name="Rounded Rectangle 10"/>
          <p:cNvSpPr/>
          <p:nvPr/>
        </p:nvSpPr>
        <p:spPr>
          <a:xfrm>
            <a:off x="3250692"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Asset Schedule</a:t>
            </a:r>
          </a:p>
        </p:txBody>
      </p:sp>
      <p:sp>
        <p:nvSpPr>
          <p:cNvPr id="12" name="Rounded Rectangle 11"/>
          <p:cNvSpPr/>
          <p:nvPr/>
        </p:nvSpPr>
        <p:spPr>
          <a:xfrm>
            <a:off x="2658160"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Inventory</a:t>
            </a:r>
          </a:p>
        </p:txBody>
      </p:sp>
      <p:sp>
        <p:nvSpPr>
          <p:cNvPr id="13" name="Rounded Rectangle 12"/>
          <p:cNvSpPr/>
          <p:nvPr/>
        </p:nvSpPr>
        <p:spPr>
          <a:xfrm>
            <a:off x="4230014"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Eligibility for Profile</a:t>
            </a:r>
          </a:p>
        </p:txBody>
      </p:sp>
      <p:sp>
        <p:nvSpPr>
          <p:cNvPr id="14" name="Rounded Rectangle 13"/>
          <p:cNvSpPr/>
          <p:nvPr/>
        </p:nvSpPr>
        <p:spPr>
          <a:xfrm>
            <a:off x="6954012"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Rules to Apply</a:t>
            </a:r>
          </a:p>
        </p:txBody>
      </p:sp>
      <p:sp>
        <p:nvSpPr>
          <p:cNvPr id="15" name="Rounded Rectangle 14"/>
          <p:cNvSpPr/>
          <p:nvPr/>
        </p:nvSpPr>
        <p:spPr>
          <a:xfrm>
            <a:off x="1966874"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Asset Inventory</a:t>
            </a:r>
          </a:p>
        </p:txBody>
      </p:sp>
      <p:sp>
        <p:nvSpPr>
          <p:cNvPr id="16" name="Rounded Rectangle 15"/>
          <p:cNvSpPr/>
          <p:nvPr/>
        </p:nvSpPr>
        <p:spPr>
          <a:xfrm>
            <a:off x="1382572"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Travel Options</a:t>
            </a:r>
          </a:p>
        </p:txBody>
      </p:sp>
      <p:sp>
        <p:nvSpPr>
          <p:cNvPr id="17" name="Rounded Rectangle 16"/>
          <p:cNvSpPr/>
          <p:nvPr/>
        </p:nvSpPr>
        <p:spPr>
          <a:xfrm>
            <a:off x="1382572"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Options</a:t>
            </a:r>
          </a:p>
        </p:txBody>
      </p:sp>
      <p:sp>
        <p:nvSpPr>
          <p:cNvPr id="18" name="Rounded Rectangle 17"/>
          <p:cNvSpPr/>
          <p:nvPr/>
        </p:nvSpPr>
        <p:spPr>
          <a:xfrm>
            <a:off x="1966874"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19" name="Rounded Rectangle 18"/>
          <p:cNvSpPr/>
          <p:nvPr/>
        </p:nvSpPr>
        <p:spPr>
          <a:xfrm>
            <a:off x="4542739"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Rule</a:t>
            </a:r>
          </a:p>
        </p:txBody>
      </p:sp>
      <p:sp>
        <p:nvSpPr>
          <p:cNvPr id="20" name="Rounded Rectangle 19"/>
          <p:cNvSpPr/>
          <p:nvPr/>
        </p:nvSpPr>
        <p:spPr>
          <a:xfrm>
            <a:off x="2658160"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Shopping Session</a:t>
            </a:r>
          </a:p>
        </p:txBody>
      </p:sp>
      <p:sp>
        <p:nvSpPr>
          <p:cNvPr id="21" name="Rounded Rectangle 20"/>
          <p:cNvSpPr/>
          <p:nvPr/>
        </p:nvSpPr>
        <p:spPr>
          <a:xfrm>
            <a:off x="6912864"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0.1 Reservation Lifecycle</a:t>
            </a:r>
          </a:p>
        </p:txBody>
      </p:sp>
      <p:sp>
        <p:nvSpPr>
          <p:cNvPr id="3" name="Rounded Rectangle 2"/>
          <p:cNvSpPr/>
          <p:nvPr/>
        </p:nvSpPr>
        <p:spPr>
          <a:xfrm>
            <a:off x="6715353"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Travel Options</a:t>
            </a:r>
          </a:p>
        </p:txBody>
      </p:sp>
      <p:sp>
        <p:nvSpPr>
          <p:cNvPr id="4" name="Rounded Rectangle 3"/>
          <p:cNvSpPr/>
          <p:nvPr/>
        </p:nvSpPr>
        <p:spPr>
          <a:xfrm>
            <a:off x="98755"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a:t>
            </a:r>
          </a:p>
        </p:txBody>
      </p:sp>
      <p:sp>
        <p:nvSpPr>
          <p:cNvPr id="5" name="Rounded Rectangle 4"/>
          <p:cNvSpPr/>
          <p:nvPr/>
        </p:nvSpPr>
        <p:spPr>
          <a:xfrm>
            <a:off x="592531"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Internet</a:t>
            </a:r>
          </a:p>
        </p:txBody>
      </p:sp>
      <p:sp>
        <p:nvSpPr>
          <p:cNvPr id="6" name="Rounded Rectangle 5"/>
          <p:cNvSpPr/>
          <p:nvPr/>
        </p:nvSpPr>
        <p:spPr>
          <a:xfrm>
            <a:off x="8196681"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 Recommendations</a:t>
            </a:r>
          </a:p>
        </p:txBody>
      </p:sp>
      <p:sp>
        <p:nvSpPr>
          <p:cNvPr id="7" name="Rounded Rectangle 6"/>
          <p:cNvSpPr/>
          <p:nvPr/>
        </p:nvSpPr>
        <p:spPr>
          <a:xfrm>
            <a:off x="2468880"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IVR</a:t>
            </a:r>
          </a:p>
        </p:txBody>
      </p:sp>
      <p:sp>
        <p:nvSpPr>
          <p:cNvPr id="8" name="Rounded Rectangle 7"/>
          <p:cNvSpPr/>
          <p:nvPr/>
        </p:nvSpPr>
        <p:spPr>
          <a:xfrm>
            <a:off x="296265"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Online Website</a:t>
            </a:r>
          </a:p>
        </p:txBody>
      </p:sp>
      <p:sp>
        <p:nvSpPr>
          <p:cNvPr id="9" name="Rounded Rectangle 8"/>
          <p:cNvSpPr/>
          <p:nvPr/>
        </p:nvSpPr>
        <p:spPr>
          <a:xfrm>
            <a:off x="1390802"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10" name="Rounded Rectangle 9"/>
          <p:cNvSpPr/>
          <p:nvPr/>
        </p:nvSpPr>
        <p:spPr>
          <a:xfrm>
            <a:off x="1185062"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Agent</a:t>
            </a:r>
          </a:p>
        </p:txBody>
      </p:sp>
      <p:sp>
        <p:nvSpPr>
          <p:cNvPr id="11" name="Rounded Rectangle 10"/>
          <p:cNvSpPr/>
          <p:nvPr/>
        </p:nvSpPr>
        <p:spPr>
          <a:xfrm>
            <a:off x="1777593"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Phone</a:t>
            </a:r>
          </a:p>
        </p:txBody>
      </p:sp>
      <p:sp>
        <p:nvSpPr>
          <p:cNvPr id="12" name="Rounded Rectangle 11"/>
          <p:cNvSpPr/>
          <p:nvPr/>
        </p:nvSpPr>
        <p:spPr>
          <a:xfrm>
            <a:off x="2271369"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a:t>
            </a:r>
          </a:p>
        </p:txBody>
      </p:sp>
      <p:sp>
        <p:nvSpPr>
          <p:cNvPr id="13" name="Rounded Rectangle 12"/>
          <p:cNvSpPr/>
          <p:nvPr/>
        </p:nvSpPr>
        <p:spPr>
          <a:xfrm>
            <a:off x="8196681"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Reservation Details</a:t>
            </a:r>
          </a:p>
        </p:txBody>
      </p:sp>
      <p:sp>
        <p:nvSpPr>
          <p:cNvPr id="14" name="Rounded Rectangle 13"/>
          <p:cNvSpPr/>
          <p:nvPr/>
        </p:nvSpPr>
        <p:spPr>
          <a:xfrm>
            <a:off x="5431536"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a:t>
            </a:r>
          </a:p>
        </p:txBody>
      </p:sp>
      <p:sp>
        <p:nvSpPr>
          <p:cNvPr id="15" name="Rounded Rectangle 14"/>
          <p:cNvSpPr/>
          <p:nvPr/>
        </p:nvSpPr>
        <p:spPr>
          <a:xfrm>
            <a:off x="1078077" y="24277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Reservation</a:t>
            </a:r>
          </a:p>
        </p:txBody>
      </p:sp>
      <p:sp>
        <p:nvSpPr>
          <p:cNvPr id="16" name="Rounded Rectangle 15"/>
          <p:cNvSpPr/>
          <p:nvPr/>
        </p:nvSpPr>
        <p:spPr>
          <a:xfrm>
            <a:off x="6715353"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Payment</a:t>
            </a:r>
          </a:p>
        </p:txBody>
      </p:sp>
      <p:sp>
        <p:nvSpPr>
          <p:cNvPr id="17" name="Rounded Rectangle 16"/>
          <p:cNvSpPr/>
          <p:nvPr/>
        </p:nvSpPr>
        <p:spPr>
          <a:xfrm>
            <a:off x="1078077" y="38267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Close Reservation</a:t>
            </a:r>
          </a:p>
        </p:txBody>
      </p:sp>
      <p:sp>
        <p:nvSpPr>
          <p:cNvPr id="18" name="Rounded Rectangle 17"/>
          <p:cNvSpPr/>
          <p:nvPr/>
        </p:nvSpPr>
        <p:spPr>
          <a:xfrm>
            <a:off x="2756916"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Reservation</a:t>
            </a:r>
          </a:p>
        </p:txBody>
      </p:sp>
      <p:sp>
        <p:nvSpPr>
          <p:cNvPr id="19" name="Rounded Rectangle 18"/>
          <p:cNvSpPr/>
          <p:nvPr/>
        </p:nvSpPr>
        <p:spPr>
          <a:xfrm>
            <a:off x="2468880"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Start Reservation</a:t>
            </a:r>
          </a:p>
        </p:txBody>
      </p:sp>
      <p:sp>
        <p:nvSpPr>
          <p:cNvPr id="20" name="Rounded Rectangle 19"/>
          <p:cNvSpPr/>
          <p:nvPr/>
        </p:nvSpPr>
        <p:spPr>
          <a:xfrm>
            <a:off x="9579254" y="23536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Request Offers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Fulfillment BELA</a:t>
            </a:r>
          </a:p>
        </p:txBody>
      </p:sp>
      <p:sp>
        <p:nvSpPr>
          <p:cNvPr id="3" name="Rounded Rectangle 2"/>
          <p:cNvSpPr/>
          <p:nvPr/>
        </p:nvSpPr>
        <p:spPr>
          <a:xfrm>
            <a:off x="5637276"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Distribute Reservation</a:t>
            </a:r>
          </a:p>
        </p:txBody>
      </p:sp>
      <p:sp>
        <p:nvSpPr>
          <p:cNvPr id="4" name="Rounded Rectangle 3"/>
          <p:cNvSpPr/>
          <p:nvPr/>
        </p:nvSpPr>
        <p:spPr>
          <a:xfrm>
            <a:off x="9381744"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Reservation</a:t>
            </a:r>
          </a:p>
        </p:txBody>
      </p:sp>
      <p:sp>
        <p:nvSpPr>
          <p:cNvPr id="5" name="Rounded Rectangle 4"/>
          <p:cNvSpPr/>
          <p:nvPr/>
        </p:nvSpPr>
        <p:spPr>
          <a:xfrm>
            <a:off x="11751868"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Reconcile Journals</a:t>
            </a:r>
          </a:p>
        </p:txBody>
      </p:sp>
      <p:sp>
        <p:nvSpPr>
          <p:cNvPr id="6" name="Rounded Rectangle 5"/>
          <p:cNvSpPr/>
          <p:nvPr/>
        </p:nvSpPr>
        <p:spPr>
          <a:xfrm>
            <a:off x="6616598" y="49706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PO for Supplier Account</a:t>
            </a:r>
          </a:p>
        </p:txBody>
      </p:sp>
      <p:sp>
        <p:nvSpPr>
          <p:cNvPr id="7" name="Rounded Rectangle 6"/>
          <p:cNvSpPr/>
          <p:nvPr/>
        </p:nvSpPr>
        <p:spPr>
          <a:xfrm>
            <a:off x="7900416"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Fulfills PO</a:t>
            </a:r>
          </a:p>
        </p:txBody>
      </p:sp>
      <p:sp>
        <p:nvSpPr>
          <p:cNvPr id="8" name="Rounded Rectangle 7"/>
          <p:cNvSpPr/>
          <p:nvPr/>
        </p:nvSpPr>
        <p:spPr>
          <a:xfrm>
            <a:off x="10665561" y="49706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Supplier PO </a:t>
            </a:r>
          </a:p>
        </p:txBody>
      </p:sp>
      <p:sp>
        <p:nvSpPr>
          <p:cNvPr id="9" name="Rounded Rectangle 8"/>
          <p:cNvSpPr/>
          <p:nvPr/>
        </p:nvSpPr>
        <p:spPr>
          <a:xfrm>
            <a:off x="9282988" y="49706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Invoices us for PO </a:t>
            </a:r>
          </a:p>
        </p:txBody>
      </p:sp>
      <p:sp>
        <p:nvSpPr>
          <p:cNvPr id="10" name="Rounded Rectangle 9"/>
          <p:cNvSpPr/>
          <p:nvPr/>
        </p:nvSpPr>
        <p:spPr>
          <a:xfrm>
            <a:off x="5332780"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Suppliers for Sales Order</a:t>
            </a:r>
          </a:p>
        </p:txBody>
      </p:sp>
      <p:sp>
        <p:nvSpPr>
          <p:cNvPr id="11" name="Rounded Rectangle 10"/>
          <p:cNvSpPr/>
          <p:nvPr/>
        </p:nvSpPr>
        <p:spPr>
          <a:xfrm>
            <a:off x="296265"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Asset Inventory</a:t>
            </a:r>
          </a:p>
        </p:txBody>
      </p:sp>
      <p:sp>
        <p:nvSpPr>
          <p:cNvPr id="12" name="Rounded Rectangle 11"/>
          <p:cNvSpPr/>
          <p:nvPr/>
        </p:nvSpPr>
        <p:spPr>
          <a:xfrm>
            <a:off x="3160166"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Freeze Inventory</a:t>
            </a:r>
          </a:p>
        </p:txBody>
      </p:sp>
      <p:sp>
        <p:nvSpPr>
          <p:cNvPr id="13" name="Rounded Rectangle 12"/>
          <p:cNvSpPr/>
          <p:nvPr/>
        </p:nvSpPr>
        <p:spPr>
          <a:xfrm>
            <a:off x="4443984"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Decrement Inventory</a:t>
            </a:r>
          </a:p>
        </p:txBody>
      </p:sp>
      <p:sp>
        <p:nvSpPr>
          <p:cNvPr id="14" name="Rounded Rectangle 13"/>
          <p:cNvSpPr/>
          <p:nvPr/>
        </p:nvSpPr>
        <p:spPr>
          <a:xfrm>
            <a:off x="7011619"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Financially Account for Inventory</a:t>
            </a:r>
          </a:p>
        </p:txBody>
      </p:sp>
      <p:sp>
        <p:nvSpPr>
          <p:cNvPr id="15" name="Rounded Rectangle 14"/>
          <p:cNvSpPr/>
          <p:nvPr/>
        </p:nvSpPr>
        <p:spPr>
          <a:xfrm>
            <a:off x="1876348"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Inventory with Adjustment</a:t>
            </a:r>
          </a:p>
        </p:txBody>
      </p:sp>
      <p:sp>
        <p:nvSpPr>
          <p:cNvPr id="16" name="Rounded Rectangle 15"/>
          <p:cNvSpPr/>
          <p:nvPr/>
        </p:nvSpPr>
        <p:spPr>
          <a:xfrm>
            <a:off x="296265"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Offer to Reservation</a:t>
            </a:r>
          </a:p>
        </p:txBody>
      </p:sp>
      <p:sp>
        <p:nvSpPr>
          <p:cNvPr id="17" name="Rounded Rectangle 16"/>
          <p:cNvSpPr/>
          <p:nvPr/>
        </p:nvSpPr>
        <p:spPr>
          <a:xfrm>
            <a:off x="296265"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Supplier Account </a:t>
            </a:r>
          </a:p>
        </p:txBody>
      </p:sp>
      <p:sp>
        <p:nvSpPr>
          <p:cNvPr id="18" name="Rounded Rectangle 17"/>
          <p:cNvSpPr/>
          <p:nvPr/>
        </p:nvSpPr>
        <p:spPr>
          <a:xfrm>
            <a:off x="7011619"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a:t>
            </a:r>
          </a:p>
        </p:txBody>
      </p:sp>
      <p:sp>
        <p:nvSpPr>
          <p:cNvPr id="19" name="Rounded Rectangle 18"/>
          <p:cNvSpPr/>
          <p:nvPr/>
        </p:nvSpPr>
        <p:spPr>
          <a:xfrm>
            <a:off x="3160166"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Thaw Inventory</a:t>
            </a:r>
          </a:p>
        </p:txBody>
      </p:sp>
      <p:sp>
        <p:nvSpPr>
          <p:cNvPr id="20" name="Rounded Rectangle 19"/>
          <p:cNvSpPr/>
          <p:nvPr/>
        </p:nvSpPr>
        <p:spPr>
          <a:xfrm>
            <a:off x="7011619"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Increment Inventory</a:t>
            </a:r>
          </a:p>
        </p:txBody>
      </p:sp>
      <p:sp>
        <p:nvSpPr>
          <p:cNvPr id="21" name="Rounded Rectangle 20"/>
          <p:cNvSpPr/>
          <p:nvPr/>
        </p:nvSpPr>
        <p:spPr>
          <a:xfrm>
            <a:off x="1876348"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22" name="Rounded Rectangle 21"/>
          <p:cNvSpPr/>
          <p:nvPr/>
        </p:nvSpPr>
        <p:spPr>
          <a:xfrm>
            <a:off x="3160166"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23" name="Rounded Rectangle 22"/>
          <p:cNvSpPr/>
          <p:nvPr/>
        </p:nvSpPr>
        <p:spPr>
          <a:xfrm>
            <a:off x="5036515"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a:t>
            </a:r>
          </a:p>
        </p:txBody>
      </p:sp>
      <p:sp>
        <p:nvSpPr>
          <p:cNvPr id="24" name="Rounded Rectangle 23"/>
          <p:cNvSpPr/>
          <p:nvPr/>
        </p:nvSpPr>
        <p:spPr>
          <a:xfrm>
            <a:off x="6616598"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25" name="Rounded Rectangle 24"/>
          <p:cNvSpPr/>
          <p:nvPr/>
        </p:nvSpPr>
        <p:spPr>
          <a:xfrm>
            <a:off x="11751868"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Journal</a:t>
            </a:r>
          </a:p>
        </p:txBody>
      </p:sp>
      <p:sp>
        <p:nvSpPr>
          <p:cNvPr id="26" name="Rounded Rectangle 25"/>
          <p:cNvSpPr/>
          <p:nvPr/>
        </p:nvSpPr>
        <p:spPr>
          <a:xfrm>
            <a:off x="296265"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Wholesale Calendar</a:t>
            </a:r>
          </a:p>
        </p:txBody>
      </p:sp>
      <p:sp>
        <p:nvSpPr>
          <p:cNvPr id="27" name="Rounded Rectangle 26"/>
          <p:cNvSpPr/>
          <p:nvPr/>
        </p:nvSpPr>
        <p:spPr>
          <a:xfrm>
            <a:off x="296265"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28" name="Rounded Rectangle 27"/>
          <p:cNvSpPr/>
          <p:nvPr/>
        </p:nvSpPr>
        <p:spPr>
          <a:xfrm>
            <a:off x="4443984"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a:t>
            </a:r>
          </a:p>
        </p:txBody>
      </p:sp>
      <p:sp>
        <p:nvSpPr>
          <p:cNvPr id="29" name="Rounded Rectangle 28"/>
          <p:cNvSpPr/>
          <p:nvPr/>
        </p:nvSpPr>
        <p:spPr>
          <a:xfrm>
            <a:off x="296265"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Delete Option from Reservation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6.0 Recieve Invoice from Supplier</a:t>
            </a:r>
          </a:p>
        </p:txBody>
      </p:sp>
      <p:sp>
        <p:nvSpPr>
          <p:cNvPr id="3" name="Rounded Rectangle 2"/>
          <p:cNvSpPr/>
          <p:nvPr/>
        </p:nvSpPr>
        <p:spPr>
          <a:xfrm>
            <a:off x="296265" y="5925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Recieve Invoice for Reservation</a:t>
            </a:r>
          </a:p>
        </p:txBody>
      </p:sp>
      <p:sp>
        <p:nvSpPr>
          <p:cNvPr id="4" name="Rounded Rectangle 3"/>
          <p:cNvSpPr/>
          <p:nvPr/>
        </p:nvSpPr>
        <p:spPr>
          <a:xfrm>
            <a:off x="1983333" y="5925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Recieve Invoice from Supplier</a:t>
            </a:r>
          </a:p>
        </p:txBody>
      </p:sp>
      <p:sp>
        <p:nvSpPr>
          <p:cNvPr id="5" name="Rounded Rectangle 4"/>
          <p:cNvSpPr/>
          <p:nvPr/>
        </p:nvSpPr>
        <p:spPr>
          <a:xfrm>
            <a:off x="3365906" y="5925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Match Supplier PO</a:t>
            </a:r>
          </a:p>
        </p:txBody>
      </p:sp>
      <p:sp>
        <p:nvSpPr>
          <p:cNvPr id="6" name="Rounded Rectangle 5"/>
          <p:cNvSpPr/>
          <p:nvPr/>
        </p:nvSpPr>
        <p:spPr>
          <a:xfrm>
            <a:off x="4748479" y="5925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Reconcile Journals</a:t>
            </a:r>
          </a:p>
        </p:txBody>
      </p:sp>
      <p:sp>
        <p:nvSpPr>
          <p:cNvPr id="7" name="Rounded Rectangle 6"/>
          <p:cNvSpPr/>
          <p:nvPr/>
        </p:nvSpPr>
        <p:spPr>
          <a:xfrm>
            <a:off x="6328562" y="5925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Supplier Account</a:t>
            </a:r>
          </a:p>
        </p:txBody>
      </p:sp>
      <p:sp>
        <p:nvSpPr>
          <p:cNvPr id="8" name="Rounded Rectangle 7"/>
          <p:cNvSpPr/>
          <p:nvPr/>
        </p:nvSpPr>
        <p:spPr>
          <a:xfrm>
            <a:off x="8007400" y="5925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Recieve Invoice for Reservation</a:t>
            </a:r>
          </a:p>
        </p:txBody>
      </p:sp>
      <p:sp>
        <p:nvSpPr>
          <p:cNvPr id="9" name="Rounded Rectangle 8"/>
          <p:cNvSpPr/>
          <p:nvPr/>
        </p:nvSpPr>
        <p:spPr>
          <a:xfrm>
            <a:off x="1983333"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Invoice</a:t>
            </a:r>
          </a:p>
        </p:txBody>
      </p:sp>
      <p:sp>
        <p:nvSpPr>
          <p:cNvPr id="10" name="Rounded Rectangle 9"/>
          <p:cNvSpPr/>
          <p:nvPr/>
        </p:nvSpPr>
        <p:spPr>
          <a:xfrm>
            <a:off x="3365906"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11" name="Rounded Rectangle 10"/>
          <p:cNvSpPr/>
          <p:nvPr/>
        </p:nvSpPr>
        <p:spPr>
          <a:xfrm>
            <a:off x="6328562"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Account</a:t>
            </a:r>
          </a:p>
        </p:txBody>
      </p:sp>
      <p:sp>
        <p:nvSpPr>
          <p:cNvPr id="12" name="Rounded Rectangle 11"/>
          <p:cNvSpPr/>
          <p:nvPr/>
        </p:nvSpPr>
        <p:spPr>
          <a:xfrm>
            <a:off x="4748479"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Journal Account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5.0 Collect Payment</a:t>
            </a:r>
          </a:p>
        </p:txBody>
      </p:sp>
      <p:sp>
        <p:nvSpPr>
          <p:cNvPr id="3" name="Rounded Rectangle 2"/>
          <p:cNvSpPr/>
          <p:nvPr/>
        </p:nvSpPr>
        <p:spPr>
          <a:xfrm>
            <a:off x="403250" y="12591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Payment </a:t>
            </a:r>
          </a:p>
        </p:txBody>
      </p:sp>
      <p:sp>
        <p:nvSpPr>
          <p:cNvPr id="4" name="Rounded Rectangle 3"/>
          <p:cNvSpPr/>
          <p:nvPr/>
        </p:nvSpPr>
        <p:spPr>
          <a:xfrm>
            <a:off x="2863900" y="12591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Payment Options </a:t>
            </a:r>
          </a:p>
        </p:txBody>
      </p:sp>
      <p:sp>
        <p:nvSpPr>
          <p:cNvPr id="5" name="Rounded Rectangle 4"/>
          <p:cNvSpPr/>
          <p:nvPr/>
        </p:nvSpPr>
        <p:spPr>
          <a:xfrm>
            <a:off x="8591702" y="1283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Collect Payment </a:t>
            </a:r>
          </a:p>
        </p:txBody>
      </p:sp>
      <p:sp>
        <p:nvSpPr>
          <p:cNvPr id="6" name="Rounded Rectangle 5"/>
          <p:cNvSpPr/>
          <p:nvPr/>
        </p:nvSpPr>
        <p:spPr>
          <a:xfrm>
            <a:off x="2863900" y="4690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Options </a:t>
            </a:r>
          </a:p>
        </p:txBody>
      </p:sp>
      <p:sp>
        <p:nvSpPr>
          <p:cNvPr id="7" name="Rounded Rectangle 6"/>
          <p:cNvSpPr/>
          <p:nvPr/>
        </p:nvSpPr>
        <p:spPr>
          <a:xfrm>
            <a:off x="4147718"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Payment</a:t>
            </a:r>
          </a:p>
        </p:txBody>
      </p:sp>
      <p:sp>
        <p:nvSpPr>
          <p:cNvPr id="8" name="Rounded Rectangle 7"/>
          <p:cNvSpPr/>
          <p:nvPr/>
        </p:nvSpPr>
        <p:spPr>
          <a:xfrm>
            <a:off x="1678838" y="12591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Reservation Details</a:t>
            </a:r>
          </a:p>
        </p:txBody>
      </p:sp>
      <p:sp>
        <p:nvSpPr>
          <p:cNvPr id="9" name="Rounded Rectangle 8"/>
          <p:cNvSpPr/>
          <p:nvPr/>
        </p:nvSpPr>
        <p:spPr>
          <a:xfrm>
            <a:off x="7110374" y="4690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Transaction</a:t>
            </a:r>
          </a:p>
        </p:txBody>
      </p:sp>
      <p:sp>
        <p:nvSpPr>
          <p:cNvPr id="10" name="Rounded Rectangle 9"/>
          <p:cNvSpPr/>
          <p:nvPr/>
        </p:nvSpPr>
        <p:spPr>
          <a:xfrm>
            <a:off x="1678838" y="4690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Shopping Session</a:t>
            </a:r>
          </a:p>
        </p:txBody>
      </p:sp>
      <p:sp>
        <p:nvSpPr>
          <p:cNvPr id="11" name="Rounded Rectangle 10"/>
          <p:cNvSpPr/>
          <p:nvPr/>
        </p:nvSpPr>
        <p:spPr>
          <a:xfrm>
            <a:off x="4443984"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Credential</a:t>
            </a:r>
          </a:p>
        </p:txBody>
      </p:sp>
      <p:sp>
        <p:nvSpPr>
          <p:cNvPr id="12" name="Rounded Rectangle 11"/>
          <p:cNvSpPr/>
          <p:nvPr/>
        </p:nvSpPr>
        <p:spPr>
          <a:xfrm>
            <a:off x="502005" y="4690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7.0 Close Reservation</a:t>
            </a:r>
          </a:p>
        </p:txBody>
      </p:sp>
      <p:sp>
        <p:nvSpPr>
          <p:cNvPr id="3" name="Rounded Rectangle 2"/>
          <p:cNvSpPr/>
          <p:nvPr/>
        </p:nvSpPr>
        <p:spPr>
          <a:xfrm>
            <a:off x="3653942" y="37856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Invoices us for PO </a:t>
            </a:r>
          </a:p>
        </p:txBody>
      </p:sp>
      <p:sp>
        <p:nvSpPr>
          <p:cNvPr id="4" name="Rounded Rectangle 3"/>
          <p:cNvSpPr/>
          <p:nvPr/>
        </p:nvSpPr>
        <p:spPr>
          <a:xfrm>
            <a:off x="4839004" y="37938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Supplier PO </a:t>
            </a:r>
          </a:p>
        </p:txBody>
      </p:sp>
      <p:sp>
        <p:nvSpPr>
          <p:cNvPr id="5" name="Rounded Rectangle 4"/>
          <p:cNvSpPr/>
          <p:nvPr/>
        </p:nvSpPr>
        <p:spPr>
          <a:xfrm>
            <a:off x="3456432" y="8805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Payments</a:t>
            </a:r>
          </a:p>
        </p:txBody>
      </p:sp>
      <p:sp>
        <p:nvSpPr>
          <p:cNvPr id="6" name="Rounded Rectangle 5"/>
          <p:cNvSpPr/>
          <p:nvPr/>
        </p:nvSpPr>
        <p:spPr>
          <a:xfrm>
            <a:off x="1966874" y="8805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Payments</a:t>
            </a:r>
          </a:p>
        </p:txBody>
      </p:sp>
      <p:sp>
        <p:nvSpPr>
          <p:cNvPr id="7" name="Rounded Rectangle 6"/>
          <p:cNvSpPr/>
          <p:nvPr/>
        </p:nvSpPr>
        <p:spPr>
          <a:xfrm>
            <a:off x="1382572" y="38020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PO for Supplier Account</a:t>
            </a:r>
          </a:p>
        </p:txBody>
      </p:sp>
      <p:sp>
        <p:nvSpPr>
          <p:cNvPr id="8" name="Rounded Rectangle 7"/>
          <p:cNvSpPr/>
          <p:nvPr/>
        </p:nvSpPr>
        <p:spPr>
          <a:xfrm>
            <a:off x="5127040" y="16952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Reconcile Journals</a:t>
            </a:r>
          </a:p>
        </p:txBody>
      </p:sp>
      <p:sp>
        <p:nvSpPr>
          <p:cNvPr id="9" name="Rounded Rectangle 8"/>
          <p:cNvSpPr/>
          <p:nvPr/>
        </p:nvSpPr>
        <p:spPr>
          <a:xfrm>
            <a:off x="6419088" y="7818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Payments</a:t>
            </a:r>
          </a:p>
        </p:txBody>
      </p:sp>
      <p:sp>
        <p:nvSpPr>
          <p:cNvPr id="10" name="Rounded Rectangle 9"/>
          <p:cNvSpPr/>
          <p:nvPr/>
        </p:nvSpPr>
        <p:spPr>
          <a:xfrm>
            <a:off x="7209129" y="16952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to General Ledger</a:t>
            </a:r>
          </a:p>
        </p:txBody>
      </p:sp>
      <p:sp>
        <p:nvSpPr>
          <p:cNvPr id="11" name="Rounded Rectangle 10"/>
          <p:cNvSpPr/>
          <p:nvPr/>
        </p:nvSpPr>
        <p:spPr>
          <a:xfrm>
            <a:off x="7801660" y="7818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Settlement</a:t>
            </a:r>
          </a:p>
        </p:txBody>
      </p:sp>
      <p:sp>
        <p:nvSpPr>
          <p:cNvPr id="12" name="Rounded Rectangle 11"/>
          <p:cNvSpPr/>
          <p:nvPr/>
        </p:nvSpPr>
        <p:spPr>
          <a:xfrm>
            <a:off x="296265"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Begin End of Day Settlement</a:t>
            </a:r>
          </a:p>
        </p:txBody>
      </p:sp>
      <p:sp>
        <p:nvSpPr>
          <p:cNvPr id="13" name="Rounded Rectangle 12"/>
          <p:cNvSpPr/>
          <p:nvPr/>
        </p:nvSpPr>
        <p:spPr>
          <a:xfrm>
            <a:off x="9579254"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End of Day Settlement</a:t>
            </a:r>
          </a:p>
        </p:txBody>
      </p:sp>
      <p:sp>
        <p:nvSpPr>
          <p:cNvPr id="14" name="Rounded Rectangle 13"/>
          <p:cNvSpPr/>
          <p:nvPr/>
        </p:nvSpPr>
        <p:spPr>
          <a:xfrm>
            <a:off x="3456432" y="16952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Reservation</a:t>
            </a:r>
          </a:p>
        </p:txBody>
      </p:sp>
      <p:sp>
        <p:nvSpPr>
          <p:cNvPr id="15" name="Rounded Rectangle 14"/>
          <p:cNvSpPr/>
          <p:nvPr/>
        </p:nvSpPr>
        <p:spPr>
          <a:xfrm>
            <a:off x="7316114" y="26581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Trade Partner Account</a:t>
            </a:r>
          </a:p>
        </p:txBody>
      </p:sp>
      <p:sp>
        <p:nvSpPr>
          <p:cNvPr id="16" name="Rounded Rectangle 15"/>
          <p:cNvSpPr/>
          <p:nvPr/>
        </p:nvSpPr>
        <p:spPr>
          <a:xfrm>
            <a:off x="6526072" y="39337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Wholesaler</a:t>
            </a:r>
          </a:p>
        </p:txBody>
      </p:sp>
      <p:sp>
        <p:nvSpPr>
          <p:cNvPr id="17" name="Rounded Rectangle 16"/>
          <p:cNvSpPr/>
          <p:nvPr/>
        </p:nvSpPr>
        <p:spPr>
          <a:xfrm>
            <a:off x="7604150" y="39337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Travel Agency</a:t>
            </a:r>
          </a:p>
        </p:txBody>
      </p:sp>
      <p:sp>
        <p:nvSpPr>
          <p:cNvPr id="18" name="Rounded Rectangle 17"/>
          <p:cNvSpPr/>
          <p:nvPr/>
        </p:nvSpPr>
        <p:spPr>
          <a:xfrm>
            <a:off x="8690457" y="39337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Disney Travel Company</a:t>
            </a:r>
          </a:p>
        </p:txBody>
      </p:sp>
      <p:sp>
        <p:nvSpPr>
          <p:cNvPr id="19" name="Rounded Rectangle 18"/>
          <p:cNvSpPr/>
          <p:nvPr/>
        </p:nvSpPr>
        <p:spPr>
          <a:xfrm>
            <a:off x="5727801" y="25100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Journal Transaction</a:t>
            </a:r>
          </a:p>
        </p:txBody>
      </p:sp>
      <p:sp>
        <p:nvSpPr>
          <p:cNvPr id="20" name="Rounded Rectangle 19"/>
          <p:cNvSpPr/>
          <p:nvPr/>
        </p:nvSpPr>
        <p:spPr>
          <a:xfrm>
            <a:off x="1086307" y="25100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21" name="Rounded Rectangle 20"/>
          <p:cNvSpPr/>
          <p:nvPr/>
        </p:nvSpPr>
        <p:spPr>
          <a:xfrm>
            <a:off x="3357676" y="23865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Transaction</a:t>
            </a:r>
          </a:p>
        </p:txBody>
      </p:sp>
      <p:sp>
        <p:nvSpPr>
          <p:cNvPr id="22" name="Rounded Rectangle 21"/>
          <p:cNvSpPr/>
          <p:nvPr/>
        </p:nvSpPr>
        <p:spPr>
          <a:xfrm>
            <a:off x="4855464" y="46826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23" name="Rounded Rectangle 22"/>
          <p:cNvSpPr/>
          <p:nvPr/>
        </p:nvSpPr>
        <p:spPr>
          <a:xfrm>
            <a:off x="8591702" y="25100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General Ledger</a:t>
            </a:r>
          </a:p>
        </p:txBody>
      </p:sp>
      <p:sp>
        <p:nvSpPr>
          <p:cNvPr id="24" name="Rounded Rectangle 23"/>
          <p:cNvSpPr/>
          <p:nvPr/>
        </p:nvSpPr>
        <p:spPr>
          <a:xfrm>
            <a:off x="2468880" y="37938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Fulfills PO</a:t>
            </a:r>
          </a:p>
        </p:txBody>
      </p:sp>
      <p:sp>
        <p:nvSpPr>
          <p:cNvPr id="25" name="Rounded Rectangle 24"/>
          <p:cNvSpPr/>
          <p:nvPr/>
        </p:nvSpPr>
        <p:spPr>
          <a:xfrm>
            <a:off x="3653942" y="46826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Invoice</a:t>
            </a:r>
          </a:p>
        </p:txBody>
      </p:sp>
      <p:sp>
        <p:nvSpPr>
          <p:cNvPr id="26" name="Rounded Rectangle 25"/>
          <p:cNvSpPr/>
          <p:nvPr/>
        </p:nvSpPr>
        <p:spPr>
          <a:xfrm>
            <a:off x="6526072" y="45756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 Account</a:t>
            </a:r>
          </a:p>
        </p:txBody>
      </p:sp>
      <p:sp>
        <p:nvSpPr>
          <p:cNvPr id="27" name="Rounded Rectangle 26"/>
          <p:cNvSpPr/>
          <p:nvPr/>
        </p:nvSpPr>
        <p:spPr>
          <a:xfrm>
            <a:off x="8097926" y="45756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Agency Account</a:t>
            </a:r>
          </a:p>
        </p:txBody>
      </p:sp>
      <p:sp>
        <p:nvSpPr>
          <p:cNvPr id="28" name="Rounded Rectangle 27"/>
          <p:cNvSpPr/>
          <p:nvPr/>
        </p:nvSpPr>
        <p:spPr>
          <a:xfrm>
            <a:off x="7702905" y="1399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Account</a:t>
            </a:r>
          </a:p>
        </p:txBody>
      </p:sp>
      <p:sp>
        <p:nvSpPr>
          <p:cNvPr id="29" name="Rounded Rectangle 28"/>
          <p:cNvSpPr/>
          <p:nvPr/>
        </p:nvSpPr>
        <p:spPr>
          <a:xfrm>
            <a:off x="9974275" y="32013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Earned Revenue Account</a:t>
            </a:r>
          </a:p>
        </p:txBody>
      </p:sp>
      <p:sp>
        <p:nvSpPr>
          <p:cNvPr id="30" name="Rounded Rectangle 29"/>
          <p:cNvSpPr/>
          <p:nvPr/>
        </p:nvSpPr>
        <p:spPr>
          <a:xfrm>
            <a:off x="9974275" y="25100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Unerarned Revenue Account</a:t>
            </a:r>
          </a:p>
        </p:txBody>
      </p:sp>
      <p:sp>
        <p:nvSpPr>
          <p:cNvPr id="31" name="Rounded Rectangle 30"/>
          <p:cNvSpPr/>
          <p:nvPr/>
        </p:nvSpPr>
        <p:spPr>
          <a:xfrm>
            <a:off x="6336792" y="1399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Account</a:t>
            </a:r>
          </a:p>
        </p:txBody>
      </p:sp>
      <p:sp>
        <p:nvSpPr>
          <p:cNvPr id="32" name="Rounded Rectangle 31"/>
          <p:cNvSpPr/>
          <p:nvPr/>
        </p:nvSpPr>
        <p:spPr>
          <a:xfrm>
            <a:off x="5925312" y="32753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Trade Partner Account</a:t>
            </a:r>
          </a:p>
        </p:txBody>
      </p:sp>
      <p:sp>
        <p:nvSpPr>
          <p:cNvPr id="33" name="Rounded Rectangle 32"/>
          <p:cNvSpPr/>
          <p:nvPr/>
        </p:nvSpPr>
        <p:spPr>
          <a:xfrm>
            <a:off x="2271369" y="25100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Sales Order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3.2 Reservation Notification</a:t>
            </a:r>
          </a:p>
        </p:txBody>
      </p:sp>
      <p:sp>
        <p:nvSpPr>
          <p:cNvPr id="3" name="Rounded Rectangle 2"/>
          <p:cNvSpPr/>
          <p:nvPr/>
        </p:nvSpPr>
        <p:spPr>
          <a:xfrm>
            <a:off x="2773375" y="20820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Documentation</a:t>
            </a:r>
          </a:p>
        </p:txBody>
      </p:sp>
      <p:sp>
        <p:nvSpPr>
          <p:cNvPr id="4" name="Rounded Rectangle 3"/>
          <p:cNvSpPr/>
          <p:nvPr/>
        </p:nvSpPr>
        <p:spPr>
          <a:xfrm>
            <a:off x="4254703" y="20820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Deliver Documentation</a:t>
            </a:r>
          </a:p>
        </p:txBody>
      </p:sp>
      <p:sp>
        <p:nvSpPr>
          <p:cNvPr id="5" name="Rounded Rectangle 4"/>
          <p:cNvSpPr/>
          <p:nvPr/>
        </p:nvSpPr>
        <p:spPr>
          <a:xfrm>
            <a:off x="296265"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Reservation Notification</a:t>
            </a:r>
          </a:p>
        </p:txBody>
      </p:sp>
      <p:sp>
        <p:nvSpPr>
          <p:cNvPr id="6" name="Rounded Rectangle 5"/>
          <p:cNvSpPr/>
          <p:nvPr/>
        </p:nvSpPr>
        <p:spPr>
          <a:xfrm>
            <a:off x="5826556"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Reservation Notification</a:t>
            </a:r>
          </a:p>
        </p:txBody>
      </p:sp>
      <p:sp>
        <p:nvSpPr>
          <p:cNvPr id="7" name="Rounded Rectangle 6"/>
          <p:cNvSpPr/>
          <p:nvPr/>
        </p:nvSpPr>
        <p:spPr>
          <a:xfrm>
            <a:off x="296265" y="23207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Marketing Communication</a:t>
            </a:r>
          </a:p>
        </p:txBody>
      </p:sp>
      <p:sp>
        <p:nvSpPr>
          <p:cNvPr id="8" name="Rounded Rectangle 7"/>
          <p:cNvSpPr/>
          <p:nvPr/>
        </p:nvSpPr>
        <p:spPr>
          <a:xfrm>
            <a:off x="5826556" y="23207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Marketing Communication</a:t>
            </a:r>
          </a:p>
        </p:txBody>
      </p:sp>
      <p:sp>
        <p:nvSpPr>
          <p:cNvPr id="9" name="Rounded Rectangle 8"/>
          <p:cNvSpPr/>
          <p:nvPr/>
        </p:nvSpPr>
        <p:spPr>
          <a:xfrm>
            <a:off x="1481328" y="23207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Market to Sales Channel</a:t>
            </a:r>
          </a:p>
        </p:txBody>
      </p:sp>
      <p:sp>
        <p:nvSpPr>
          <p:cNvPr id="10" name="Rounded Rectangle 9"/>
          <p:cNvSpPr/>
          <p:nvPr/>
        </p:nvSpPr>
        <p:spPr>
          <a:xfrm>
            <a:off x="4254703"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Notification</a:t>
            </a:r>
          </a:p>
        </p:txBody>
      </p:sp>
      <p:sp>
        <p:nvSpPr>
          <p:cNvPr id="11" name="Rounded Rectangle 10"/>
          <p:cNvSpPr/>
          <p:nvPr/>
        </p:nvSpPr>
        <p:spPr>
          <a:xfrm>
            <a:off x="2798064"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Document</a:t>
            </a:r>
          </a:p>
        </p:txBody>
      </p:sp>
      <p:sp>
        <p:nvSpPr>
          <p:cNvPr id="12" name="Rounded Rectangle 11"/>
          <p:cNvSpPr/>
          <p:nvPr/>
        </p:nvSpPr>
        <p:spPr>
          <a:xfrm>
            <a:off x="1481328" y="36539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Channel</a:t>
            </a:r>
          </a:p>
        </p:txBody>
      </p:sp>
      <p:sp>
        <p:nvSpPr>
          <p:cNvPr id="13" name="Rounded Rectangle 12"/>
          <p:cNvSpPr/>
          <p:nvPr/>
        </p:nvSpPr>
        <p:spPr>
          <a:xfrm>
            <a:off x="2798064" y="5925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14" name="Rounded Rectangle 13"/>
          <p:cNvSpPr/>
          <p:nvPr/>
        </p:nvSpPr>
        <p:spPr>
          <a:xfrm>
            <a:off x="4945989"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Email</a:t>
            </a:r>
          </a:p>
        </p:txBody>
      </p:sp>
      <p:sp>
        <p:nvSpPr>
          <p:cNvPr id="15" name="Rounded Rectangle 14"/>
          <p:cNvSpPr/>
          <p:nvPr/>
        </p:nvSpPr>
        <p:spPr>
          <a:xfrm>
            <a:off x="3851452"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SMS Message</a:t>
            </a:r>
          </a:p>
        </p:txBody>
      </p:sp>
      <p:sp>
        <p:nvSpPr>
          <p:cNvPr id="16" name="Rounded Rectangle 15"/>
          <p:cNvSpPr/>
          <p:nvPr/>
        </p:nvSpPr>
        <p:spPr>
          <a:xfrm>
            <a:off x="2773375" y="1283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Reservation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3.1 Update Inventory</a:t>
            </a:r>
          </a:p>
        </p:txBody>
      </p:sp>
      <p:sp>
        <p:nvSpPr>
          <p:cNvPr id="3" name="Rounded Rectangle 2"/>
          <p:cNvSpPr/>
          <p:nvPr/>
        </p:nvSpPr>
        <p:spPr>
          <a:xfrm>
            <a:off x="2073859"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Inventory</a:t>
            </a:r>
          </a:p>
        </p:txBody>
      </p:sp>
      <p:sp>
        <p:nvSpPr>
          <p:cNvPr id="4" name="Rounded Rectangle 3"/>
          <p:cNvSpPr/>
          <p:nvPr/>
        </p:nvSpPr>
        <p:spPr>
          <a:xfrm>
            <a:off x="592531" y="1851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Inventory</a:t>
            </a:r>
          </a:p>
        </p:txBody>
      </p:sp>
      <p:sp>
        <p:nvSpPr>
          <p:cNvPr id="5" name="Rounded Rectangle 4"/>
          <p:cNvSpPr/>
          <p:nvPr/>
        </p:nvSpPr>
        <p:spPr>
          <a:xfrm>
            <a:off x="9875520" y="1851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Update Inventory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0.3 Create Content Scenario</a:t>
            </a:r>
          </a:p>
        </p:txBody>
      </p:sp>
      <p:sp>
        <p:nvSpPr>
          <p:cNvPr id="3" name="Rounded Rectangle 2"/>
          <p:cNvSpPr/>
          <p:nvPr/>
        </p:nvSpPr>
        <p:spPr>
          <a:xfrm>
            <a:off x="493776"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Content</a:t>
            </a:r>
          </a:p>
        </p:txBody>
      </p:sp>
      <p:sp>
        <p:nvSpPr>
          <p:cNvPr id="4" name="Rounded Rectangle 3"/>
          <p:cNvSpPr/>
          <p:nvPr/>
        </p:nvSpPr>
        <p:spPr>
          <a:xfrm>
            <a:off x="2172614" y="38926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Asset</a:t>
            </a:r>
          </a:p>
        </p:txBody>
      </p:sp>
      <p:sp>
        <p:nvSpPr>
          <p:cNvPr id="5" name="Rounded Rectangle 4"/>
          <p:cNvSpPr/>
          <p:nvPr/>
        </p:nvSpPr>
        <p:spPr>
          <a:xfrm>
            <a:off x="3810304" y="43369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Categorize Asset</a:t>
            </a:r>
          </a:p>
        </p:txBody>
      </p:sp>
      <p:sp>
        <p:nvSpPr>
          <p:cNvPr id="6" name="Rounded Rectangle 5"/>
          <p:cNvSpPr/>
          <p:nvPr/>
        </p:nvSpPr>
        <p:spPr>
          <a:xfrm>
            <a:off x="3703320" y="19833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Categorize Product in Product Catalog</a:t>
            </a:r>
          </a:p>
        </p:txBody>
      </p:sp>
      <p:sp>
        <p:nvSpPr>
          <p:cNvPr id="7" name="Rounded Rectangle 6"/>
          <p:cNvSpPr/>
          <p:nvPr/>
        </p:nvSpPr>
        <p:spPr>
          <a:xfrm>
            <a:off x="2172614" y="25923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a:t>
            </a:r>
          </a:p>
        </p:txBody>
      </p:sp>
      <p:sp>
        <p:nvSpPr>
          <p:cNvPr id="8" name="Rounded Rectangle 7"/>
          <p:cNvSpPr/>
          <p:nvPr/>
        </p:nvSpPr>
        <p:spPr>
          <a:xfrm>
            <a:off x="6616598" y="30367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Associate Product With Supplier</a:t>
            </a:r>
          </a:p>
        </p:txBody>
      </p:sp>
      <p:sp>
        <p:nvSpPr>
          <p:cNvPr id="9" name="Rounded Rectangle 8"/>
          <p:cNvSpPr/>
          <p:nvPr/>
        </p:nvSpPr>
        <p:spPr>
          <a:xfrm>
            <a:off x="7949793" y="30367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Product</a:t>
            </a:r>
          </a:p>
        </p:txBody>
      </p:sp>
      <p:sp>
        <p:nvSpPr>
          <p:cNvPr id="10" name="Rounded Rectangle 9"/>
          <p:cNvSpPr/>
          <p:nvPr/>
        </p:nvSpPr>
        <p:spPr>
          <a:xfrm>
            <a:off x="7999171" y="36621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Retire Product </a:t>
            </a:r>
          </a:p>
        </p:txBody>
      </p:sp>
      <p:sp>
        <p:nvSpPr>
          <p:cNvPr id="11" name="Rounded Rectangle 10"/>
          <p:cNvSpPr/>
          <p:nvPr/>
        </p:nvSpPr>
        <p:spPr>
          <a:xfrm>
            <a:off x="7999171" y="49459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Retire Asset</a:t>
            </a:r>
          </a:p>
        </p:txBody>
      </p:sp>
      <p:sp>
        <p:nvSpPr>
          <p:cNvPr id="12" name="Rounded Rectangle 11"/>
          <p:cNvSpPr/>
          <p:nvPr/>
        </p:nvSpPr>
        <p:spPr>
          <a:xfrm>
            <a:off x="5234025" y="30367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Associate Product with Asset</a:t>
            </a:r>
          </a:p>
        </p:txBody>
      </p:sp>
      <p:sp>
        <p:nvSpPr>
          <p:cNvPr id="13" name="Rounded Rectangle 12"/>
          <p:cNvSpPr/>
          <p:nvPr/>
        </p:nvSpPr>
        <p:spPr>
          <a:xfrm>
            <a:off x="10624413" y="25923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Product</a:t>
            </a:r>
          </a:p>
        </p:txBody>
      </p:sp>
      <p:sp>
        <p:nvSpPr>
          <p:cNvPr id="14" name="Rounded Rectangle 13"/>
          <p:cNvSpPr/>
          <p:nvPr/>
        </p:nvSpPr>
        <p:spPr>
          <a:xfrm>
            <a:off x="10624413" y="38926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Asset</a:t>
            </a:r>
          </a:p>
        </p:txBody>
      </p:sp>
      <p:sp>
        <p:nvSpPr>
          <p:cNvPr id="15" name="Rounded Rectangle 14"/>
          <p:cNvSpPr/>
          <p:nvPr/>
        </p:nvSpPr>
        <p:spPr>
          <a:xfrm>
            <a:off x="7949793" y="43369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Asset</a:t>
            </a:r>
          </a:p>
        </p:txBody>
      </p:sp>
      <p:sp>
        <p:nvSpPr>
          <p:cNvPr id="16" name="Rounded Rectangle 15"/>
          <p:cNvSpPr/>
          <p:nvPr/>
        </p:nvSpPr>
        <p:spPr>
          <a:xfrm>
            <a:off x="5283403" y="22795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Custom Product Catalog</a:t>
            </a:r>
          </a:p>
        </p:txBody>
      </p:sp>
      <p:sp>
        <p:nvSpPr>
          <p:cNvPr id="17" name="Rounded Rectangle 16"/>
          <p:cNvSpPr/>
          <p:nvPr/>
        </p:nvSpPr>
        <p:spPr>
          <a:xfrm>
            <a:off x="2172614"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 Catalog</a:t>
            </a:r>
          </a:p>
        </p:txBody>
      </p:sp>
      <p:sp>
        <p:nvSpPr>
          <p:cNvPr id="18" name="Rounded Rectangle 17"/>
          <p:cNvSpPr/>
          <p:nvPr/>
        </p:nvSpPr>
        <p:spPr>
          <a:xfrm>
            <a:off x="6912864" y="22795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Retire Product Catalog</a:t>
            </a:r>
          </a:p>
        </p:txBody>
      </p:sp>
      <p:sp>
        <p:nvSpPr>
          <p:cNvPr id="19" name="Rounded Rectangle 18"/>
          <p:cNvSpPr/>
          <p:nvPr/>
        </p:nvSpPr>
        <p:spPr>
          <a:xfrm>
            <a:off x="7999171" y="12920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Product Catalog</a:t>
            </a:r>
          </a:p>
        </p:txBody>
      </p:sp>
      <p:sp>
        <p:nvSpPr>
          <p:cNvPr id="20" name="Rounded Rectangle 19"/>
          <p:cNvSpPr/>
          <p:nvPr/>
        </p:nvSpPr>
        <p:spPr>
          <a:xfrm>
            <a:off x="10624413"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Product Catalog</a:t>
            </a:r>
          </a:p>
        </p:txBody>
      </p:sp>
      <p:sp>
        <p:nvSpPr>
          <p:cNvPr id="21" name="Rounded Rectangle 20"/>
          <p:cNvSpPr/>
          <p:nvPr/>
        </p:nvSpPr>
        <p:spPr>
          <a:xfrm>
            <a:off x="2172614" y="52916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Content</a:t>
            </a:r>
          </a:p>
        </p:txBody>
      </p:sp>
      <p:sp>
        <p:nvSpPr>
          <p:cNvPr id="22" name="Rounded Rectangle 21"/>
          <p:cNvSpPr/>
          <p:nvPr/>
        </p:nvSpPr>
        <p:spPr>
          <a:xfrm>
            <a:off x="7949793" y="57360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Content</a:t>
            </a:r>
          </a:p>
        </p:txBody>
      </p:sp>
      <p:sp>
        <p:nvSpPr>
          <p:cNvPr id="23" name="Rounded Rectangle 22"/>
          <p:cNvSpPr/>
          <p:nvPr/>
        </p:nvSpPr>
        <p:spPr>
          <a:xfrm>
            <a:off x="10624413" y="52916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Content</a:t>
            </a:r>
          </a:p>
        </p:txBody>
      </p:sp>
      <p:sp>
        <p:nvSpPr>
          <p:cNvPr id="24" name="Rounded Rectangle 23"/>
          <p:cNvSpPr/>
          <p:nvPr/>
        </p:nvSpPr>
        <p:spPr>
          <a:xfrm>
            <a:off x="7999171" y="63285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Retire Content</a:t>
            </a:r>
          </a:p>
        </p:txBody>
      </p:sp>
      <p:sp>
        <p:nvSpPr>
          <p:cNvPr id="25" name="Rounded Rectangle 24"/>
          <p:cNvSpPr/>
          <p:nvPr/>
        </p:nvSpPr>
        <p:spPr>
          <a:xfrm>
            <a:off x="12146889"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Create Content</a:t>
            </a:r>
          </a:p>
        </p:txBody>
      </p:sp>
      <p:sp>
        <p:nvSpPr>
          <p:cNvPr id="26" name="Rounded Rectangle 25"/>
          <p:cNvSpPr/>
          <p:nvPr/>
        </p:nvSpPr>
        <p:spPr>
          <a:xfrm>
            <a:off x="10624413" y="18352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a:t>
            </a:r>
          </a:p>
        </p:txBody>
      </p:sp>
      <p:sp>
        <p:nvSpPr>
          <p:cNvPr id="27" name="Rounded Rectangle 26"/>
          <p:cNvSpPr/>
          <p:nvPr/>
        </p:nvSpPr>
        <p:spPr>
          <a:xfrm>
            <a:off x="10624413"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Catalog</a:t>
            </a:r>
          </a:p>
        </p:txBody>
      </p:sp>
      <p:sp>
        <p:nvSpPr>
          <p:cNvPr id="28" name="Rounded Rectangle 27"/>
          <p:cNvSpPr/>
          <p:nvPr/>
        </p:nvSpPr>
        <p:spPr>
          <a:xfrm>
            <a:off x="10624413"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a:t>
            </a:r>
          </a:p>
        </p:txBody>
      </p:sp>
      <p:sp>
        <p:nvSpPr>
          <p:cNvPr id="29" name="Rounded Rectangle 28"/>
          <p:cNvSpPr/>
          <p:nvPr/>
        </p:nvSpPr>
        <p:spPr>
          <a:xfrm>
            <a:off x="10624413" y="464149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Content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1.1 Create or Identify Party</a:t>
            </a:r>
          </a:p>
        </p:txBody>
      </p:sp>
      <p:sp>
        <p:nvSpPr>
          <p:cNvPr id="3" name="Rounded Rectangle 2"/>
          <p:cNvSpPr/>
          <p:nvPr/>
        </p:nvSpPr>
        <p:spPr>
          <a:xfrm>
            <a:off x="3357676"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Assign Contract to Trade Partner Account</a:t>
            </a:r>
          </a:p>
        </p:txBody>
      </p:sp>
      <p:sp>
        <p:nvSpPr>
          <p:cNvPr id="4" name="Rounded Rectangle 3"/>
          <p:cNvSpPr/>
          <p:nvPr/>
        </p:nvSpPr>
        <p:spPr>
          <a:xfrm>
            <a:off x="4839004"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Disable Guest Account</a:t>
            </a:r>
          </a:p>
        </p:txBody>
      </p:sp>
      <p:sp>
        <p:nvSpPr>
          <p:cNvPr id="5" name="Rounded Rectangle 4"/>
          <p:cNvSpPr/>
          <p:nvPr/>
        </p:nvSpPr>
        <p:spPr>
          <a:xfrm>
            <a:off x="4839004" y="54809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Disable Trade Partner Account</a:t>
            </a:r>
          </a:p>
        </p:txBody>
      </p:sp>
      <p:sp>
        <p:nvSpPr>
          <p:cNvPr id="6" name="Rounded Rectangle 5"/>
          <p:cNvSpPr/>
          <p:nvPr/>
        </p:nvSpPr>
        <p:spPr>
          <a:xfrm>
            <a:off x="6320332"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Disable Trade Partner Contract</a:t>
            </a:r>
          </a:p>
        </p:txBody>
      </p:sp>
      <p:sp>
        <p:nvSpPr>
          <p:cNvPr id="7" name="Rounded Rectangle 6"/>
          <p:cNvSpPr/>
          <p:nvPr/>
        </p:nvSpPr>
        <p:spPr>
          <a:xfrm>
            <a:off x="3357676" y="39008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Trade Partner Account</a:t>
            </a:r>
          </a:p>
        </p:txBody>
      </p:sp>
      <p:sp>
        <p:nvSpPr>
          <p:cNvPr id="8" name="Rounded Rectangle 7"/>
          <p:cNvSpPr/>
          <p:nvPr/>
        </p:nvSpPr>
        <p:spPr>
          <a:xfrm>
            <a:off x="1892807"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Guest Account</a:t>
            </a:r>
          </a:p>
        </p:txBody>
      </p:sp>
      <p:sp>
        <p:nvSpPr>
          <p:cNvPr id="9" name="Rounded Rectangle 8"/>
          <p:cNvSpPr/>
          <p:nvPr/>
        </p:nvSpPr>
        <p:spPr>
          <a:xfrm>
            <a:off x="6320332"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Guest Profile</a:t>
            </a:r>
          </a:p>
        </p:txBody>
      </p:sp>
      <p:sp>
        <p:nvSpPr>
          <p:cNvPr id="10" name="Rounded Rectangle 9"/>
          <p:cNvSpPr/>
          <p:nvPr/>
        </p:nvSpPr>
        <p:spPr>
          <a:xfrm>
            <a:off x="1892807" y="39008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Trade Partner Account</a:t>
            </a:r>
          </a:p>
        </p:txBody>
      </p:sp>
      <p:sp>
        <p:nvSpPr>
          <p:cNvPr id="11" name="Rounded Rectangle 10"/>
          <p:cNvSpPr/>
          <p:nvPr/>
        </p:nvSpPr>
        <p:spPr>
          <a:xfrm>
            <a:off x="1892807" y="59253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Trade Partner Contract</a:t>
            </a:r>
          </a:p>
        </p:txBody>
      </p:sp>
      <p:sp>
        <p:nvSpPr>
          <p:cNvPr id="12" name="Rounded Rectangle 11"/>
          <p:cNvSpPr/>
          <p:nvPr/>
        </p:nvSpPr>
        <p:spPr>
          <a:xfrm>
            <a:off x="6320332"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Trade Partner Profile</a:t>
            </a:r>
          </a:p>
        </p:txBody>
      </p:sp>
      <p:sp>
        <p:nvSpPr>
          <p:cNvPr id="13" name="Rounded Rectangle 12"/>
          <p:cNvSpPr/>
          <p:nvPr/>
        </p:nvSpPr>
        <p:spPr>
          <a:xfrm>
            <a:off x="6320332"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Disable Guest Profile</a:t>
            </a:r>
          </a:p>
        </p:txBody>
      </p:sp>
      <p:sp>
        <p:nvSpPr>
          <p:cNvPr id="14" name="Rounded Rectangle 13"/>
          <p:cNvSpPr/>
          <p:nvPr/>
        </p:nvSpPr>
        <p:spPr>
          <a:xfrm>
            <a:off x="6320332" y="30038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Disable Partner Profile</a:t>
            </a:r>
          </a:p>
        </p:txBody>
      </p:sp>
      <p:sp>
        <p:nvSpPr>
          <p:cNvPr id="15" name="Rounded Rectangle 14"/>
          <p:cNvSpPr/>
          <p:nvPr/>
        </p:nvSpPr>
        <p:spPr>
          <a:xfrm>
            <a:off x="9628632"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Identify Guest Profile</a:t>
            </a:r>
          </a:p>
        </p:txBody>
      </p:sp>
      <p:sp>
        <p:nvSpPr>
          <p:cNvPr id="16" name="Rounded Rectangle 15"/>
          <p:cNvSpPr/>
          <p:nvPr/>
        </p:nvSpPr>
        <p:spPr>
          <a:xfrm>
            <a:off x="9628632"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Identify Trade Partner Profile</a:t>
            </a:r>
          </a:p>
        </p:txBody>
      </p:sp>
      <p:sp>
        <p:nvSpPr>
          <p:cNvPr id="17" name="Rounded Rectangle 16"/>
          <p:cNvSpPr/>
          <p:nvPr/>
        </p:nvSpPr>
        <p:spPr>
          <a:xfrm>
            <a:off x="4839004"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Guest Account</a:t>
            </a:r>
          </a:p>
        </p:txBody>
      </p:sp>
      <p:sp>
        <p:nvSpPr>
          <p:cNvPr id="18" name="Rounded Rectangle 17"/>
          <p:cNvSpPr/>
          <p:nvPr/>
        </p:nvSpPr>
        <p:spPr>
          <a:xfrm>
            <a:off x="6320332"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Guest Profile</a:t>
            </a:r>
          </a:p>
        </p:txBody>
      </p:sp>
      <p:sp>
        <p:nvSpPr>
          <p:cNvPr id="19" name="Rounded Rectangle 18"/>
          <p:cNvSpPr/>
          <p:nvPr/>
        </p:nvSpPr>
        <p:spPr>
          <a:xfrm>
            <a:off x="4839004"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Trade Partner Account</a:t>
            </a:r>
          </a:p>
        </p:txBody>
      </p:sp>
      <p:sp>
        <p:nvSpPr>
          <p:cNvPr id="20" name="Rounded Rectangle 19"/>
          <p:cNvSpPr/>
          <p:nvPr/>
        </p:nvSpPr>
        <p:spPr>
          <a:xfrm>
            <a:off x="6320332" y="59253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Trade Partner Contract</a:t>
            </a:r>
          </a:p>
        </p:txBody>
      </p:sp>
      <p:sp>
        <p:nvSpPr>
          <p:cNvPr id="21" name="Rounded Rectangle 20"/>
          <p:cNvSpPr/>
          <p:nvPr/>
        </p:nvSpPr>
        <p:spPr>
          <a:xfrm>
            <a:off x="6320332"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Trade Partner Profile</a:t>
            </a:r>
          </a:p>
        </p:txBody>
      </p:sp>
      <p:sp>
        <p:nvSpPr>
          <p:cNvPr id="22" name="Rounded Rectangle 21"/>
          <p:cNvSpPr/>
          <p:nvPr/>
        </p:nvSpPr>
        <p:spPr>
          <a:xfrm>
            <a:off x="197510" y="-493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Party</a:t>
            </a:r>
          </a:p>
        </p:txBody>
      </p:sp>
      <p:sp>
        <p:nvSpPr>
          <p:cNvPr id="23" name="Rounded Rectangle 22"/>
          <p:cNvSpPr/>
          <p:nvPr/>
        </p:nvSpPr>
        <p:spPr>
          <a:xfrm>
            <a:off x="9678009" y="-493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Create Party</a:t>
            </a:r>
          </a:p>
        </p:txBody>
      </p:sp>
      <p:sp>
        <p:nvSpPr>
          <p:cNvPr id="24" name="Rounded Rectangle 23"/>
          <p:cNvSpPr/>
          <p:nvPr/>
        </p:nvSpPr>
        <p:spPr>
          <a:xfrm>
            <a:off x="7900416"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Trade Partner Account</a:t>
            </a:r>
          </a:p>
        </p:txBody>
      </p:sp>
      <p:sp>
        <p:nvSpPr>
          <p:cNvPr id="25" name="Rounded Rectangle 24"/>
          <p:cNvSpPr/>
          <p:nvPr/>
        </p:nvSpPr>
        <p:spPr>
          <a:xfrm>
            <a:off x="7900416"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Guest Profile</a:t>
            </a:r>
          </a:p>
        </p:txBody>
      </p:sp>
      <p:sp>
        <p:nvSpPr>
          <p:cNvPr id="26" name="Rounded Rectangle 25"/>
          <p:cNvSpPr/>
          <p:nvPr/>
        </p:nvSpPr>
        <p:spPr>
          <a:xfrm>
            <a:off x="7900416"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Guest Account</a:t>
            </a:r>
          </a:p>
        </p:txBody>
      </p:sp>
      <p:sp>
        <p:nvSpPr>
          <p:cNvPr id="27" name="Rounded Rectangle 26"/>
          <p:cNvSpPr/>
          <p:nvPr/>
        </p:nvSpPr>
        <p:spPr>
          <a:xfrm>
            <a:off x="7900416"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Trade Partner Profile</a:t>
            </a:r>
          </a:p>
        </p:txBody>
      </p:sp>
      <p:sp>
        <p:nvSpPr>
          <p:cNvPr id="28" name="Rounded Rectangle 27"/>
          <p:cNvSpPr/>
          <p:nvPr/>
        </p:nvSpPr>
        <p:spPr>
          <a:xfrm>
            <a:off x="9678009"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Identify Profile</a:t>
            </a:r>
          </a:p>
        </p:txBody>
      </p:sp>
      <p:sp>
        <p:nvSpPr>
          <p:cNvPr id="29" name="Rounded Rectangle 28"/>
          <p:cNvSpPr/>
          <p:nvPr/>
        </p:nvSpPr>
        <p:spPr>
          <a:xfrm>
            <a:off x="7949793"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Account</a:t>
            </a:r>
          </a:p>
        </p:txBody>
      </p:sp>
      <p:sp>
        <p:nvSpPr>
          <p:cNvPr id="30" name="Rounded Rectangle 29"/>
          <p:cNvSpPr/>
          <p:nvPr/>
        </p:nvSpPr>
        <p:spPr>
          <a:xfrm>
            <a:off x="7949793"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Profile</a:t>
            </a:r>
          </a:p>
        </p:txBody>
      </p:sp>
      <p:sp>
        <p:nvSpPr>
          <p:cNvPr id="31" name="Rounded Rectangle 30"/>
          <p:cNvSpPr/>
          <p:nvPr/>
        </p:nvSpPr>
        <p:spPr>
          <a:xfrm>
            <a:off x="7949793" y="57278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Trade Partner Account</a:t>
            </a:r>
          </a:p>
        </p:txBody>
      </p:sp>
      <p:sp>
        <p:nvSpPr>
          <p:cNvPr id="32" name="Rounded Rectangle 31"/>
          <p:cNvSpPr/>
          <p:nvPr/>
        </p:nvSpPr>
        <p:spPr>
          <a:xfrm>
            <a:off x="8394192" y="38020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Trade Partner Profile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Requests Offers for Reservation</a:t>
            </a:r>
          </a:p>
        </p:txBody>
      </p:sp>
      <p:sp>
        <p:nvSpPr>
          <p:cNvPr id="3" name="Rounded Rectangle 2"/>
          <p:cNvSpPr/>
          <p:nvPr/>
        </p:nvSpPr>
        <p:spPr>
          <a:xfrm>
            <a:off x="98755"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Request Offers </a:t>
            </a:r>
          </a:p>
        </p:txBody>
      </p:sp>
      <p:sp>
        <p:nvSpPr>
          <p:cNvPr id="4" name="Rounded Rectangle 3"/>
          <p:cNvSpPr/>
          <p:nvPr/>
        </p:nvSpPr>
        <p:spPr>
          <a:xfrm>
            <a:off x="7505395"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Request Offers </a:t>
            </a:r>
          </a:p>
        </p:txBody>
      </p:sp>
      <p:sp>
        <p:nvSpPr>
          <p:cNvPr id="5" name="Rounded Rectangle 4"/>
          <p:cNvSpPr/>
          <p:nvPr/>
        </p:nvSpPr>
        <p:spPr>
          <a:xfrm>
            <a:off x="5629046"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6" name="Rounded Rectangle 5"/>
          <p:cNvSpPr/>
          <p:nvPr/>
        </p:nvSpPr>
        <p:spPr>
          <a:xfrm>
            <a:off x="2863900"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Shopping Session</a:t>
            </a:r>
          </a:p>
        </p:txBody>
      </p:sp>
      <p:sp>
        <p:nvSpPr>
          <p:cNvPr id="7" name="Rounded Rectangle 6"/>
          <p:cNvSpPr/>
          <p:nvPr/>
        </p:nvSpPr>
        <p:spPr>
          <a:xfrm>
            <a:off x="1185062" y="25594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Asset Inventory</a:t>
            </a:r>
          </a:p>
        </p:txBody>
      </p:sp>
      <p:sp>
        <p:nvSpPr>
          <p:cNvPr id="8" name="Rounded Rectangle 7"/>
          <p:cNvSpPr/>
          <p:nvPr/>
        </p:nvSpPr>
        <p:spPr>
          <a:xfrm>
            <a:off x="5629046" y="25758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Price for Profile</a:t>
            </a:r>
          </a:p>
        </p:txBody>
      </p:sp>
      <p:sp>
        <p:nvSpPr>
          <p:cNvPr id="9" name="Rounded Rectangle 8"/>
          <p:cNvSpPr/>
          <p:nvPr/>
        </p:nvSpPr>
        <p:spPr>
          <a:xfrm>
            <a:off x="5629046"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Record Offer</a:t>
            </a:r>
          </a:p>
        </p:txBody>
      </p:sp>
      <p:sp>
        <p:nvSpPr>
          <p:cNvPr id="10" name="Rounded Rectangle 9"/>
          <p:cNvSpPr/>
          <p:nvPr/>
        </p:nvSpPr>
        <p:spPr>
          <a:xfrm>
            <a:off x="4345228" y="25758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Eligibility for Profile</a:t>
            </a:r>
          </a:p>
        </p:txBody>
      </p:sp>
      <p:sp>
        <p:nvSpPr>
          <p:cNvPr id="11" name="Rounded Rectangle 10"/>
          <p:cNvSpPr/>
          <p:nvPr/>
        </p:nvSpPr>
        <p:spPr>
          <a:xfrm>
            <a:off x="2863900" y="25594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Inventory</a:t>
            </a:r>
          </a:p>
        </p:txBody>
      </p:sp>
      <p:sp>
        <p:nvSpPr>
          <p:cNvPr id="12" name="Rounded Rectangle 11"/>
          <p:cNvSpPr/>
          <p:nvPr/>
        </p:nvSpPr>
        <p:spPr>
          <a:xfrm>
            <a:off x="4345228"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Package Sale Rules</a:t>
            </a:r>
          </a:p>
        </p:txBody>
      </p:sp>
      <p:sp>
        <p:nvSpPr>
          <p:cNvPr id="13" name="Rounded Rectangle 12"/>
          <p:cNvSpPr/>
          <p:nvPr/>
        </p:nvSpPr>
        <p:spPr>
          <a:xfrm>
            <a:off x="2863900" y="44192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Asset Schedule</a:t>
            </a:r>
          </a:p>
        </p:txBody>
      </p:sp>
      <p:sp>
        <p:nvSpPr>
          <p:cNvPr id="14" name="Rounded Rectangle 13"/>
          <p:cNvSpPr/>
          <p:nvPr/>
        </p:nvSpPr>
        <p:spPr>
          <a:xfrm>
            <a:off x="2863900"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Request Offers</a:t>
            </a:r>
          </a:p>
        </p:txBody>
      </p:sp>
      <p:sp>
        <p:nvSpPr>
          <p:cNvPr id="15" name="Rounded Rectangle 14"/>
          <p:cNvSpPr/>
          <p:nvPr/>
        </p:nvSpPr>
        <p:spPr>
          <a:xfrm>
            <a:off x="2863900"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Profile</a:t>
            </a:r>
          </a:p>
        </p:txBody>
      </p:sp>
      <p:sp>
        <p:nvSpPr>
          <p:cNvPr id="16" name="Rounded Rectangle 15"/>
          <p:cNvSpPr/>
          <p:nvPr/>
        </p:nvSpPr>
        <p:spPr>
          <a:xfrm>
            <a:off x="1687068" y="39419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Trim</a:t>
            </a:r>
          </a:p>
        </p:txBody>
      </p:sp>
      <p:sp>
        <p:nvSpPr>
          <p:cNvPr id="17" name="Rounded Rectangle 16"/>
          <p:cNvSpPr/>
          <p:nvPr/>
        </p:nvSpPr>
        <p:spPr>
          <a:xfrm>
            <a:off x="1687068" y="33000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Boxed</a:t>
            </a:r>
          </a:p>
        </p:txBody>
      </p:sp>
      <p:sp>
        <p:nvSpPr>
          <p:cNvPr id="18" name="Rounded Rectangle 17"/>
          <p:cNvSpPr/>
          <p:nvPr/>
        </p:nvSpPr>
        <p:spPr>
          <a:xfrm>
            <a:off x="5629046" y="346466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Bid Price </a:t>
            </a:r>
          </a:p>
        </p:txBody>
      </p:sp>
      <p:sp>
        <p:nvSpPr>
          <p:cNvPr id="19" name="Rounded Rectangle 18"/>
          <p:cNvSpPr/>
          <p:nvPr/>
        </p:nvSpPr>
        <p:spPr>
          <a:xfrm>
            <a:off x="5629046" y="42300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Authorization Inventory</a:t>
            </a:r>
          </a:p>
        </p:txBody>
      </p:sp>
      <p:sp>
        <p:nvSpPr>
          <p:cNvPr id="20" name="Rounded Rectangle 19"/>
          <p:cNvSpPr/>
          <p:nvPr/>
        </p:nvSpPr>
        <p:spPr>
          <a:xfrm>
            <a:off x="7167981" y="59993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Transformed Fare</a:t>
            </a:r>
          </a:p>
        </p:txBody>
      </p:sp>
      <p:sp>
        <p:nvSpPr>
          <p:cNvPr id="21" name="Rounded Rectangle 20"/>
          <p:cNvSpPr/>
          <p:nvPr/>
        </p:nvSpPr>
        <p:spPr>
          <a:xfrm>
            <a:off x="7669987" y="66248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Netting Sequence</a:t>
            </a:r>
          </a:p>
        </p:txBody>
      </p:sp>
      <p:sp>
        <p:nvSpPr>
          <p:cNvPr id="22" name="Rounded Rectangle 21"/>
          <p:cNvSpPr/>
          <p:nvPr/>
        </p:nvSpPr>
        <p:spPr>
          <a:xfrm>
            <a:off x="6320332" y="5044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Deterministic Control Model</a:t>
            </a:r>
          </a:p>
        </p:txBody>
      </p:sp>
      <p:sp>
        <p:nvSpPr>
          <p:cNvPr id="23" name="Rounded Rectangle 22"/>
          <p:cNvSpPr/>
          <p:nvPr/>
        </p:nvSpPr>
        <p:spPr>
          <a:xfrm>
            <a:off x="7563002" y="5044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Stochastic Control Model</a:t>
            </a:r>
          </a:p>
        </p:txBody>
      </p:sp>
      <p:sp>
        <p:nvSpPr>
          <p:cNvPr id="24" name="Rounded Rectangle 23"/>
          <p:cNvSpPr/>
          <p:nvPr/>
        </p:nvSpPr>
        <p:spPr>
          <a:xfrm>
            <a:off x="7011619" y="42300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Optimized Control Model</a:t>
            </a:r>
          </a:p>
        </p:txBody>
      </p:sp>
      <p:sp>
        <p:nvSpPr>
          <p:cNvPr id="25" name="Rounded Rectangle 24"/>
          <p:cNvSpPr/>
          <p:nvPr/>
        </p:nvSpPr>
        <p:spPr>
          <a:xfrm>
            <a:off x="395020" y="33000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26" name="Rounded Rectangle 25"/>
          <p:cNvSpPr/>
          <p:nvPr/>
        </p:nvSpPr>
        <p:spPr>
          <a:xfrm>
            <a:off x="1481328"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Reservation</a:t>
            </a:r>
          </a:p>
        </p:txBody>
      </p:sp>
      <p:sp>
        <p:nvSpPr>
          <p:cNvPr id="27" name="Rounded Rectangle 26"/>
          <p:cNvSpPr/>
          <p:nvPr/>
        </p:nvSpPr>
        <p:spPr>
          <a:xfrm>
            <a:off x="1481328"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28" name="Rounded Rectangle 27"/>
          <p:cNvSpPr/>
          <p:nvPr/>
        </p:nvSpPr>
        <p:spPr>
          <a:xfrm>
            <a:off x="6608368" y="66248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 Allotment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0.2 Create Supplier Scenario</a:t>
            </a:r>
          </a:p>
        </p:txBody>
      </p:sp>
      <p:sp>
        <p:nvSpPr>
          <p:cNvPr id="3" name="Rounded Rectangle 2"/>
          <p:cNvSpPr/>
          <p:nvPr/>
        </p:nvSpPr>
        <p:spPr>
          <a:xfrm>
            <a:off x="6270955" y="16047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Supplier Account </a:t>
            </a:r>
          </a:p>
        </p:txBody>
      </p:sp>
      <p:sp>
        <p:nvSpPr>
          <p:cNvPr id="4" name="Rounded Rectangle 3"/>
          <p:cNvSpPr/>
          <p:nvPr/>
        </p:nvSpPr>
        <p:spPr>
          <a:xfrm>
            <a:off x="4690872" y="24524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Assign Purchase Agreement to Supplier Account</a:t>
            </a:r>
          </a:p>
        </p:txBody>
      </p:sp>
      <p:sp>
        <p:nvSpPr>
          <p:cNvPr id="5" name="Rounded Rectangle 4"/>
          <p:cNvSpPr/>
          <p:nvPr/>
        </p:nvSpPr>
        <p:spPr>
          <a:xfrm>
            <a:off x="1580083" y="24688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Purchase Contract</a:t>
            </a:r>
          </a:p>
        </p:txBody>
      </p:sp>
      <p:sp>
        <p:nvSpPr>
          <p:cNvPr id="6" name="Rounded Rectangle 5"/>
          <p:cNvSpPr/>
          <p:nvPr/>
        </p:nvSpPr>
        <p:spPr>
          <a:xfrm>
            <a:off x="1629460" y="16047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Supplier Account</a:t>
            </a:r>
          </a:p>
        </p:txBody>
      </p:sp>
      <p:sp>
        <p:nvSpPr>
          <p:cNvPr id="7" name="Rounded Rectangle 6"/>
          <p:cNvSpPr/>
          <p:nvPr/>
        </p:nvSpPr>
        <p:spPr>
          <a:xfrm>
            <a:off x="6270955" y="24524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Supplier Account</a:t>
            </a:r>
          </a:p>
        </p:txBody>
      </p:sp>
      <p:sp>
        <p:nvSpPr>
          <p:cNvPr id="8" name="Rounded Rectangle 7"/>
          <p:cNvSpPr/>
          <p:nvPr/>
        </p:nvSpPr>
        <p:spPr>
          <a:xfrm>
            <a:off x="6270955" y="32836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Supplier Account</a:t>
            </a:r>
          </a:p>
        </p:txBody>
      </p:sp>
      <p:sp>
        <p:nvSpPr>
          <p:cNvPr id="9" name="Rounded Rectangle 8"/>
          <p:cNvSpPr/>
          <p:nvPr/>
        </p:nvSpPr>
        <p:spPr>
          <a:xfrm>
            <a:off x="4690872" y="16047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Supplier Account Setup</a:t>
            </a:r>
          </a:p>
        </p:txBody>
      </p:sp>
      <p:sp>
        <p:nvSpPr>
          <p:cNvPr id="10" name="Rounded Rectangle 9"/>
          <p:cNvSpPr/>
          <p:nvPr/>
        </p:nvSpPr>
        <p:spPr>
          <a:xfrm>
            <a:off x="49377" y="16047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Supplier</a:t>
            </a:r>
          </a:p>
        </p:txBody>
      </p:sp>
      <p:sp>
        <p:nvSpPr>
          <p:cNvPr id="11" name="Rounded Rectangle 10"/>
          <p:cNvSpPr/>
          <p:nvPr/>
        </p:nvSpPr>
        <p:spPr>
          <a:xfrm>
            <a:off x="7851038" y="16047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Create Supplier</a:t>
            </a:r>
          </a:p>
        </p:txBody>
      </p:sp>
      <p:sp>
        <p:nvSpPr>
          <p:cNvPr id="12" name="Rounded Rectangle 11"/>
          <p:cNvSpPr/>
          <p:nvPr/>
        </p:nvSpPr>
        <p:spPr>
          <a:xfrm>
            <a:off x="3209544" y="24771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Purchase Agreement</a:t>
            </a:r>
          </a:p>
        </p:txBody>
      </p:sp>
      <p:sp>
        <p:nvSpPr>
          <p:cNvPr id="13" name="Rounded Rectangle 12"/>
          <p:cNvSpPr/>
          <p:nvPr/>
        </p:nvSpPr>
        <p:spPr>
          <a:xfrm>
            <a:off x="3209544" y="34811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Contract</a:t>
            </a:r>
          </a:p>
        </p:txBody>
      </p:sp>
      <p:sp>
        <p:nvSpPr>
          <p:cNvPr id="14" name="Rounded Rectangle 13"/>
          <p:cNvSpPr/>
          <p:nvPr/>
        </p:nvSpPr>
        <p:spPr>
          <a:xfrm>
            <a:off x="1629460" y="6912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Account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Check Inventory Availability</a:t>
            </a:r>
          </a:p>
        </p:txBody>
      </p:sp>
      <p:sp>
        <p:nvSpPr>
          <p:cNvPr id="3" name="Rounded Rectangle 2"/>
          <p:cNvSpPr/>
          <p:nvPr/>
        </p:nvSpPr>
        <p:spPr>
          <a:xfrm>
            <a:off x="790041" y="14977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Inventory Availability</a:t>
            </a:r>
          </a:p>
        </p:txBody>
      </p:sp>
      <p:sp>
        <p:nvSpPr>
          <p:cNvPr id="4" name="Rounded Rectangle 3"/>
          <p:cNvSpPr/>
          <p:nvPr/>
        </p:nvSpPr>
        <p:spPr>
          <a:xfrm>
            <a:off x="6814108" y="14977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Check Inventory Availability</a:t>
            </a:r>
          </a:p>
        </p:txBody>
      </p:sp>
      <p:sp>
        <p:nvSpPr>
          <p:cNvPr id="5" name="Rounded Rectangle 4"/>
          <p:cNvSpPr/>
          <p:nvPr/>
        </p:nvSpPr>
        <p:spPr>
          <a:xfrm>
            <a:off x="3653942" y="10122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Block Inventory</a:t>
            </a:r>
          </a:p>
        </p:txBody>
      </p:sp>
      <p:sp>
        <p:nvSpPr>
          <p:cNvPr id="6" name="Rounded Rectangle 5"/>
          <p:cNvSpPr/>
          <p:nvPr/>
        </p:nvSpPr>
        <p:spPr>
          <a:xfrm>
            <a:off x="5431536" y="140726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Free Sell Inventory</a:t>
            </a:r>
          </a:p>
        </p:txBody>
      </p:sp>
      <p:sp>
        <p:nvSpPr>
          <p:cNvPr id="7" name="Rounded Rectangle 6"/>
          <p:cNvSpPr/>
          <p:nvPr/>
        </p:nvSpPr>
        <p:spPr>
          <a:xfrm>
            <a:off x="3653942" y="229605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Block</a:t>
            </a:r>
          </a:p>
        </p:txBody>
      </p:sp>
      <p:sp>
        <p:nvSpPr>
          <p:cNvPr id="8" name="Rounded Rectangle 7"/>
          <p:cNvSpPr/>
          <p:nvPr/>
        </p:nvSpPr>
        <p:spPr>
          <a:xfrm>
            <a:off x="5431536" y="229605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Free Sell</a:t>
            </a:r>
          </a:p>
        </p:txBody>
      </p:sp>
      <p:sp>
        <p:nvSpPr>
          <p:cNvPr id="9" name="Rounded Rectangle 8"/>
          <p:cNvSpPr/>
          <p:nvPr/>
        </p:nvSpPr>
        <p:spPr>
          <a:xfrm>
            <a:off x="2172614" y="140726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Rules from Profile &amp; Account</a:t>
            </a:r>
          </a:p>
        </p:txBody>
      </p:sp>
      <p:sp>
        <p:nvSpPr>
          <p:cNvPr id="10" name="Rounded Rectangle 9"/>
          <p:cNvSpPr/>
          <p:nvPr/>
        </p:nvSpPr>
        <p:spPr>
          <a:xfrm>
            <a:off x="5431536"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a:t>
            </a:r>
          </a:p>
        </p:txBody>
      </p:sp>
      <p:sp>
        <p:nvSpPr>
          <p:cNvPr id="11" name="Rounded Rectangle 10"/>
          <p:cNvSpPr/>
          <p:nvPr/>
        </p:nvSpPr>
        <p:spPr>
          <a:xfrm>
            <a:off x="4147718"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Agency</a:t>
            </a:r>
          </a:p>
        </p:txBody>
      </p:sp>
      <p:sp>
        <p:nvSpPr>
          <p:cNvPr id="12" name="Rounded Rectangle 11"/>
          <p:cNvSpPr/>
          <p:nvPr/>
        </p:nvSpPr>
        <p:spPr>
          <a:xfrm>
            <a:off x="2962656"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Group</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Party BELA</a:t>
            </a:r>
          </a:p>
        </p:txBody>
      </p:sp>
      <p:sp>
        <p:nvSpPr>
          <p:cNvPr id="3" name="Rounded Rectangle 2"/>
          <p:cNvSpPr/>
          <p:nvPr/>
        </p:nvSpPr>
        <p:spPr>
          <a:xfrm>
            <a:off x="98755"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Guest Account</a:t>
            </a:r>
          </a:p>
        </p:txBody>
      </p:sp>
      <p:sp>
        <p:nvSpPr>
          <p:cNvPr id="4" name="Rounded Rectangle 3"/>
          <p:cNvSpPr/>
          <p:nvPr/>
        </p:nvSpPr>
        <p:spPr>
          <a:xfrm>
            <a:off x="123444" y="611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Trade Partner Contract</a:t>
            </a:r>
          </a:p>
        </p:txBody>
      </p:sp>
      <p:sp>
        <p:nvSpPr>
          <p:cNvPr id="5" name="Rounded Rectangle 4"/>
          <p:cNvSpPr/>
          <p:nvPr/>
        </p:nvSpPr>
        <p:spPr>
          <a:xfrm>
            <a:off x="98755" y="40407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Trade Partner Account</a:t>
            </a:r>
          </a:p>
        </p:txBody>
      </p:sp>
      <p:sp>
        <p:nvSpPr>
          <p:cNvPr id="6" name="Rounded Rectangle 5"/>
          <p:cNvSpPr/>
          <p:nvPr/>
        </p:nvSpPr>
        <p:spPr>
          <a:xfrm>
            <a:off x="1506016" y="27569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Guest Profile</a:t>
            </a:r>
          </a:p>
        </p:txBody>
      </p:sp>
      <p:sp>
        <p:nvSpPr>
          <p:cNvPr id="7" name="Rounded Rectangle 6"/>
          <p:cNvSpPr/>
          <p:nvPr/>
        </p:nvSpPr>
        <p:spPr>
          <a:xfrm>
            <a:off x="4518050" y="611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Trade Partner Contract</a:t>
            </a:r>
          </a:p>
        </p:txBody>
      </p:sp>
      <p:sp>
        <p:nvSpPr>
          <p:cNvPr id="8" name="Rounded Rectangle 7"/>
          <p:cNvSpPr/>
          <p:nvPr/>
        </p:nvSpPr>
        <p:spPr>
          <a:xfrm>
            <a:off x="4567428"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Guest Account</a:t>
            </a:r>
          </a:p>
        </p:txBody>
      </p:sp>
      <p:sp>
        <p:nvSpPr>
          <p:cNvPr id="9" name="Rounded Rectangle 8"/>
          <p:cNvSpPr/>
          <p:nvPr/>
        </p:nvSpPr>
        <p:spPr>
          <a:xfrm>
            <a:off x="4567428" y="15800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Disable Guest Account</a:t>
            </a:r>
          </a:p>
        </p:txBody>
      </p:sp>
      <p:sp>
        <p:nvSpPr>
          <p:cNvPr id="10" name="Rounded Rectangle 9"/>
          <p:cNvSpPr/>
          <p:nvPr/>
        </p:nvSpPr>
        <p:spPr>
          <a:xfrm>
            <a:off x="1604772" y="611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Assign Contract to Trade Partner Account</a:t>
            </a:r>
          </a:p>
        </p:txBody>
      </p:sp>
      <p:sp>
        <p:nvSpPr>
          <p:cNvPr id="11" name="Rounded Rectangle 10"/>
          <p:cNvSpPr/>
          <p:nvPr/>
        </p:nvSpPr>
        <p:spPr>
          <a:xfrm>
            <a:off x="4518050" y="34482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Disable Trade Partner Account</a:t>
            </a:r>
          </a:p>
        </p:txBody>
      </p:sp>
      <p:sp>
        <p:nvSpPr>
          <p:cNvPr id="12" name="Rounded Rectangle 11"/>
          <p:cNvSpPr/>
          <p:nvPr/>
        </p:nvSpPr>
        <p:spPr>
          <a:xfrm>
            <a:off x="6040526" y="41394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Disable Partner Profile</a:t>
            </a:r>
          </a:p>
        </p:txBody>
      </p:sp>
      <p:sp>
        <p:nvSpPr>
          <p:cNvPr id="13" name="Rounded Rectangle 12"/>
          <p:cNvSpPr/>
          <p:nvPr/>
        </p:nvSpPr>
        <p:spPr>
          <a:xfrm>
            <a:off x="5851245"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Disable Guest Profile</a:t>
            </a:r>
          </a:p>
        </p:txBody>
      </p:sp>
      <p:sp>
        <p:nvSpPr>
          <p:cNvPr id="14" name="Rounded Rectangle 13"/>
          <p:cNvSpPr/>
          <p:nvPr/>
        </p:nvSpPr>
        <p:spPr>
          <a:xfrm>
            <a:off x="5851245" y="27569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Guest Profile</a:t>
            </a:r>
          </a:p>
        </p:txBody>
      </p:sp>
      <p:sp>
        <p:nvSpPr>
          <p:cNvPr id="15" name="Rounded Rectangle 14"/>
          <p:cNvSpPr/>
          <p:nvPr/>
        </p:nvSpPr>
        <p:spPr>
          <a:xfrm>
            <a:off x="6040526" y="46332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Trade Partner Profile</a:t>
            </a:r>
          </a:p>
        </p:txBody>
      </p:sp>
      <p:sp>
        <p:nvSpPr>
          <p:cNvPr id="16" name="Rounded Rectangle 15"/>
          <p:cNvSpPr/>
          <p:nvPr/>
        </p:nvSpPr>
        <p:spPr>
          <a:xfrm>
            <a:off x="7801660" y="41888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Identify Trade Partner Profile</a:t>
            </a:r>
          </a:p>
        </p:txBody>
      </p:sp>
      <p:sp>
        <p:nvSpPr>
          <p:cNvPr id="17" name="Rounded Rectangle 16"/>
          <p:cNvSpPr/>
          <p:nvPr/>
        </p:nvSpPr>
        <p:spPr>
          <a:xfrm>
            <a:off x="3086100" y="46332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Trade Partner Profile</a:t>
            </a:r>
          </a:p>
        </p:txBody>
      </p:sp>
      <p:sp>
        <p:nvSpPr>
          <p:cNvPr id="18" name="Rounded Rectangle 17"/>
          <p:cNvSpPr/>
          <p:nvPr/>
        </p:nvSpPr>
        <p:spPr>
          <a:xfrm>
            <a:off x="4518050" y="55714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Disable Trade Partner Contract</a:t>
            </a:r>
          </a:p>
        </p:txBody>
      </p:sp>
      <p:sp>
        <p:nvSpPr>
          <p:cNvPr id="19" name="Rounded Rectangle 18"/>
          <p:cNvSpPr/>
          <p:nvPr/>
        </p:nvSpPr>
        <p:spPr>
          <a:xfrm>
            <a:off x="7801660"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Identify Guest Profile</a:t>
            </a:r>
          </a:p>
        </p:txBody>
      </p:sp>
      <p:sp>
        <p:nvSpPr>
          <p:cNvPr id="20" name="Rounded Rectangle 19"/>
          <p:cNvSpPr/>
          <p:nvPr/>
        </p:nvSpPr>
        <p:spPr>
          <a:xfrm>
            <a:off x="4518050" y="40407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Trade Partner Account</a:t>
            </a:r>
          </a:p>
        </p:txBody>
      </p:sp>
      <p:sp>
        <p:nvSpPr>
          <p:cNvPr id="21" name="Rounded Rectangle 20"/>
          <p:cNvSpPr/>
          <p:nvPr/>
        </p:nvSpPr>
        <p:spPr>
          <a:xfrm>
            <a:off x="1604772" y="40407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Trade Partner Account</a:t>
            </a:r>
          </a:p>
        </p:txBody>
      </p:sp>
      <p:sp>
        <p:nvSpPr>
          <p:cNvPr id="22" name="Rounded Rectangle 21"/>
          <p:cNvSpPr/>
          <p:nvPr/>
        </p:nvSpPr>
        <p:spPr>
          <a:xfrm>
            <a:off x="74066"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Supplier Account</a:t>
            </a:r>
          </a:p>
        </p:txBody>
      </p:sp>
      <p:sp>
        <p:nvSpPr>
          <p:cNvPr id="23" name="Rounded Rectangle 22"/>
          <p:cNvSpPr/>
          <p:nvPr/>
        </p:nvSpPr>
        <p:spPr>
          <a:xfrm>
            <a:off x="1407261"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Purchase Contract</a:t>
            </a:r>
          </a:p>
        </p:txBody>
      </p:sp>
      <p:sp>
        <p:nvSpPr>
          <p:cNvPr id="24" name="Rounded Rectangle 23"/>
          <p:cNvSpPr/>
          <p:nvPr/>
        </p:nvSpPr>
        <p:spPr>
          <a:xfrm>
            <a:off x="2691079"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Assign Purchase Agreement to Supplier Account</a:t>
            </a:r>
          </a:p>
        </p:txBody>
      </p:sp>
      <p:sp>
        <p:nvSpPr>
          <p:cNvPr id="25" name="Rounded Rectangle 24"/>
          <p:cNvSpPr/>
          <p:nvPr/>
        </p:nvSpPr>
        <p:spPr>
          <a:xfrm>
            <a:off x="6517843"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Supplier Account</a:t>
            </a:r>
          </a:p>
        </p:txBody>
      </p:sp>
      <p:sp>
        <p:nvSpPr>
          <p:cNvPr id="26" name="Rounded Rectangle 25"/>
          <p:cNvSpPr/>
          <p:nvPr/>
        </p:nvSpPr>
        <p:spPr>
          <a:xfrm>
            <a:off x="4065422"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Assign Supplier for Product Fulfillment</a:t>
            </a:r>
          </a:p>
        </p:txBody>
      </p:sp>
      <p:sp>
        <p:nvSpPr>
          <p:cNvPr id="27" name="Rounded Rectangle 26"/>
          <p:cNvSpPr/>
          <p:nvPr/>
        </p:nvSpPr>
        <p:spPr>
          <a:xfrm>
            <a:off x="5283403"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Supplier Account Setup</a:t>
            </a:r>
          </a:p>
        </p:txBody>
      </p:sp>
      <p:sp>
        <p:nvSpPr>
          <p:cNvPr id="28" name="Rounded Rectangle 27"/>
          <p:cNvSpPr/>
          <p:nvPr/>
        </p:nvSpPr>
        <p:spPr>
          <a:xfrm>
            <a:off x="6517843"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Supplier Account</a:t>
            </a:r>
          </a:p>
        </p:txBody>
      </p:sp>
      <p:sp>
        <p:nvSpPr>
          <p:cNvPr id="29" name="Rounded Rectangle 28"/>
          <p:cNvSpPr/>
          <p:nvPr/>
        </p:nvSpPr>
        <p:spPr>
          <a:xfrm>
            <a:off x="5283403"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Purchase Agreement</a:t>
            </a:r>
          </a:p>
        </p:txBody>
      </p:sp>
      <p:sp>
        <p:nvSpPr>
          <p:cNvPr id="30" name="Rounded Rectangle 29"/>
          <p:cNvSpPr/>
          <p:nvPr/>
        </p:nvSpPr>
        <p:spPr>
          <a:xfrm>
            <a:off x="7801660"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Guest Profile</a:t>
            </a:r>
          </a:p>
        </p:txBody>
      </p:sp>
      <p:sp>
        <p:nvSpPr>
          <p:cNvPr id="31" name="Rounded Rectangle 30"/>
          <p:cNvSpPr/>
          <p:nvPr/>
        </p:nvSpPr>
        <p:spPr>
          <a:xfrm>
            <a:off x="7801660" y="50776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Trade Partner Profile</a:t>
            </a:r>
          </a:p>
        </p:txBody>
      </p:sp>
      <p:sp>
        <p:nvSpPr>
          <p:cNvPr id="32" name="Rounded Rectangle 31"/>
          <p:cNvSpPr/>
          <p:nvPr/>
        </p:nvSpPr>
        <p:spPr>
          <a:xfrm>
            <a:off x="7793431" y="611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Partner Contract</a:t>
            </a:r>
          </a:p>
        </p:txBody>
      </p:sp>
      <p:sp>
        <p:nvSpPr>
          <p:cNvPr id="33" name="Rounded Rectangle 32"/>
          <p:cNvSpPr/>
          <p:nvPr/>
        </p:nvSpPr>
        <p:spPr>
          <a:xfrm>
            <a:off x="7702905"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Supplier Account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Process to Requirement</a:t>
            </a:r>
          </a:p>
        </p:txBody>
      </p:sp>
      <p:sp>
        <p:nvSpPr>
          <p:cNvPr id="3" name="Rounded Rectangle 2"/>
          <p:cNvSpPr/>
          <p:nvPr/>
        </p:nvSpPr>
        <p:spPr>
          <a:xfrm>
            <a:off x="7176211" y="1316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accept credit card information that will be applied to multiple package bookings for Groups.</a:t>
            </a:r>
          </a:p>
        </p:txBody>
      </p:sp>
      <p:sp>
        <p:nvSpPr>
          <p:cNvPr id="4" name="Rounded Rectangle 3"/>
          <p:cNvSpPr/>
          <p:nvPr/>
        </p:nvSpPr>
        <p:spPr>
          <a:xfrm>
            <a:off x="7307884" y="121057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assign a responsible party for a group profile</a:t>
            </a:r>
          </a:p>
        </p:txBody>
      </p:sp>
      <p:sp>
        <p:nvSpPr>
          <p:cNvPr id="5" name="Rounded Rectangle 4"/>
          <p:cNvSpPr/>
          <p:nvPr/>
        </p:nvSpPr>
        <p:spPr>
          <a:xfrm>
            <a:off x="13529462" y="658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Assign Ticket Group to Packages</a:t>
            </a:r>
          </a:p>
        </p:txBody>
      </p:sp>
      <p:sp>
        <p:nvSpPr>
          <p:cNvPr id="6" name="Rounded Rectangle 5"/>
          <p:cNvSpPr/>
          <p:nvPr/>
        </p:nvSpPr>
        <p:spPr>
          <a:xfrm>
            <a:off x="7176211"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Authorize Credit Cards On-Line</a:t>
            </a:r>
          </a:p>
        </p:txBody>
      </p:sp>
      <p:sp>
        <p:nvSpPr>
          <p:cNvPr id="7" name="Rounded Rectangle 6"/>
          <p:cNvSpPr/>
          <p:nvPr/>
        </p:nvSpPr>
        <p:spPr>
          <a:xfrm>
            <a:off x="1876348" y="176771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Cancel Sales Order</a:t>
            </a:r>
          </a:p>
        </p:txBody>
      </p:sp>
      <p:sp>
        <p:nvSpPr>
          <p:cNvPr id="8" name="Rounded Rectangle 7"/>
          <p:cNvSpPr/>
          <p:nvPr/>
        </p:nvSpPr>
        <p:spPr>
          <a:xfrm>
            <a:off x="1678838" y="51435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Cancel Sales Order Item</a:t>
            </a:r>
          </a:p>
        </p:txBody>
      </p:sp>
      <p:sp>
        <p:nvSpPr>
          <p:cNvPr id="9" name="Rounded Rectangle 8"/>
          <p:cNvSpPr/>
          <p:nvPr/>
        </p:nvSpPr>
        <p:spPr>
          <a:xfrm>
            <a:off x="1678838" y="11686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Create Saved Shop</a:t>
            </a:r>
          </a:p>
        </p:txBody>
      </p:sp>
      <p:sp>
        <p:nvSpPr>
          <p:cNvPr id="10" name="Rounded Rectangle 9"/>
          <p:cNvSpPr/>
          <p:nvPr/>
        </p:nvSpPr>
        <p:spPr>
          <a:xfrm>
            <a:off x="7283196" y="93652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Create Voucher</a:t>
            </a:r>
          </a:p>
        </p:txBody>
      </p:sp>
      <p:sp>
        <p:nvSpPr>
          <p:cNvPr id="11" name="Rounded Rectangle 10"/>
          <p:cNvSpPr/>
          <p:nvPr/>
        </p:nvSpPr>
        <p:spPr>
          <a:xfrm>
            <a:off x="20228356" y="198251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customize the message to remove or add information as needed.  Example of information to remove might be package pricing if paid for by a third party or group.  Information to add might be a reminder to some to remember to provide their DME information, or could be Group specific communication.</a:t>
            </a:r>
          </a:p>
        </p:txBody>
      </p:sp>
      <p:sp>
        <p:nvSpPr>
          <p:cNvPr id="12" name="Rounded Rectangle 11"/>
          <p:cNvSpPr/>
          <p:nvPr/>
        </p:nvSpPr>
        <p:spPr>
          <a:xfrm>
            <a:off x="1678838" y="41230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Distribute Product</a:t>
            </a:r>
          </a:p>
        </p:txBody>
      </p:sp>
      <p:sp>
        <p:nvSpPr>
          <p:cNvPr id="13" name="Rounded Rectangle 12"/>
          <p:cNvSpPr/>
          <p:nvPr/>
        </p:nvSpPr>
        <p:spPr>
          <a:xfrm>
            <a:off x="1695297" y="46250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Extend Payment Date</a:t>
            </a:r>
          </a:p>
        </p:txBody>
      </p:sp>
      <p:sp>
        <p:nvSpPr>
          <p:cNvPr id="14" name="Rounded Rectangle 13"/>
          <p:cNvSpPr/>
          <p:nvPr/>
        </p:nvSpPr>
        <p:spPr>
          <a:xfrm>
            <a:off x="20285964" y="398724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generate an Alpha report that would show package/room bookings associated to an overall group or organization, as well as block utilization.</a:t>
            </a:r>
          </a:p>
        </p:txBody>
      </p:sp>
      <p:sp>
        <p:nvSpPr>
          <p:cNvPr id="15" name="Rounded Rectangle 14"/>
          <p:cNvSpPr/>
          <p:nvPr/>
        </p:nvSpPr>
        <p:spPr>
          <a:xfrm>
            <a:off x="7307884" y="114802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Identify Party</a:t>
            </a:r>
          </a:p>
        </p:txBody>
      </p:sp>
      <p:sp>
        <p:nvSpPr>
          <p:cNvPr id="16" name="Rounded Rectangle 15"/>
          <p:cNvSpPr/>
          <p:nvPr/>
        </p:nvSpPr>
        <p:spPr>
          <a:xfrm>
            <a:off x="7307884" y="107890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Identify Repeat Guests</a:t>
            </a:r>
          </a:p>
        </p:txBody>
      </p:sp>
      <p:sp>
        <p:nvSpPr>
          <p:cNvPr id="17" name="Rounded Rectangle 16"/>
          <p:cNvSpPr/>
          <p:nvPr/>
        </p:nvSpPr>
        <p:spPr>
          <a:xfrm>
            <a:off x="20244816" y="347865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import products/prices/inventories when configured out of the system</a:t>
            </a:r>
          </a:p>
        </p:txBody>
      </p:sp>
      <p:sp>
        <p:nvSpPr>
          <p:cNvPr id="18" name="Rounded Rectangle 17"/>
          <p:cNvSpPr/>
          <p:nvPr/>
        </p:nvSpPr>
        <p:spPr>
          <a:xfrm>
            <a:off x="13619988" y="124020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Receive Product Information</a:t>
            </a:r>
          </a:p>
        </p:txBody>
      </p:sp>
      <p:sp>
        <p:nvSpPr>
          <p:cNvPr id="19" name="Rounded Rectangle 18"/>
          <p:cNvSpPr/>
          <p:nvPr/>
        </p:nvSpPr>
        <p:spPr>
          <a:xfrm>
            <a:off x="7283196"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Recognize Payment</a:t>
            </a:r>
          </a:p>
        </p:txBody>
      </p:sp>
      <p:sp>
        <p:nvSpPr>
          <p:cNvPr id="20" name="Rounded Rectangle 19"/>
          <p:cNvSpPr/>
          <p:nvPr/>
        </p:nvSpPr>
        <p:spPr>
          <a:xfrm>
            <a:off x="7283196" y="41477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Redeem Travel Voucher</a:t>
            </a:r>
          </a:p>
        </p:txBody>
      </p:sp>
      <p:sp>
        <p:nvSpPr>
          <p:cNvPr id="21" name="Rounded Rectangle 20"/>
          <p:cNvSpPr/>
          <p:nvPr/>
        </p:nvSpPr>
        <p:spPr>
          <a:xfrm>
            <a:off x="13619988" y="205246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Relate Physical to Logical Inventory</a:t>
            </a:r>
          </a:p>
        </p:txBody>
      </p:sp>
      <p:sp>
        <p:nvSpPr>
          <p:cNvPr id="22" name="Rounded Rectangle 21"/>
          <p:cNvSpPr/>
          <p:nvPr/>
        </p:nvSpPr>
        <p:spPr>
          <a:xfrm>
            <a:off x="20228356" y="190926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restrict sales order modifications to authorized parties (for example, agency, forced to go back through a channel based upon having the same seller, buyer, communication method combination to modify/cancel a reservation</a:t>
            </a:r>
          </a:p>
        </p:txBody>
      </p:sp>
      <p:sp>
        <p:nvSpPr>
          <p:cNvPr id="23" name="Rounded Rectangle 22"/>
          <p:cNvSpPr/>
          <p:nvPr/>
        </p:nvSpPr>
        <p:spPr>
          <a:xfrm>
            <a:off x="7283196" y="33741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Retrieve Card Balance</a:t>
            </a:r>
          </a:p>
        </p:txBody>
      </p:sp>
      <p:sp>
        <p:nvSpPr>
          <p:cNvPr id="24" name="Rounded Rectangle 23"/>
          <p:cNvSpPr/>
          <p:nvPr/>
        </p:nvSpPr>
        <p:spPr>
          <a:xfrm>
            <a:off x="7307884" y="80403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Return Travel Voucher</a:t>
            </a:r>
          </a:p>
        </p:txBody>
      </p:sp>
      <p:sp>
        <p:nvSpPr>
          <p:cNvPr id="25" name="Rounded Rectangle 24"/>
          <p:cNvSpPr/>
          <p:nvPr/>
        </p:nvSpPr>
        <p:spPr>
          <a:xfrm>
            <a:off x="7307884" y="206480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Review Saved Shop History</a:t>
            </a:r>
          </a:p>
        </p:txBody>
      </p:sp>
      <p:sp>
        <p:nvSpPr>
          <p:cNvPr id="26" name="Rounded Rectangle 25"/>
          <p:cNvSpPr/>
          <p:nvPr/>
        </p:nvSpPr>
        <p:spPr>
          <a:xfrm>
            <a:off x="7283196" y="71515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Save Credit Card Using Transaction Reference Number (Refer 5.23)</a:t>
            </a:r>
          </a:p>
        </p:txBody>
      </p:sp>
      <p:sp>
        <p:nvSpPr>
          <p:cNvPr id="27" name="Rounded Rectangle 26"/>
          <p:cNvSpPr/>
          <p:nvPr/>
        </p:nvSpPr>
        <p:spPr>
          <a:xfrm>
            <a:off x="7283196" y="295195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Setup Declarative Rate Plan</a:t>
            </a:r>
          </a:p>
        </p:txBody>
      </p:sp>
      <p:sp>
        <p:nvSpPr>
          <p:cNvPr id="28" name="Rounded Rectangle 27"/>
          <p:cNvSpPr/>
          <p:nvPr/>
        </p:nvSpPr>
        <p:spPr>
          <a:xfrm>
            <a:off x="20244816" y="167719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Setup Saved Shop Rules</a:t>
            </a:r>
          </a:p>
        </p:txBody>
      </p:sp>
      <p:sp>
        <p:nvSpPr>
          <p:cNvPr id="29" name="Rounded Rectangle 28"/>
          <p:cNvSpPr/>
          <p:nvPr/>
        </p:nvSpPr>
        <p:spPr>
          <a:xfrm>
            <a:off x="1678838" y="15471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set up sharewiths/sharemember reservations for individuals sharing one room, which would result in a unique reservation number for each individual that they could link in the MDX (currently this is available in DREAMS, but not Accovia) and could allow for split billing, folios, etc.</a:t>
            </a:r>
          </a:p>
        </p:txBody>
      </p:sp>
      <p:sp>
        <p:nvSpPr>
          <p:cNvPr id="30" name="Rounded Rectangle 29"/>
          <p:cNvSpPr/>
          <p:nvPr/>
        </p:nvSpPr>
        <p:spPr>
          <a:xfrm>
            <a:off x="7283196" y="298816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Store Store Bid Price Curve Dimensions</a:t>
            </a:r>
          </a:p>
        </p:txBody>
      </p:sp>
      <p:sp>
        <p:nvSpPr>
          <p:cNvPr id="31" name="Rounded Rectangle 30"/>
          <p:cNvSpPr/>
          <p:nvPr/>
        </p:nvSpPr>
        <p:spPr>
          <a:xfrm>
            <a:off x="20285964" y="394527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Track Travel Vouchers</a:t>
            </a:r>
          </a:p>
        </p:txBody>
      </p:sp>
      <p:sp>
        <p:nvSpPr>
          <p:cNvPr id="32" name="Rounded Rectangle 31"/>
          <p:cNvSpPr/>
          <p:nvPr/>
        </p:nvSpPr>
        <p:spPr>
          <a:xfrm>
            <a:off x="1826971" y="116778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1A, Change to 5 nights - Package RS44GT1SS is used for both a 4 night or 5 night stay</a:t>
            </a:r>
          </a:p>
        </p:txBody>
      </p:sp>
      <p:sp>
        <p:nvSpPr>
          <p:cNvPr id="33" name="Rounded Rectangle 32"/>
          <p:cNvSpPr/>
          <p:nvPr/>
        </p:nvSpPr>
        <p:spPr>
          <a:xfrm>
            <a:off x="1826971" y="120563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4th night free Package for direct consumer, includes park ticket</a:t>
            </a:r>
          </a:p>
        </p:txBody>
      </p:sp>
      <p:sp>
        <p:nvSpPr>
          <p:cNvPr id="34" name="Rounded Rectangle 33"/>
          <p:cNvSpPr/>
          <p:nvPr/>
        </p:nvSpPr>
        <p:spPr>
          <a:xfrm>
            <a:off x="1884578" y="172986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entire reservation</a:t>
            </a:r>
          </a:p>
        </p:txBody>
      </p:sp>
      <p:sp>
        <p:nvSpPr>
          <p:cNvPr id="35" name="Rounded Rectangle 34"/>
          <p:cNvSpPr/>
          <p:nvPr/>
        </p:nvSpPr>
        <p:spPr>
          <a:xfrm>
            <a:off x="20285964" y="404567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active package availability</a:t>
            </a:r>
          </a:p>
        </p:txBody>
      </p:sp>
      <p:sp>
        <p:nvSpPr>
          <p:cNvPr id="36" name="Rounded Rectangle 35"/>
          <p:cNvSpPr/>
          <p:nvPr/>
        </p:nvSpPr>
        <p:spPr>
          <a:xfrm>
            <a:off x="20285964" y="413619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engaged quantity after booking</a:t>
            </a:r>
          </a:p>
        </p:txBody>
      </p:sp>
      <p:sp>
        <p:nvSpPr>
          <p:cNvPr id="37" name="Rounded Rectangle 36"/>
          <p:cNvSpPr/>
          <p:nvPr/>
        </p:nvSpPr>
        <p:spPr>
          <a:xfrm>
            <a:off x="20285964" y="417076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engaged quantity after cancellation - room should be back available</a:t>
            </a:r>
          </a:p>
        </p:txBody>
      </p:sp>
      <p:sp>
        <p:nvSpPr>
          <p:cNvPr id="38" name="Rounded Rectangle 37"/>
          <p:cNvSpPr/>
          <p:nvPr/>
        </p:nvSpPr>
        <p:spPr>
          <a:xfrm>
            <a:off x="20285964" y="420532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engaged quantity after modification for S, D, T, Q and additional night</a:t>
            </a:r>
          </a:p>
        </p:txBody>
      </p:sp>
      <p:sp>
        <p:nvSpPr>
          <p:cNvPr id="39" name="Rounded Rectangle 38"/>
          <p:cNvSpPr/>
          <p:nvPr/>
        </p:nvSpPr>
        <p:spPr>
          <a:xfrm>
            <a:off x="20285964" y="424482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price on end of year cross over</a:t>
            </a:r>
          </a:p>
        </p:txBody>
      </p:sp>
      <p:sp>
        <p:nvSpPr>
          <p:cNvPr id="40" name="Rounded Rectangle 39"/>
          <p:cNvSpPr/>
          <p:nvPr/>
        </p:nvSpPr>
        <p:spPr>
          <a:xfrm>
            <a:off x="1868119" y="224174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price on reservation</a:t>
            </a:r>
          </a:p>
        </p:txBody>
      </p:sp>
      <p:sp>
        <p:nvSpPr>
          <p:cNvPr id="41" name="Rounded Rectangle 40"/>
          <p:cNvSpPr/>
          <p:nvPr/>
        </p:nvSpPr>
        <p:spPr>
          <a:xfrm>
            <a:off x="20244816" y="172821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Configure Mandatory and Non-Mandatory Information for Distribution Channels</a:t>
            </a:r>
          </a:p>
        </p:txBody>
      </p:sp>
      <p:sp>
        <p:nvSpPr>
          <p:cNvPr id="42" name="Rounded Rectangle 41"/>
          <p:cNvSpPr/>
          <p:nvPr/>
        </p:nvSpPr>
        <p:spPr>
          <a:xfrm>
            <a:off x="1678838" y="243596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a Staybridge 1 bedroom room, 1 day park hopper with souvenir option, 4th night free package including compulsary components and optional ART passes components from pre-load and direct consumer agency</a:t>
            </a:r>
          </a:p>
        </p:txBody>
      </p:sp>
      <p:sp>
        <p:nvSpPr>
          <p:cNvPr id="43" name="Rounded Rectangle 42"/>
          <p:cNvSpPr/>
          <p:nvPr/>
        </p:nvSpPr>
        <p:spPr>
          <a:xfrm>
            <a:off x="13628217" y="98755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Define Product Cost; Ability to build and change independent costs/margins/adjustments/restrictions for air, hotel, transportation, features, and cruise</a:t>
            </a:r>
          </a:p>
        </p:txBody>
      </p:sp>
      <p:sp>
        <p:nvSpPr>
          <p:cNvPr id="44" name="Rounded Rectangle 43"/>
          <p:cNvSpPr/>
          <p:nvPr/>
        </p:nvSpPr>
        <p:spPr>
          <a:xfrm>
            <a:off x="20170749" y="85670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Define Product Cost; Ability to capture per person pricing</a:t>
            </a:r>
          </a:p>
        </p:txBody>
      </p:sp>
      <p:sp>
        <p:nvSpPr>
          <p:cNvPr id="45" name="Rounded Rectangle 44"/>
          <p:cNvSpPr/>
          <p:nvPr/>
        </p:nvSpPr>
        <p:spPr>
          <a:xfrm>
            <a:off x="13529462"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Define Product Cost; Ability to price components as per person, per package, per adult, per room, etc.</a:t>
            </a:r>
          </a:p>
        </p:txBody>
      </p:sp>
      <p:sp>
        <p:nvSpPr>
          <p:cNvPr id="46" name="Rounded Rectangle 45"/>
          <p:cNvSpPr/>
          <p:nvPr/>
        </p:nvSpPr>
        <p:spPr>
          <a:xfrm>
            <a:off x="13619988" y="104680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Define Product Cost: Ability to build and change independent costs/margins/adjustments/restrictions for air, hotel, transportation, features, and cruise</a:t>
            </a:r>
          </a:p>
        </p:txBody>
      </p:sp>
      <p:sp>
        <p:nvSpPr>
          <p:cNvPr id="47" name="Rounded Rectangle 46"/>
          <p:cNvSpPr/>
          <p:nvPr/>
        </p:nvSpPr>
        <p:spPr>
          <a:xfrm>
            <a:off x="20244816" y="340787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 Product Load of Room, tickets, package and agency</a:t>
            </a:r>
          </a:p>
        </p:txBody>
      </p:sp>
      <p:sp>
        <p:nvSpPr>
          <p:cNvPr id="48" name="Rounded Rectangle 47"/>
          <p:cNvSpPr/>
          <p:nvPr/>
        </p:nvSpPr>
        <p:spPr>
          <a:xfrm>
            <a:off x="13619988" y="408846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Post Detail to Ledger: Ability to export data to an external system (SAP) utilizing furnished General Ledger account numbers</a:t>
            </a:r>
          </a:p>
        </p:txBody>
      </p:sp>
      <p:sp>
        <p:nvSpPr>
          <p:cNvPr id="49" name="Rounded Rectangle 48"/>
          <p:cNvSpPr/>
          <p:nvPr/>
        </p:nvSpPr>
        <p:spPr>
          <a:xfrm>
            <a:off x="13619988" y="147474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accessible interface that allows the ability to search availability based on guest preferences or parameters.</a:t>
            </a:r>
          </a:p>
        </p:txBody>
      </p:sp>
      <p:sp>
        <p:nvSpPr>
          <p:cNvPr id="50" name="Rounded Rectangle 49"/>
          <p:cNvSpPr/>
          <p:nvPr/>
        </p:nvSpPr>
        <p:spPr>
          <a:xfrm>
            <a:off x="1670608" y="61886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capable of processing tax exempt orders as part of the sales order process. </a:t>
            </a:r>
          </a:p>
        </p:txBody>
      </p:sp>
      <p:sp>
        <p:nvSpPr>
          <p:cNvPr id="51" name="Rounded Rectangle 50"/>
          <p:cNvSpPr/>
          <p:nvPr/>
        </p:nvSpPr>
        <p:spPr>
          <a:xfrm>
            <a:off x="1826971" y="124020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update, delete and save a sales date for a specific product.</a:t>
            </a:r>
          </a:p>
        </p:txBody>
      </p:sp>
      <p:sp>
        <p:nvSpPr>
          <p:cNvPr id="52" name="Rounded Rectangle 51"/>
          <p:cNvSpPr/>
          <p:nvPr/>
        </p:nvSpPr>
        <p:spPr>
          <a:xfrm>
            <a:off x="20244816" y="256022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update and remove any saved communication preferences for an individual or organization</a:t>
            </a:r>
          </a:p>
        </p:txBody>
      </p:sp>
      <p:sp>
        <p:nvSpPr>
          <p:cNvPr id="53" name="Rounded Rectangle 52"/>
          <p:cNvSpPr/>
          <p:nvPr/>
        </p:nvSpPr>
        <p:spPr>
          <a:xfrm>
            <a:off x="20244816" y="261948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update and save a communication type.</a:t>
            </a:r>
          </a:p>
        </p:txBody>
      </p:sp>
      <p:sp>
        <p:nvSpPr>
          <p:cNvPr id="54" name="Rounded Rectangle 53"/>
          <p:cNvSpPr/>
          <p:nvPr/>
        </p:nvSpPr>
        <p:spPr>
          <a:xfrm>
            <a:off x="13628217" y="23207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update and save a fulfillment date for a specific product.</a:t>
            </a:r>
          </a:p>
        </p:txBody>
      </p:sp>
      <p:sp>
        <p:nvSpPr>
          <p:cNvPr id="55" name="Rounded Rectangle 54"/>
          <p:cNvSpPr/>
          <p:nvPr/>
        </p:nvSpPr>
        <p:spPr>
          <a:xfrm>
            <a:off x="13628217" y="160230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update and save a logical count rule.</a:t>
            </a:r>
          </a:p>
        </p:txBody>
      </p:sp>
      <p:sp>
        <p:nvSpPr>
          <p:cNvPr id="56" name="Rounded Rectangle 55"/>
          <p:cNvSpPr/>
          <p:nvPr/>
        </p:nvSpPr>
        <p:spPr>
          <a:xfrm>
            <a:off x="1826971" y="159078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update and save a product offering.</a:t>
            </a:r>
          </a:p>
        </p:txBody>
      </p:sp>
      <p:sp>
        <p:nvSpPr>
          <p:cNvPr id="57" name="Rounded Rectangle 56"/>
          <p:cNvSpPr/>
          <p:nvPr/>
        </p:nvSpPr>
        <p:spPr>
          <a:xfrm>
            <a:off x="1826971" y="135130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update and save existing transportation schedules.</a:t>
            </a:r>
          </a:p>
        </p:txBody>
      </p:sp>
      <p:sp>
        <p:nvSpPr>
          <p:cNvPr id="58" name="Rounded Rectangle 57"/>
          <p:cNvSpPr/>
          <p:nvPr/>
        </p:nvSpPr>
        <p:spPr>
          <a:xfrm>
            <a:off x="1826971" y="129863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update and save scheduled transportation seats for a reservation.</a:t>
            </a:r>
          </a:p>
        </p:txBody>
      </p:sp>
      <p:sp>
        <p:nvSpPr>
          <p:cNvPr id="59" name="Rounded Rectangle 58"/>
          <p:cNvSpPr/>
          <p:nvPr/>
        </p:nvSpPr>
        <p:spPr>
          <a:xfrm>
            <a:off x="1884578" y="186647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cancel an existing reservation for an external partner after confirming the cancellation of the selected sales order.</a:t>
            </a:r>
          </a:p>
        </p:txBody>
      </p:sp>
      <p:sp>
        <p:nvSpPr>
          <p:cNvPr id="60" name="Rounded Rectangle 59"/>
          <p:cNvSpPr/>
          <p:nvPr/>
        </p:nvSpPr>
        <p:spPr>
          <a:xfrm>
            <a:off x="1876348" y="180722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cancel an existing sales order item after confirming the cancellation of the selected sales order.</a:t>
            </a:r>
          </a:p>
        </p:txBody>
      </p:sp>
      <p:sp>
        <p:nvSpPr>
          <p:cNvPr id="61" name="Rounded Rectangle 60"/>
          <p:cNvSpPr/>
          <p:nvPr/>
        </p:nvSpPr>
        <p:spPr>
          <a:xfrm>
            <a:off x="1868119" y="192572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cancel a reservation that shares a single piece of room inventory for one or more overlapping dates with another reservation.</a:t>
            </a:r>
          </a:p>
        </p:txBody>
      </p:sp>
      <p:sp>
        <p:nvSpPr>
          <p:cNvPr id="62" name="Rounded Rectangle 61"/>
          <p:cNvSpPr/>
          <p:nvPr/>
        </p:nvSpPr>
        <p:spPr>
          <a:xfrm>
            <a:off x="13628217" y="29215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delete a fulfillment date for a specific product.</a:t>
            </a:r>
          </a:p>
        </p:txBody>
      </p:sp>
      <p:sp>
        <p:nvSpPr>
          <p:cNvPr id="63" name="Rounded Rectangle 62"/>
          <p:cNvSpPr/>
          <p:nvPr/>
        </p:nvSpPr>
        <p:spPr>
          <a:xfrm>
            <a:off x="1884578" y="198497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delete an existing sales commission after confirming the deletion of the selected sales commission.</a:t>
            </a:r>
          </a:p>
        </p:txBody>
      </p:sp>
      <p:sp>
        <p:nvSpPr>
          <p:cNvPr id="64" name="Rounded Rectangle 63"/>
          <p:cNvSpPr/>
          <p:nvPr/>
        </p:nvSpPr>
        <p:spPr>
          <a:xfrm>
            <a:off x="1884578" y="204423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enable auto-cancel on an existing sales order after confirming the auto-cancel set up of the selected sales order.</a:t>
            </a:r>
          </a:p>
        </p:txBody>
      </p:sp>
      <p:sp>
        <p:nvSpPr>
          <p:cNvPr id="65" name="Rounded Rectangle 64"/>
          <p:cNvSpPr/>
          <p:nvPr/>
        </p:nvSpPr>
        <p:spPr>
          <a:xfrm>
            <a:off x="1868119" y="210348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restrict auto-cancel on for sales orders by agency.</a:t>
            </a:r>
          </a:p>
        </p:txBody>
      </p:sp>
      <p:sp>
        <p:nvSpPr>
          <p:cNvPr id="66" name="Rounded Rectangle 65"/>
          <p:cNvSpPr/>
          <p:nvPr/>
        </p:nvSpPr>
        <p:spPr>
          <a:xfrm>
            <a:off x="1868119" y="228124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review a sales order.</a:t>
            </a:r>
          </a:p>
        </p:txBody>
      </p:sp>
      <p:sp>
        <p:nvSpPr>
          <p:cNvPr id="67" name="Rounded Rectangle 66"/>
          <p:cNvSpPr/>
          <p:nvPr/>
        </p:nvSpPr>
        <p:spPr>
          <a:xfrm>
            <a:off x="1826971" y="111099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transfer existing sales orders between compatible partners (agencies).</a:t>
            </a:r>
          </a:p>
        </p:txBody>
      </p:sp>
      <p:sp>
        <p:nvSpPr>
          <p:cNvPr id="68" name="Rounded Rectangle 67"/>
          <p:cNvSpPr/>
          <p:nvPr/>
        </p:nvSpPr>
        <p:spPr>
          <a:xfrm>
            <a:off x="7258507" y="35304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update an existing sales order alert.</a:t>
            </a:r>
          </a:p>
        </p:txBody>
      </p:sp>
      <p:sp>
        <p:nvSpPr>
          <p:cNvPr id="69" name="Rounded Rectangle 68"/>
          <p:cNvSpPr/>
          <p:nvPr/>
        </p:nvSpPr>
        <p:spPr>
          <a:xfrm>
            <a:off x="1884578" y="234049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update a sales order including customers and order status.</a:t>
            </a:r>
          </a:p>
        </p:txBody>
      </p:sp>
      <p:sp>
        <p:nvSpPr>
          <p:cNvPr id="70" name="Rounded Rectangle 69"/>
          <p:cNvSpPr/>
          <p:nvPr/>
        </p:nvSpPr>
        <p:spPr>
          <a:xfrm>
            <a:off x="1826971" y="153728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update a sales order item.</a:t>
            </a:r>
          </a:p>
        </p:txBody>
      </p:sp>
      <p:sp>
        <p:nvSpPr>
          <p:cNvPr id="71" name="Rounded Rectangle 70"/>
          <p:cNvSpPr/>
          <p:nvPr/>
        </p:nvSpPr>
        <p:spPr>
          <a:xfrm>
            <a:off x="20285964" y="229112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update existing commissions (sales, product, travel agent, etc.) as part of the sales commissions managing process.</a:t>
            </a:r>
          </a:p>
        </p:txBody>
      </p:sp>
      <p:sp>
        <p:nvSpPr>
          <p:cNvPr id="72" name="Rounded Rectangle 71"/>
          <p:cNvSpPr/>
          <p:nvPr/>
        </p:nvSpPr>
        <p:spPr>
          <a:xfrm>
            <a:off x="1868119" y="217837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update reservations for external partners</a:t>
            </a:r>
          </a:p>
        </p:txBody>
      </p:sp>
      <p:sp>
        <p:nvSpPr>
          <p:cNvPr id="73" name="Rounded Rectangle 72"/>
          <p:cNvSpPr/>
          <p:nvPr/>
        </p:nvSpPr>
        <p:spPr>
          <a:xfrm>
            <a:off x="1826971" y="10583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and update reservations that share a single piece of (room) inventory (group bookings) for one or more overlapping dates.</a:t>
            </a:r>
          </a:p>
        </p:txBody>
      </p:sp>
      <p:sp>
        <p:nvSpPr>
          <p:cNvPr id="74" name="Rounded Rectangle 73"/>
          <p:cNvSpPr/>
          <p:nvPr/>
        </p:nvSpPr>
        <p:spPr>
          <a:xfrm>
            <a:off x="13619988" y="141549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a user to locate product availability.</a:t>
            </a:r>
          </a:p>
        </p:txBody>
      </p:sp>
      <p:sp>
        <p:nvSpPr>
          <p:cNvPr id="75" name="Rounded Rectangle 74"/>
          <p:cNvSpPr/>
          <p:nvPr/>
        </p:nvSpPr>
        <p:spPr>
          <a:xfrm>
            <a:off x="20170749" y="79497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an asset to be created in multiple languages. (Ex.: resort, room)</a:t>
            </a:r>
          </a:p>
        </p:txBody>
      </p:sp>
      <p:sp>
        <p:nvSpPr>
          <p:cNvPr id="76" name="Rounded Rectangle 75"/>
          <p:cNvSpPr/>
          <p:nvPr/>
        </p:nvSpPr>
        <p:spPr>
          <a:xfrm>
            <a:off x="20170749" y="73901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a product and its details (ex.: attributes, categories, classifications, policies) to be created in multiple languages.</a:t>
            </a:r>
          </a:p>
        </p:txBody>
      </p:sp>
      <p:sp>
        <p:nvSpPr>
          <p:cNvPr id="77" name="Rounded Rectangle 76"/>
          <p:cNvSpPr/>
          <p:nvPr/>
        </p:nvSpPr>
        <p:spPr>
          <a:xfrm>
            <a:off x="20170749" y="68799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a product to be located, updated and saved.</a:t>
            </a:r>
          </a:p>
        </p:txBody>
      </p:sp>
      <p:sp>
        <p:nvSpPr>
          <p:cNvPr id="78" name="Rounded Rectangle 77"/>
          <p:cNvSpPr/>
          <p:nvPr/>
        </p:nvSpPr>
        <p:spPr>
          <a:xfrm>
            <a:off x="13619988" y="312066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a user the ability to search, view, update and remove product to asset associations.</a:t>
            </a:r>
          </a:p>
        </p:txBody>
      </p:sp>
      <p:sp>
        <p:nvSpPr>
          <p:cNvPr id="79" name="Rounded Rectangle 78"/>
          <p:cNvSpPr/>
          <p:nvPr/>
        </p:nvSpPr>
        <p:spPr>
          <a:xfrm>
            <a:off x="13619988" y="317909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a user the ability to search, view, update and remove product to asset associations.</a:t>
            </a:r>
          </a:p>
        </p:txBody>
      </p:sp>
      <p:sp>
        <p:nvSpPr>
          <p:cNvPr id="80" name="Rounded Rectangle 79"/>
          <p:cNvSpPr/>
          <p:nvPr/>
        </p:nvSpPr>
        <p:spPr>
          <a:xfrm>
            <a:off x="7242048" y="362678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the ability to deliver customer communications via multiple channels (SMS text, email, phone, mail, etc.)</a:t>
            </a:r>
          </a:p>
        </p:txBody>
      </p:sp>
      <p:sp>
        <p:nvSpPr>
          <p:cNvPr id="81" name="Rounded Rectangle 80"/>
          <p:cNvSpPr/>
          <p:nvPr/>
        </p:nvSpPr>
        <p:spPr>
          <a:xfrm>
            <a:off x="7307884" y="200143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the automatic update of vendor information when the vendor's information changes</a:t>
            </a:r>
          </a:p>
        </p:txBody>
      </p:sp>
      <p:sp>
        <p:nvSpPr>
          <p:cNvPr id="82" name="Rounded Rectangle 81"/>
          <p:cNvSpPr/>
          <p:nvPr/>
        </p:nvSpPr>
        <p:spPr>
          <a:xfrm>
            <a:off x="1670608" y="558789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the user to calculate or recalculate the commission as influenced by the sales order.</a:t>
            </a:r>
          </a:p>
        </p:txBody>
      </p:sp>
      <p:sp>
        <p:nvSpPr>
          <p:cNvPr id="83" name="Rounded Rectangle 82"/>
          <p:cNvSpPr/>
          <p:nvPr/>
        </p:nvSpPr>
        <p:spPr>
          <a:xfrm>
            <a:off x="7307884" y="2110069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the user to create and manage buyer types (search, update, delete). Ex.: Florida Resident, Passholder, Cast member, etc.
</a:t>
            </a:r>
          </a:p>
        </p:txBody>
      </p:sp>
      <p:sp>
        <p:nvSpPr>
          <p:cNvPr id="84" name="Rounded Rectangle 83"/>
          <p:cNvSpPr/>
          <p:nvPr/>
        </p:nvSpPr>
        <p:spPr>
          <a:xfrm>
            <a:off x="20244816" y="293467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the user to create and manage communication types.</a:t>
            </a:r>
          </a:p>
        </p:txBody>
      </p:sp>
      <p:sp>
        <p:nvSpPr>
          <p:cNvPr id="85" name="Rounded Rectangle 84"/>
          <p:cNvSpPr/>
          <p:nvPr/>
        </p:nvSpPr>
        <p:spPr>
          <a:xfrm>
            <a:off x="13619988" y="567019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the user to create and manage fulfillment date definitions for a single product supporting continuous fulfillment dates, gaps between sales dates and preventing disparate same date definitions.</a:t>
            </a:r>
          </a:p>
        </p:txBody>
      </p:sp>
      <p:sp>
        <p:nvSpPr>
          <p:cNvPr id="86" name="Rounded Rectangle 85"/>
          <p:cNvSpPr/>
          <p:nvPr/>
        </p:nvSpPr>
        <p:spPr>
          <a:xfrm>
            <a:off x="13628217" y="48554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the user to create and manage fulfillment date definitions for a single product supporting continuous fulfillment dates, gaps between sales dates and preventing disparate same date definitions.</a:t>
            </a:r>
          </a:p>
        </p:txBody>
      </p:sp>
      <p:sp>
        <p:nvSpPr>
          <p:cNvPr id="87" name="Rounded Rectangle 86"/>
          <p:cNvSpPr/>
          <p:nvPr/>
        </p:nvSpPr>
        <p:spPr>
          <a:xfrm>
            <a:off x="7184440" y="24853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the user to create and manage multiple payment types (search, update, save, delete). Ability to create different accounts, merchant ID's, sales locations for different lines of business.
</a:t>
            </a:r>
          </a:p>
        </p:txBody>
      </p:sp>
      <p:sp>
        <p:nvSpPr>
          <p:cNvPr id="88" name="Rounded Rectangle 87"/>
          <p:cNvSpPr/>
          <p:nvPr/>
        </p:nvSpPr>
        <p:spPr>
          <a:xfrm>
            <a:off x="20170749" y="62215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the user to create and manage sales date definitions for a single product supporting continuous sales dates, gaps between sales dates and preventing disparate same date definitions.</a:t>
            </a:r>
          </a:p>
        </p:txBody>
      </p:sp>
      <p:sp>
        <p:nvSpPr>
          <p:cNvPr id="89" name="Rounded Rectangle 88"/>
          <p:cNvSpPr/>
          <p:nvPr/>
        </p:nvSpPr>
        <p:spPr>
          <a:xfrm>
            <a:off x="13628217" y="41230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the user to create and manage sales date definitions for a single product supporting continuous sales dates, gaps between sales dates and preventing disparate same date definitions.</a:t>
            </a:r>
          </a:p>
        </p:txBody>
      </p:sp>
      <p:sp>
        <p:nvSpPr>
          <p:cNvPr id="90" name="Rounded Rectangle 89"/>
          <p:cNvSpPr/>
          <p:nvPr/>
        </p:nvSpPr>
        <p:spPr>
          <a:xfrm>
            <a:off x="7307884" y="193971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for the user to create and manage seller types (search, update, delete). Ex.: call center, online, wholesaler. 
</a:t>
            </a:r>
          </a:p>
        </p:txBody>
      </p:sp>
      <p:sp>
        <p:nvSpPr>
          <p:cNvPr id="91" name="Rounded Rectangle 90"/>
          <p:cNvSpPr/>
          <p:nvPr/>
        </p:nvSpPr>
        <p:spPr>
          <a:xfrm>
            <a:off x="20170749" y="91842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administration of inventory revenue controls</a:t>
            </a:r>
          </a:p>
        </p:txBody>
      </p:sp>
      <p:sp>
        <p:nvSpPr>
          <p:cNvPr id="92" name="Rounded Rectangle 91"/>
          <p:cNvSpPr/>
          <p:nvPr/>
        </p:nvSpPr>
        <p:spPr>
          <a:xfrm>
            <a:off x="20244816" y="298405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restriction of sensitive and compromising personal identity information for individual and organization customers.</a:t>
            </a:r>
          </a:p>
        </p:txBody>
      </p:sp>
      <p:sp>
        <p:nvSpPr>
          <p:cNvPr id="93" name="Rounded Rectangle 92"/>
          <p:cNvSpPr/>
          <p:nvPr/>
        </p:nvSpPr>
        <p:spPr>
          <a:xfrm>
            <a:off x="20170749" y="993312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the ability to create and manage transportation scheduling. </a:t>
            </a:r>
          </a:p>
        </p:txBody>
      </p:sp>
      <p:sp>
        <p:nvSpPr>
          <p:cNvPr id="94" name="Rounded Rectangle 93"/>
          <p:cNvSpPr/>
          <p:nvPr/>
        </p:nvSpPr>
        <p:spPr>
          <a:xfrm>
            <a:off x="7283196" y="244254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administer sales contracts in order to appropriately fulfill sales orders.</a:t>
            </a:r>
          </a:p>
        </p:txBody>
      </p:sp>
      <p:sp>
        <p:nvSpPr>
          <p:cNvPr id="95" name="Rounded Rectangle 94"/>
          <p:cNvSpPr/>
          <p:nvPr/>
        </p:nvSpPr>
        <p:spPr>
          <a:xfrm>
            <a:off x="1695297" y="30861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book a reservation.</a:t>
            </a:r>
          </a:p>
        </p:txBody>
      </p:sp>
      <p:sp>
        <p:nvSpPr>
          <p:cNvPr id="96" name="Rounded Rectangle 95"/>
          <p:cNvSpPr/>
          <p:nvPr/>
        </p:nvSpPr>
        <p:spPr>
          <a:xfrm>
            <a:off x="20244816" y="20738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configure and administer sales incentives (commissions).</a:t>
            </a:r>
          </a:p>
        </p:txBody>
      </p:sp>
      <p:sp>
        <p:nvSpPr>
          <p:cNvPr id="97" name="Rounded Rectangle 96"/>
          <p:cNvSpPr/>
          <p:nvPr/>
        </p:nvSpPr>
        <p:spPr>
          <a:xfrm>
            <a:off x="20244816" y="267626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create, search, display, update, save and delete a group profile for contract management</a:t>
            </a:r>
          </a:p>
        </p:txBody>
      </p:sp>
      <p:sp>
        <p:nvSpPr>
          <p:cNvPr id="98" name="Rounded Rectangle 97"/>
          <p:cNvSpPr/>
          <p:nvPr/>
        </p:nvSpPr>
        <p:spPr>
          <a:xfrm>
            <a:off x="20244816" y="1533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create and administer business rules for accounting, pricing and sales order management activities.</a:t>
            </a:r>
          </a:p>
        </p:txBody>
      </p:sp>
      <p:sp>
        <p:nvSpPr>
          <p:cNvPr id="99" name="Rounded Rectangle 98"/>
          <p:cNvSpPr/>
          <p:nvPr/>
        </p:nvSpPr>
        <p:spPr>
          <a:xfrm>
            <a:off x="20244816" y="139738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create and administer business rules for accounting, pricing and sales order management activities.</a:t>
            </a:r>
          </a:p>
        </p:txBody>
      </p:sp>
      <p:sp>
        <p:nvSpPr>
          <p:cNvPr id="100" name="Rounded Rectangle 99"/>
          <p:cNvSpPr/>
          <p:nvPr/>
        </p:nvSpPr>
        <p:spPr>
          <a:xfrm>
            <a:off x="1975104" y="279394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create and administer business rules for sales offers, booking, modifications, cancellations, deposits and other related accounting and sales order management activities.</a:t>
            </a:r>
          </a:p>
        </p:txBody>
      </p:sp>
      <p:sp>
        <p:nvSpPr>
          <p:cNvPr id="101" name="Rounded Rectangle 100"/>
          <p:cNvSpPr/>
          <p:nvPr/>
        </p:nvSpPr>
        <p:spPr>
          <a:xfrm>
            <a:off x="1678838" y="81390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create and execute a fee structure during booking, modifying or canceling a sales order item for different types of fees (ex.: cancellation fee, change fee).</a:t>
            </a:r>
          </a:p>
        </p:txBody>
      </p:sp>
      <p:sp>
        <p:nvSpPr>
          <p:cNvPr id="102" name="Rounded Rectangle 101"/>
          <p:cNvSpPr/>
          <p:nvPr/>
        </p:nvSpPr>
        <p:spPr>
          <a:xfrm>
            <a:off x="20244816" y="31025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locate, update and save a group contact list.</a:t>
            </a:r>
          </a:p>
        </p:txBody>
      </p:sp>
      <p:sp>
        <p:nvSpPr>
          <p:cNvPr id="103" name="Rounded Rectangle 102"/>
          <p:cNvSpPr/>
          <p:nvPr/>
        </p:nvSpPr>
        <p:spPr>
          <a:xfrm>
            <a:off x="13619988" y="36934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manage previously captured customers' shop information.</a:t>
            </a:r>
          </a:p>
        </p:txBody>
      </p:sp>
      <p:sp>
        <p:nvSpPr>
          <p:cNvPr id="104" name="Rounded Rectangle 103"/>
          <p:cNvSpPr/>
          <p:nvPr/>
        </p:nvSpPr>
        <p:spPr>
          <a:xfrm>
            <a:off x="1975104" y="258656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manage retail sales including tickets, shows, meal plans and others.</a:t>
            </a:r>
          </a:p>
        </p:txBody>
      </p:sp>
      <p:sp>
        <p:nvSpPr>
          <p:cNvPr id="105" name="Rounded Rectangle 104"/>
          <p:cNvSpPr/>
          <p:nvPr/>
        </p:nvSpPr>
        <p:spPr>
          <a:xfrm>
            <a:off x="20244816" y="2204709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manage sales commissions as part of the sales order management process.</a:t>
            </a:r>
          </a:p>
        </p:txBody>
      </p:sp>
      <p:sp>
        <p:nvSpPr>
          <p:cNvPr id="106" name="Rounded Rectangle 105"/>
          <p:cNvSpPr/>
          <p:nvPr/>
        </p:nvSpPr>
        <p:spPr>
          <a:xfrm>
            <a:off x="7184440" y="10040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process sales payments in order to complete the sales process. </a:t>
            </a:r>
          </a:p>
        </p:txBody>
      </p:sp>
      <p:sp>
        <p:nvSpPr>
          <p:cNvPr id="107" name="Rounded Rectangle 106"/>
          <p:cNvSpPr/>
          <p:nvPr/>
        </p:nvSpPr>
        <p:spPr>
          <a:xfrm>
            <a:off x="20285964" y="234708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see sales incentives (commissions) as part of sales orders.</a:t>
            </a:r>
          </a:p>
        </p:txBody>
      </p:sp>
      <p:sp>
        <p:nvSpPr>
          <p:cNvPr id="108" name="Rounded Rectangle 107"/>
          <p:cNvSpPr/>
          <p:nvPr/>
        </p:nvSpPr>
        <p:spPr>
          <a:xfrm>
            <a:off x="13636447" y="270753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that allows the user to shop for products and obtain pricing.</a:t>
            </a:r>
          </a:p>
        </p:txBody>
      </p:sp>
      <p:sp>
        <p:nvSpPr>
          <p:cNvPr id="109" name="Rounded Rectangle 108"/>
          <p:cNvSpPr/>
          <p:nvPr/>
        </p:nvSpPr>
        <p:spPr>
          <a:xfrm>
            <a:off x="13619988" y="374529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an interface to manage customer contact interactions to monitor the methods and instances of contact to a customer, including groups.</a:t>
            </a:r>
          </a:p>
        </p:txBody>
      </p:sp>
      <p:sp>
        <p:nvSpPr>
          <p:cNvPr id="110" name="Rounded Rectangle 109"/>
          <p:cNvSpPr/>
          <p:nvPr/>
        </p:nvSpPr>
        <p:spPr>
          <a:xfrm>
            <a:off x="20285964" y="373212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flexible pre-formatted and ad hoc detailed and summary reporting to support compliance management.</a:t>
            </a:r>
          </a:p>
        </p:txBody>
      </p:sp>
      <p:sp>
        <p:nvSpPr>
          <p:cNvPr id="111" name="Rounded Rectangle 110"/>
          <p:cNvSpPr/>
          <p:nvPr/>
        </p:nvSpPr>
        <p:spPr>
          <a:xfrm>
            <a:off x="20285964" y="441435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flexible pre-formatted and ad hoc detailed and summary reporting to support financial management.</a:t>
            </a:r>
          </a:p>
        </p:txBody>
      </p:sp>
      <p:sp>
        <p:nvSpPr>
          <p:cNvPr id="112" name="Rounded Rectangle 111"/>
          <p:cNvSpPr/>
          <p:nvPr/>
        </p:nvSpPr>
        <p:spPr>
          <a:xfrm>
            <a:off x="20285964" y="4085173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flexible pre-formatted and ad hoc detailed and summary reporting to support operational management.</a:t>
            </a:r>
          </a:p>
        </p:txBody>
      </p:sp>
      <p:sp>
        <p:nvSpPr>
          <p:cNvPr id="113" name="Rounded Rectangle 112"/>
          <p:cNvSpPr/>
          <p:nvPr/>
        </p:nvSpPr>
        <p:spPr>
          <a:xfrm>
            <a:off x="20285964" y="359633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historical logging of user access and activity within the system including but not limited to: reservation modifications, updates, cancellations or deletions.</a:t>
            </a:r>
          </a:p>
        </p:txBody>
      </p:sp>
      <p:sp>
        <p:nvSpPr>
          <p:cNvPr id="114" name="Rounded Rectangle 113"/>
          <p:cNvSpPr/>
          <p:nvPr/>
        </p:nvSpPr>
        <p:spPr>
          <a:xfrm>
            <a:off x="13628217" y="28375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for an offer set to be influenced by the preferences set in an external system.</a:t>
            </a:r>
          </a:p>
        </p:txBody>
      </p:sp>
      <p:sp>
        <p:nvSpPr>
          <p:cNvPr id="115" name="Rounded Rectangle 114"/>
          <p:cNvSpPr/>
          <p:nvPr/>
        </p:nvSpPr>
        <p:spPr>
          <a:xfrm>
            <a:off x="13628217" y="237753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for an offer set to be influenced by the unique combinations of seller eligibility, buyer affiliations and combinability rules from multiple sources.</a:t>
            </a:r>
          </a:p>
        </p:txBody>
      </p:sp>
      <p:sp>
        <p:nvSpPr>
          <p:cNvPr id="116" name="Rounded Rectangle 115"/>
          <p:cNvSpPr/>
          <p:nvPr/>
        </p:nvSpPr>
        <p:spPr>
          <a:xfrm>
            <a:off x="1695297" y="1810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for a user to select single or multiple sales offers to continue for booking.</a:t>
            </a:r>
          </a:p>
        </p:txBody>
      </p:sp>
      <p:sp>
        <p:nvSpPr>
          <p:cNvPr id="117" name="Rounded Rectangle 116"/>
          <p:cNvSpPr/>
          <p:nvPr/>
        </p:nvSpPr>
        <p:spPr>
          <a:xfrm>
            <a:off x="13628217" y="243596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for a user to select single or multiple sales offers to continue for booking.</a:t>
            </a:r>
          </a:p>
        </p:txBody>
      </p:sp>
      <p:sp>
        <p:nvSpPr>
          <p:cNvPr id="118" name="Rounded Rectangle 117"/>
          <p:cNvSpPr/>
          <p:nvPr/>
        </p:nvSpPr>
        <p:spPr>
          <a:xfrm>
            <a:off x="13619988" y="332393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for authorized users to manually waive a fee (i.e. cancellation fee).</a:t>
            </a:r>
          </a:p>
        </p:txBody>
      </p:sp>
      <p:sp>
        <p:nvSpPr>
          <p:cNvPr id="119" name="Rounded Rectangle 118"/>
          <p:cNvSpPr/>
          <p:nvPr/>
        </p:nvSpPr>
        <p:spPr>
          <a:xfrm>
            <a:off x="13619988" y="380125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for referential and transactional pricing controls to be updated and managed by receiving inputs from an external system.</a:t>
            </a:r>
          </a:p>
        </p:txBody>
      </p:sp>
      <p:sp>
        <p:nvSpPr>
          <p:cNvPr id="120" name="Rounded Rectangle 119"/>
          <p:cNvSpPr/>
          <p:nvPr/>
        </p:nvSpPr>
        <p:spPr>
          <a:xfrm>
            <a:off x="20244816" y="177018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for the system or  user to extend the hold time of an inventory item to further continue the booking process.</a:t>
            </a:r>
          </a:p>
        </p:txBody>
      </p:sp>
      <p:sp>
        <p:nvSpPr>
          <p:cNvPr id="121" name="Rounded Rectangle 120"/>
          <p:cNvSpPr/>
          <p:nvPr/>
        </p:nvSpPr>
        <p:spPr>
          <a:xfrm>
            <a:off x="13619988" y="209196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for the system or user to release the hold of an inventory item for an order or order item allowing the inventory to be held for a different sales order.</a:t>
            </a:r>
          </a:p>
        </p:txBody>
      </p:sp>
      <p:sp>
        <p:nvSpPr>
          <p:cNvPr id="122" name="Rounded Rectangle 121"/>
          <p:cNvSpPr/>
          <p:nvPr/>
        </p:nvSpPr>
        <p:spPr>
          <a:xfrm>
            <a:off x="7283196" y="85752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for the user to perform a balance check on organization issued cards (i.e. Gift Cards, Rewards Cards, Etc.).</a:t>
            </a:r>
          </a:p>
        </p:txBody>
      </p:sp>
      <p:sp>
        <p:nvSpPr>
          <p:cNvPr id="123" name="Rounded Rectangle 122"/>
          <p:cNvSpPr/>
          <p:nvPr/>
        </p:nvSpPr>
        <p:spPr>
          <a:xfrm>
            <a:off x="20285964" y="248369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for the user to reconcile travel agent commissions in order to accurately match commissions earned against what should be paid.</a:t>
            </a:r>
          </a:p>
        </p:txBody>
      </p:sp>
      <p:sp>
        <p:nvSpPr>
          <p:cNvPr id="124" name="Rounded Rectangle 123"/>
          <p:cNvSpPr/>
          <p:nvPr/>
        </p:nvSpPr>
        <p:spPr>
          <a:xfrm>
            <a:off x="20285964" y="241703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for the user to set up sales, product and travel agent commissions as part of the sales commissions managing process.</a:t>
            </a:r>
          </a:p>
        </p:txBody>
      </p:sp>
      <p:sp>
        <p:nvSpPr>
          <p:cNvPr id="125" name="Rounded Rectangle 124"/>
          <p:cNvSpPr/>
          <p:nvPr/>
        </p:nvSpPr>
        <p:spPr>
          <a:xfrm>
            <a:off x="13636447" y="290751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access a new offer based on a previously captured shopped offer's search criteria. </a:t>
            </a:r>
          </a:p>
        </p:txBody>
      </p:sp>
      <p:sp>
        <p:nvSpPr>
          <p:cNvPr id="126" name="Rounded Rectangle 125"/>
          <p:cNvSpPr/>
          <p:nvPr/>
        </p:nvSpPr>
        <p:spPr>
          <a:xfrm>
            <a:off x="1975104" y="409011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administer accounting-based business rules to include configuration, deposit, payment and pricing set up.</a:t>
            </a:r>
          </a:p>
        </p:txBody>
      </p:sp>
      <p:sp>
        <p:nvSpPr>
          <p:cNvPr id="127" name="Rounded Rectangle 126"/>
          <p:cNvSpPr/>
          <p:nvPr/>
        </p:nvSpPr>
        <p:spPr>
          <a:xfrm>
            <a:off x="13628217" y="110112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administer accounting-based business rules to include configuration, deposit, payment and pricing set up.</a:t>
            </a:r>
          </a:p>
        </p:txBody>
      </p:sp>
      <p:sp>
        <p:nvSpPr>
          <p:cNvPr id="128" name="Rounded Rectangle 127"/>
          <p:cNvSpPr/>
          <p:nvPr/>
        </p:nvSpPr>
        <p:spPr>
          <a:xfrm>
            <a:off x="13619988" y="339059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administer sales order-based business rules to include order modification, cancellation and cancellation fees.</a:t>
            </a:r>
          </a:p>
        </p:txBody>
      </p:sp>
      <p:sp>
        <p:nvSpPr>
          <p:cNvPr id="129" name="Rounded Rectangle 128"/>
          <p:cNvSpPr/>
          <p:nvPr/>
        </p:nvSpPr>
        <p:spPr>
          <a:xfrm>
            <a:off x="1670608" y="74971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administer sales order-based business rules to include order modification, cancellation and cancellation fees. </a:t>
            </a:r>
          </a:p>
        </p:txBody>
      </p:sp>
      <p:sp>
        <p:nvSpPr>
          <p:cNvPr id="130" name="Rounded Rectangle 129"/>
          <p:cNvSpPr/>
          <p:nvPr/>
        </p:nvSpPr>
        <p:spPr>
          <a:xfrm>
            <a:off x="7258507" y="339964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alert the user during the modification of product attributes, categories, classifications, and features if associated to a product (restrictions based on user role/authority).</a:t>
            </a:r>
          </a:p>
        </p:txBody>
      </p:sp>
      <p:sp>
        <p:nvSpPr>
          <p:cNvPr id="131" name="Rounded Rectangle 130"/>
          <p:cNvSpPr/>
          <p:nvPr/>
        </p:nvSpPr>
        <p:spPr>
          <a:xfrm>
            <a:off x="20170749"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assign and unassign product attributes, categories, classifications, and features to products for product management and fulfillment purposes.</a:t>
            </a:r>
          </a:p>
        </p:txBody>
      </p:sp>
      <p:sp>
        <p:nvSpPr>
          <p:cNvPr id="132" name="Rounded Rectangle 131"/>
          <p:cNvSpPr/>
          <p:nvPr/>
        </p:nvSpPr>
        <p:spPr>
          <a:xfrm>
            <a:off x="13619988" y="116778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assign and unassign product attributes, categories, classifications, and features to products for product management and fulfillment purposes.</a:t>
            </a:r>
          </a:p>
        </p:txBody>
      </p:sp>
      <p:sp>
        <p:nvSpPr>
          <p:cNvPr id="133" name="Rounded Rectangle 132"/>
          <p:cNvSpPr/>
          <p:nvPr/>
        </p:nvSpPr>
        <p:spPr>
          <a:xfrm>
            <a:off x="7283196" y="265404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associate and deassociate product content to a product to provide better understanding to both internal and external consumers.</a:t>
            </a:r>
          </a:p>
        </p:txBody>
      </p:sp>
      <p:sp>
        <p:nvSpPr>
          <p:cNvPr id="134" name="Rounded Rectangle 133"/>
          <p:cNvSpPr/>
          <p:nvPr/>
        </p:nvSpPr>
        <p:spPr>
          <a:xfrm>
            <a:off x="20170749" y="42053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associate a product to one or more assets to manage availability needs of an order.</a:t>
            </a:r>
          </a:p>
        </p:txBody>
      </p:sp>
      <p:sp>
        <p:nvSpPr>
          <p:cNvPr id="135" name="Rounded Rectangle 134"/>
          <p:cNvSpPr/>
          <p:nvPr/>
        </p:nvSpPr>
        <p:spPr>
          <a:xfrm>
            <a:off x="13619988" y="64684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associate a product to one or more assets to manage availability needs of an order.</a:t>
            </a:r>
          </a:p>
        </p:txBody>
      </p:sp>
      <p:sp>
        <p:nvSpPr>
          <p:cNvPr id="136" name="Rounded Rectangle 135"/>
          <p:cNvSpPr/>
          <p:nvPr/>
        </p:nvSpPr>
        <p:spPr>
          <a:xfrm>
            <a:off x="7283196" y="273305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automate inactivation of travel agencies (inactive agencies with no bookings in the database for specified period).</a:t>
            </a:r>
          </a:p>
        </p:txBody>
      </p:sp>
      <p:sp>
        <p:nvSpPr>
          <p:cNvPr id="137" name="Rounded Rectangle 136"/>
          <p:cNvSpPr/>
          <p:nvPr/>
        </p:nvSpPr>
        <p:spPr>
          <a:xfrm>
            <a:off x="20285964" y="366464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automatically archive sales order data based on defined criteria which may include, but not limited to, fulfillment date, effective date, order status, etc.</a:t>
            </a:r>
          </a:p>
        </p:txBody>
      </p:sp>
      <p:sp>
        <p:nvSpPr>
          <p:cNvPr id="138" name="Rounded Rectangle 137"/>
          <p:cNvSpPr/>
          <p:nvPr/>
        </p:nvSpPr>
        <p:spPr>
          <a:xfrm>
            <a:off x="20285964" y="331817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automatically purge sales order data based on defined criteria which may include, but not limited to, fulfillment date, effective date, order status, etc.</a:t>
            </a:r>
          </a:p>
        </p:txBody>
      </p:sp>
      <p:sp>
        <p:nvSpPr>
          <p:cNvPr id="139" name="Rounded Rectangle 138"/>
          <p:cNvSpPr/>
          <p:nvPr/>
        </p:nvSpPr>
        <p:spPr>
          <a:xfrm>
            <a:off x="1975104" y="434934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build a deposit extract for accounting processing and reconciliation (that differentiates between internal and external payments).</a:t>
            </a:r>
          </a:p>
        </p:txBody>
      </p:sp>
      <p:sp>
        <p:nvSpPr>
          <p:cNvPr id="140" name="Rounded Rectangle 139"/>
          <p:cNvSpPr/>
          <p:nvPr/>
        </p:nvSpPr>
        <p:spPr>
          <a:xfrm>
            <a:off x="20285964" y="428432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capture, store and view sales order history </a:t>
            </a:r>
          </a:p>
        </p:txBody>
      </p:sp>
      <p:sp>
        <p:nvSpPr>
          <p:cNvPr id="141" name="Rounded Rectangle 140"/>
          <p:cNvSpPr/>
          <p:nvPr/>
        </p:nvSpPr>
        <p:spPr>
          <a:xfrm>
            <a:off x="13619988" y="353872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capture an offer's search criteria when the sale has not been completed.</a:t>
            </a:r>
          </a:p>
        </p:txBody>
      </p:sp>
      <p:sp>
        <p:nvSpPr>
          <p:cNvPr id="142" name="Rounded Rectangle 141"/>
          <p:cNvSpPr/>
          <p:nvPr/>
        </p:nvSpPr>
        <p:spPr>
          <a:xfrm>
            <a:off x="13619988" y="15323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check and provide product availability via a real-time interface.</a:t>
            </a:r>
          </a:p>
        </p:txBody>
      </p:sp>
      <p:sp>
        <p:nvSpPr>
          <p:cNvPr id="143" name="Rounded Rectangle 142"/>
          <p:cNvSpPr/>
          <p:nvPr/>
        </p:nvSpPr>
        <p:spPr>
          <a:xfrm>
            <a:off x="13619988" y="39543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configure Chart of Accounts, fiscal definitions and other accounting set up.</a:t>
            </a:r>
          </a:p>
        </p:txBody>
      </p:sp>
      <p:sp>
        <p:nvSpPr>
          <p:cNvPr id="144" name="Rounded Rectangle 143"/>
          <p:cNvSpPr/>
          <p:nvPr/>
        </p:nvSpPr>
        <p:spPr>
          <a:xfrm>
            <a:off x="13619988" y="128875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configure inventory authorization limits in order to maintain and control limits set per inventory. </a:t>
            </a:r>
          </a:p>
        </p:txBody>
      </p:sp>
      <p:sp>
        <p:nvSpPr>
          <p:cNvPr id="145" name="Rounded Rectangle 144"/>
          <p:cNvSpPr/>
          <p:nvPr/>
        </p:nvSpPr>
        <p:spPr>
          <a:xfrm>
            <a:off x="20170749" y="28885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create and manage a group of products (ex.: packages) to be created in multiple languages.</a:t>
            </a:r>
          </a:p>
        </p:txBody>
      </p:sp>
      <p:sp>
        <p:nvSpPr>
          <p:cNvPr id="146" name="Rounded Rectangle 145"/>
          <p:cNvSpPr/>
          <p:nvPr/>
        </p:nvSpPr>
        <p:spPr>
          <a:xfrm>
            <a:off x="20170749" y="16047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create and manage a group of products (ex.: packages) to be created in multiple languages.</a:t>
            </a:r>
          </a:p>
        </p:txBody>
      </p:sp>
      <p:sp>
        <p:nvSpPr>
          <p:cNvPr id="147" name="Rounded Rectangle 146"/>
          <p:cNvSpPr/>
          <p:nvPr/>
        </p:nvSpPr>
        <p:spPr>
          <a:xfrm>
            <a:off x="7283196" y="258162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create and manage product content information in multiple languages for both internal and external consumption.</a:t>
            </a:r>
          </a:p>
        </p:txBody>
      </p:sp>
      <p:sp>
        <p:nvSpPr>
          <p:cNvPr id="148" name="Rounded Rectangle 147"/>
          <p:cNvSpPr/>
          <p:nvPr/>
        </p:nvSpPr>
        <p:spPr>
          <a:xfrm>
            <a:off x="20170749" y="2633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create a product offering for a single stand-alone product, a package of multiple products and procured products.</a:t>
            </a:r>
          </a:p>
        </p:txBody>
      </p:sp>
      <p:sp>
        <p:nvSpPr>
          <p:cNvPr id="149" name="Rounded Rectangle 148"/>
          <p:cNvSpPr/>
          <p:nvPr/>
        </p:nvSpPr>
        <p:spPr>
          <a:xfrm>
            <a:off x="20170749" y="9464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create a product offering for a single stand-alone product, a package of multiple products and procured products.</a:t>
            </a:r>
          </a:p>
        </p:txBody>
      </p:sp>
      <p:sp>
        <p:nvSpPr>
          <p:cNvPr id="150" name="Rounded Rectangle 149"/>
          <p:cNvSpPr/>
          <p:nvPr/>
        </p:nvSpPr>
        <p:spPr>
          <a:xfrm>
            <a:off x="20170749" y="113157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create customer eligibility rules for the product offer process.</a:t>
            </a:r>
          </a:p>
        </p:txBody>
      </p:sp>
      <p:sp>
        <p:nvSpPr>
          <p:cNvPr id="151" name="Rounded Rectangle 150"/>
          <p:cNvSpPr/>
          <p:nvPr/>
        </p:nvSpPr>
        <p:spPr>
          <a:xfrm>
            <a:off x="20228356" y="184672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create product combinability rules for the product offer process.</a:t>
            </a:r>
          </a:p>
        </p:txBody>
      </p:sp>
      <p:sp>
        <p:nvSpPr>
          <p:cNvPr id="152" name="Rounded Rectangle 151"/>
          <p:cNvSpPr/>
          <p:nvPr/>
        </p:nvSpPr>
        <p:spPr>
          <a:xfrm>
            <a:off x="1826971" y="140561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define an alternate fulfillment address.</a:t>
            </a:r>
          </a:p>
        </p:txBody>
      </p:sp>
      <p:sp>
        <p:nvSpPr>
          <p:cNvPr id="153" name="Rounded Rectangle 152"/>
          <p:cNvSpPr/>
          <p:nvPr/>
        </p:nvSpPr>
        <p:spPr>
          <a:xfrm>
            <a:off x="13628217" y="71021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define and configure the price of a product based on multiple product dimensions such as, but not limited to, buyer type, seller type, sales dates and fulfillment dates.</a:t>
            </a:r>
          </a:p>
        </p:txBody>
      </p:sp>
      <p:sp>
        <p:nvSpPr>
          <p:cNvPr id="154" name="Rounded Rectangle 153"/>
          <p:cNvSpPr/>
          <p:nvPr/>
        </p:nvSpPr>
        <p:spPr>
          <a:xfrm>
            <a:off x="13628217" y="2307579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define and configure the price of a product based on multiple product dimensions such as, but not limited to, buyer type, seller type, sales dates and fulfillment dates.</a:t>
            </a:r>
          </a:p>
        </p:txBody>
      </p:sp>
      <p:sp>
        <p:nvSpPr>
          <p:cNvPr id="155" name="Rounded Rectangle 154"/>
          <p:cNvSpPr/>
          <p:nvPr/>
        </p:nvSpPr>
        <p:spPr>
          <a:xfrm>
            <a:off x="13636447" y="264252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define and manage a specific price markup per single product, package of products or a procured product.</a:t>
            </a:r>
          </a:p>
        </p:txBody>
      </p:sp>
      <p:sp>
        <p:nvSpPr>
          <p:cNvPr id="156" name="Rounded Rectangle 155"/>
          <p:cNvSpPr/>
          <p:nvPr/>
        </p:nvSpPr>
        <p:spPr>
          <a:xfrm>
            <a:off x="13628217" y="78428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define and manage a unique price for a stand-alone product, a package of products and procured products.</a:t>
            </a:r>
          </a:p>
        </p:txBody>
      </p:sp>
      <p:sp>
        <p:nvSpPr>
          <p:cNvPr id="157" name="Rounded Rectangle 156"/>
          <p:cNvSpPr/>
          <p:nvPr/>
        </p:nvSpPr>
        <p:spPr>
          <a:xfrm>
            <a:off x="7307884" y="187058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define separate company divisions to ensure accurate accounting management. Ex.: supplier's accounts, addresses, etc.</a:t>
            </a:r>
          </a:p>
        </p:txBody>
      </p:sp>
      <p:sp>
        <p:nvSpPr>
          <p:cNvPr id="158" name="Rounded Rectangle 157"/>
          <p:cNvSpPr/>
          <p:nvPr/>
        </p:nvSpPr>
        <p:spPr>
          <a:xfrm>
            <a:off x="7307884" y="16006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define separate company divisions to ensure accurate accounting management. Ex. supplier's accounts, addresses, etc.</a:t>
            </a:r>
          </a:p>
        </p:txBody>
      </p:sp>
      <p:sp>
        <p:nvSpPr>
          <p:cNvPr id="159" name="Rounded Rectangle 158"/>
          <p:cNvSpPr/>
          <p:nvPr/>
        </p:nvSpPr>
        <p:spPr>
          <a:xfrm>
            <a:off x="13628217" y="222857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dynamically determine the price of a product using the product's dimensions (such as, but not limited to, buyer type, seller type, sales dates and fulfillment dates).</a:t>
            </a:r>
          </a:p>
        </p:txBody>
      </p:sp>
      <p:sp>
        <p:nvSpPr>
          <p:cNvPr id="160" name="Rounded Rectangle 159"/>
          <p:cNvSpPr/>
          <p:nvPr/>
        </p:nvSpPr>
        <p:spPr>
          <a:xfrm>
            <a:off x="20335341" y="387038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export accounting data in a manner that can be systematically imported into an external system (i.e. SAP).</a:t>
            </a:r>
          </a:p>
        </p:txBody>
      </p:sp>
      <p:sp>
        <p:nvSpPr>
          <p:cNvPr id="161" name="Rounded Rectangle 160"/>
          <p:cNvSpPr/>
          <p:nvPr/>
        </p:nvSpPr>
        <p:spPr>
          <a:xfrm>
            <a:off x="20335341" y="380125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export compliance management, financial and operational reports to multiple file types.</a:t>
            </a:r>
          </a:p>
        </p:txBody>
      </p:sp>
      <p:sp>
        <p:nvSpPr>
          <p:cNvPr id="162" name="Rounded Rectangle 161"/>
          <p:cNvSpPr/>
          <p:nvPr/>
        </p:nvSpPr>
        <p:spPr>
          <a:xfrm>
            <a:off x="20285964" y="352967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extract data to automatically communicate with external systems.</a:t>
            </a:r>
          </a:p>
        </p:txBody>
      </p:sp>
      <p:sp>
        <p:nvSpPr>
          <p:cNvPr id="163" name="Rounded Rectangle 162"/>
          <p:cNvSpPr/>
          <p:nvPr/>
        </p:nvSpPr>
        <p:spPr>
          <a:xfrm>
            <a:off x="7307884" y="166484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follow billing or accounting parameters as defined in the group profile.  </a:t>
            </a:r>
          </a:p>
        </p:txBody>
      </p:sp>
      <p:sp>
        <p:nvSpPr>
          <p:cNvPr id="164" name="Rounded Rectangle 163"/>
          <p:cNvSpPr/>
          <p:nvPr/>
        </p:nvSpPr>
        <p:spPr>
          <a:xfrm>
            <a:off x="20285964" y="434687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generate a report of all bookings made for a specific group/team/organization (Alpha Report).</a:t>
            </a:r>
          </a:p>
        </p:txBody>
      </p:sp>
      <p:sp>
        <p:nvSpPr>
          <p:cNvPr id="165" name="Rounded Rectangle 164"/>
          <p:cNvSpPr/>
          <p:nvPr/>
        </p:nvSpPr>
        <p:spPr>
          <a:xfrm>
            <a:off x="20170749" y="22466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integrate transportation products (such as air, train, car rental, ground transportation) to be leveraged and used in the product offering portfolio.</a:t>
            </a:r>
          </a:p>
        </p:txBody>
      </p:sp>
      <p:sp>
        <p:nvSpPr>
          <p:cNvPr id="166" name="Rounded Rectangle 165"/>
          <p:cNvSpPr/>
          <p:nvPr/>
        </p:nvSpPr>
        <p:spPr>
          <a:xfrm>
            <a:off x="7307884" y="173150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manage accounts receivable including payment recognition, auto-write-off small balance amounts, bill generation, bill accounting, review of payment history, retrieve charge and payment information.</a:t>
            </a:r>
          </a:p>
        </p:txBody>
      </p:sp>
      <p:sp>
        <p:nvSpPr>
          <p:cNvPr id="167" name="Rounded Rectangle 166"/>
          <p:cNvSpPr/>
          <p:nvPr/>
        </p:nvSpPr>
        <p:spPr>
          <a:xfrm>
            <a:off x="1975104" y="42431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manage journal charges including adjustments, package adjustments, transfer charges, reverse charges and voids.</a:t>
            </a:r>
          </a:p>
        </p:txBody>
      </p:sp>
      <p:sp>
        <p:nvSpPr>
          <p:cNvPr id="168" name="Rounded Rectangle 167"/>
          <p:cNvSpPr/>
          <p:nvPr/>
        </p:nvSpPr>
        <p:spPr>
          <a:xfrm>
            <a:off x="1975104" y="414360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manage journal payments including adjustments, reverse payments and transfer payments.</a:t>
            </a:r>
          </a:p>
        </p:txBody>
      </p:sp>
      <p:sp>
        <p:nvSpPr>
          <p:cNvPr id="169" name="Rounded Rectangle 168"/>
          <p:cNvSpPr/>
          <p:nvPr/>
        </p:nvSpPr>
        <p:spPr>
          <a:xfrm>
            <a:off x="1975104" y="430161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manage journal postings including posting a payment and refund using multiple settlement methods.</a:t>
            </a:r>
          </a:p>
        </p:txBody>
      </p:sp>
      <p:sp>
        <p:nvSpPr>
          <p:cNvPr id="170" name="Rounded Rectangle 169"/>
          <p:cNvSpPr/>
          <p:nvPr/>
        </p:nvSpPr>
        <p:spPr>
          <a:xfrm>
            <a:off x="13619988" y="388107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manage vendor accounts payable including holding a payment, holding a refund, auto-adjustment of vendor payments, auto-refunding of a payment, automatically distributing payment to a vendor and validating a vendor payment.</a:t>
            </a:r>
          </a:p>
        </p:txBody>
      </p:sp>
      <p:sp>
        <p:nvSpPr>
          <p:cNvPr id="171" name="Rounded Rectangle 170"/>
          <p:cNvSpPr/>
          <p:nvPr/>
        </p:nvSpPr>
        <p:spPr>
          <a:xfrm>
            <a:off x="1975104" y="3365083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manually and systematically search inventory availability for a specific inventory item or a group of inventory items. </a:t>
            </a:r>
          </a:p>
        </p:txBody>
      </p:sp>
      <p:sp>
        <p:nvSpPr>
          <p:cNvPr id="172" name="Rounded Rectangle 171"/>
          <p:cNvSpPr/>
          <p:nvPr/>
        </p:nvSpPr>
        <p:spPr>
          <a:xfrm>
            <a:off x="7258507" y="308692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print a travel voucher individually or in bulk.</a:t>
            </a:r>
          </a:p>
        </p:txBody>
      </p:sp>
      <p:sp>
        <p:nvSpPr>
          <p:cNvPr id="173" name="Rounded Rectangle 172"/>
          <p:cNvSpPr/>
          <p:nvPr/>
        </p:nvSpPr>
        <p:spPr>
          <a:xfrm>
            <a:off x="7242048" y="315193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print fulfillment collateral for an order individually or in bulk.</a:t>
            </a:r>
          </a:p>
        </p:txBody>
      </p:sp>
      <p:sp>
        <p:nvSpPr>
          <p:cNvPr id="174" name="Rounded Rectangle 173"/>
          <p:cNvSpPr/>
          <p:nvPr/>
        </p:nvSpPr>
        <p:spPr>
          <a:xfrm>
            <a:off x="13619988" y="21561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search availability of transportation allotments to include, but not limited to, air, train and rental car transportation.</a:t>
            </a:r>
          </a:p>
        </p:txBody>
      </p:sp>
      <p:sp>
        <p:nvSpPr>
          <p:cNvPr id="175" name="Rounded Rectangle 174"/>
          <p:cNvSpPr/>
          <p:nvPr/>
        </p:nvSpPr>
        <p:spPr>
          <a:xfrm>
            <a:off x="7258507" y="323917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send fulfillment collateral to a vendor for processing individually or in bulk.</a:t>
            </a:r>
          </a:p>
        </p:txBody>
      </p:sp>
      <p:sp>
        <p:nvSpPr>
          <p:cNvPr id="176" name="Rounded Rectangle 175"/>
          <p:cNvSpPr/>
          <p:nvPr/>
        </p:nvSpPr>
        <p:spPr>
          <a:xfrm>
            <a:off x="20244816" y="324822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set up and manage country, province, territory and state codes in accordance to existing structure and/or ISO Country standards to support downstream processes.</a:t>
            </a:r>
          </a:p>
        </p:txBody>
      </p:sp>
      <p:sp>
        <p:nvSpPr>
          <p:cNvPr id="177" name="Rounded Rectangle 176"/>
          <p:cNvSpPr/>
          <p:nvPr/>
        </p:nvSpPr>
        <p:spPr>
          <a:xfrm>
            <a:off x="20170749" y="554675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set up procured products that can be sold and fulfilled (ex.: Car Depots, Airport/City Pairs, Airlines, etc.).
</a:t>
            </a:r>
          </a:p>
        </p:txBody>
      </p:sp>
      <p:sp>
        <p:nvSpPr>
          <p:cNvPr id="178" name="Rounded Rectangle 177"/>
          <p:cNvSpPr/>
          <p:nvPr/>
        </p:nvSpPr>
        <p:spPr>
          <a:xfrm>
            <a:off x="1695297" y="94804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store a sales item's cost and sale price information in order to accurately track margin information.</a:t>
            </a:r>
          </a:p>
        </p:txBody>
      </p:sp>
      <p:sp>
        <p:nvSpPr>
          <p:cNvPr id="179" name="Rounded Rectangle 178"/>
          <p:cNvSpPr/>
          <p:nvPr/>
        </p:nvSpPr>
        <p:spPr>
          <a:xfrm>
            <a:off x="13628217" y="35387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support multiple tax rates when defining the price of a single product, package of products or a procured product.</a:t>
            </a:r>
          </a:p>
        </p:txBody>
      </p:sp>
      <p:sp>
        <p:nvSpPr>
          <p:cNvPr id="180" name="Rounded Rectangle 179"/>
          <p:cNvSpPr/>
          <p:nvPr/>
        </p:nvSpPr>
        <p:spPr>
          <a:xfrm>
            <a:off x="7184440" y="15060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ability to support multiple types of currency when defining the price of a single product, package of products or a procured product.</a:t>
            </a:r>
          </a:p>
        </p:txBody>
      </p:sp>
      <p:sp>
        <p:nvSpPr>
          <p:cNvPr id="181" name="Rounded Rectangle 180"/>
          <p:cNvSpPr/>
          <p:nvPr/>
        </p:nvSpPr>
        <p:spPr>
          <a:xfrm>
            <a:off x="1975104" y="265569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add a customer to an existing sales order as part of the booking process.</a:t>
            </a:r>
          </a:p>
        </p:txBody>
      </p:sp>
      <p:sp>
        <p:nvSpPr>
          <p:cNvPr id="182" name="Rounded Rectangle 181"/>
          <p:cNvSpPr/>
          <p:nvPr/>
        </p:nvSpPr>
        <p:spPr>
          <a:xfrm>
            <a:off x="20170749" y="48801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add individual or pre-bundled products to an order or package.</a:t>
            </a:r>
          </a:p>
        </p:txBody>
      </p:sp>
      <p:sp>
        <p:nvSpPr>
          <p:cNvPr id="183" name="Rounded Rectangle 182"/>
          <p:cNvSpPr/>
          <p:nvPr/>
        </p:nvSpPr>
        <p:spPr>
          <a:xfrm>
            <a:off x="1975104" y="272482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add individual or pre-bundled products to an order or package.</a:t>
            </a:r>
          </a:p>
        </p:txBody>
      </p:sp>
      <p:sp>
        <p:nvSpPr>
          <p:cNvPr id="184" name="Rounded Rectangle 183"/>
          <p:cNvSpPr/>
          <p:nvPr/>
        </p:nvSpPr>
        <p:spPr>
          <a:xfrm>
            <a:off x="20244816" y="303672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add payment information to an existing profile.</a:t>
            </a:r>
          </a:p>
        </p:txBody>
      </p:sp>
      <p:sp>
        <p:nvSpPr>
          <p:cNvPr id="185" name="Rounded Rectangle 184"/>
          <p:cNvSpPr/>
          <p:nvPr/>
        </p:nvSpPr>
        <p:spPr>
          <a:xfrm>
            <a:off x="20244816" y="273716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add payment information to an existing profile. </a:t>
            </a:r>
          </a:p>
        </p:txBody>
      </p:sp>
      <p:sp>
        <p:nvSpPr>
          <p:cNvPr id="186" name="Rounded Rectangle 185"/>
          <p:cNvSpPr/>
          <p:nvPr/>
        </p:nvSpPr>
        <p:spPr>
          <a:xfrm>
            <a:off x="1826971" y="146980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assign a customer to an existing sales order item as part of the booking process.</a:t>
            </a:r>
          </a:p>
        </p:txBody>
      </p:sp>
      <p:sp>
        <p:nvSpPr>
          <p:cNvPr id="187" name="Rounded Rectangle 186"/>
          <p:cNvSpPr/>
          <p:nvPr/>
        </p:nvSpPr>
        <p:spPr>
          <a:xfrm>
            <a:off x="1975104" y="314699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assign a role to an individual customer in a group in order to define specific participation for a guest on a group reservation. </a:t>
            </a:r>
          </a:p>
        </p:txBody>
      </p:sp>
      <p:sp>
        <p:nvSpPr>
          <p:cNvPr id="188" name="Rounded Rectangle 187"/>
          <p:cNvSpPr/>
          <p:nvPr/>
        </p:nvSpPr>
        <p:spPr>
          <a:xfrm>
            <a:off x="1983333" y="286307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associate/dissociate a group profile to a sales order.</a:t>
            </a:r>
          </a:p>
        </p:txBody>
      </p:sp>
      <p:sp>
        <p:nvSpPr>
          <p:cNvPr id="189" name="Rounded Rectangle 188"/>
          <p:cNvSpPr/>
          <p:nvPr/>
        </p:nvSpPr>
        <p:spPr>
          <a:xfrm>
            <a:off x="13619988" y="92006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associate a sales contract to an existing product.</a:t>
            </a:r>
          </a:p>
        </p:txBody>
      </p:sp>
      <p:sp>
        <p:nvSpPr>
          <p:cNvPr id="190" name="Rounded Rectangle 189"/>
          <p:cNvSpPr/>
          <p:nvPr/>
        </p:nvSpPr>
        <p:spPr>
          <a:xfrm>
            <a:off x="7283196" y="251578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associate a sales contract to an existing product.</a:t>
            </a:r>
          </a:p>
        </p:txBody>
      </p:sp>
      <p:sp>
        <p:nvSpPr>
          <p:cNvPr id="191" name="Rounded Rectangle 190"/>
          <p:cNvSpPr/>
          <p:nvPr/>
        </p:nvSpPr>
        <p:spPr>
          <a:xfrm>
            <a:off x="7307884" y="179981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associate one or more travel agencies to a travel agency affiliation.</a:t>
            </a:r>
          </a:p>
        </p:txBody>
      </p:sp>
      <p:sp>
        <p:nvSpPr>
          <p:cNvPr id="192" name="Rounded Rectangle 191"/>
          <p:cNvSpPr/>
          <p:nvPr/>
        </p:nvSpPr>
        <p:spPr>
          <a:xfrm>
            <a:off x="20170749" y="127805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audit product setup (package, inventory, pricing, etc.)</a:t>
            </a:r>
          </a:p>
        </p:txBody>
      </p:sp>
      <p:sp>
        <p:nvSpPr>
          <p:cNvPr id="193" name="Rounded Rectangle 192"/>
          <p:cNvSpPr/>
          <p:nvPr/>
        </p:nvSpPr>
        <p:spPr>
          <a:xfrm>
            <a:off x="20170749" y="120810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audit product setup (package, inventory, pricing, etc.)</a:t>
            </a:r>
          </a:p>
        </p:txBody>
      </p:sp>
      <p:sp>
        <p:nvSpPr>
          <p:cNvPr id="194" name="Rounded Rectangle 193"/>
          <p:cNvSpPr/>
          <p:nvPr/>
        </p:nvSpPr>
        <p:spPr>
          <a:xfrm>
            <a:off x="7307884" y="1334018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authorize, store and deactivate credit card information on a profile. </a:t>
            </a:r>
          </a:p>
        </p:txBody>
      </p:sp>
      <p:sp>
        <p:nvSpPr>
          <p:cNvPr id="195" name="Rounded Rectangle 194"/>
          <p:cNvSpPr/>
          <p:nvPr/>
        </p:nvSpPr>
        <p:spPr>
          <a:xfrm>
            <a:off x="1876348" y="165991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book a sales order after said customer has completed the shop process.</a:t>
            </a:r>
          </a:p>
        </p:txBody>
      </p:sp>
      <p:sp>
        <p:nvSpPr>
          <p:cNvPr id="196" name="Rounded Rectangle 195"/>
          <p:cNvSpPr/>
          <p:nvPr/>
        </p:nvSpPr>
        <p:spPr>
          <a:xfrm>
            <a:off x="1687068" y="67976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calculate gross price based on net price for a sales order item (for example, determining "rack" rate)</a:t>
            </a:r>
          </a:p>
        </p:txBody>
      </p:sp>
      <p:sp>
        <p:nvSpPr>
          <p:cNvPr id="197" name="Rounded Rectangle 196"/>
          <p:cNvSpPr/>
          <p:nvPr/>
        </p:nvSpPr>
        <p:spPr>
          <a:xfrm>
            <a:off x="13619988" y="297417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calculate gross price based on net price for a sales order item (for example, determining "rack" rate)</a:t>
            </a:r>
          </a:p>
        </p:txBody>
      </p:sp>
      <p:sp>
        <p:nvSpPr>
          <p:cNvPr id="198" name="Rounded Rectangle 197"/>
          <p:cNvSpPr/>
          <p:nvPr/>
        </p:nvSpPr>
        <p:spPr>
          <a:xfrm>
            <a:off x="1695297" y="88056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calculate net price based on gross price for a sales order item. (for example, determining wholesale prices)</a:t>
            </a:r>
          </a:p>
        </p:txBody>
      </p:sp>
      <p:sp>
        <p:nvSpPr>
          <p:cNvPr id="199" name="Rounded Rectangle 198"/>
          <p:cNvSpPr/>
          <p:nvPr/>
        </p:nvSpPr>
        <p:spPr>
          <a:xfrm>
            <a:off x="13628217" y="257421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calculate refund given eligibility passes based upon refund eligibility rules.</a:t>
            </a:r>
          </a:p>
        </p:txBody>
      </p:sp>
      <p:sp>
        <p:nvSpPr>
          <p:cNvPr id="200" name="Rounded Rectangle 199"/>
          <p:cNvSpPr/>
          <p:nvPr/>
        </p:nvSpPr>
        <p:spPr>
          <a:xfrm>
            <a:off x="7283196" y="52093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configure currency exchange rates as part of the accounting process in order to support international transactions.</a:t>
            </a:r>
          </a:p>
        </p:txBody>
      </p:sp>
      <p:sp>
        <p:nvSpPr>
          <p:cNvPr id="201" name="Rounded Rectangle 200"/>
          <p:cNvSpPr/>
          <p:nvPr/>
        </p:nvSpPr>
        <p:spPr>
          <a:xfrm>
            <a:off x="7307884" y="145746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configure privacy preferences for a customer or group profile.</a:t>
            </a:r>
          </a:p>
        </p:txBody>
      </p:sp>
      <p:sp>
        <p:nvSpPr>
          <p:cNvPr id="202" name="Rounded Rectangle 201"/>
          <p:cNvSpPr/>
          <p:nvPr/>
        </p:nvSpPr>
        <p:spPr>
          <a:xfrm>
            <a:off x="1777593" y="99989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configure tax rates as part of the accounting process in order to support international transactions.</a:t>
            </a:r>
          </a:p>
        </p:txBody>
      </p:sp>
      <p:sp>
        <p:nvSpPr>
          <p:cNvPr id="203" name="Rounded Rectangle 202"/>
          <p:cNvSpPr/>
          <p:nvPr/>
        </p:nvSpPr>
        <p:spPr>
          <a:xfrm>
            <a:off x="20244816" y="318074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create, search, display, update, save and delete a travel agency</a:t>
            </a:r>
          </a:p>
        </p:txBody>
      </p:sp>
      <p:sp>
        <p:nvSpPr>
          <p:cNvPr id="204" name="Rounded Rectangle 203"/>
          <p:cNvSpPr/>
          <p:nvPr/>
        </p:nvSpPr>
        <p:spPr>
          <a:xfrm>
            <a:off x="7307884" y="152659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create, search, display, update, save and delete a travel agency affiliation (chain, location, user-defined parameters).</a:t>
            </a:r>
          </a:p>
        </p:txBody>
      </p:sp>
      <p:sp>
        <p:nvSpPr>
          <p:cNvPr id="205" name="Rounded Rectangle 204"/>
          <p:cNvSpPr/>
          <p:nvPr/>
        </p:nvSpPr>
        <p:spPr>
          <a:xfrm>
            <a:off x="7283196" y="237012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create, set up and manage the profile information of a customer, vendor or agency that is an organization</a:t>
            </a:r>
          </a:p>
        </p:txBody>
      </p:sp>
      <p:sp>
        <p:nvSpPr>
          <p:cNvPr id="206" name="Rounded Rectangle 205"/>
          <p:cNvSpPr/>
          <p:nvPr/>
        </p:nvSpPr>
        <p:spPr>
          <a:xfrm>
            <a:off x="7283196" y="217343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create, set up and manage the profile information of a customer or agent that is an individual person</a:t>
            </a:r>
          </a:p>
        </p:txBody>
      </p:sp>
      <p:sp>
        <p:nvSpPr>
          <p:cNvPr id="207" name="Rounded Rectangle 206"/>
          <p:cNvSpPr/>
          <p:nvPr/>
        </p:nvSpPr>
        <p:spPr>
          <a:xfrm>
            <a:off x="7283196" y="22351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create and set up a vendor profile for external partners.</a:t>
            </a:r>
          </a:p>
        </p:txBody>
      </p:sp>
      <p:sp>
        <p:nvSpPr>
          <p:cNvPr id="208" name="Rounded Rectangle 207"/>
          <p:cNvSpPr/>
          <p:nvPr/>
        </p:nvSpPr>
        <p:spPr>
          <a:xfrm>
            <a:off x="7258507" y="329184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create a sales order notification alert.</a:t>
            </a:r>
          </a:p>
        </p:txBody>
      </p:sp>
      <p:sp>
        <p:nvSpPr>
          <p:cNvPr id="209" name="Rounded Rectangle 208"/>
          <p:cNvSpPr/>
          <p:nvPr/>
        </p:nvSpPr>
        <p:spPr>
          <a:xfrm>
            <a:off x="13619988" y="198004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create transportation profiles including air, train, car and other methods of transportation.</a:t>
            </a:r>
          </a:p>
        </p:txBody>
      </p:sp>
      <p:sp>
        <p:nvSpPr>
          <p:cNvPr id="210" name="Rounded Rectangle 209"/>
          <p:cNvSpPr/>
          <p:nvPr/>
        </p:nvSpPr>
        <p:spPr>
          <a:xfrm>
            <a:off x="1975104" y="251249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create two or more reservations that share a single piece of room inventory for one or more overlapping dates. </a:t>
            </a:r>
          </a:p>
        </p:txBody>
      </p:sp>
      <p:sp>
        <p:nvSpPr>
          <p:cNvPr id="211" name="Rounded Rectangle 210"/>
          <p:cNvSpPr/>
          <p:nvPr/>
        </p:nvSpPr>
        <p:spPr>
          <a:xfrm>
            <a:off x="20244816" y="287130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deactivate a stored payment method on a profile.</a:t>
            </a:r>
          </a:p>
        </p:txBody>
      </p:sp>
      <p:sp>
        <p:nvSpPr>
          <p:cNvPr id="212" name="Rounded Rectangle 211"/>
          <p:cNvSpPr/>
          <p:nvPr/>
        </p:nvSpPr>
        <p:spPr>
          <a:xfrm>
            <a:off x="1975104" y="309926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delete a posted payment from a sales order.</a:t>
            </a:r>
          </a:p>
        </p:txBody>
      </p:sp>
      <p:sp>
        <p:nvSpPr>
          <p:cNvPr id="213" name="Rounded Rectangle 212"/>
          <p:cNvSpPr/>
          <p:nvPr/>
        </p:nvSpPr>
        <p:spPr>
          <a:xfrm>
            <a:off x="20244816" y="213969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distribute incentives to agents as declared during the setup of incentives.</a:t>
            </a:r>
          </a:p>
        </p:txBody>
      </p:sp>
      <p:sp>
        <p:nvSpPr>
          <p:cNvPr id="214" name="Rounded Rectangle 213"/>
          <p:cNvSpPr/>
          <p:nvPr/>
        </p:nvSpPr>
        <p:spPr>
          <a:xfrm>
            <a:off x="13619988" y="34613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extend the deposit date on a sales order payment for customers.</a:t>
            </a:r>
          </a:p>
        </p:txBody>
      </p:sp>
      <p:sp>
        <p:nvSpPr>
          <p:cNvPr id="215" name="Rounded Rectangle 214"/>
          <p:cNvSpPr/>
          <p:nvPr/>
        </p:nvSpPr>
        <p:spPr>
          <a:xfrm>
            <a:off x="7291425" y="333051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generate and send a payment reminder to a customer in order to manage outstanding balances.</a:t>
            </a:r>
          </a:p>
        </p:txBody>
      </p:sp>
      <p:sp>
        <p:nvSpPr>
          <p:cNvPr id="216" name="Rounded Rectangle 215"/>
          <p:cNvSpPr/>
          <p:nvPr/>
        </p:nvSpPr>
        <p:spPr>
          <a:xfrm>
            <a:off x="1678838" y="35222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import bookings from external partners such as wholesalers and Online Travel Aggregators</a:t>
            </a:r>
          </a:p>
        </p:txBody>
      </p:sp>
      <p:sp>
        <p:nvSpPr>
          <p:cNvPr id="217" name="Rounded Rectangle 216"/>
          <p:cNvSpPr/>
          <p:nvPr/>
        </p:nvSpPr>
        <p:spPr>
          <a:xfrm>
            <a:off x="7242048" y="357246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input/edit and send confirmation information for a sales order to the customer in order to verify order completion. </a:t>
            </a:r>
          </a:p>
        </p:txBody>
      </p:sp>
      <p:sp>
        <p:nvSpPr>
          <p:cNvPr id="218" name="Rounded Rectangle 217"/>
          <p:cNvSpPr/>
          <p:nvPr/>
        </p:nvSpPr>
        <p:spPr>
          <a:xfrm>
            <a:off x="1975104" y="304577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input fixed and free-form internal and external comments that are compliant with legal restrictions.</a:t>
            </a:r>
          </a:p>
        </p:txBody>
      </p:sp>
      <p:sp>
        <p:nvSpPr>
          <p:cNvPr id="219" name="Rounded Rectangle 218"/>
          <p:cNvSpPr/>
          <p:nvPr/>
        </p:nvSpPr>
        <p:spPr>
          <a:xfrm>
            <a:off x="1975104" y="293220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link reservations to indicate parties traveling together.</a:t>
            </a:r>
          </a:p>
        </p:txBody>
      </p:sp>
      <p:sp>
        <p:nvSpPr>
          <p:cNvPr id="220" name="Rounded Rectangle 219"/>
          <p:cNvSpPr/>
          <p:nvPr/>
        </p:nvSpPr>
        <p:spPr>
          <a:xfrm>
            <a:off x="1975104" y="246065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link travelwith reservations.</a:t>
            </a:r>
          </a:p>
        </p:txBody>
      </p:sp>
      <p:sp>
        <p:nvSpPr>
          <p:cNvPr id="221" name="Rounded Rectangle 220"/>
          <p:cNvSpPr/>
          <p:nvPr/>
        </p:nvSpPr>
        <p:spPr>
          <a:xfrm>
            <a:off x="7283196" y="58265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move or split payment charges across multiple customer bills as part of the sales order process.</a:t>
            </a:r>
          </a:p>
        </p:txBody>
      </p:sp>
      <p:sp>
        <p:nvSpPr>
          <p:cNvPr id="222" name="Rounded Rectangle 221"/>
          <p:cNvSpPr/>
          <p:nvPr/>
        </p:nvSpPr>
        <p:spPr>
          <a:xfrm>
            <a:off x="7283196" y="64520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perform split tender operations to enable customers to pay with multiple payment methods.</a:t>
            </a:r>
          </a:p>
        </p:txBody>
      </p:sp>
      <p:sp>
        <p:nvSpPr>
          <p:cNvPr id="223" name="Rounded Rectangle 222"/>
          <p:cNvSpPr/>
          <p:nvPr/>
        </p:nvSpPr>
        <p:spPr>
          <a:xfrm>
            <a:off x="13628217" y="276514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quote a price for a specific offer based on the selection of products and applicable revenue management controls.</a:t>
            </a:r>
          </a:p>
        </p:txBody>
      </p:sp>
      <p:sp>
        <p:nvSpPr>
          <p:cNvPr id="224" name="Rounded Rectangle 223"/>
          <p:cNvSpPr/>
          <p:nvPr/>
        </p:nvSpPr>
        <p:spPr>
          <a:xfrm>
            <a:off x="1975104" y="299886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reinstate a previously disabled sales order.</a:t>
            </a:r>
          </a:p>
        </p:txBody>
      </p:sp>
      <p:sp>
        <p:nvSpPr>
          <p:cNvPr id="225" name="Rounded Rectangle 224"/>
          <p:cNvSpPr/>
          <p:nvPr/>
        </p:nvSpPr>
        <p:spPr>
          <a:xfrm>
            <a:off x="13619988" y="325069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reinstate a previously disabled sales order item.</a:t>
            </a:r>
          </a:p>
        </p:txBody>
      </p:sp>
      <p:sp>
        <p:nvSpPr>
          <p:cNvPr id="226" name="Rounded Rectangle 225"/>
          <p:cNvSpPr/>
          <p:nvPr/>
        </p:nvSpPr>
        <p:spPr>
          <a:xfrm>
            <a:off x="13636447" y="361690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scan and store invoices for wholesale sales orders.</a:t>
            </a:r>
          </a:p>
        </p:txBody>
      </p:sp>
      <p:sp>
        <p:nvSpPr>
          <p:cNvPr id="227" name="Rounded Rectangle 226"/>
          <p:cNvSpPr/>
          <p:nvPr/>
        </p:nvSpPr>
        <p:spPr>
          <a:xfrm>
            <a:off x="7307884" y="125995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search and update existing comments in order to appropriately document a customer's profile changes.</a:t>
            </a:r>
          </a:p>
        </p:txBody>
      </p:sp>
      <p:sp>
        <p:nvSpPr>
          <p:cNvPr id="228" name="Rounded Rectangle 227"/>
          <p:cNvSpPr/>
          <p:nvPr/>
        </p:nvSpPr>
        <p:spPr>
          <a:xfrm>
            <a:off x="1975104" y="343668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search availability by specific dates and a single or combination of product types.</a:t>
            </a:r>
          </a:p>
        </p:txBody>
      </p:sp>
      <p:sp>
        <p:nvSpPr>
          <p:cNvPr id="229" name="Rounded Rectangle 228"/>
          <p:cNvSpPr/>
          <p:nvPr/>
        </p:nvSpPr>
        <p:spPr>
          <a:xfrm>
            <a:off x="1925726" y="379302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search availability by specific dates and a single or combination of product types. </a:t>
            </a:r>
          </a:p>
        </p:txBody>
      </p:sp>
      <p:sp>
        <p:nvSpPr>
          <p:cNvPr id="230" name="Rounded Rectangle 229"/>
          <p:cNvSpPr/>
          <p:nvPr/>
        </p:nvSpPr>
        <p:spPr>
          <a:xfrm>
            <a:off x="1975104" y="329101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search availability by specific dates and a specific product.</a:t>
            </a:r>
          </a:p>
        </p:txBody>
      </p:sp>
      <p:sp>
        <p:nvSpPr>
          <p:cNvPr id="231" name="Rounded Rectangle 230"/>
          <p:cNvSpPr/>
          <p:nvPr/>
        </p:nvSpPr>
        <p:spPr>
          <a:xfrm>
            <a:off x="7242048" y="346383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set up confirmation details and generate a confirmation of a sales order based on captured details as part of the booking process.</a:t>
            </a:r>
          </a:p>
        </p:txBody>
      </p:sp>
      <p:sp>
        <p:nvSpPr>
          <p:cNvPr id="232" name="Rounded Rectangle 231"/>
          <p:cNvSpPr/>
          <p:nvPr/>
        </p:nvSpPr>
        <p:spPr>
          <a:xfrm>
            <a:off x="20244816" y="1464045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set up refund eligibility rules.</a:t>
            </a:r>
          </a:p>
        </p:txBody>
      </p:sp>
      <p:sp>
        <p:nvSpPr>
          <p:cNvPr id="233" name="Rounded Rectangle 232"/>
          <p:cNvSpPr/>
          <p:nvPr/>
        </p:nvSpPr>
        <p:spPr>
          <a:xfrm>
            <a:off x="7283196" y="230181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store external references (custom field/open field/external ID) for charges, payments and settlement methods.</a:t>
            </a:r>
          </a:p>
        </p:txBody>
      </p:sp>
      <p:sp>
        <p:nvSpPr>
          <p:cNvPr id="234" name="Rounded Rectangle 233"/>
          <p:cNvSpPr/>
          <p:nvPr/>
        </p:nvSpPr>
        <p:spPr>
          <a:xfrm>
            <a:off x="7283196" y="455919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take payments or register payments from an external system in order to complete a sale.</a:t>
            </a:r>
          </a:p>
        </p:txBody>
      </p:sp>
      <p:sp>
        <p:nvSpPr>
          <p:cNvPr id="235" name="Rounded Rectangle 234"/>
          <p:cNvSpPr/>
          <p:nvPr/>
        </p:nvSpPr>
        <p:spPr>
          <a:xfrm>
            <a:off x="3793845" y="286307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ability to update passenger information on a sales order item.</a:t>
            </a:r>
          </a:p>
        </p:txBody>
      </p:sp>
      <p:sp>
        <p:nvSpPr>
          <p:cNvPr id="236" name="Rounded Rectangle 235"/>
          <p:cNvSpPr/>
          <p:nvPr/>
        </p:nvSpPr>
        <p:spPr>
          <a:xfrm>
            <a:off x="13636447" y="304330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the ablity to quote a price that reflects only those nights and/or package components that the Group Guest will be required to pay for (such as pre/post nights and tickets that are not paid for by the Group/Sports organization).  What is paid for by the Group/Sports organization would be defined in the billing section, which is part of the Group profile, or within the product/package set-up.  </a:t>
            </a:r>
          </a:p>
        </p:txBody>
      </p:sp>
      <p:sp>
        <p:nvSpPr>
          <p:cNvPr id="237" name="Rounded Rectangle 236"/>
          <p:cNvSpPr/>
          <p:nvPr/>
        </p:nvSpPr>
        <p:spPr>
          <a:xfrm>
            <a:off x="1975104" y="350992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a lookup / search function to look up product availability for a defined product.</a:t>
            </a:r>
          </a:p>
        </p:txBody>
      </p:sp>
      <p:sp>
        <p:nvSpPr>
          <p:cNvPr id="238" name="Rounded Rectangle 237"/>
          <p:cNvSpPr/>
          <p:nvPr/>
        </p:nvSpPr>
        <p:spPr>
          <a:xfrm>
            <a:off x="1975104" y="386462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a lookup / search function to look up stand-alone Products and Package Products based on key product features, attributes and characteristics.</a:t>
            </a:r>
          </a:p>
        </p:txBody>
      </p:sp>
      <p:sp>
        <p:nvSpPr>
          <p:cNvPr id="239" name="Rounded Rectangle 238"/>
          <p:cNvSpPr/>
          <p:nvPr/>
        </p:nvSpPr>
        <p:spPr>
          <a:xfrm>
            <a:off x="1975104" y="321941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a product offering lookup / search function to look up product offerings based on a range of characteristics (i.e. product offering name, product association, etc).</a:t>
            </a:r>
          </a:p>
        </p:txBody>
      </p:sp>
      <p:sp>
        <p:nvSpPr>
          <p:cNvPr id="240" name="Rounded Rectangle 239"/>
          <p:cNvSpPr/>
          <p:nvPr/>
        </p:nvSpPr>
        <p:spPr>
          <a:xfrm>
            <a:off x="1975104" y="357905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a product offering lookup / search function to look up product offerings based on a range of characteristics (i.e. product offering name, product association, etc).</a:t>
            </a:r>
          </a:p>
        </p:txBody>
      </p:sp>
      <p:sp>
        <p:nvSpPr>
          <p:cNvPr id="241" name="Rounded Rectangle 240"/>
          <p:cNvSpPr/>
          <p:nvPr/>
        </p:nvSpPr>
        <p:spPr>
          <a:xfrm>
            <a:off x="13619988" y="166484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the ability to manually and systematically create transportation allotments.  Transportation allotment examples include air transportation, train transportation and rental car transportation).</a:t>
            </a:r>
          </a:p>
        </p:txBody>
      </p:sp>
      <p:sp>
        <p:nvSpPr>
          <p:cNvPr id="242" name="Rounded Rectangle 241"/>
          <p:cNvSpPr/>
          <p:nvPr/>
        </p:nvSpPr>
        <p:spPr>
          <a:xfrm>
            <a:off x="13619988" y="135130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the ability to manually define inventory availability rules for an individual inventory item or a group of inventory items.</a:t>
            </a:r>
          </a:p>
        </p:txBody>
      </p:sp>
      <p:sp>
        <p:nvSpPr>
          <p:cNvPr id="243" name="Rounded Rectangle 242"/>
          <p:cNvSpPr/>
          <p:nvPr/>
        </p:nvSpPr>
        <p:spPr>
          <a:xfrm>
            <a:off x="13619988" y="191420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the ability to manually define inventory availability rules for an individual inventory item or a group of inventory items.</a:t>
            </a:r>
          </a:p>
        </p:txBody>
      </p:sp>
      <p:sp>
        <p:nvSpPr>
          <p:cNvPr id="244" name="Rounded Rectangle 243"/>
          <p:cNvSpPr/>
          <p:nvPr/>
        </p:nvSpPr>
        <p:spPr>
          <a:xfrm>
            <a:off x="13619988" y="172986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the ability to manually define logical count rules for an individual inventory item or a group of inventory items.</a:t>
            </a:r>
          </a:p>
        </p:txBody>
      </p:sp>
      <p:sp>
        <p:nvSpPr>
          <p:cNvPr id="245" name="Rounded Rectangle 244"/>
          <p:cNvSpPr/>
          <p:nvPr/>
        </p:nvSpPr>
        <p:spPr>
          <a:xfrm>
            <a:off x="13619988" y="184507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the ability to manually define physical count rules for an individual inventory item or a group of inventory items.</a:t>
            </a:r>
          </a:p>
        </p:txBody>
      </p:sp>
      <p:sp>
        <p:nvSpPr>
          <p:cNvPr id="246" name="Rounded Rectangle 245"/>
          <p:cNvSpPr/>
          <p:nvPr/>
        </p:nvSpPr>
        <p:spPr>
          <a:xfrm>
            <a:off x="13619988" y="179569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the ability to manually define physical count rules for an individual inventory item or a group of inventory items.</a:t>
            </a:r>
          </a:p>
        </p:txBody>
      </p:sp>
      <p:sp>
        <p:nvSpPr>
          <p:cNvPr id="247" name="Rounded Rectangle 246"/>
          <p:cNvSpPr/>
          <p:nvPr/>
        </p:nvSpPr>
        <p:spPr>
          <a:xfrm>
            <a:off x="20244816" y="280711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the ability to specify preferred travel agencies</a:t>
            </a:r>
          </a:p>
        </p:txBody>
      </p:sp>
      <p:sp>
        <p:nvSpPr>
          <p:cNvPr id="248" name="Rounded Rectangle 247"/>
          <p:cNvSpPr/>
          <p:nvPr/>
        </p:nvSpPr>
        <p:spPr>
          <a:xfrm>
            <a:off x="20244816" y="160477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the user with the ability to stay in compliance with accessibility laws (hearing impaired, wheelchair access, etc.).</a:t>
            </a:r>
          </a:p>
        </p:txBody>
      </p:sp>
      <p:sp>
        <p:nvSpPr>
          <p:cNvPr id="249" name="Rounded Rectangle 248"/>
          <p:cNvSpPr/>
          <p:nvPr/>
        </p:nvSpPr>
        <p:spPr>
          <a:xfrm>
            <a:off x="7307884" y="14039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user with a communication type lookup / search function to look up communication types based on communication type characteristics (i.e. communication type name)</a:t>
            </a:r>
          </a:p>
        </p:txBody>
      </p:sp>
      <p:sp>
        <p:nvSpPr>
          <p:cNvPr id="250" name="Rounded Rectangle 249"/>
          <p:cNvSpPr/>
          <p:nvPr/>
        </p:nvSpPr>
        <p:spPr>
          <a:xfrm>
            <a:off x="1884578" y="2389875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user with a lookup / search function to look up charge and payment information.</a:t>
            </a:r>
          </a:p>
        </p:txBody>
      </p:sp>
      <p:sp>
        <p:nvSpPr>
          <p:cNvPr id="251" name="Rounded Rectangle 250"/>
          <p:cNvSpPr/>
          <p:nvPr/>
        </p:nvSpPr>
        <p:spPr>
          <a:xfrm>
            <a:off x="1975104" y="365065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user with a lookup / search function to look up fulfillment date definitions for a specific product or group of products.</a:t>
            </a:r>
          </a:p>
        </p:txBody>
      </p:sp>
      <p:sp>
        <p:nvSpPr>
          <p:cNvPr id="252" name="Rounded Rectangle 251"/>
          <p:cNvSpPr/>
          <p:nvPr/>
        </p:nvSpPr>
        <p:spPr>
          <a:xfrm>
            <a:off x="1975104" y="418886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user with a lookup / search function to look up ledger information.</a:t>
            </a:r>
          </a:p>
        </p:txBody>
      </p:sp>
      <p:sp>
        <p:nvSpPr>
          <p:cNvPr id="253" name="Rounded Rectangle 252"/>
          <p:cNvSpPr/>
          <p:nvPr/>
        </p:nvSpPr>
        <p:spPr>
          <a:xfrm>
            <a:off x="1975104" y="393786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user with a lookup / search function to look up sales date definitions for a specific product or group of products.</a:t>
            </a:r>
          </a:p>
        </p:txBody>
      </p:sp>
      <p:sp>
        <p:nvSpPr>
          <p:cNvPr id="254" name="Rounded Rectangle 253"/>
          <p:cNvSpPr/>
          <p:nvPr/>
        </p:nvSpPr>
        <p:spPr>
          <a:xfrm>
            <a:off x="1975104" y="372389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user with a lookup / search function to look up transportation allotments based on types of transportation allotment (air, train and rental car).</a:t>
            </a:r>
          </a:p>
        </p:txBody>
      </p:sp>
      <p:sp>
        <p:nvSpPr>
          <p:cNvPr id="255" name="Rounded Rectangle 254"/>
          <p:cNvSpPr/>
          <p:nvPr/>
        </p:nvSpPr>
        <p:spPr>
          <a:xfrm>
            <a:off x="20170749" y="107231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user with the ability to manage assets (create/duplicate, search, display, update, deactivate/reactivate based on asset features, attributes and characteristics (i.e. asset name, asset type, asset category, etc).</a:t>
            </a:r>
          </a:p>
        </p:txBody>
      </p:sp>
      <p:sp>
        <p:nvSpPr>
          <p:cNvPr id="256" name="Rounded Rectangle 255"/>
          <p:cNvSpPr/>
          <p:nvPr/>
        </p:nvSpPr>
        <p:spPr>
          <a:xfrm>
            <a:off x="1975104" y="400534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user with the ability to manage assets (create/duplicate, search, display, update, deactivate/reactivate based on asset features, attributes and characteristics (i.e. asset name, asset type, asset category, etc).</a:t>
            </a:r>
          </a:p>
        </p:txBody>
      </p:sp>
      <p:sp>
        <p:nvSpPr>
          <p:cNvPr id="257" name="Rounded Rectangle 256"/>
          <p:cNvSpPr/>
          <p:nvPr/>
        </p:nvSpPr>
        <p:spPr>
          <a:xfrm>
            <a:off x="13619988" y="85094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user with the ability to manage products (create/duplicate, search, display, update, deactivate/reactivate based on product features, attributes and characteristics (i.e. product name, product type, product category, etc).</a:t>
            </a:r>
          </a:p>
        </p:txBody>
      </p:sp>
      <p:sp>
        <p:nvSpPr>
          <p:cNvPr id="258" name="Rounded Rectangle 257"/>
          <p:cNvSpPr/>
          <p:nvPr/>
        </p:nvSpPr>
        <p:spPr>
          <a:xfrm>
            <a:off x="13529462" y="11686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user with the ability to manage products (create/duplicate, search, display, update, deactivate/reactivate based on product features, attributes and characteristics (i.e. product name, product type, product category, etc).</a:t>
            </a:r>
          </a:p>
        </p:txBody>
      </p:sp>
      <p:sp>
        <p:nvSpPr>
          <p:cNvPr id="259" name="Rounded Rectangle 258"/>
          <p:cNvSpPr/>
          <p:nvPr/>
        </p:nvSpPr>
        <p:spPr>
          <a:xfrm>
            <a:off x="7283196" y="287213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Bid Price Curve Dimensions: Ability to price based on a book by date for special hotel promotions as well as travel begin/end dates</a:t>
            </a:r>
          </a:p>
        </p:txBody>
      </p:sp>
      <p:sp>
        <p:nvSpPr>
          <p:cNvPr id="260" name="Rounded Rectangle 259"/>
          <p:cNvSpPr/>
          <p:nvPr/>
        </p:nvSpPr>
        <p:spPr>
          <a:xfrm>
            <a:off x="13628217" y="250591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Bid Price Curve Dimensions: Ability to send Room inventory status to Revenue Management Systems (Revenue Management Systems needs to be updated with latest booking to revise the Bid Price calculation)</a:t>
            </a:r>
          </a:p>
        </p:txBody>
      </p:sp>
      <p:sp>
        <p:nvSpPr>
          <p:cNvPr id="261" name="Rounded Rectangle 260"/>
          <p:cNvSpPr/>
          <p:nvPr/>
        </p:nvSpPr>
        <p:spPr>
          <a:xfrm>
            <a:off x="5703112" y="658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Apply Payment</a:t>
            </a:r>
          </a:p>
        </p:txBody>
      </p:sp>
      <p:sp>
        <p:nvSpPr>
          <p:cNvPr id="262" name="Rounded Rectangle 261"/>
          <p:cNvSpPr/>
          <p:nvPr/>
        </p:nvSpPr>
        <p:spPr>
          <a:xfrm>
            <a:off x="12031675" y="658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Package</a:t>
            </a:r>
          </a:p>
        </p:txBody>
      </p:sp>
      <p:sp>
        <p:nvSpPr>
          <p:cNvPr id="263" name="Rounded Rectangle 262"/>
          <p:cNvSpPr/>
          <p:nvPr/>
        </p:nvSpPr>
        <p:spPr>
          <a:xfrm>
            <a:off x="5843016" y="120399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Guest Account</a:t>
            </a:r>
          </a:p>
        </p:txBody>
      </p:sp>
      <p:sp>
        <p:nvSpPr>
          <p:cNvPr id="264" name="Rounded Rectangle 263"/>
          <p:cNvSpPr/>
          <p:nvPr/>
        </p:nvSpPr>
        <p:spPr>
          <a:xfrm>
            <a:off x="5703112" y="7735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Authorize Payment </a:t>
            </a:r>
          </a:p>
        </p:txBody>
      </p:sp>
      <p:sp>
        <p:nvSpPr>
          <p:cNvPr id="265" name="Rounded Rectangle 264"/>
          <p:cNvSpPr/>
          <p:nvPr/>
        </p:nvSpPr>
        <p:spPr>
          <a:xfrm>
            <a:off x="403250" y="174467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Reservation</a:t>
            </a:r>
          </a:p>
        </p:txBody>
      </p:sp>
      <p:sp>
        <p:nvSpPr>
          <p:cNvPr id="266" name="Rounded Rectangle 265"/>
          <p:cNvSpPr/>
          <p:nvPr/>
        </p:nvSpPr>
        <p:spPr>
          <a:xfrm>
            <a:off x="246888" y="50776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Delete Option from Reservation</a:t>
            </a:r>
          </a:p>
        </p:txBody>
      </p:sp>
      <p:sp>
        <p:nvSpPr>
          <p:cNvPr id="267" name="Rounded Rectangle 266"/>
          <p:cNvSpPr/>
          <p:nvPr/>
        </p:nvSpPr>
        <p:spPr>
          <a:xfrm>
            <a:off x="403250" y="20409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Reservation</a:t>
            </a:r>
          </a:p>
        </p:txBody>
      </p:sp>
      <p:sp>
        <p:nvSpPr>
          <p:cNvPr id="268" name="Rounded Rectangle 267"/>
          <p:cNvSpPr/>
          <p:nvPr/>
        </p:nvSpPr>
        <p:spPr>
          <a:xfrm>
            <a:off x="5925312" y="92994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Entitlement</a:t>
            </a:r>
          </a:p>
        </p:txBody>
      </p:sp>
      <p:sp>
        <p:nvSpPr>
          <p:cNvPr id="269" name="Rounded Rectangle 268"/>
          <p:cNvSpPr/>
          <p:nvPr/>
        </p:nvSpPr>
        <p:spPr>
          <a:xfrm>
            <a:off x="18623584" y="188869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 Sales Rule</a:t>
            </a:r>
          </a:p>
        </p:txBody>
      </p:sp>
      <p:sp>
        <p:nvSpPr>
          <p:cNvPr id="270" name="Rounded Rectangle 269"/>
          <p:cNvSpPr/>
          <p:nvPr/>
        </p:nvSpPr>
        <p:spPr>
          <a:xfrm>
            <a:off x="246888" y="40571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Distribute Reservation</a:t>
            </a:r>
          </a:p>
        </p:txBody>
      </p:sp>
      <p:sp>
        <p:nvSpPr>
          <p:cNvPr id="271" name="Rounded Rectangle 270"/>
          <p:cNvSpPr/>
          <p:nvPr/>
        </p:nvSpPr>
        <p:spPr>
          <a:xfrm>
            <a:off x="246888" y="455919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a:t>
            </a:r>
          </a:p>
        </p:txBody>
      </p:sp>
      <p:sp>
        <p:nvSpPr>
          <p:cNvPr id="272" name="Rounded Rectangle 271"/>
          <p:cNvSpPr/>
          <p:nvPr/>
        </p:nvSpPr>
        <p:spPr>
          <a:xfrm>
            <a:off x="18730569" y="414771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Report</a:t>
            </a:r>
          </a:p>
        </p:txBody>
      </p:sp>
      <p:sp>
        <p:nvSpPr>
          <p:cNvPr id="273" name="Rounded Rectangle 272"/>
          <p:cNvSpPr/>
          <p:nvPr/>
        </p:nvSpPr>
        <p:spPr>
          <a:xfrm>
            <a:off x="5801868" y="114144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Party</a:t>
            </a:r>
          </a:p>
        </p:txBody>
      </p:sp>
      <p:sp>
        <p:nvSpPr>
          <p:cNvPr id="274" name="Rounded Rectangle 273"/>
          <p:cNvSpPr/>
          <p:nvPr/>
        </p:nvSpPr>
        <p:spPr>
          <a:xfrm>
            <a:off x="18771717" y="339882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Import Product</a:t>
            </a:r>
          </a:p>
        </p:txBody>
      </p:sp>
      <p:sp>
        <p:nvSpPr>
          <p:cNvPr id="275" name="Rounded Rectangle 274"/>
          <p:cNvSpPr/>
          <p:nvPr/>
        </p:nvSpPr>
        <p:spPr>
          <a:xfrm>
            <a:off x="18771717" y="345067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Import Prices</a:t>
            </a:r>
          </a:p>
        </p:txBody>
      </p:sp>
      <p:sp>
        <p:nvSpPr>
          <p:cNvPr id="276" name="Rounded Rectangle 275"/>
          <p:cNvSpPr/>
          <p:nvPr/>
        </p:nvSpPr>
        <p:spPr>
          <a:xfrm>
            <a:off x="18771717" y="350580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Import Inventory</a:t>
            </a:r>
          </a:p>
        </p:txBody>
      </p:sp>
      <p:sp>
        <p:nvSpPr>
          <p:cNvPr id="277" name="Rounded Rectangle 276"/>
          <p:cNvSpPr/>
          <p:nvPr/>
        </p:nvSpPr>
        <p:spPr>
          <a:xfrm>
            <a:off x="12196267" y="123361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Request Product Information </a:t>
            </a:r>
          </a:p>
        </p:txBody>
      </p:sp>
      <p:sp>
        <p:nvSpPr>
          <p:cNvPr id="278" name="Rounded Rectangle 277"/>
          <p:cNvSpPr/>
          <p:nvPr/>
        </p:nvSpPr>
        <p:spPr>
          <a:xfrm>
            <a:off x="5908852" y="43781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Payment</a:t>
            </a:r>
          </a:p>
        </p:txBody>
      </p:sp>
      <p:sp>
        <p:nvSpPr>
          <p:cNvPr id="279" name="Rounded Rectangle 278"/>
          <p:cNvSpPr/>
          <p:nvPr/>
        </p:nvSpPr>
        <p:spPr>
          <a:xfrm>
            <a:off x="5925312" y="7702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Refund Payment</a:t>
            </a:r>
          </a:p>
        </p:txBody>
      </p:sp>
      <p:sp>
        <p:nvSpPr>
          <p:cNvPr id="280" name="Rounded Rectangle 279"/>
          <p:cNvSpPr/>
          <p:nvPr/>
        </p:nvSpPr>
        <p:spPr>
          <a:xfrm>
            <a:off x="5908852" y="82872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Return Reservation</a:t>
            </a:r>
          </a:p>
        </p:txBody>
      </p:sp>
      <p:sp>
        <p:nvSpPr>
          <p:cNvPr id="281" name="Rounded Rectangle 280"/>
          <p:cNvSpPr/>
          <p:nvPr/>
        </p:nvSpPr>
        <p:spPr>
          <a:xfrm>
            <a:off x="5826556" y="205081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Reservation History for Profile</a:t>
            </a:r>
          </a:p>
        </p:txBody>
      </p:sp>
      <p:sp>
        <p:nvSpPr>
          <p:cNvPr id="282" name="Rounded Rectangle 281"/>
          <p:cNvSpPr/>
          <p:nvPr/>
        </p:nvSpPr>
        <p:spPr>
          <a:xfrm>
            <a:off x="5908852" y="70856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Persist Payment</a:t>
            </a:r>
          </a:p>
        </p:txBody>
      </p:sp>
      <p:sp>
        <p:nvSpPr>
          <p:cNvPr id="283" name="Rounded Rectangle 282"/>
          <p:cNvSpPr/>
          <p:nvPr/>
        </p:nvSpPr>
        <p:spPr>
          <a:xfrm>
            <a:off x="5925312" y="2960187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Sales Price Dimensions</a:t>
            </a:r>
          </a:p>
        </p:txBody>
      </p:sp>
      <p:sp>
        <p:nvSpPr>
          <p:cNvPr id="284" name="Rounded Rectangle 283"/>
          <p:cNvSpPr/>
          <p:nvPr/>
        </p:nvSpPr>
        <p:spPr>
          <a:xfrm>
            <a:off x="18623584" y="162452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Rule</a:t>
            </a:r>
          </a:p>
        </p:txBody>
      </p:sp>
      <p:sp>
        <p:nvSpPr>
          <p:cNvPr id="285" name="Rounded Rectangle 284"/>
          <p:cNvSpPr/>
          <p:nvPr/>
        </p:nvSpPr>
        <p:spPr>
          <a:xfrm>
            <a:off x="411480" y="120563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a:t>
            </a:r>
          </a:p>
        </p:txBody>
      </p:sp>
      <p:sp>
        <p:nvSpPr>
          <p:cNvPr id="286" name="Rounded Rectangle 285"/>
          <p:cNvSpPr/>
          <p:nvPr/>
        </p:nvSpPr>
        <p:spPr>
          <a:xfrm>
            <a:off x="444398" y="221540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Lookup Reservation</a:t>
            </a:r>
          </a:p>
        </p:txBody>
      </p:sp>
      <p:sp>
        <p:nvSpPr>
          <p:cNvPr id="287" name="Rounded Rectangle 286"/>
          <p:cNvSpPr/>
          <p:nvPr/>
        </p:nvSpPr>
        <p:spPr>
          <a:xfrm>
            <a:off x="18631814" y="37444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a:t>
            </a:r>
          </a:p>
        </p:txBody>
      </p:sp>
      <p:sp>
        <p:nvSpPr>
          <p:cNvPr id="288" name="Rounded Rectangle 287"/>
          <p:cNvSpPr/>
          <p:nvPr/>
        </p:nvSpPr>
        <p:spPr>
          <a:xfrm>
            <a:off x="12113971" y="18022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Product</a:t>
            </a:r>
          </a:p>
        </p:txBody>
      </p:sp>
      <p:sp>
        <p:nvSpPr>
          <p:cNvPr id="289" name="Rounded Rectangle 288"/>
          <p:cNvSpPr/>
          <p:nvPr/>
        </p:nvSpPr>
        <p:spPr>
          <a:xfrm>
            <a:off x="12056364" y="7242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Package</a:t>
            </a:r>
          </a:p>
        </p:txBody>
      </p:sp>
      <p:sp>
        <p:nvSpPr>
          <p:cNvPr id="290" name="Rounded Rectangle 289"/>
          <p:cNvSpPr/>
          <p:nvPr/>
        </p:nvSpPr>
        <p:spPr>
          <a:xfrm>
            <a:off x="18771717" y="334780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Import Travel Partner</a:t>
            </a:r>
          </a:p>
        </p:txBody>
      </p:sp>
      <p:sp>
        <p:nvSpPr>
          <p:cNvPr id="291" name="Rounded Rectangle 290"/>
          <p:cNvSpPr/>
          <p:nvPr/>
        </p:nvSpPr>
        <p:spPr>
          <a:xfrm>
            <a:off x="12039904" y="141960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Inventory</a:t>
            </a:r>
          </a:p>
        </p:txBody>
      </p:sp>
      <p:sp>
        <p:nvSpPr>
          <p:cNvPr id="292" name="Rounded Rectangle 291"/>
          <p:cNvSpPr/>
          <p:nvPr/>
        </p:nvSpPr>
        <p:spPr>
          <a:xfrm>
            <a:off x="296265" y="7702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Total Reservation</a:t>
            </a:r>
          </a:p>
        </p:txBody>
      </p:sp>
      <p:sp>
        <p:nvSpPr>
          <p:cNvPr id="293" name="Rounded Rectangle 292"/>
          <p:cNvSpPr/>
          <p:nvPr/>
        </p:nvSpPr>
        <p:spPr>
          <a:xfrm>
            <a:off x="12196267" y="414771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Supplier PO </a:t>
            </a:r>
          </a:p>
        </p:txBody>
      </p:sp>
      <p:sp>
        <p:nvSpPr>
          <p:cNvPr id="294" name="Rounded Rectangle 293"/>
          <p:cNvSpPr/>
          <p:nvPr/>
        </p:nvSpPr>
        <p:spPr>
          <a:xfrm>
            <a:off x="12196267" y="404567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Reservation</a:t>
            </a:r>
          </a:p>
        </p:txBody>
      </p:sp>
      <p:sp>
        <p:nvSpPr>
          <p:cNvPr id="295" name="Rounded Rectangle 294"/>
          <p:cNvSpPr/>
          <p:nvPr/>
        </p:nvSpPr>
        <p:spPr>
          <a:xfrm>
            <a:off x="12196267" y="409587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Payments</a:t>
            </a:r>
          </a:p>
        </p:txBody>
      </p:sp>
      <p:sp>
        <p:nvSpPr>
          <p:cNvPr id="296" name="Rounded Rectangle 295"/>
          <p:cNvSpPr/>
          <p:nvPr/>
        </p:nvSpPr>
        <p:spPr>
          <a:xfrm>
            <a:off x="18771717" y="265240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Profile</a:t>
            </a:r>
          </a:p>
        </p:txBody>
      </p:sp>
      <p:sp>
        <p:nvSpPr>
          <p:cNvPr id="297" name="Rounded Rectangle 296"/>
          <p:cNvSpPr/>
          <p:nvPr/>
        </p:nvSpPr>
        <p:spPr>
          <a:xfrm>
            <a:off x="11974068" y="186729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Inventory with Adjustment</a:t>
            </a:r>
          </a:p>
        </p:txBody>
      </p:sp>
      <p:sp>
        <p:nvSpPr>
          <p:cNvPr id="298" name="Rounded Rectangle 297"/>
          <p:cNvSpPr/>
          <p:nvPr/>
        </p:nvSpPr>
        <p:spPr>
          <a:xfrm>
            <a:off x="18771717" y="229935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Commision</a:t>
            </a:r>
          </a:p>
        </p:txBody>
      </p:sp>
      <p:sp>
        <p:nvSpPr>
          <p:cNvPr id="299" name="Rounded Rectangle 298"/>
          <p:cNvSpPr/>
          <p:nvPr/>
        </p:nvSpPr>
        <p:spPr>
          <a:xfrm>
            <a:off x="12006986" y="315029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Suppliers for Sales Order</a:t>
            </a:r>
          </a:p>
        </p:txBody>
      </p:sp>
      <p:sp>
        <p:nvSpPr>
          <p:cNvPr id="300" name="Rounded Rectangle 299"/>
          <p:cNvSpPr/>
          <p:nvPr/>
        </p:nvSpPr>
        <p:spPr>
          <a:xfrm>
            <a:off x="5826556" y="192078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Supplier Account</a:t>
            </a:r>
          </a:p>
        </p:txBody>
      </p:sp>
      <p:sp>
        <p:nvSpPr>
          <p:cNvPr id="301" name="Rounded Rectangle 300"/>
          <p:cNvSpPr/>
          <p:nvPr/>
        </p:nvSpPr>
        <p:spPr>
          <a:xfrm>
            <a:off x="5801868" y="24853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Payments</a:t>
            </a:r>
          </a:p>
        </p:txBody>
      </p:sp>
      <p:sp>
        <p:nvSpPr>
          <p:cNvPr id="302" name="Rounded Rectangle 301"/>
          <p:cNvSpPr/>
          <p:nvPr/>
        </p:nvSpPr>
        <p:spPr>
          <a:xfrm>
            <a:off x="5843016" y="244419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Trade Partner Contract</a:t>
            </a:r>
          </a:p>
        </p:txBody>
      </p:sp>
      <p:sp>
        <p:nvSpPr>
          <p:cNvPr id="303" name="Rounded Rectangle 302"/>
          <p:cNvSpPr/>
          <p:nvPr/>
        </p:nvSpPr>
        <p:spPr>
          <a:xfrm>
            <a:off x="18771717" y="215368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Commissions</a:t>
            </a:r>
          </a:p>
        </p:txBody>
      </p:sp>
      <p:sp>
        <p:nvSpPr>
          <p:cNvPr id="304" name="Rounded Rectangle 303"/>
          <p:cNvSpPr/>
          <p:nvPr/>
        </p:nvSpPr>
        <p:spPr>
          <a:xfrm>
            <a:off x="18689421" y="96944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Schedule For Asset Use</a:t>
            </a:r>
          </a:p>
        </p:txBody>
      </p:sp>
      <p:sp>
        <p:nvSpPr>
          <p:cNvPr id="305" name="Rounded Rectangle 304"/>
          <p:cNvSpPr/>
          <p:nvPr/>
        </p:nvSpPr>
        <p:spPr>
          <a:xfrm>
            <a:off x="18771717" y="371072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Export Master Data</a:t>
            </a:r>
          </a:p>
        </p:txBody>
      </p:sp>
      <p:sp>
        <p:nvSpPr>
          <p:cNvPr id="306" name="Rounded Rectangle 305"/>
          <p:cNvSpPr/>
          <p:nvPr/>
        </p:nvSpPr>
        <p:spPr>
          <a:xfrm>
            <a:off x="469087" y="42530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Reconcile Journals</a:t>
            </a:r>
          </a:p>
        </p:txBody>
      </p:sp>
      <p:sp>
        <p:nvSpPr>
          <p:cNvPr id="307" name="Rounded Rectangle 306"/>
          <p:cNvSpPr/>
          <p:nvPr/>
        </p:nvSpPr>
        <p:spPr>
          <a:xfrm>
            <a:off x="12113971" y="38786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Supplier Account</a:t>
            </a:r>
          </a:p>
        </p:txBody>
      </p:sp>
      <p:sp>
        <p:nvSpPr>
          <p:cNvPr id="308" name="Rounded Rectangle 307"/>
          <p:cNvSpPr/>
          <p:nvPr/>
        </p:nvSpPr>
        <p:spPr>
          <a:xfrm>
            <a:off x="658368" y="2774198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a:t>
            </a:r>
          </a:p>
        </p:txBody>
      </p:sp>
      <p:sp>
        <p:nvSpPr>
          <p:cNvPr id="309" name="Rounded Rectangle 308"/>
          <p:cNvSpPr/>
          <p:nvPr/>
        </p:nvSpPr>
        <p:spPr>
          <a:xfrm>
            <a:off x="12138660" y="372224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Shopping Events Track</a:t>
            </a:r>
          </a:p>
        </p:txBody>
      </p:sp>
      <p:sp>
        <p:nvSpPr>
          <p:cNvPr id="310" name="Rounded Rectangle 309"/>
          <p:cNvSpPr/>
          <p:nvPr/>
        </p:nvSpPr>
        <p:spPr>
          <a:xfrm>
            <a:off x="18623584" y="14039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Rule</a:t>
            </a:r>
          </a:p>
        </p:txBody>
      </p:sp>
      <p:sp>
        <p:nvSpPr>
          <p:cNvPr id="311" name="Rounded Rectangle 310"/>
          <p:cNvSpPr/>
          <p:nvPr/>
        </p:nvSpPr>
        <p:spPr>
          <a:xfrm>
            <a:off x="419709" y="1810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Shopping Session for Sales Channel</a:t>
            </a:r>
          </a:p>
        </p:txBody>
      </p:sp>
      <p:sp>
        <p:nvSpPr>
          <p:cNvPr id="312" name="Rounded Rectangle 311"/>
          <p:cNvSpPr/>
          <p:nvPr/>
        </p:nvSpPr>
        <p:spPr>
          <a:xfrm>
            <a:off x="5925312" y="88056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Account Balance</a:t>
            </a:r>
          </a:p>
        </p:txBody>
      </p:sp>
      <p:sp>
        <p:nvSpPr>
          <p:cNvPr id="313" name="Rounded Rectangle 312"/>
          <p:cNvSpPr/>
          <p:nvPr/>
        </p:nvSpPr>
        <p:spPr>
          <a:xfrm>
            <a:off x="12056364" y="337413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Rules to Apply</a:t>
            </a:r>
          </a:p>
        </p:txBody>
      </p:sp>
      <p:sp>
        <p:nvSpPr>
          <p:cNvPr id="314" name="Rounded Rectangle 313"/>
          <p:cNvSpPr/>
          <p:nvPr/>
        </p:nvSpPr>
        <p:spPr>
          <a:xfrm>
            <a:off x="18771717" y="325480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Master Data</a:t>
            </a:r>
          </a:p>
        </p:txBody>
      </p:sp>
      <p:sp>
        <p:nvSpPr>
          <p:cNvPr id="315" name="Rounded Rectangle 314"/>
          <p:cNvSpPr/>
          <p:nvPr/>
        </p:nvSpPr>
        <p:spPr>
          <a:xfrm>
            <a:off x="12155119" y="362349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Invoices us for PO </a:t>
            </a:r>
          </a:p>
        </p:txBody>
      </p:sp>
      <p:sp>
        <p:nvSpPr>
          <p:cNvPr id="316" name="Rounded Rectangle 315"/>
          <p:cNvSpPr/>
          <p:nvPr/>
        </p:nvSpPr>
        <p:spPr>
          <a:xfrm>
            <a:off x="559612" y="36374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Search for Product</a:t>
            </a:r>
          </a:p>
        </p:txBody>
      </p:sp>
      <p:sp>
        <p:nvSpPr>
          <p:cNvPr id="317" name="Rounded Rectangle 316"/>
          <p:cNvSpPr/>
          <p:nvPr/>
        </p:nvSpPr>
        <p:spPr>
          <a:xfrm>
            <a:off x="5925312" y="28276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Sales Dimensions</a:t>
            </a:r>
          </a:p>
        </p:txBody>
      </p:sp>
      <p:sp>
        <p:nvSpPr>
          <p:cNvPr id="318" name="Rounded Rectangle 317"/>
          <p:cNvSpPr/>
          <p:nvPr/>
        </p:nvSpPr>
        <p:spPr>
          <a:xfrm>
            <a:off x="5851245" y="330500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Deliver Documentation</a:t>
            </a:r>
          </a:p>
        </p:txBody>
      </p:sp>
      <p:sp>
        <p:nvSpPr>
          <p:cNvPr id="319" name="Rounded Rectangle 318"/>
          <p:cNvSpPr/>
          <p:nvPr/>
        </p:nvSpPr>
        <p:spPr>
          <a:xfrm>
            <a:off x="5859475" y="252237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Contract</a:t>
            </a:r>
          </a:p>
        </p:txBody>
      </p:sp>
      <p:sp>
        <p:nvSpPr>
          <p:cNvPr id="320" name="Rounded Rectangle 319"/>
          <p:cNvSpPr/>
          <p:nvPr/>
        </p:nvSpPr>
        <p:spPr>
          <a:xfrm>
            <a:off x="12056364" y="21067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Inventory</a:t>
            </a:r>
          </a:p>
        </p:txBody>
      </p:sp>
      <p:sp>
        <p:nvSpPr>
          <p:cNvPr id="321" name="Rounded Rectangle 320"/>
          <p:cNvSpPr/>
          <p:nvPr/>
        </p:nvSpPr>
        <p:spPr>
          <a:xfrm>
            <a:off x="12113971" y="396090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to General Ledger</a:t>
            </a:r>
          </a:p>
        </p:txBody>
      </p:sp>
      <p:sp>
        <p:nvSpPr>
          <p:cNvPr id="322" name="Rounded Rectangle 321"/>
          <p:cNvSpPr/>
          <p:nvPr/>
        </p:nvSpPr>
        <p:spPr>
          <a:xfrm>
            <a:off x="11850624" y="248369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Price for Profile</a:t>
            </a:r>
          </a:p>
        </p:txBody>
      </p:sp>
      <p:sp>
        <p:nvSpPr>
          <p:cNvPr id="323" name="Rounded Rectangle 322"/>
          <p:cNvSpPr/>
          <p:nvPr/>
        </p:nvSpPr>
        <p:spPr>
          <a:xfrm>
            <a:off x="18788176" y="124184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Audit Product</a:t>
            </a:r>
          </a:p>
        </p:txBody>
      </p:sp>
      <p:sp>
        <p:nvSpPr>
          <p:cNvPr id="324" name="Rounded Rectangle 323"/>
          <p:cNvSpPr/>
          <p:nvPr/>
        </p:nvSpPr>
        <p:spPr>
          <a:xfrm>
            <a:off x="5826556" y="141137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Guest Profile</a:t>
            </a:r>
          </a:p>
        </p:txBody>
      </p:sp>
      <p:sp>
        <p:nvSpPr>
          <p:cNvPr id="325" name="Rounded Rectangle 324"/>
          <p:cNvSpPr/>
          <p:nvPr/>
        </p:nvSpPr>
        <p:spPr>
          <a:xfrm>
            <a:off x="5727801" y="224174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Trade Partner Profile</a:t>
            </a:r>
          </a:p>
        </p:txBody>
      </p:sp>
      <p:sp>
        <p:nvSpPr>
          <p:cNvPr id="326" name="Rounded Rectangle 325"/>
          <p:cNvSpPr/>
          <p:nvPr/>
        </p:nvSpPr>
        <p:spPr>
          <a:xfrm>
            <a:off x="5859475" y="165908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Trade Partner Account</a:t>
            </a:r>
          </a:p>
        </p:txBody>
      </p:sp>
      <p:sp>
        <p:nvSpPr>
          <p:cNvPr id="327" name="Rounded Rectangle 326"/>
          <p:cNvSpPr/>
          <p:nvPr/>
        </p:nvSpPr>
        <p:spPr>
          <a:xfrm>
            <a:off x="5933541" y="309350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Documentation</a:t>
            </a:r>
          </a:p>
        </p:txBody>
      </p:sp>
      <p:sp>
        <p:nvSpPr>
          <p:cNvPr id="328" name="Rounded Rectangle 327"/>
          <p:cNvSpPr/>
          <p:nvPr/>
        </p:nvSpPr>
        <p:spPr>
          <a:xfrm>
            <a:off x="5900623" y="273634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Disable Trade Partner Account</a:t>
            </a:r>
          </a:p>
        </p:txBody>
      </p:sp>
      <p:sp>
        <p:nvSpPr>
          <p:cNvPr id="329" name="Rounded Rectangle 328"/>
          <p:cNvSpPr/>
          <p:nvPr/>
        </p:nvSpPr>
        <p:spPr>
          <a:xfrm>
            <a:off x="5801868" y="262277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Content</a:t>
            </a:r>
          </a:p>
        </p:txBody>
      </p:sp>
      <p:sp>
        <p:nvSpPr>
          <p:cNvPr id="330" name="Rounded Rectangle 329"/>
          <p:cNvSpPr/>
          <p:nvPr/>
        </p:nvSpPr>
        <p:spPr>
          <a:xfrm>
            <a:off x="12056364" y="353872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Record Offer</a:t>
            </a:r>
          </a:p>
        </p:txBody>
      </p:sp>
      <p:sp>
        <p:nvSpPr>
          <p:cNvPr id="331" name="Rounded Rectangle 330"/>
          <p:cNvSpPr/>
          <p:nvPr/>
        </p:nvSpPr>
        <p:spPr>
          <a:xfrm>
            <a:off x="18763488" y="113815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 Eligibility Rule</a:t>
            </a:r>
          </a:p>
        </p:txBody>
      </p:sp>
      <p:sp>
        <p:nvSpPr>
          <p:cNvPr id="332" name="Rounded Rectangle 331"/>
          <p:cNvSpPr/>
          <p:nvPr/>
        </p:nvSpPr>
        <p:spPr>
          <a:xfrm>
            <a:off x="18763488" y="107231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Asset</a:t>
            </a:r>
          </a:p>
        </p:txBody>
      </p:sp>
      <p:sp>
        <p:nvSpPr>
          <p:cNvPr id="333" name="Rounded Rectangle 332"/>
          <p:cNvSpPr/>
          <p:nvPr/>
        </p:nvSpPr>
        <p:spPr>
          <a:xfrm>
            <a:off x="7283196" y="279970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Bid Price Curve Dimensions: Ability to price based on a book by date for special hotel promotions as well as travel begin/end dates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Travel Box Business Entity Lifecycle Analysis</a:t>
            </a:r>
          </a:p>
        </p:txBody>
      </p:sp>
      <p:sp>
        <p:nvSpPr>
          <p:cNvPr id="3" name="Rounded Rectangle 2"/>
          <p:cNvSpPr/>
          <p:nvPr/>
        </p:nvSpPr>
        <p:spPr>
          <a:xfrm>
            <a:off x="798271"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Quote</a:t>
            </a:r>
          </a:p>
        </p:txBody>
      </p:sp>
      <p:sp>
        <p:nvSpPr>
          <p:cNvPr id="4" name="Rounded Rectangle 3"/>
          <p:cNvSpPr/>
          <p:nvPr/>
        </p:nvSpPr>
        <p:spPr>
          <a:xfrm>
            <a:off x="798271"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Option</a:t>
            </a:r>
          </a:p>
        </p:txBody>
      </p:sp>
      <p:sp>
        <p:nvSpPr>
          <p:cNvPr id="5" name="Rounded Rectangle 4"/>
          <p:cNvSpPr/>
          <p:nvPr/>
        </p:nvSpPr>
        <p:spPr>
          <a:xfrm>
            <a:off x="798271"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Booking</a:t>
            </a:r>
          </a:p>
        </p:txBody>
      </p:sp>
      <p:sp>
        <p:nvSpPr>
          <p:cNvPr id="6" name="Rounded Rectangle 5"/>
          <p:cNvSpPr/>
          <p:nvPr/>
        </p:nvSpPr>
        <p:spPr>
          <a:xfrm>
            <a:off x="5250484"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Confirmed Booking</a:t>
            </a:r>
          </a:p>
        </p:txBody>
      </p:sp>
      <p:sp>
        <p:nvSpPr>
          <p:cNvPr id="7" name="Rounded Rectangle 6"/>
          <p:cNvSpPr/>
          <p:nvPr/>
        </p:nvSpPr>
        <p:spPr>
          <a:xfrm>
            <a:off x="8887968"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Canceled Booking</a:t>
            </a:r>
          </a:p>
        </p:txBody>
      </p:sp>
      <p:sp>
        <p:nvSpPr>
          <p:cNvPr id="8" name="Rounded Rectangle 7"/>
          <p:cNvSpPr/>
          <p:nvPr/>
        </p:nvSpPr>
        <p:spPr>
          <a:xfrm>
            <a:off x="8887968"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Expired Booking</a:t>
            </a:r>
          </a:p>
        </p:txBody>
      </p:sp>
      <p:sp>
        <p:nvSpPr>
          <p:cNvPr id="9" name="Rounded Rectangle 8"/>
          <p:cNvSpPr/>
          <p:nvPr/>
        </p:nvSpPr>
        <p:spPr>
          <a:xfrm>
            <a:off x="3859682"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 Request (RQ) Booking</a:t>
            </a:r>
          </a:p>
        </p:txBody>
      </p:sp>
      <p:sp>
        <p:nvSpPr>
          <p:cNvPr id="10" name="Rounded Rectangle 9"/>
          <p:cNvSpPr/>
          <p:nvPr/>
        </p:nvSpPr>
        <p:spPr>
          <a:xfrm>
            <a:off x="3859682"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Confirmed (RQ) Booking</a:t>
            </a:r>
          </a:p>
        </p:txBody>
      </p:sp>
      <p:sp>
        <p:nvSpPr>
          <p:cNvPr id="11" name="Rounded Rectangle 10"/>
          <p:cNvSpPr/>
          <p:nvPr/>
        </p:nvSpPr>
        <p:spPr>
          <a:xfrm>
            <a:off x="1999792"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Quote Option</a:t>
            </a:r>
          </a:p>
        </p:txBody>
      </p:sp>
      <p:sp>
        <p:nvSpPr>
          <p:cNvPr id="12" name="Rounded Rectangle 11"/>
          <p:cNvSpPr/>
          <p:nvPr/>
        </p:nvSpPr>
        <p:spPr>
          <a:xfrm>
            <a:off x="3086100"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Booking Option</a:t>
            </a:r>
          </a:p>
        </p:txBody>
      </p:sp>
      <p:sp>
        <p:nvSpPr>
          <p:cNvPr id="13" name="Rounded Rectangle 12"/>
          <p:cNvSpPr/>
          <p:nvPr/>
        </p:nvSpPr>
        <p:spPr>
          <a:xfrm>
            <a:off x="4172407"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Definite Option</a:t>
            </a:r>
          </a:p>
        </p:txBody>
      </p:sp>
      <p:sp>
        <p:nvSpPr>
          <p:cNvPr id="14" name="Rounded Rectangle 13"/>
          <p:cNvSpPr/>
          <p:nvPr/>
        </p:nvSpPr>
        <p:spPr>
          <a:xfrm>
            <a:off x="5250484"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Firm Option</a:t>
            </a:r>
          </a:p>
        </p:txBody>
      </p:sp>
      <p:sp>
        <p:nvSpPr>
          <p:cNvPr id="15" name="Rounded Rectangle 14"/>
          <p:cNvSpPr/>
          <p:nvPr/>
        </p:nvSpPr>
        <p:spPr>
          <a:xfrm>
            <a:off x="6517843"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Fully Paid Option</a:t>
            </a:r>
          </a:p>
        </p:txBody>
      </p:sp>
      <p:sp>
        <p:nvSpPr>
          <p:cNvPr id="16" name="Rounded Rectangle 15"/>
          <p:cNvSpPr/>
          <p:nvPr/>
        </p:nvSpPr>
        <p:spPr>
          <a:xfrm>
            <a:off x="13331952"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Settled Option</a:t>
            </a:r>
          </a:p>
        </p:txBody>
      </p:sp>
      <p:sp>
        <p:nvSpPr>
          <p:cNvPr id="17" name="Rounded Rectangle 16"/>
          <p:cNvSpPr/>
          <p:nvPr/>
        </p:nvSpPr>
        <p:spPr>
          <a:xfrm>
            <a:off x="5250484"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Total Reservation</a:t>
            </a:r>
          </a:p>
        </p:txBody>
      </p:sp>
      <p:sp>
        <p:nvSpPr>
          <p:cNvPr id="18" name="Rounded Rectangle 17"/>
          <p:cNvSpPr/>
          <p:nvPr/>
        </p:nvSpPr>
        <p:spPr>
          <a:xfrm>
            <a:off x="7595920"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a:t>
            </a:r>
          </a:p>
        </p:txBody>
      </p:sp>
      <p:sp>
        <p:nvSpPr>
          <p:cNvPr id="19" name="Rounded Rectangle 18"/>
          <p:cNvSpPr/>
          <p:nvPr/>
        </p:nvSpPr>
        <p:spPr>
          <a:xfrm>
            <a:off x="1999792"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Reservation</a:t>
            </a:r>
          </a:p>
        </p:txBody>
      </p:sp>
      <p:sp>
        <p:nvSpPr>
          <p:cNvPr id="20" name="Rounded Rectangle 19"/>
          <p:cNvSpPr/>
          <p:nvPr/>
        </p:nvSpPr>
        <p:spPr>
          <a:xfrm>
            <a:off x="5250484"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Payment</a:t>
            </a:r>
          </a:p>
        </p:txBody>
      </p:sp>
      <p:sp>
        <p:nvSpPr>
          <p:cNvPr id="21" name="Rounded Rectangle 20"/>
          <p:cNvSpPr/>
          <p:nvPr/>
        </p:nvSpPr>
        <p:spPr>
          <a:xfrm>
            <a:off x="3859682"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Offer to Reservation</a:t>
            </a:r>
          </a:p>
        </p:txBody>
      </p:sp>
      <p:sp>
        <p:nvSpPr>
          <p:cNvPr id="22" name="Rounded Rectangle 21"/>
          <p:cNvSpPr/>
          <p:nvPr/>
        </p:nvSpPr>
        <p:spPr>
          <a:xfrm>
            <a:off x="6517843"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Authorize Payment </a:t>
            </a:r>
          </a:p>
        </p:txBody>
      </p:sp>
      <p:sp>
        <p:nvSpPr>
          <p:cNvPr id="23" name="Rounded Rectangle 22"/>
          <p:cNvSpPr/>
          <p:nvPr/>
        </p:nvSpPr>
        <p:spPr>
          <a:xfrm>
            <a:off x="10073030"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Payments</a:t>
            </a:r>
          </a:p>
        </p:txBody>
      </p:sp>
      <p:sp>
        <p:nvSpPr>
          <p:cNvPr id="24" name="Rounded Rectangle 23"/>
          <p:cNvSpPr/>
          <p:nvPr/>
        </p:nvSpPr>
        <p:spPr>
          <a:xfrm>
            <a:off x="13331952"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Payments</a:t>
            </a:r>
          </a:p>
        </p:txBody>
      </p:sp>
      <p:sp>
        <p:nvSpPr>
          <p:cNvPr id="25" name="Rounded Rectangle 24"/>
          <p:cNvSpPr/>
          <p:nvPr/>
        </p:nvSpPr>
        <p:spPr>
          <a:xfrm>
            <a:off x="10073030"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Reservation</a:t>
            </a:r>
          </a:p>
        </p:txBody>
      </p:sp>
      <p:sp>
        <p:nvSpPr>
          <p:cNvPr id="26" name="Rounded Rectangle 25"/>
          <p:cNvSpPr/>
          <p:nvPr/>
        </p:nvSpPr>
        <p:spPr>
          <a:xfrm>
            <a:off x="5711342" y="50858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PO for Supplier Account</a:t>
            </a:r>
          </a:p>
        </p:txBody>
      </p:sp>
      <p:sp>
        <p:nvSpPr>
          <p:cNvPr id="27" name="Rounded Rectangle 26"/>
          <p:cNvSpPr/>
          <p:nvPr/>
        </p:nvSpPr>
        <p:spPr>
          <a:xfrm>
            <a:off x="6295644" y="59253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Recieve Invoice from Supplier</a:t>
            </a:r>
          </a:p>
        </p:txBody>
      </p:sp>
      <p:sp>
        <p:nvSpPr>
          <p:cNvPr id="28" name="Rounded Rectangle 27"/>
          <p:cNvSpPr/>
          <p:nvPr/>
        </p:nvSpPr>
        <p:spPr>
          <a:xfrm>
            <a:off x="7587691" y="59253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Match Supplier PO</a:t>
            </a:r>
          </a:p>
        </p:txBody>
      </p:sp>
      <p:sp>
        <p:nvSpPr>
          <p:cNvPr id="29" name="Rounded Rectangle 28"/>
          <p:cNvSpPr/>
          <p:nvPr/>
        </p:nvSpPr>
        <p:spPr>
          <a:xfrm>
            <a:off x="11850624" y="370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Reconcile Journals</a:t>
            </a:r>
          </a:p>
        </p:txBody>
      </p:sp>
      <p:sp>
        <p:nvSpPr>
          <p:cNvPr id="30" name="Rounded Rectangle 29"/>
          <p:cNvSpPr/>
          <p:nvPr/>
        </p:nvSpPr>
        <p:spPr>
          <a:xfrm>
            <a:off x="13331952" y="4345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Supplier Account</a:t>
            </a:r>
          </a:p>
        </p:txBody>
      </p:sp>
      <p:sp>
        <p:nvSpPr>
          <p:cNvPr id="31" name="Rounded Rectangle 30"/>
          <p:cNvSpPr/>
          <p:nvPr/>
        </p:nvSpPr>
        <p:spPr>
          <a:xfrm>
            <a:off x="10073030"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Supplier PO </a:t>
            </a:r>
          </a:p>
        </p:txBody>
      </p:sp>
      <p:sp>
        <p:nvSpPr>
          <p:cNvPr id="32" name="Rounded Rectangle 31"/>
          <p:cNvSpPr/>
          <p:nvPr/>
        </p:nvSpPr>
        <p:spPr>
          <a:xfrm>
            <a:off x="7587691" y="50858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PO to Supplier</a:t>
            </a:r>
          </a:p>
        </p:txBody>
      </p:sp>
      <p:sp>
        <p:nvSpPr>
          <p:cNvPr id="33" name="Rounded Rectangle 32"/>
          <p:cNvSpPr/>
          <p:nvPr/>
        </p:nvSpPr>
        <p:spPr>
          <a:xfrm>
            <a:off x="7579461"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Distribute Reservation</a:t>
            </a:r>
          </a:p>
        </p:txBody>
      </p:sp>
      <p:sp>
        <p:nvSpPr>
          <p:cNvPr id="34" name="Rounded Rectangle 33"/>
          <p:cNvSpPr/>
          <p:nvPr/>
        </p:nvSpPr>
        <p:spPr>
          <a:xfrm>
            <a:off x="7587691" y="4345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Suppliers for Sales Order</a:t>
            </a:r>
          </a:p>
        </p:txBody>
      </p:sp>
      <p:sp>
        <p:nvSpPr>
          <p:cNvPr id="35" name="Rounded Rectangle 34"/>
          <p:cNvSpPr/>
          <p:nvPr/>
        </p:nvSpPr>
        <p:spPr>
          <a:xfrm>
            <a:off x="8887968"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Reservation</a:t>
            </a:r>
          </a:p>
        </p:txBody>
      </p:sp>
      <p:sp>
        <p:nvSpPr>
          <p:cNvPr id="36" name="Rounded Rectangle 35"/>
          <p:cNvSpPr/>
          <p:nvPr/>
        </p:nvSpPr>
        <p:spPr>
          <a:xfrm>
            <a:off x="8887968" y="4345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PO</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Scenario to Businesss Process</a:t>
            </a:r>
          </a:p>
        </p:txBody>
      </p:sp>
      <p:sp>
        <p:nvSpPr>
          <p:cNvPr id="3" name="Rounded Rectangle 2"/>
          <p:cNvSpPr/>
          <p:nvPr/>
        </p:nvSpPr>
        <p:spPr>
          <a:xfrm>
            <a:off x="17973446" y="7702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Requirements not Covered in Scenarios</a:t>
            </a:r>
          </a:p>
        </p:txBody>
      </p:sp>
      <p:sp>
        <p:nvSpPr>
          <p:cNvPr id="4" name="Rounded Rectangle 3"/>
          <p:cNvSpPr/>
          <p:nvPr/>
        </p:nvSpPr>
        <p:spPr>
          <a:xfrm>
            <a:off x="16648480" y="7801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Reporting Discussion</a:t>
            </a:r>
          </a:p>
        </p:txBody>
      </p:sp>
      <p:sp>
        <p:nvSpPr>
          <p:cNvPr id="5" name="Rounded Rectangle 4"/>
          <p:cNvSpPr/>
          <p:nvPr/>
        </p:nvSpPr>
        <p:spPr>
          <a:xfrm>
            <a:off x="987552"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 Issue Tickets and Validate in App &amp; GDS - Making sure infant taxes are showing (no vouchers, no check)</a:t>
            </a:r>
          </a:p>
        </p:txBody>
      </p:sp>
      <p:sp>
        <p:nvSpPr>
          <p:cNvPr id="6" name="Rounded Rectangle 5"/>
          <p:cNvSpPr/>
          <p:nvPr/>
        </p:nvSpPr>
        <p:spPr>
          <a:xfrm>
            <a:off x="987552" y="1283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Tickets can be issued using booking prices</a:t>
            </a:r>
          </a:p>
        </p:txBody>
      </p:sp>
      <p:sp>
        <p:nvSpPr>
          <p:cNvPr id="7" name="Rounded Rectangle 6"/>
          <p:cNvSpPr/>
          <p:nvPr/>
        </p:nvSpPr>
        <p:spPr>
          <a:xfrm>
            <a:off x="2073859"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Airline tickets can be issues either by individual reservation/PNR or in a batch of reservations that have the air paid in full.  The process begins with a generation that will issue the airline tickets and send a message to the PNR with the ticket number</a:t>
            </a:r>
          </a:p>
        </p:txBody>
      </p:sp>
      <p:sp>
        <p:nvSpPr>
          <p:cNvPr id="8" name="Rounded Rectangle 7"/>
          <p:cNvSpPr/>
          <p:nvPr/>
        </p:nvSpPr>
        <p:spPr>
          <a:xfrm>
            <a:off x="2073859" y="1283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Issue Tickets and Validate in App &amp; GDS (Verify ticket is issued with UATP card)</a:t>
            </a:r>
          </a:p>
        </p:txBody>
      </p:sp>
      <p:sp>
        <p:nvSpPr>
          <p:cNvPr id="9" name="Rounded Rectangle 8"/>
          <p:cNvSpPr/>
          <p:nvPr/>
        </p:nvSpPr>
        <p:spPr>
          <a:xfrm>
            <a:off x="2073859" y="182697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Issue Tickets and Validate in App &amp; GDS</a:t>
            </a:r>
          </a:p>
        </p:txBody>
      </p:sp>
      <p:sp>
        <p:nvSpPr>
          <p:cNvPr id="10" name="Rounded Rectangle 9"/>
          <p:cNvSpPr/>
          <p:nvPr/>
        </p:nvSpPr>
        <p:spPr>
          <a:xfrm>
            <a:off x="987552"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Void Tickets in App &amp; GDS</a:t>
            </a:r>
          </a:p>
        </p:txBody>
      </p:sp>
      <p:sp>
        <p:nvSpPr>
          <p:cNvPr id="11" name="Rounded Rectangle 10"/>
          <p:cNvSpPr/>
          <p:nvPr/>
        </p:nvSpPr>
        <p:spPr>
          <a:xfrm>
            <a:off x="987552" y="182697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Exchange air tickets via GDS</a:t>
            </a:r>
          </a:p>
        </p:txBody>
      </p:sp>
      <p:sp>
        <p:nvSpPr>
          <p:cNvPr id="12" name="Rounded Rectangle 11"/>
          <p:cNvSpPr/>
          <p:nvPr/>
        </p:nvSpPr>
        <p:spPr>
          <a:xfrm>
            <a:off x="189280"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Air Ticketing</a:t>
            </a:r>
          </a:p>
        </p:txBody>
      </p:sp>
      <p:sp>
        <p:nvSpPr>
          <p:cNvPr id="13" name="Rounded Rectangle 12"/>
          <p:cNvSpPr/>
          <p:nvPr/>
        </p:nvSpPr>
        <p:spPr>
          <a:xfrm>
            <a:off x="13224967" y="159078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a Paper Invoice to the agency's address</a:t>
            </a:r>
          </a:p>
        </p:txBody>
      </p:sp>
      <p:sp>
        <p:nvSpPr>
          <p:cNvPr id="14" name="Rounded Rectangle 13"/>
          <p:cNvSpPr/>
          <p:nvPr/>
        </p:nvSpPr>
        <p:spPr>
          <a:xfrm>
            <a:off x="13224967" y="153152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a confirmation by email</a:t>
            </a:r>
          </a:p>
        </p:txBody>
      </p:sp>
      <p:sp>
        <p:nvSpPr>
          <p:cNvPr id="15" name="Rounded Rectangle 14"/>
          <p:cNvSpPr/>
          <p:nvPr/>
        </p:nvSpPr>
        <p:spPr>
          <a:xfrm>
            <a:off x="13224967" y="147392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DEX tickets via post</a:t>
            </a:r>
          </a:p>
        </p:txBody>
      </p:sp>
      <p:sp>
        <p:nvSpPr>
          <p:cNvPr id="16" name="Rounded Rectangle 15"/>
          <p:cNvSpPr/>
          <p:nvPr/>
        </p:nvSpPr>
        <p:spPr>
          <a:xfrm>
            <a:off x="14311274" y="153152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Tickets Online for self-print.</a:t>
            </a:r>
          </a:p>
        </p:txBody>
      </p:sp>
      <p:sp>
        <p:nvSpPr>
          <p:cNvPr id="17" name="Rounded Rectangle 16"/>
          <p:cNvSpPr/>
          <p:nvPr/>
        </p:nvSpPr>
        <p:spPr>
          <a:xfrm>
            <a:off x="13224967" y="175866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Currently invoicing is both a process and a document</a:t>
            </a:r>
          </a:p>
        </p:txBody>
      </p:sp>
      <p:sp>
        <p:nvSpPr>
          <p:cNvPr id="18" name="Rounded Rectangle 17"/>
          <p:cNvSpPr/>
          <p:nvPr/>
        </p:nvSpPr>
        <p:spPr>
          <a:xfrm>
            <a:off x="13224967" y="170105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Invoice after modification (on demand)</a:t>
            </a:r>
          </a:p>
        </p:txBody>
      </p:sp>
      <p:sp>
        <p:nvSpPr>
          <p:cNvPr id="19" name="Rounded Rectangle 18"/>
          <p:cNvSpPr/>
          <p:nvPr/>
        </p:nvSpPr>
        <p:spPr>
          <a:xfrm>
            <a:off x="14311274" y="159078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Fax Confirmation (on demand) - agency is set up with "fax"</a:t>
            </a:r>
          </a:p>
        </p:txBody>
      </p:sp>
      <p:sp>
        <p:nvSpPr>
          <p:cNvPr id="20" name="Rounded Rectangle 19"/>
          <p:cNvSpPr/>
          <p:nvPr/>
        </p:nvSpPr>
        <p:spPr>
          <a:xfrm>
            <a:off x="14311274" y="170105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Fax Confirmation (automated) - agency is set up with "fax"</a:t>
            </a:r>
          </a:p>
        </p:txBody>
      </p:sp>
      <p:sp>
        <p:nvSpPr>
          <p:cNvPr id="21" name="Rounded Rectangle 20"/>
          <p:cNvSpPr/>
          <p:nvPr/>
        </p:nvSpPr>
        <p:spPr>
          <a:xfrm>
            <a:off x="14311274" y="147392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Returning/Void Disney Admissions via Galaxy</a:t>
            </a:r>
          </a:p>
        </p:txBody>
      </p:sp>
      <p:sp>
        <p:nvSpPr>
          <p:cNvPr id="22" name="Rounded Rectangle 21"/>
          <p:cNvSpPr/>
          <p:nvPr/>
        </p:nvSpPr>
        <p:spPr>
          <a:xfrm>
            <a:off x="13224967" y="16500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Returning/Void 3rd party vouchers &lt;VX&gt;</a:t>
            </a:r>
          </a:p>
        </p:txBody>
      </p:sp>
      <p:sp>
        <p:nvSpPr>
          <p:cNvPr id="23" name="Rounded Rectangle 22"/>
          <p:cNvSpPr/>
          <p:nvPr/>
        </p:nvSpPr>
        <p:spPr>
          <a:xfrm>
            <a:off x="14311274" y="16500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3rd party vouchers</a:t>
            </a:r>
          </a:p>
        </p:txBody>
      </p:sp>
      <p:sp>
        <p:nvSpPr>
          <p:cNvPr id="24" name="Rounded Rectangle 23"/>
          <p:cNvSpPr/>
          <p:nvPr/>
        </p:nvSpPr>
        <p:spPr>
          <a:xfrm>
            <a:off x="14311274" y="176031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Deposit Due Notice</a:t>
            </a:r>
          </a:p>
        </p:txBody>
      </p:sp>
      <p:sp>
        <p:nvSpPr>
          <p:cNvPr id="25" name="Rounded Rectangle 24"/>
          <p:cNvSpPr/>
          <p:nvPr/>
        </p:nvSpPr>
        <p:spPr>
          <a:xfrm>
            <a:off x="12731191" y="141466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Documentation Discussion</a:t>
            </a:r>
          </a:p>
        </p:txBody>
      </p:sp>
      <p:sp>
        <p:nvSpPr>
          <p:cNvPr id="26" name="Rounded Rectangle 25"/>
          <p:cNvSpPr/>
          <p:nvPr/>
        </p:nvSpPr>
        <p:spPr>
          <a:xfrm>
            <a:off x="6484924"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Ticket Fulfillment Interface is produced.  Run Rooming List (Manifest)</a:t>
            </a:r>
          </a:p>
        </p:txBody>
      </p:sp>
      <p:sp>
        <p:nvSpPr>
          <p:cNvPr id="27" name="Rounded Rectangle 26"/>
          <p:cNvSpPr/>
          <p:nvPr/>
        </p:nvSpPr>
        <p:spPr>
          <a:xfrm>
            <a:off x="6484924" y="182697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Adult Pax</a:t>
            </a:r>
          </a:p>
        </p:txBody>
      </p:sp>
      <p:sp>
        <p:nvSpPr>
          <p:cNvPr id="28" name="Rounded Rectangle 27"/>
          <p:cNvSpPr/>
          <p:nvPr/>
        </p:nvSpPr>
        <p:spPr>
          <a:xfrm>
            <a:off x="6484924" y="13331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Beach Hotel</a:t>
            </a:r>
          </a:p>
        </p:txBody>
      </p:sp>
      <p:sp>
        <p:nvSpPr>
          <p:cNvPr id="29" name="Rounded Rectangle 28"/>
          <p:cNvSpPr/>
          <p:nvPr/>
        </p:nvSpPr>
        <p:spPr>
          <a:xfrm>
            <a:off x="6484924"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Sports pkg, participant and spectator tickets (Arrival Date 10/6/14)</a:t>
            </a:r>
          </a:p>
        </p:txBody>
      </p:sp>
      <p:sp>
        <p:nvSpPr>
          <p:cNvPr id="30" name="Rounded Rectangle 29"/>
          <p:cNvSpPr/>
          <p:nvPr/>
        </p:nvSpPr>
        <p:spPr>
          <a:xfrm>
            <a:off x="5793638"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sports package, participant and spectator tickets</a:t>
            </a:r>
          </a:p>
        </p:txBody>
      </p:sp>
      <p:sp>
        <p:nvSpPr>
          <p:cNvPr id="31" name="Rounded Rectangle 30"/>
          <p:cNvSpPr/>
          <p:nvPr/>
        </p:nvSpPr>
        <p:spPr>
          <a:xfrm>
            <a:off x="4197096" y="1478036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a Group Air Rev Cost Adjustment component to an exisiting reservation</a:t>
            </a:r>
          </a:p>
        </p:txBody>
      </p:sp>
      <p:sp>
        <p:nvSpPr>
          <p:cNvPr id="32" name="Rounded Rectangle 31"/>
          <p:cNvSpPr/>
          <p:nvPr/>
        </p:nvSpPr>
        <p:spPr>
          <a:xfrm>
            <a:off x="4197096" y="153070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a Miscellaneous Component - Group Air Rev Cost Adjustment (ADJGRPAB6)</a:t>
            </a:r>
          </a:p>
        </p:txBody>
      </p:sp>
      <p:sp>
        <p:nvSpPr>
          <p:cNvPr id="33" name="Rounded Rectangle 32"/>
          <p:cNvSpPr/>
          <p:nvPr/>
        </p:nvSpPr>
        <p:spPr>
          <a:xfrm>
            <a:off x="3596335" y="142207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 Product Load of Miscellaneous Component</a:t>
            </a:r>
          </a:p>
        </p:txBody>
      </p:sp>
      <p:sp>
        <p:nvSpPr>
          <p:cNvPr id="34" name="Rounded Rectangle 33"/>
          <p:cNvSpPr/>
          <p:nvPr/>
        </p:nvSpPr>
        <p:spPr>
          <a:xfrm>
            <a:off x="6131052" y="14829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Car price on reservationand confirm that the first night is free</a:t>
            </a:r>
          </a:p>
        </p:txBody>
      </p:sp>
      <p:sp>
        <p:nvSpPr>
          <p:cNvPr id="35" name="Rounded Rectangle 34"/>
          <p:cNvSpPr/>
          <p:nvPr/>
        </p:nvSpPr>
        <p:spPr>
          <a:xfrm>
            <a:off x="6131052" y="163439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and Activate the rental car component and Check that the Alamo Car First night Free Package is now available</a:t>
            </a:r>
          </a:p>
        </p:txBody>
      </p:sp>
      <p:sp>
        <p:nvSpPr>
          <p:cNvPr id="36" name="Rounded Rectangle 35"/>
          <p:cNvSpPr/>
          <p:nvPr/>
        </p:nvSpPr>
        <p:spPr>
          <a:xfrm>
            <a:off x="6131052" y="158502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Try booking the Car Rental component and Check that Non-Active Package (Alamo Car - First night free) does not display</a:t>
            </a:r>
          </a:p>
        </p:txBody>
      </p:sp>
      <p:sp>
        <p:nvSpPr>
          <p:cNvPr id="37" name="Rounded Rectangle 36"/>
          <p:cNvSpPr/>
          <p:nvPr/>
        </p:nvSpPr>
        <p:spPr>
          <a:xfrm>
            <a:off x="6131052" y="153564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a Component - Alamo Car (Midsize) First Night Free if Picked Up at WDW Hotel (CARHNLACM) - but not turned on</a:t>
            </a:r>
          </a:p>
        </p:txBody>
      </p:sp>
      <p:sp>
        <p:nvSpPr>
          <p:cNvPr id="38" name="Rounded Rectangle 37"/>
          <p:cNvSpPr/>
          <p:nvPr/>
        </p:nvSpPr>
        <p:spPr>
          <a:xfrm>
            <a:off x="5497372" y="141960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 Product Load of Component - Alamo Car with First Night Free if Picked Up at WDW Hotel</a:t>
            </a:r>
          </a:p>
        </p:txBody>
      </p:sp>
      <p:sp>
        <p:nvSpPr>
          <p:cNvPr id="39" name="Rounded Rectangle 38"/>
          <p:cNvSpPr/>
          <p:nvPr/>
        </p:nvSpPr>
        <p:spPr>
          <a:xfrm>
            <a:off x="15809061" y="8970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Interface to Dreams for Aulani reservation</a:t>
            </a:r>
          </a:p>
        </p:txBody>
      </p:sp>
      <p:sp>
        <p:nvSpPr>
          <p:cNvPr id="40" name="Rounded Rectangle 39"/>
          <p:cNvSpPr/>
          <p:nvPr/>
        </p:nvSpPr>
        <p:spPr>
          <a:xfrm>
            <a:off x="15809061" y="13908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Price, Commission</a:t>
            </a:r>
          </a:p>
        </p:txBody>
      </p:sp>
      <p:sp>
        <p:nvSpPr>
          <p:cNvPr id="41" name="Rounded Rectangle 40"/>
          <p:cNvSpPr/>
          <p:nvPr/>
        </p:nvSpPr>
        <p:spPr>
          <a:xfrm>
            <a:off x="15809061" y="18845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 Arrival date to be one day later (4 nights) on all product</a:t>
            </a:r>
          </a:p>
        </p:txBody>
      </p:sp>
      <p:sp>
        <p:nvSpPr>
          <p:cNvPr id="42" name="Rounded Rectangle 41"/>
          <p:cNvSpPr/>
          <p:nvPr/>
        </p:nvSpPr>
        <p:spPr>
          <a:xfrm>
            <a:off x="15809061" y="23783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Remove Remark, add different Remark, Send Deposit Due Notice</a:t>
            </a:r>
          </a:p>
        </p:txBody>
      </p:sp>
      <p:sp>
        <p:nvSpPr>
          <p:cNvPr id="43" name="Rounded Rectangle 42"/>
          <p:cNvSpPr/>
          <p:nvPr/>
        </p:nvSpPr>
        <p:spPr>
          <a:xfrm>
            <a:off x="15809061" y="28721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 To validate Aulani w/agency, ins, air - Add full name to Pax 2, Gender and DOB is entered for each passenger</a:t>
            </a:r>
          </a:p>
        </p:txBody>
      </p:sp>
      <p:sp>
        <p:nvSpPr>
          <p:cNvPr id="44" name="Rounded Rectangle 43"/>
          <p:cNvSpPr/>
          <p:nvPr/>
        </p:nvSpPr>
        <p:spPr>
          <a:xfrm>
            <a:off x="15093086" y="1563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Aulani booking with insurance, agency, air and modification of arrival dates and remarks</a:t>
            </a:r>
          </a:p>
        </p:txBody>
      </p:sp>
      <p:sp>
        <p:nvSpPr>
          <p:cNvPr id="45" name="Rounded Rectangle 44"/>
          <p:cNvSpPr/>
          <p:nvPr/>
        </p:nvSpPr>
        <p:spPr>
          <a:xfrm>
            <a:off x="14113763" y="8970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Pax 4 on GDS, Cancel Pax 4 on reservation via Cxl by Transaction (which cancels the inventory and then the price lines would need to be modified)</a:t>
            </a:r>
          </a:p>
        </p:txBody>
      </p:sp>
      <p:sp>
        <p:nvSpPr>
          <p:cNvPr id="46" name="Rounded Rectangle 45"/>
          <p:cNvSpPr/>
          <p:nvPr/>
        </p:nvSpPr>
        <p:spPr>
          <a:xfrm>
            <a:off x="14113763" y="19257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Change Car pickup and drop off locations (pickup date 3 days after arrival for 3 nights)</a:t>
            </a:r>
          </a:p>
        </p:txBody>
      </p:sp>
      <p:sp>
        <p:nvSpPr>
          <p:cNvPr id="47" name="Rounded Rectangle 46"/>
          <p:cNvSpPr/>
          <p:nvPr/>
        </p:nvSpPr>
        <p:spPr>
          <a:xfrm>
            <a:off x="14113763" y="13908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CAA/International Agency, Air from Fairbanks on AS, car, and ins, applying cc to 2 guest and confirming air amount is displayed in deposit amount</a:t>
            </a:r>
          </a:p>
        </p:txBody>
      </p:sp>
      <p:sp>
        <p:nvSpPr>
          <p:cNvPr id="48" name="Rounded Rectangle 47"/>
          <p:cNvSpPr/>
          <p:nvPr/>
        </p:nvSpPr>
        <p:spPr>
          <a:xfrm>
            <a:off x="13529462" y="1563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International Agency Booking, with fax communication and Pax cancellation</a:t>
            </a:r>
          </a:p>
        </p:txBody>
      </p:sp>
      <p:sp>
        <p:nvSpPr>
          <p:cNvPr id="49" name="Rounded Rectangle 48"/>
          <p:cNvSpPr/>
          <p:nvPr/>
        </p:nvSpPr>
        <p:spPr>
          <a:xfrm>
            <a:off x="3686860" y="6995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return date for entire package after guest arrival  to add 4 nights to reservation to match 10 day ticket.  Add a Guest Inconvenience price adjustment to cover the increase in the package price.  Validate Air Penalties were applied, Suppress/Remove</a:t>
            </a:r>
          </a:p>
        </p:txBody>
      </p:sp>
      <p:sp>
        <p:nvSpPr>
          <p:cNvPr id="50" name="Rounded Rectangle 49"/>
          <p:cNvSpPr/>
          <p:nvPr/>
        </p:nvSpPr>
        <p:spPr>
          <a:xfrm>
            <a:off x="3686860" y="11932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Process payment</a:t>
            </a:r>
          </a:p>
        </p:txBody>
      </p:sp>
      <p:sp>
        <p:nvSpPr>
          <p:cNvPr id="51" name="Rounded Rectangle 50"/>
          <p:cNvSpPr/>
          <p:nvPr/>
        </p:nvSpPr>
        <p:spPr>
          <a:xfrm>
            <a:off x="3686860" y="17282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Apply full payment and Issue Tickets and Validate in App &amp; GDS</a:t>
            </a:r>
          </a:p>
        </p:txBody>
      </p:sp>
      <p:sp>
        <p:nvSpPr>
          <p:cNvPr id="52" name="Rounded Rectangle 51"/>
          <p:cNvSpPr/>
          <p:nvPr/>
        </p:nvSpPr>
        <p:spPr>
          <a:xfrm>
            <a:off x="4781397" y="6995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the Deposit Due date to give an additional 7 days to pay.  Modify final payment due date to give an additional 2 days to pay.  Also remove Free Form remark if allowed</a:t>
            </a:r>
          </a:p>
        </p:txBody>
      </p:sp>
      <p:sp>
        <p:nvSpPr>
          <p:cNvPr id="53" name="Rounded Rectangle 52"/>
          <p:cNvSpPr/>
          <p:nvPr/>
        </p:nvSpPr>
        <p:spPr>
          <a:xfrm>
            <a:off x="3695090" y="22795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resort to Grand Floridian 8A room type with Standard View (BL). Outer Bldg-Standard Room-Club Level. Wheelchair accessible with roll-in shower and option for hearing accessibility. 2 queen beds, 1 daybed</a:t>
            </a:r>
          </a:p>
        </p:txBody>
      </p:sp>
      <p:sp>
        <p:nvSpPr>
          <p:cNvPr id="54" name="Rounded Rectangle 53"/>
          <p:cNvSpPr/>
          <p:nvPr/>
        </p:nvSpPr>
        <p:spPr>
          <a:xfrm>
            <a:off x="4781397" y="17282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room to 9R Standard View. Wheelchair accessible with tub and option for hearing accessibility. 2 queen beds, 1 bunk-size pull down</a:t>
            </a:r>
          </a:p>
        </p:txBody>
      </p:sp>
      <p:sp>
        <p:nvSpPr>
          <p:cNvPr id="55" name="Rounded Rectangle 54"/>
          <p:cNvSpPr/>
          <p:nvPr/>
        </p:nvSpPr>
        <p:spPr>
          <a:xfrm>
            <a:off x="4781397" y="11932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an ADA room can be booked and modifed.  ADA room will be in the Standard category with the ER detailed room type. Wheelchair accessible with roll-in shower and option for hearing accessibility. 2 queen beds, 1 bunk-size pull down. (Specify Car</a:t>
            </a:r>
          </a:p>
        </p:txBody>
      </p:sp>
      <p:sp>
        <p:nvSpPr>
          <p:cNvPr id="56" name="Rounded Rectangle 55"/>
          <p:cNvSpPr/>
          <p:nvPr/>
        </p:nvSpPr>
        <p:spPr>
          <a:xfrm>
            <a:off x="3695090" y="27733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Reopen room type CONTEMPORARY-TOWER-THEME PARK for dates 10/17/14-10/23/14</a:t>
            </a:r>
          </a:p>
        </p:txBody>
      </p:sp>
      <p:sp>
        <p:nvSpPr>
          <p:cNvPr id="57" name="Rounded Rectangle 56"/>
          <p:cNvSpPr/>
          <p:nvPr/>
        </p:nvSpPr>
        <p:spPr>
          <a:xfrm>
            <a:off x="4781397" y="22795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avail for room type CONTEMPORARY-TOWER-THEME PARK</a:t>
            </a:r>
          </a:p>
        </p:txBody>
      </p:sp>
      <p:sp>
        <p:nvSpPr>
          <p:cNvPr id="58" name="Rounded Rectangle 57"/>
          <p:cNvSpPr/>
          <p:nvPr/>
        </p:nvSpPr>
        <p:spPr>
          <a:xfrm>
            <a:off x="4781397" y="27733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room type CONTEMPORARY-TOWER-THEME PARK for dates 10/17/14-10/23/14</a:t>
            </a:r>
          </a:p>
        </p:txBody>
      </p:sp>
      <p:sp>
        <p:nvSpPr>
          <p:cNvPr id="59" name="Rounded Rectangle 58"/>
          <p:cNvSpPr/>
          <p:nvPr/>
        </p:nvSpPr>
        <p:spPr>
          <a:xfrm>
            <a:off x="3695090" y="32671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 Qty on room type CONTEMPORARY-TOWER-THEME PARK to be "763"</a:t>
            </a:r>
          </a:p>
        </p:txBody>
      </p:sp>
      <p:sp>
        <p:nvSpPr>
          <p:cNvPr id="60" name="Rounded Rectangle 59"/>
          <p:cNvSpPr/>
          <p:nvPr/>
        </p:nvSpPr>
        <p:spPr>
          <a:xfrm>
            <a:off x="3160166" y="246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ADA Room, avail check, modification after arrival and payment processing</a:t>
            </a:r>
          </a:p>
        </p:txBody>
      </p:sp>
      <p:sp>
        <p:nvSpPr>
          <p:cNvPr id="61" name="Rounded Rectangle 60"/>
          <p:cNvSpPr/>
          <p:nvPr/>
        </p:nvSpPr>
        <p:spPr>
          <a:xfrm>
            <a:off x="12089282" y="24195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Process Check Payment</a:t>
            </a:r>
          </a:p>
        </p:txBody>
      </p:sp>
      <p:sp>
        <p:nvSpPr>
          <p:cNvPr id="62" name="Rounded Rectangle 61"/>
          <p:cNvSpPr/>
          <p:nvPr/>
        </p:nvSpPr>
        <p:spPr>
          <a:xfrm>
            <a:off x="12089282" y="9381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Check payment and add free form remark</a:t>
            </a:r>
          </a:p>
        </p:txBody>
      </p:sp>
      <p:sp>
        <p:nvSpPr>
          <p:cNvPr id="63" name="Rounded Rectangle 62"/>
          <p:cNvSpPr/>
          <p:nvPr/>
        </p:nvSpPr>
        <p:spPr>
          <a:xfrm>
            <a:off x="12089282" y="19257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 Package</a:t>
            </a:r>
          </a:p>
        </p:txBody>
      </p:sp>
      <p:sp>
        <p:nvSpPr>
          <p:cNvPr id="64" name="Rounded Rectangle 63"/>
          <p:cNvSpPr/>
          <p:nvPr/>
        </p:nvSpPr>
        <p:spPr>
          <a:xfrm>
            <a:off x="12089282" y="143195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AAA agency/pkg, 10 day ticket and booking air for more than 6 passengers</a:t>
            </a:r>
          </a:p>
        </p:txBody>
      </p:sp>
      <p:sp>
        <p:nvSpPr>
          <p:cNvPr id="65" name="Rounded Rectangle 64"/>
          <p:cNvSpPr/>
          <p:nvPr/>
        </p:nvSpPr>
        <p:spPr>
          <a:xfrm>
            <a:off x="11710720"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AAA Agency agency/Package, processing check payments and Avail check on closing ADA roomtypes</a:t>
            </a:r>
          </a:p>
        </p:txBody>
      </p:sp>
      <p:sp>
        <p:nvSpPr>
          <p:cNvPr id="66" name="Rounded Rectangle 65"/>
          <p:cNvSpPr/>
          <p:nvPr/>
        </p:nvSpPr>
        <p:spPr>
          <a:xfrm>
            <a:off x="6155740" y="111099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Entire Reservation - to validate Insurance is kept on booking</a:t>
            </a:r>
          </a:p>
        </p:txBody>
      </p:sp>
      <p:sp>
        <p:nvSpPr>
          <p:cNvPr id="67" name="Rounded Rectangle 66"/>
          <p:cNvSpPr/>
          <p:nvPr/>
        </p:nvSpPr>
        <p:spPr>
          <a:xfrm>
            <a:off x="6147511" y="116037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is processed</a:t>
            </a:r>
          </a:p>
        </p:txBody>
      </p:sp>
      <p:sp>
        <p:nvSpPr>
          <p:cNvPr id="68" name="Rounded Rectangle 67"/>
          <p:cNvSpPr/>
          <p:nvPr/>
        </p:nvSpPr>
        <p:spPr>
          <a:xfrm>
            <a:off x="6147511" y="120975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Junior to reservation</a:t>
            </a:r>
          </a:p>
        </p:txBody>
      </p:sp>
      <p:sp>
        <p:nvSpPr>
          <p:cNvPr id="69" name="Rounded Rectangle 68"/>
          <p:cNvSpPr/>
          <p:nvPr/>
        </p:nvSpPr>
        <p:spPr>
          <a:xfrm>
            <a:off x="6155740" y="125912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 To validate Insurance can be kept on reservation</a:t>
            </a:r>
          </a:p>
        </p:txBody>
      </p:sp>
      <p:sp>
        <p:nvSpPr>
          <p:cNvPr id="70" name="Rounded Rectangle 69"/>
          <p:cNvSpPr/>
          <p:nvPr/>
        </p:nvSpPr>
        <p:spPr>
          <a:xfrm>
            <a:off x="5563209" y="104186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Insurance can be kept on reservation after cancellation</a:t>
            </a:r>
          </a:p>
        </p:txBody>
      </p:sp>
      <p:sp>
        <p:nvSpPr>
          <p:cNvPr id="71" name="Rounded Rectangle 70"/>
          <p:cNvSpPr/>
          <p:nvPr/>
        </p:nvSpPr>
        <p:spPr>
          <a:xfrm>
            <a:off x="8673998" y="57936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invoice without payment</a:t>
            </a:r>
          </a:p>
        </p:txBody>
      </p:sp>
      <p:sp>
        <p:nvSpPr>
          <p:cNvPr id="72" name="Rounded Rectangle 71"/>
          <p:cNvSpPr/>
          <p:nvPr/>
        </p:nvSpPr>
        <p:spPr>
          <a:xfrm>
            <a:off x="8673998" y="52998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 infant to child and change name</a:t>
            </a:r>
          </a:p>
        </p:txBody>
      </p:sp>
      <p:sp>
        <p:nvSpPr>
          <p:cNvPr id="73" name="Rounded Rectangle 72"/>
          <p:cNvSpPr/>
          <p:nvPr/>
        </p:nvSpPr>
        <p:spPr>
          <a:xfrm>
            <a:off x="8673998" y="67811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 Return Date</a:t>
            </a:r>
          </a:p>
        </p:txBody>
      </p:sp>
      <p:sp>
        <p:nvSpPr>
          <p:cNvPr id="74" name="Rounded Rectangle 73"/>
          <p:cNvSpPr/>
          <p:nvPr/>
        </p:nvSpPr>
        <p:spPr>
          <a:xfrm>
            <a:off x="8673998" y="62874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UK pkg, 14 day ultimate ticket - DOB is not entered for infant</a:t>
            </a:r>
          </a:p>
        </p:txBody>
      </p:sp>
      <p:sp>
        <p:nvSpPr>
          <p:cNvPr id="75" name="Rounded Rectangle 74"/>
          <p:cNvSpPr/>
          <p:nvPr/>
        </p:nvSpPr>
        <p:spPr>
          <a:xfrm>
            <a:off x="8353044" y="45098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UK Package, 14 day ultimate ticket, modify pax details and send invoice</a:t>
            </a:r>
          </a:p>
        </p:txBody>
      </p:sp>
      <p:sp>
        <p:nvSpPr>
          <p:cNvPr id="76" name="Rounded Rectangle 75"/>
          <p:cNvSpPr/>
          <p:nvPr/>
        </p:nvSpPr>
        <p:spPr>
          <a:xfrm>
            <a:off x="10682020" y="51517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Reinstate Reservation - Guest calls in with payment and the reservation is already auto cancelled. He requests that the reservation be reinstated</a:t>
            </a:r>
          </a:p>
        </p:txBody>
      </p:sp>
      <p:sp>
        <p:nvSpPr>
          <p:cNvPr id="77" name="Rounded Rectangle 76"/>
          <p:cNvSpPr/>
          <p:nvPr/>
        </p:nvSpPr>
        <p:spPr>
          <a:xfrm>
            <a:off x="10706709" y="56455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run reports of auto cancelled reservations</a:t>
            </a:r>
          </a:p>
        </p:txBody>
      </p:sp>
      <p:sp>
        <p:nvSpPr>
          <p:cNvPr id="78" name="Rounded Rectangle 77"/>
          <p:cNvSpPr/>
          <p:nvPr/>
        </p:nvSpPr>
        <p:spPr>
          <a:xfrm>
            <a:off x="10706709" y="613928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generate all reservations eligible for auto cancel based on booking date, payment status, agency status, product set up</a:t>
            </a:r>
          </a:p>
        </p:txBody>
      </p:sp>
      <p:sp>
        <p:nvSpPr>
          <p:cNvPr id="79" name="Rounded Rectangle 78"/>
          <p:cNvSpPr/>
          <p:nvPr/>
        </p:nvSpPr>
        <p:spPr>
          <a:xfrm>
            <a:off x="10706709" y="66330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Ensure that reservation is showing in "C" status, with no money.  Ability to create a report of all reservations eligible for auto cancel based on date booked, payment status, agency status, and product set up</a:t>
            </a:r>
          </a:p>
        </p:txBody>
      </p:sp>
      <p:sp>
        <p:nvSpPr>
          <p:cNvPr id="80" name="Rounded Rectangle 79"/>
          <p:cNvSpPr/>
          <p:nvPr/>
        </p:nvSpPr>
        <p:spPr>
          <a:xfrm>
            <a:off x="10706709" y="71268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dates to be outside of validity dates for a Sports pkg (negative test)  (pkg dates - 10/4-10/12) - **Change seats</a:t>
            </a:r>
          </a:p>
        </p:txBody>
      </p:sp>
      <p:sp>
        <p:nvSpPr>
          <p:cNvPr id="81" name="Rounded Rectangle 80"/>
          <p:cNvSpPr/>
          <p:nvPr/>
        </p:nvSpPr>
        <p:spPr>
          <a:xfrm>
            <a:off x="10706709" y="76206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Air from Toronto w/infant to validate infant taxes. (Arrival Date 10/6/14)</a:t>
            </a:r>
          </a:p>
        </p:txBody>
      </p:sp>
      <p:sp>
        <p:nvSpPr>
          <p:cNvPr id="82" name="Rounded Rectangle 81"/>
          <p:cNvSpPr/>
          <p:nvPr/>
        </p:nvSpPr>
        <p:spPr>
          <a:xfrm>
            <a:off x="10073030" y="46085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Mod and Cancel Air (fromToronto)</a:t>
            </a:r>
          </a:p>
        </p:txBody>
      </p:sp>
      <p:sp>
        <p:nvSpPr>
          <p:cNvPr id="83" name="Rounded Rectangle 82"/>
          <p:cNvSpPr/>
          <p:nvPr/>
        </p:nvSpPr>
        <p:spPr>
          <a:xfrm>
            <a:off x="1209751" y="52340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Disbursement Journals are run by bank or supplier as appropriate to place the funds in the corresponding GL Account</a:t>
            </a:r>
          </a:p>
        </p:txBody>
      </p:sp>
      <p:sp>
        <p:nvSpPr>
          <p:cNvPr id="84" name="Rounded Rectangle 83"/>
          <p:cNvSpPr/>
          <p:nvPr/>
        </p:nvSpPr>
        <p:spPr>
          <a:xfrm>
            <a:off x="2296058" y="52340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Walt Disney Travel Company chooses to not collect balances of $20.00 or less that are sometimes on reservations due to modifications or miscalculation of payment</a:t>
            </a:r>
          </a:p>
        </p:txBody>
      </p:sp>
      <p:sp>
        <p:nvSpPr>
          <p:cNvPr id="85" name="Rounded Rectangle 84"/>
          <p:cNvSpPr/>
          <p:nvPr/>
        </p:nvSpPr>
        <p:spPr>
          <a:xfrm>
            <a:off x="189280" y="52340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Running the Accounts Receivable interface produces the report of invoices generated that day to the AR bank</a:t>
            </a:r>
          </a:p>
        </p:txBody>
      </p:sp>
      <p:sp>
        <p:nvSpPr>
          <p:cNvPr id="86" name="Rounded Rectangle 85"/>
          <p:cNvSpPr/>
          <p:nvPr/>
        </p:nvSpPr>
        <p:spPr>
          <a:xfrm>
            <a:off x="189280" y="57278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Running the Accounts Payable interface produces the report of payments generated that day to the AP bank
It also produces the interface file that is sent to SAP so that the appropriate checks can be produced and mailed
This covers both Commission payments to travel agencies and Supplier payments to vendors</a:t>
            </a:r>
          </a:p>
        </p:txBody>
      </p:sp>
      <p:sp>
        <p:nvSpPr>
          <p:cNvPr id="87" name="Rounded Rectangle 86"/>
          <p:cNvSpPr/>
          <p:nvPr/>
        </p:nvSpPr>
        <p:spPr>
          <a:xfrm>
            <a:off x="1209751" y="57278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Running the General Ledger interface produces the daily GL report that shows the total increase or decrease in the application GL accounts. It also produces the interface file that is sent to SAP to record the changes to the GL accounts appropriately</a:t>
            </a:r>
          </a:p>
        </p:txBody>
      </p:sp>
      <p:sp>
        <p:nvSpPr>
          <p:cNvPr id="88" name="Rounded Rectangle 87"/>
          <p:cNvSpPr/>
          <p:nvPr/>
        </p:nvSpPr>
        <p:spPr>
          <a:xfrm>
            <a:off x="189280" y="62215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 day of arrival, the Air Payable Journal moves the air payment dollars from the unearned accounts to the appropriate Air Revenue and Cost accounts</a:t>
            </a:r>
          </a:p>
        </p:txBody>
      </p:sp>
      <p:sp>
        <p:nvSpPr>
          <p:cNvPr id="89" name="Rounded Rectangle 88"/>
          <p:cNvSpPr/>
          <p:nvPr/>
        </p:nvSpPr>
        <p:spPr>
          <a:xfrm>
            <a:off x="1209751" y="67153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Recognizes the revenue from all components on reservations that arrived that day</a:t>
            </a:r>
          </a:p>
        </p:txBody>
      </p:sp>
      <p:sp>
        <p:nvSpPr>
          <p:cNvPr id="90" name="Rounded Rectangle 89"/>
          <p:cNvSpPr/>
          <p:nvPr/>
        </p:nvSpPr>
        <p:spPr>
          <a:xfrm>
            <a:off x="1209751" y="62215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Calculates the cost of all components on reservations that arrived that day and moves the dollars from unearned accounts to the appropriate cost accounts</a:t>
            </a:r>
          </a:p>
        </p:txBody>
      </p:sp>
      <p:sp>
        <p:nvSpPr>
          <p:cNvPr id="91" name="Rounded Rectangle 90"/>
          <p:cNvSpPr/>
          <p:nvPr/>
        </p:nvSpPr>
        <p:spPr>
          <a:xfrm>
            <a:off x="189280" y="72091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Commission payments to travel agencies are generated after the guest travels</a:t>
            </a:r>
          </a:p>
        </p:txBody>
      </p:sp>
      <p:sp>
        <p:nvSpPr>
          <p:cNvPr id="92" name="Rounded Rectangle 91"/>
          <p:cNvSpPr/>
          <p:nvPr/>
        </p:nvSpPr>
        <p:spPr>
          <a:xfrm>
            <a:off x="1209751" y="7702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Walt Disney Travel Company sends a deposit file to the WDW CRS system (DREAMS) each night with the net payment for the package components fulfilled by the resort front desk</a:t>
            </a:r>
          </a:p>
        </p:txBody>
      </p:sp>
      <p:sp>
        <p:nvSpPr>
          <p:cNvPr id="93" name="Rounded Rectangle 92"/>
          <p:cNvSpPr/>
          <p:nvPr/>
        </p:nvSpPr>
        <p:spPr>
          <a:xfrm>
            <a:off x="189280" y="67153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Disbursement Journals are run by bank or supplier as appropriate to place the funds in the corresponding GL Account. The output file provides a report of all transactions per bank/supplier as needed by the business</a:t>
            </a:r>
          </a:p>
        </p:txBody>
      </p:sp>
      <p:sp>
        <p:nvSpPr>
          <p:cNvPr id="94" name="Rounded Rectangle 93"/>
          <p:cNvSpPr/>
          <p:nvPr/>
        </p:nvSpPr>
        <p:spPr>
          <a:xfrm>
            <a:off x="189280" y="819668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Disbursements can be generated by date, range of dates, contract, bank, or supplier depending on business need</a:t>
            </a:r>
          </a:p>
        </p:txBody>
      </p:sp>
      <p:sp>
        <p:nvSpPr>
          <p:cNvPr id="95" name="Rounded Rectangle 94"/>
          <p:cNvSpPr/>
          <p:nvPr/>
        </p:nvSpPr>
        <p:spPr>
          <a:xfrm>
            <a:off x="189280" y="7702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final documents are generated and a file is sent to the vendor for processing</a:t>
            </a:r>
          </a:p>
        </p:txBody>
      </p:sp>
      <p:sp>
        <p:nvSpPr>
          <p:cNvPr id="96" name="Rounded Rectangle 95"/>
          <p:cNvSpPr/>
          <p:nvPr/>
        </p:nvSpPr>
        <p:spPr>
          <a:xfrm>
            <a:off x="1209751" y="72091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The Refund/Commission journals are run by bank for reporting purposes and move dollars into the appropriate Cost Accounts.  **Same process for both commissions and refunds</a:t>
            </a:r>
          </a:p>
        </p:txBody>
      </p:sp>
      <p:sp>
        <p:nvSpPr>
          <p:cNvPr id="97" name="Rounded Rectangle 96"/>
          <p:cNvSpPr/>
          <p:nvPr/>
        </p:nvSpPr>
        <p:spPr>
          <a:xfrm>
            <a:off x="189280" y="86904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Refund payments are generated for overpayments not counting commission</a:t>
            </a:r>
          </a:p>
        </p:txBody>
      </p:sp>
      <p:sp>
        <p:nvSpPr>
          <p:cNvPr id="98" name="Rounded Rectangle 97"/>
          <p:cNvSpPr/>
          <p:nvPr/>
        </p:nvSpPr>
        <p:spPr>
          <a:xfrm>
            <a:off x="1209751" y="86904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Cxl car</a:t>
            </a:r>
          </a:p>
        </p:txBody>
      </p:sp>
      <p:sp>
        <p:nvSpPr>
          <p:cNvPr id="99" name="Rounded Rectangle 98"/>
          <p:cNvSpPr/>
          <p:nvPr/>
        </p:nvSpPr>
        <p:spPr>
          <a:xfrm>
            <a:off x="1209751" y="819668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Apply Payment - GC payment for $25 from Pax 4 &amp; DS Payment for balance</a:t>
            </a:r>
          </a:p>
        </p:txBody>
      </p:sp>
      <p:sp>
        <p:nvSpPr>
          <p:cNvPr id="100" name="Rounded Rectangle 99"/>
          <p:cNvSpPr/>
          <p:nvPr/>
        </p:nvSpPr>
        <p:spPr>
          <a:xfrm>
            <a:off x="2296058" y="819668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reminders are sent for reservations 35 days prior to arrival if full payment has not been received</a:t>
            </a:r>
          </a:p>
        </p:txBody>
      </p:sp>
      <p:sp>
        <p:nvSpPr>
          <p:cNvPr id="101" name="Rounded Rectangle 100"/>
          <p:cNvSpPr/>
          <p:nvPr/>
        </p:nvSpPr>
        <p:spPr>
          <a:xfrm>
            <a:off x="189280" y="91842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Car Rental Manifest</a:t>
            </a:r>
          </a:p>
        </p:txBody>
      </p:sp>
      <p:sp>
        <p:nvSpPr>
          <p:cNvPr id="102" name="Rounded Rectangle 101"/>
          <p:cNvSpPr/>
          <p:nvPr/>
        </p:nvSpPr>
        <p:spPr>
          <a:xfrm>
            <a:off x="2296058" y="86904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Prepaid Air Payable Journal</a:t>
            </a:r>
          </a:p>
        </p:txBody>
      </p:sp>
      <p:sp>
        <p:nvSpPr>
          <p:cNvPr id="103" name="Rounded Rectangle 102"/>
          <p:cNvSpPr/>
          <p:nvPr/>
        </p:nvSpPr>
        <p:spPr>
          <a:xfrm>
            <a:off x="2296058" y="72091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ARC Report</a:t>
            </a:r>
          </a:p>
        </p:txBody>
      </p:sp>
      <p:sp>
        <p:nvSpPr>
          <p:cNvPr id="104" name="Rounded Rectangle 103"/>
          <p:cNvSpPr/>
          <p:nvPr/>
        </p:nvSpPr>
        <p:spPr>
          <a:xfrm>
            <a:off x="2296058" y="67153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The Credit Settlement process produces both a report and the interface file.  The report can be used for research and guest issue resolution.  If actual credit card numbers are contained on the report they must be truncated</a:t>
            </a:r>
          </a:p>
        </p:txBody>
      </p:sp>
      <p:sp>
        <p:nvSpPr>
          <p:cNvPr id="105" name="Rounded Rectangle 104"/>
          <p:cNvSpPr/>
          <p:nvPr/>
        </p:nvSpPr>
        <p:spPr>
          <a:xfrm>
            <a:off x="2296058" y="7702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Receipt Journals are processed by payment banks for reporting purposes.  Each payment received and processed to a bank will be picked up by the appropriate Receipt Journal</a:t>
            </a:r>
          </a:p>
        </p:txBody>
      </p:sp>
      <p:sp>
        <p:nvSpPr>
          <p:cNvPr id="106" name="Rounded Rectangle 105"/>
          <p:cNvSpPr/>
          <p:nvPr/>
        </p:nvSpPr>
        <p:spPr>
          <a:xfrm>
            <a:off x="2296058" y="57278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Processing</a:t>
            </a:r>
          </a:p>
        </p:txBody>
      </p:sp>
      <p:sp>
        <p:nvSpPr>
          <p:cNvPr id="107" name="Rounded Rectangle 106"/>
          <p:cNvSpPr/>
          <p:nvPr/>
        </p:nvSpPr>
        <p:spPr>
          <a:xfrm>
            <a:off x="2296058" y="62215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Platinum pkg w/agency, close arrival, ticket, 1 way car - with child car seat, dme transfers, ins, air (code share) w/infant, features, coded remark</a:t>
            </a:r>
          </a:p>
        </p:txBody>
      </p:sp>
      <p:sp>
        <p:nvSpPr>
          <p:cNvPr id="108" name="Rounded Rectangle 107"/>
          <p:cNvSpPr/>
          <p:nvPr/>
        </p:nvSpPr>
        <p:spPr>
          <a:xfrm>
            <a:off x="189280"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Full Booking and accounting process - WDW Resort with air, payments, guest documents, vouchers, car manifest, receipt and commission return journals, air payable journal, Disbursements and Internal Payments</a:t>
            </a:r>
          </a:p>
        </p:txBody>
      </p:sp>
      <p:sp>
        <p:nvSpPr>
          <p:cNvPr id="109" name="Rounded Rectangle 108"/>
          <p:cNvSpPr/>
          <p:nvPr/>
        </p:nvSpPr>
        <p:spPr>
          <a:xfrm>
            <a:off x="7785201" y="115214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Hotel Booking Report is produced for beach property.  (Hotel Manifest)</a:t>
            </a:r>
          </a:p>
        </p:txBody>
      </p:sp>
      <p:sp>
        <p:nvSpPr>
          <p:cNvPr id="110" name="Rounded Rectangle 109"/>
          <p:cNvSpPr/>
          <p:nvPr/>
        </p:nvSpPr>
        <p:spPr>
          <a:xfrm>
            <a:off x="7785201" y="120152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Print Confirmation</a:t>
            </a:r>
          </a:p>
        </p:txBody>
      </p:sp>
      <p:sp>
        <p:nvSpPr>
          <p:cNvPr id="111" name="Rounded Rectangle 110"/>
          <p:cNvSpPr/>
          <p:nvPr/>
        </p:nvSpPr>
        <p:spPr>
          <a:xfrm>
            <a:off x="7785201" y="110276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Open Jaw Air to all passengers (cat 25 fare) - specifying carrier</a:t>
            </a:r>
          </a:p>
        </p:txBody>
      </p:sp>
      <p:sp>
        <p:nvSpPr>
          <p:cNvPr id="112" name="Rounded Rectangle 111"/>
          <p:cNvSpPr/>
          <p:nvPr/>
        </p:nvSpPr>
        <p:spPr>
          <a:xfrm>
            <a:off x="7785201" y="125912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Disney (Saratoga Springs) &amp; Beach (Tradewinds) Resort w/agency, Basic/Beach Packages, admission</a:t>
            </a:r>
          </a:p>
        </p:txBody>
      </p:sp>
      <p:sp>
        <p:nvSpPr>
          <p:cNvPr id="113" name="Rounded Rectangle 112"/>
          <p:cNvSpPr/>
          <p:nvPr/>
        </p:nvSpPr>
        <p:spPr>
          <a:xfrm>
            <a:off x="7324344" y="10410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Disney &amp; Beach Resort w/agency, Packages, Admission and Open Jaw Air </a:t>
            </a:r>
          </a:p>
        </p:txBody>
      </p:sp>
      <p:sp>
        <p:nvSpPr>
          <p:cNvPr id="114" name="Rounded Rectangle 113"/>
          <p:cNvSpPr/>
          <p:nvPr/>
        </p:nvSpPr>
        <p:spPr>
          <a:xfrm>
            <a:off x="8492947" y="1587489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the  DME Transfer component and the reservation should be in a "to be invoiced" status</a:t>
            </a:r>
          </a:p>
        </p:txBody>
      </p:sp>
      <p:sp>
        <p:nvSpPr>
          <p:cNvPr id="115" name="Rounded Rectangle 114"/>
          <p:cNvSpPr/>
          <p:nvPr/>
        </p:nvSpPr>
        <p:spPr>
          <a:xfrm>
            <a:off x="8492947" y="148379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a Component - WDW DME Stand Alone for Room Only Bookings</a:t>
            </a:r>
          </a:p>
        </p:txBody>
      </p:sp>
      <p:sp>
        <p:nvSpPr>
          <p:cNvPr id="116" name="Rounded Rectangle 115"/>
          <p:cNvSpPr/>
          <p:nvPr/>
        </p:nvSpPr>
        <p:spPr>
          <a:xfrm>
            <a:off x="7900416" y="141960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 Product Load of Component - WDW DME Stand Alone for Room Only Bookings</a:t>
            </a:r>
          </a:p>
        </p:txBody>
      </p:sp>
      <p:sp>
        <p:nvSpPr>
          <p:cNvPr id="117" name="Rounded Rectangle 116"/>
          <p:cNvSpPr/>
          <p:nvPr/>
        </p:nvSpPr>
        <p:spPr>
          <a:xfrm>
            <a:off x="10270540" y="149367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commission rate on reservation</a:t>
            </a:r>
          </a:p>
        </p:txBody>
      </p:sp>
      <p:sp>
        <p:nvSpPr>
          <p:cNvPr id="118" name="Rounded Rectangle 117"/>
          <p:cNvSpPr/>
          <p:nvPr/>
        </p:nvSpPr>
        <p:spPr>
          <a:xfrm>
            <a:off x="11332159" y="149531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price on reservation</a:t>
            </a:r>
          </a:p>
        </p:txBody>
      </p:sp>
      <p:sp>
        <p:nvSpPr>
          <p:cNvPr id="119" name="Rounded Rectangle 118"/>
          <p:cNvSpPr/>
          <p:nvPr/>
        </p:nvSpPr>
        <p:spPr>
          <a:xfrm>
            <a:off x="10270540" y="159242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engaged quantity after booking</a:t>
            </a:r>
          </a:p>
        </p:txBody>
      </p:sp>
      <p:sp>
        <p:nvSpPr>
          <p:cNvPr id="120" name="Rounded Rectangle 119"/>
          <p:cNvSpPr/>
          <p:nvPr/>
        </p:nvSpPr>
        <p:spPr>
          <a:xfrm>
            <a:off x="10270540" y="154305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Sports - QSR X Country Classic to validate a Sports Individual can be built and decrements the Group Room Block</a:t>
            </a:r>
          </a:p>
        </p:txBody>
      </p:sp>
      <p:sp>
        <p:nvSpPr>
          <p:cNvPr id="121" name="Rounded Rectangle 120"/>
          <p:cNvSpPr/>
          <p:nvPr/>
        </p:nvSpPr>
        <p:spPr>
          <a:xfrm>
            <a:off x="11332159" y="159242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Try Booking the sports package QSR X Country Classic for direct consumer with Participant and Spectator Ticket Add-on for 1 night - The system does not allow</a:t>
            </a:r>
          </a:p>
        </p:txBody>
      </p:sp>
      <p:sp>
        <p:nvSpPr>
          <p:cNvPr id="122" name="Rounded Rectangle 121"/>
          <p:cNvSpPr/>
          <p:nvPr/>
        </p:nvSpPr>
        <p:spPr>
          <a:xfrm>
            <a:off x="11332159" y="154798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a Caribben beach - standard room, 1 day park hopper with 180 days fulfillment voucher, Sports Package - 14 QSR X CNTRY CLASSIC including compulsary components and participant and spectator ticket add-ons from pre-load</a:t>
            </a:r>
          </a:p>
        </p:txBody>
      </p:sp>
      <p:sp>
        <p:nvSpPr>
          <p:cNvPr id="123" name="Rounded Rectangle 122"/>
          <p:cNvSpPr/>
          <p:nvPr/>
        </p:nvSpPr>
        <p:spPr>
          <a:xfrm>
            <a:off x="9579254" y="141466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 Product Load of Component and Contract - Room, tickets (with 180 days fulfillment voucher) and sports package</a:t>
            </a:r>
          </a:p>
        </p:txBody>
      </p:sp>
      <p:sp>
        <p:nvSpPr>
          <p:cNvPr id="124" name="Rounded Rectangle 123"/>
          <p:cNvSpPr/>
          <p:nvPr/>
        </p:nvSpPr>
        <p:spPr>
          <a:xfrm>
            <a:off x="17529048" y="8311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Transfer booking from one agency to another</a:t>
            </a:r>
          </a:p>
        </p:txBody>
      </p:sp>
      <p:sp>
        <p:nvSpPr>
          <p:cNvPr id="125" name="Rounded Rectangle 124"/>
          <p:cNvSpPr/>
          <p:nvPr/>
        </p:nvSpPr>
        <p:spPr>
          <a:xfrm>
            <a:off x="17529048" y="18598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Change age of child to 8years</a:t>
            </a:r>
          </a:p>
        </p:txBody>
      </p:sp>
      <p:sp>
        <p:nvSpPr>
          <p:cNvPr id="126" name="Rounded Rectangle 125"/>
          <p:cNvSpPr/>
          <p:nvPr/>
        </p:nvSpPr>
        <p:spPr>
          <a:xfrm>
            <a:off x="17529048" y="24112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child to reservation age 4 years</a:t>
            </a:r>
          </a:p>
        </p:txBody>
      </p:sp>
      <p:sp>
        <p:nvSpPr>
          <p:cNvPr id="127" name="Rounded Rectangle 126"/>
          <p:cNvSpPr/>
          <p:nvPr/>
        </p:nvSpPr>
        <p:spPr>
          <a:xfrm>
            <a:off x="17529048" y="13249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Changed air from Open jaw to Round trip</a:t>
            </a:r>
          </a:p>
        </p:txBody>
      </p:sp>
      <p:sp>
        <p:nvSpPr>
          <p:cNvPr id="128" name="Rounded Rectangle 127"/>
          <p:cNvSpPr/>
          <p:nvPr/>
        </p:nvSpPr>
        <p:spPr>
          <a:xfrm>
            <a:off x="17529048" y="29050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Changed dates (book 2days prior to arrival), and added air</a:t>
            </a:r>
          </a:p>
        </p:txBody>
      </p:sp>
      <p:sp>
        <p:nvSpPr>
          <p:cNvPr id="129" name="Rounded Rectangle 128"/>
          <p:cNvSpPr/>
          <p:nvPr/>
        </p:nvSpPr>
        <p:spPr>
          <a:xfrm>
            <a:off x="17529048" y="33988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close in arrival (book 1 day prior to arrival), Land portion should be confirmed, should receive error when attempting to book the air</a:t>
            </a:r>
          </a:p>
        </p:txBody>
      </p:sp>
      <p:sp>
        <p:nvSpPr>
          <p:cNvPr id="130" name="Rounded Rectangle 129"/>
          <p:cNvSpPr/>
          <p:nvPr/>
        </p:nvSpPr>
        <p:spPr>
          <a:xfrm>
            <a:off x="16936516" y="1728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in Arrival, modifying dates, adding and modifying air components</a:t>
            </a:r>
          </a:p>
        </p:txBody>
      </p:sp>
      <p:sp>
        <p:nvSpPr>
          <p:cNvPr id="131" name="Rounded Rectangle 130"/>
          <p:cNvSpPr/>
          <p:nvPr/>
        </p:nvSpPr>
        <p:spPr>
          <a:xfrm>
            <a:off x="19273723" y="13414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passenger from entire reservation</a:t>
            </a:r>
          </a:p>
        </p:txBody>
      </p:sp>
      <p:sp>
        <p:nvSpPr>
          <p:cNvPr id="132" name="Rounded Rectangle 131"/>
          <p:cNvSpPr/>
          <p:nvPr/>
        </p:nvSpPr>
        <p:spPr>
          <a:xfrm>
            <a:off x="19273723" y="8476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air requesting specified Fare Basis Code, change flight SSR information</a:t>
            </a:r>
          </a:p>
        </p:txBody>
      </p:sp>
      <p:sp>
        <p:nvSpPr>
          <p:cNvPr id="133" name="Rounded Rectangle 132"/>
          <p:cNvSpPr/>
          <p:nvPr/>
        </p:nvSpPr>
        <p:spPr>
          <a:xfrm>
            <a:off x="19273723" y="24277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to add air by requesting specific class of service, add OSI remarks</a:t>
            </a:r>
          </a:p>
        </p:txBody>
      </p:sp>
      <p:sp>
        <p:nvSpPr>
          <p:cNvPr id="134" name="Rounded Rectangle 133"/>
          <p:cNvSpPr/>
          <p:nvPr/>
        </p:nvSpPr>
        <p:spPr>
          <a:xfrm>
            <a:off x="19273723"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4 adults in 1 room @ Grand Californian, 3 day park hopper</a:t>
            </a:r>
          </a:p>
        </p:txBody>
      </p:sp>
      <p:sp>
        <p:nvSpPr>
          <p:cNvPr id="135" name="Rounded Rectangle 134"/>
          <p:cNvSpPr/>
          <p:nvPr/>
        </p:nvSpPr>
        <p:spPr>
          <a:xfrm>
            <a:off x="18664732" y="1728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Grand Californian, air, cancel pax, modify air and issue tickets</a:t>
            </a:r>
          </a:p>
        </p:txBody>
      </p:sp>
      <p:sp>
        <p:nvSpPr>
          <p:cNvPr id="136" name="Rounded Rectangle 135"/>
          <p:cNvSpPr/>
          <p:nvPr/>
        </p:nvSpPr>
        <p:spPr>
          <a:xfrm>
            <a:off x="7110374" y="52504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alternate email address for travel agent and add air.  Also add internal remarks to the reservation stating that the guest authorized the travel agency to take over the reservation</a:t>
            </a:r>
          </a:p>
        </p:txBody>
      </p:sp>
      <p:sp>
        <p:nvSpPr>
          <p:cNvPr id="137" name="Rounded Rectangle 136"/>
          <p:cNvSpPr/>
          <p:nvPr/>
        </p:nvSpPr>
        <p:spPr>
          <a:xfrm>
            <a:off x="7110374" y="57442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that a consumer reservation can be taken over by a travel agent and commission added to reservation</a:t>
            </a:r>
          </a:p>
        </p:txBody>
      </p:sp>
      <p:sp>
        <p:nvSpPr>
          <p:cNvPr id="138" name="Rounded Rectangle 137"/>
          <p:cNvSpPr/>
          <p:nvPr/>
        </p:nvSpPr>
        <p:spPr>
          <a:xfrm>
            <a:off x="7110374" y="62380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guest email address for guest confirmations</a:t>
            </a:r>
          </a:p>
        </p:txBody>
      </p:sp>
      <p:sp>
        <p:nvSpPr>
          <p:cNvPr id="139" name="Rounded Rectangle 138"/>
          <p:cNvSpPr/>
          <p:nvPr/>
        </p:nvSpPr>
        <p:spPr>
          <a:xfrm>
            <a:off x="7110374" y="67811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that a reservation can be booked by consumer. Book hotel, tkts, transfers.  Include email address sandyg@hotmail.com for guest confirmations</a:t>
            </a:r>
          </a:p>
        </p:txBody>
      </p:sp>
      <p:sp>
        <p:nvSpPr>
          <p:cNvPr id="140" name="Rounded Rectangle 139"/>
          <p:cNvSpPr/>
          <p:nvPr/>
        </p:nvSpPr>
        <p:spPr>
          <a:xfrm>
            <a:off x="6419088" y="45098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Consumer Reservations and let Travel Agent Take Over</a:t>
            </a:r>
          </a:p>
        </p:txBody>
      </p:sp>
      <p:sp>
        <p:nvSpPr>
          <p:cNvPr id="141" name="Rounded Rectangle 140"/>
          <p:cNvSpPr/>
          <p:nvPr/>
        </p:nvSpPr>
        <p:spPr>
          <a:xfrm>
            <a:off x="4221784" y="52504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Disney Admissions via Galaxy Interface</a:t>
            </a:r>
          </a:p>
        </p:txBody>
      </p:sp>
      <p:sp>
        <p:nvSpPr>
          <p:cNvPr id="142" name="Rounded Rectangle 141"/>
          <p:cNvSpPr/>
          <p:nvPr/>
        </p:nvSpPr>
        <p:spPr>
          <a:xfrm>
            <a:off x="5324551" y="52504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vouchers for air</a:t>
            </a:r>
          </a:p>
        </p:txBody>
      </p:sp>
      <p:sp>
        <p:nvSpPr>
          <p:cNvPr id="143" name="Rounded Rectangle 142"/>
          <p:cNvSpPr/>
          <p:nvPr/>
        </p:nvSpPr>
        <p:spPr>
          <a:xfrm>
            <a:off x="4221784" y="57442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Secure Flight info in GDS - *P3D</a:t>
            </a:r>
          </a:p>
        </p:txBody>
      </p:sp>
      <p:sp>
        <p:nvSpPr>
          <p:cNvPr id="144" name="Rounded Rectangle 143"/>
          <p:cNvSpPr/>
          <p:nvPr/>
        </p:nvSpPr>
        <p:spPr>
          <a:xfrm>
            <a:off x="4221784" y="62380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SAN Hotel, Mod flight from R/T to Open Jaw, Apply $200 deposit and cost of air, Modify gender of child from M to F, Modify Date of birth for pax#1, Add lap infant ( without a dob)</a:t>
            </a:r>
          </a:p>
        </p:txBody>
      </p:sp>
      <p:sp>
        <p:nvSpPr>
          <p:cNvPr id="145" name="Rounded Rectangle 144"/>
          <p:cNvSpPr/>
          <p:nvPr/>
        </p:nvSpPr>
        <p:spPr>
          <a:xfrm>
            <a:off x="5324551" y="57442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Disney Resort  infant, transfers one-way, air, and coded remark - Validate airline Bag Fee</a:t>
            </a:r>
          </a:p>
        </p:txBody>
      </p:sp>
      <p:sp>
        <p:nvSpPr>
          <p:cNvPr id="146" name="Rounded Rectangle 145"/>
          <p:cNvSpPr/>
          <p:nvPr/>
        </p:nvSpPr>
        <p:spPr>
          <a:xfrm>
            <a:off x="3621024" y="45098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Full Booking process - DLR Grand Californinan, Accounting - Receipt Journals, Vouchers, Credit Settlement</a:t>
            </a:r>
          </a:p>
        </p:txBody>
      </p:sp>
      <p:sp>
        <p:nvSpPr>
          <p:cNvPr id="147" name="Rounded Rectangle 146"/>
          <p:cNvSpPr/>
          <p:nvPr/>
        </p:nvSpPr>
        <p:spPr>
          <a:xfrm>
            <a:off x="8262518"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Galaxy Interface is produced</a:t>
            </a:r>
          </a:p>
        </p:txBody>
      </p:sp>
      <p:sp>
        <p:nvSpPr>
          <p:cNvPr id="148" name="Rounded Rectangle 147"/>
          <p:cNvSpPr/>
          <p:nvPr/>
        </p:nvSpPr>
        <p:spPr>
          <a:xfrm>
            <a:off x="8262518"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Cxl Feature - Knotts Berry Farm</a:t>
            </a:r>
          </a:p>
        </p:txBody>
      </p:sp>
      <p:sp>
        <p:nvSpPr>
          <p:cNvPr id="149" name="Rounded Rectangle 148"/>
          <p:cNvSpPr/>
          <p:nvPr/>
        </p:nvSpPr>
        <p:spPr>
          <a:xfrm>
            <a:off x="8262518"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Cxl Pax 3 - Adult</a:t>
            </a:r>
          </a:p>
        </p:txBody>
      </p:sp>
      <p:sp>
        <p:nvSpPr>
          <p:cNvPr id="150" name="Rounded Rectangle 149"/>
          <p:cNvSpPr/>
          <p:nvPr/>
        </p:nvSpPr>
        <p:spPr>
          <a:xfrm>
            <a:off x="8262518" y="24195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Good Neighbor hotel for consumer, 6a, transfers, and features</a:t>
            </a:r>
          </a:p>
        </p:txBody>
      </p:sp>
      <p:sp>
        <p:nvSpPr>
          <p:cNvPr id="151" name="Rounded Rectangle 150"/>
          <p:cNvSpPr/>
          <p:nvPr/>
        </p:nvSpPr>
        <p:spPr>
          <a:xfrm>
            <a:off x="7867497"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a Good Neighbour Hotel, Cancel a passenger and Cancel Knotts Berry Farm</a:t>
            </a:r>
          </a:p>
        </p:txBody>
      </p:sp>
      <p:sp>
        <p:nvSpPr>
          <p:cNvPr id="152" name="Rounded Rectangle 151"/>
          <p:cNvSpPr/>
          <p:nvPr/>
        </p:nvSpPr>
        <p:spPr>
          <a:xfrm>
            <a:off x="10188244"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email confirmation</a:t>
            </a:r>
          </a:p>
        </p:txBody>
      </p:sp>
      <p:sp>
        <p:nvSpPr>
          <p:cNvPr id="153" name="Rounded Rectangle 152"/>
          <p:cNvSpPr/>
          <p:nvPr/>
        </p:nvSpPr>
        <p:spPr>
          <a:xfrm>
            <a:off x="10188244"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that travel dates and # of days on theme park tickets can be changed, add air.  Validating component modification</a:t>
            </a:r>
          </a:p>
        </p:txBody>
      </p:sp>
      <p:sp>
        <p:nvSpPr>
          <p:cNvPr id="154" name="Rounded Rectangle 153"/>
          <p:cNvSpPr/>
          <p:nvPr/>
        </p:nvSpPr>
        <p:spPr>
          <a:xfrm>
            <a:off x="10147096"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Booking Package that is built under a unique entity "Costco", validating direct consumer, a dining component, theme park ticket, and gift card</a:t>
            </a:r>
          </a:p>
        </p:txBody>
      </p:sp>
      <p:sp>
        <p:nvSpPr>
          <p:cNvPr id="155" name="Rounded Rectangle 154"/>
          <p:cNvSpPr/>
          <p:nvPr/>
        </p:nvSpPr>
        <p:spPr>
          <a:xfrm>
            <a:off x="9776764"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Costco Package validating direct consumer, dining, theme park tickets, gift card, travel and component modifications</a:t>
            </a:r>
          </a:p>
        </p:txBody>
      </p:sp>
      <p:sp>
        <p:nvSpPr>
          <p:cNvPr id="156" name="Rounded Rectangle 155"/>
          <p:cNvSpPr/>
          <p:nvPr/>
        </p:nvSpPr>
        <p:spPr>
          <a:xfrm>
            <a:off x="1160373" y="147639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engaged quantity after cancellation - room should be back available</a:t>
            </a:r>
          </a:p>
        </p:txBody>
      </p:sp>
      <p:sp>
        <p:nvSpPr>
          <p:cNvPr id="157" name="Rounded Rectangle 156"/>
          <p:cNvSpPr/>
          <p:nvPr/>
        </p:nvSpPr>
        <p:spPr>
          <a:xfrm>
            <a:off x="5324551" y="62874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entire reservation</a:t>
            </a:r>
          </a:p>
        </p:txBody>
      </p:sp>
      <p:sp>
        <p:nvSpPr>
          <p:cNvPr id="158" name="Rounded Rectangle 157"/>
          <p:cNvSpPr/>
          <p:nvPr/>
        </p:nvSpPr>
        <p:spPr>
          <a:xfrm>
            <a:off x="1160373" y="162946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engaged quantity after modification for S, D, T, Q and additional night</a:t>
            </a:r>
          </a:p>
        </p:txBody>
      </p:sp>
      <p:sp>
        <p:nvSpPr>
          <p:cNvPr id="159" name="Rounded Rectangle 158"/>
          <p:cNvSpPr/>
          <p:nvPr/>
        </p:nvSpPr>
        <p:spPr>
          <a:xfrm>
            <a:off x="2197303" y="162946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1A, Change to 5 nights - Package RS44GT1SS is used for both a 4 night or 5 night stay</a:t>
            </a:r>
          </a:p>
        </p:txBody>
      </p:sp>
      <p:sp>
        <p:nvSpPr>
          <p:cNvPr id="160" name="Rounded Rectangle 159"/>
          <p:cNvSpPr/>
          <p:nvPr/>
        </p:nvSpPr>
        <p:spPr>
          <a:xfrm>
            <a:off x="1160373" y="152576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price on end of year cross over</a:t>
            </a:r>
          </a:p>
        </p:txBody>
      </p:sp>
      <p:sp>
        <p:nvSpPr>
          <p:cNvPr id="161" name="Rounded Rectangle 160"/>
          <p:cNvSpPr/>
          <p:nvPr/>
        </p:nvSpPr>
        <p:spPr>
          <a:xfrm>
            <a:off x="2197303" y="147639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price on reservation</a:t>
            </a:r>
          </a:p>
        </p:txBody>
      </p:sp>
      <p:sp>
        <p:nvSpPr>
          <p:cNvPr id="162" name="Rounded Rectangle 161"/>
          <p:cNvSpPr/>
          <p:nvPr/>
        </p:nvSpPr>
        <p:spPr>
          <a:xfrm>
            <a:off x="8492947" y="153811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engaged quantity after booking</a:t>
            </a:r>
          </a:p>
        </p:txBody>
      </p:sp>
      <p:sp>
        <p:nvSpPr>
          <p:cNvPr id="163" name="Rounded Rectangle 162"/>
          <p:cNvSpPr/>
          <p:nvPr/>
        </p:nvSpPr>
        <p:spPr>
          <a:xfrm>
            <a:off x="1160373" y="157514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4th night free Package for direct consumer, includes park ticket</a:t>
            </a:r>
          </a:p>
        </p:txBody>
      </p:sp>
      <p:sp>
        <p:nvSpPr>
          <p:cNvPr id="164" name="Rounded Rectangle 163"/>
          <p:cNvSpPr/>
          <p:nvPr/>
        </p:nvSpPr>
        <p:spPr>
          <a:xfrm>
            <a:off x="2197303" y="153070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active package availability</a:t>
            </a:r>
          </a:p>
        </p:txBody>
      </p:sp>
      <p:sp>
        <p:nvSpPr>
          <p:cNvPr id="165" name="Rounded Rectangle 164"/>
          <p:cNvSpPr/>
          <p:nvPr/>
        </p:nvSpPr>
        <p:spPr>
          <a:xfrm>
            <a:off x="2197303" y="15800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a Staybridge 1 bedroom room, 1 day park hopper with souvenir option, 4th night free package including compulsary components and optional ART passes components from pre-load and direct consumer agency</a:t>
            </a:r>
          </a:p>
        </p:txBody>
      </p:sp>
      <p:sp>
        <p:nvSpPr>
          <p:cNvPr id="166" name="Rounded Rectangle 165"/>
          <p:cNvSpPr/>
          <p:nvPr/>
        </p:nvSpPr>
        <p:spPr>
          <a:xfrm>
            <a:off x="370332" y="142207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 Product Load of Room, tickets, package and agency</a:t>
            </a:r>
          </a:p>
        </p:txBody>
      </p:sp>
      <p:sp>
        <p:nvSpPr>
          <p:cNvPr id="167" name="Rounded Rectangle 166"/>
          <p:cNvSpPr/>
          <p:nvPr/>
        </p:nvSpPr>
        <p:spPr>
          <a:xfrm>
            <a:off x="7595920" y="81473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Set-up cancellation charges based on days out</a:t>
            </a:r>
          </a:p>
        </p:txBody>
      </p:sp>
      <p:sp>
        <p:nvSpPr>
          <p:cNvPr id="168" name="Rounded Rectangle 167"/>
          <p:cNvSpPr/>
          <p:nvPr/>
        </p:nvSpPr>
        <p:spPr>
          <a:xfrm>
            <a:off x="7595920" y="871514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the room type to a lower room type so that a refund is due.  Do not charge a penalty.</a:t>
            </a:r>
          </a:p>
        </p:txBody>
      </p:sp>
      <p:sp>
        <p:nvSpPr>
          <p:cNvPr id="169" name="Rounded Rectangle 168"/>
          <p:cNvSpPr/>
          <p:nvPr/>
        </p:nvSpPr>
        <p:spPr>
          <a:xfrm>
            <a:off x="7200900" y="76288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a reservation for a tour operator using Net Rate including setting a discount</a:t>
            </a:r>
          </a:p>
        </p:txBody>
      </p:sp>
      <p:sp>
        <p:nvSpPr>
          <p:cNvPr id="170" name="Rounded Rectangle 169"/>
          <p:cNvSpPr/>
          <p:nvPr/>
        </p:nvSpPr>
        <p:spPr>
          <a:xfrm>
            <a:off x="3382365" y="109289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Reservation in full prior to eurostar being confirmed</a:t>
            </a:r>
          </a:p>
        </p:txBody>
      </p:sp>
      <p:sp>
        <p:nvSpPr>
          <p:cNvPr id="171" name="Rounded Rectangle 170"/>
          <p:cNvSpPr/>
          <p:nvPr/>
        </p:nvSpPr>
        <p:spPr>
          <a:xfrm>
            <a:off x="3382365" y="1199052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new confirmation online</a:t>
            </a:r>
          </a:p>
        </p:txBody>
      </p:sp>
      <p:sp>
        <p:nvSpPr>
          <p:cNvPr id="172" name="Rounded Rectangle 171"/>
          <p:cNvSpPr/>
          <p:nvPr/>
        </p:nvSpPr>
        <p:spPr>
          <a:xfrm>
            <a:off x="4411065" y="109289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that check received for reservation without going into reservation.  Do not process payment.</a:t>
            </a:r>
          </a:p>
        </p:txBody>
      </p:sp>
      <p:sp>
        <p:nvSpPr>
          <p:cNvPr id="173" name="Rounded Rectangle 172"/>
          <p:cNvSpPr/>
          <p:nvPr/>
        </p:nvSpPr>
        <p:spPr>
          <a:xfrm>
            <a:off x="3382365" y="114967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invoice to agency and send via post</a:t>
            </a:r>
          </a:p>
        </p:txBody>
      </p:sp>
      <p:sp>
        <p:nvSpPr>
          <p:cNvPr id="174" name="Rounded Rectangle 173"/>
          <p:cNvSpPr/>
          <p:nvPr/>
        </p:nvSpPr>
        <p:spPr>
          <a:xfrm>
            <a:off x="4411065" y="114967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Confirmation via email to agency</a:t>
            </a:r>
          </a:p>
        </p:txBody>
      </p:sp>
      <p:sp>
        <p:nvSpPr>
          <p:cNvPr id="175" name="Rounded Rectangle 174"/>
          <p:cNvSpPr/>
          <p:nvPr/>
        </p:nvSpPr>
        <p:spPr>
          <a:xfrm>
            <a:off x="4411065" y="1199052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a reservation with Thomas Cook Agency for 4 nights/5 day tickets at rack rate with indirect eurostar from London to Marne la vallee with a seat for the 2 year old.  The eurostar is also on request.  Include Chef Mickey's.</a:t>
            </a:r>
          </a:p>
        </p:txBody>
      </p:sp>
      <p:sp>
        <p:nvSpPr>
          <p:cNvPr id="176" name="Rounded Rectangle 175"/>
          <p:cNvSpPr/>
          <p:nvPr/>
        </p:nvSpPr>
        <p:spPr>
          <a:xfrm>
            <a:off x="2995574" y="10410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Online Travel Agency with Indirect Eurostar</a:t>
            </a:r>
          </a:p>
        </p:txBody>
      </p:sp>
      <p:sp>
        <p:nvSpPr>
          <p:cNvPr id="177" name="Rounded Rectangle 176"/>
          <p:cNvSpPr/>
          <p:nvPr/>
        </p:nvSpPr>
        <p:spPr>
          <a:xfrm>
            <a:off x="1695297" y="109289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reservation 5 days prior to travel</a:t>
            </a:r>
          </a:p>
        </p:txBody>
      </p:sp>
      <p:sp>
        <p:nvSpPr>
          <p:cNvPr id="178" name="Rounded Rectangle 177"/>
          <p:cNvSpPr/>
          <p:nvPr/>
        </p:nvSpPr>
        <p:spPr>
          <a:xfrm>
            <a:off x="608990" y="109289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Manually Print airline tickets and mail by post to guest</a:t>
            </a:r>
          </a:p>
        </p:txBody>
      </p:sp>
      <p:sp>
        <p:nvSpPr>
          <p:cNvPr id="179" name="Rounded Rectangle 178"/>
          <p:cNvSpPr/>
          <p:nvPr/>
        </p:nvSpPr>
        <p:spPr>
          <a:xfrm>
            <a:off x="608990" y="113979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Process Credit Card Payment</a:t>
            </a:r>
          </a:p>
        </p:txBody>
      </p:sp>
      <p:sp>
        <p:nvSpPr>
          <p:cNvPr id="180" name="Rounded Rectangle 179"/>
          <p:cNvSpPr/>
          <p:nvPr/>
        </p:nvSpPr>
        <p:spPr>
          <a:xfrm>
            <a:off x="608990" y="118917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Flight times for both families and departure city for one, new flight times for one family do not qualify for VEA</a:t>
            </a:r>
          </a:p>
        </p:txBody>
      </p:sp>
      <p:sp>
        <p:nvSpPr>
          <p:cNvPr id="181" name="Rounded Rectangle 180"/>
          <p:cNvSpPr/>
          <p:nvPr/>
        </p:nvSpPr>
        <p:spPr>
          <a:xfrm>
            <a:off x="1695297" y="113979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VEA tickets by email.</a:t>
            </a:r>
          </a:p>
        </p:txBody>
      </p:sp>
      <p:sp>
        <p:nvSpPr>
          <p:cNvPr id="182" name="Rounded Rectangle 181"/>
          <p:cNvSpPr/>
          <p:nvPr/>
        </p:nvSpPr>
        <p:spPr>
          <a:xfrm>
            <a:off x="608990" y="123361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confirmation to email address.</a:t>
            </a:r>
          </a:p>
        </p:txBody>
      </p:sp>
      <p:sp>
        <p:nvSpPr>
          <p:cNvPr id="183" name="Rounded Rectangle 182"/>
          <p:cNvSpPr/>
          <p:nvPr/>
        </p:nvSpPr>
        <p:spPr>
          <a:xfrm>
            <a:off x="1695297" y="118917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a reservation for 6 nights with the kids under 7 stay and play free, with 7 day tickets, 2 standard rooms at Newport Bay Club, with flights and VEA, cancellation insurance for 2 A, 1 C (7) and no insurance for 2 A, 2 C (4,4).  Add Halfboard premium b</a:t>
            </a:r>
          </a:p>
        </p:txBody>
      </p:sp>
      <p:sp>
        <p:nvSpPr>
          <p:cNvPr id="184" name="Rounded Rectangle 183"/>
          <p:cNvSpPr/>
          <p:nvPr/>
        </p:nvSpPr>
        <p:spPr>
          <a:xfrm>
            <a:off x="213969" y="10410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online booking with transportation for a UK consumer direct.</a:t>
            </a:r>
          </a:p>
        </p:txBody>
      </p:sp>
      <p:sp>
        <p:nvSpPr>
          <p:cNvPr id="185" name="Rounded Rectangle 184"/>
          <p:cNvSpPr/>
          <p:nvPr/>
        </p:nvSpPr>
        <p:spPr>
          <a:xfrm>
            <a:off x="13076834" y="112087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Delivery Method remains as pick-up at Hotel for Birthday Cake voucher, breakfast vouchers, park tickets, and VIP fastpasses.</a:t>
            </a:r>
          </a:p>
        </p:txBody>
      </p:sp>
      <p:sp>
        <p:nvSpPr>
          <p:cNvPr id="186" name="Rounded Rectangle 185"/>
          <p:cNvSpPr/>
          <p:nvPr/>
        </p:nvSpPr>
        <p:spPr>
          <a:xfrm>
            <a:off x="14163141" y="112087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Flights on Reservation and VEA is cancelled</a:t>
            </a:r>
          </a:p>
        </p:txBody>
      </p:sp>
      <p:sp>
        <p:nvSpPr>
          <p:cNvPr id="187" name="Rounded Rectangle 186"/>
          <p:cNvSpPr/>
          <p:nvPr/>
        </p:nvSpPr>
        <p:spPr>
          <a:xfrm>
            <a:off x="13076834" y="117024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VEA Tickets via email</a:t>
            </a:r>
          </a:p>
        </p:txBody>
      </p:sp>
      <p:sp>
        <p:nvSpPr>
          <p:cNvPr id="188" name="Rounded Rectangle 187"/>
          <p:cNvSpPr/>
          <p:nvPr/>
        </p:nvSpPr>
        <p:spPr>
          <a:xfrm>
            <a:off x="1695297" y="123361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e-tickets for Flights</a:t>
            </a:r>
          </a:p>
        </p:txBody>
      </p:sp>
      <p:sp>
        <p:nvSpPr>
          <p:cNvPr id="189" name="Rounded Rectangle 188"/>
          <p:cNvSpPr/>
          <p:nvPr/>
        </p:nvSpPr>
        <p:spPr>
          <a:xfrm>
            <a:off x="14163141" y="117024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Manually Generate Confirmation by email</a:t>
            </a:r>
          </a:p>
        </p:txBody>
      </p:sp>
      <p:sp>
        <p:nvSpPr>
          <p:cNvPr id="190" name="Rounded Rectangle 189"/>
          <p:cNvSpPr/>
          <p:nvPr/>
        </p:nvSpPr>
        <p:spPr>
          <a:xfrm>
            <a:off x="13076834" y="121962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Process Credit Card for additional flight cost</a:t>
            </a:r>
          </a:p>
        </p:txBody>
      </p:sp>
      <p:sp>
        <p:nvSpPr>
          <p:cNvPr id="191" name="Rounded Rectangle 190"/>
          <p:cNvSpPr/>
          <p:nvPr/>
        </p:nvSpPr>
        <p:spPr>
          <a:xfrm>
            <a:off x="13076834" y="126900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flights to new departure city before ticketed.</a:t>
            </a:r>
          </a:p>
        </p:txBody>
      </p:sp>
      <p:sp>
        <p:nvSpPr>
          <p:cNvPr id="192" name="Rounded Rectangle 191"/>
          <p:cNvSpPr/>
          <p:nvPr/>
        </p:nvSpPr>
        <p:spPr>
          <a:xfrm>
            <a:off x="14163141" y="126900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confirmation by email</a:t>
            </a:r>
          </a:p>
        </p:txBody>
      </p:sp>
      <p:sp>
        <p:nvSpPr>
          <p:cNvPr id="193" name="Rounded Rectangle 192"/>
          <p:cNvSpPr/>
          <p:nvPr/>
        </p:nvSpPr>
        <p:spPr>
          <a:xfrm>
            <a:off x="14163141" y="121962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using Atlas Travel the Disneyland Hotel, Castle Club Park View room for 4 nights and 4 day tickets.  Search for 4 for 3 but not available, offered Summer Early booking on Accommodation and flights.  Book Flights with discount and VEA.  Include Spa, a</a:t>
            </a:r>
          </a:p>
        </p:txBody>
      </p:sp>
      <p:sp>
        <p:nvSpPr>
          <p:cNvPr id="194" name="Rounded Rectangle 193"/>
          <p:cNvSpPr/>
          <p:nvPr/>
        </p:nvSpPr>
        <p:spPr>
          <a:xfrm>
            <a:off x="12681813" y="103199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special features of Fastpasses exclusive to hotel, restricted access by role to suites, VEA, and add-ons where additional items need to be specified; Cash Agency- UK</a:t>
            </a:r>
          </a:p>
        </p:txBody>
      </p:sp>
      <p:sp>
        <p:nvSpPr>
          <p:cNvPr id="195" name="Rounded Rectangle 194"/>
          <p:cNvSpPr/>
          <p:nvPr/>
        </p:nvSpPr>
        <p:spPr>
          <a:xfrm>
            <a:off x="16187623" y="112087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confirmation manually in French via post</a:t>
            </a:r>
          </a:p>
        </p:txBody>
      </p:sp>
      <p:sp>
        <p:nvSpPr>
          <p:cNvPr id="196" name="Rounded Rectangle 195"/>
          <p:cNvSpPr/>
          <p:nvPr/>
        </p:nvSpPr>
        <p:spPr>
          <a:xfrm>
            <a:off x="17273930" y="112087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 Rental Car</a:t>
            </a:r>
          </a:p>
        </p:txBody>
      </p:sp>
      <p:sp>
        <p:nvSpPr>
          <p:cNvPr id="197" name="Rounded Rectangle 196"/>
          <p:cNvSpPr/>
          <p:nvPr/>
        </p:nvSpPr>
        <p:spPr>
          <a:xfrm>
            <a:off x="16187623" y="117024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confirmation in French via post</a:t>
            </a:r>
          </a:p>
        </p:txBody>
      </p:sp>
      <p:sp>
        <p:nvSpPr>
          <p:cNvPr id="198" name="Rounded Rectangle 197"/>
          <p:cNvSpPr/>
          <p:nvPr/>
        </p:nvSpPr>
        <p:spPr>
          <a:xfrm>
            <a:off x="17273930" y="117024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Process additional credit card payment</a:t>
            </a:r>
          </a:p>
        </p:txBody>
      </p:sp>
      <p:sp>
        <p:nvSpPr>
          <p:cNvPr id="199" name="Rounded Rectangle 198"/>
          <p:cNvSpPr/>
          <p:nvPr/>
        </p:nvSpPr>
        <p:spPr>
          <a:xfrm>
            <a:off x="17273930" y="121962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add-on (Paris Essential) for partial party (1 A and 15 yr old)</a:t>
            </a:r>
          </a:p>
        </p:txBody>
      </p:sp>
      <p:sp>
        <p:nvSpPr>
          <p:cNvPr id="200" name="Rounded Rectangle 199"/>
          <p:cNvSpPr/>
          <p:nvPr/>
        </p:nvSpPr>
        <p:spPr>
          <a:xfrm>
            <a:off x="16187623" y="121962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Manually send e-ticket for Car Rental</a:t>
            </a:r>
          </a:p>
        </p:txBody>
      </p:sp>
      <p:sp>
        <p:nvSpPr>
          <p:cNvPr id="201" name="Rounded Rectangle 200"/>
          <p:cNvSpPr/>
          <p:nvPr/>
        </p:nvSpPr>
        <p:spPr>
          <a:xfrm>
            <a:off x="16187623" y="126900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Confirmation in French</a:t>
            </a:r>
          </a:p>
        </p:txBody>
      </p:sp>
      <p:sp>
        <p:nvSpPr>
          <p:cNvPr id="202" name="Rounded Rectangle 201"/>
          <p:cNvSpPr/>
          <p:nvPr/>
        </p:nvSpPr>
        <p:spPr>
          <a:xfrm>
            <a:off x="17273930" y="126900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Using a Consumer Direct from France, book the CTA Summer Offer for 3 nights and 2 day tickets at Davy Crockett Ranch in a premium plus handicapped 2 bedroom cabin for 2 A, 3 C (15, 7, and 1).  The 7 year old is in a wheelchair.  Book flights from Beauvais</a:t>
            </a:r>
          </a:p>
        </p:txBody>
      </p:sp>
      <p:sp>
        <p:nvSpPr>
          <p:cNvPr id="203" name="Rounded Rectangle 202"/>
          <p:cNvSpPr/>
          <p:nvPr/>
        </p:nvSpPr>
        <p:spPr>
          <a:xfrm>
            <a:off x="15784372" y="106161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Special Needs, Car Rental, Specialty add-ons, and multi language/multi currency</a:t>
            </a:r>
          </a:p>
        </p:txBody>
      </p:sp>
      <p:sp>
        <p:nvSpPr>
          <p:cNvPr id="204" name="Rounded Rectangle 203"/>
          <p:cNvSpPr/>
          <p:nvPr/>
        </p:nvSpPr>
        <p:spPr>
          <a:xfrm>
            <a:off x="18993916" y="111099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Process refund for the hotel amount only after Guest stay.</a:t>
            </a:r>
          </a:p>
        </p:txBody>
      </p:sp>
      <p:sp>
        <p:nvSpPr>
          <p:cNvPr id="205" name="Rounded Rectangle 204"/>
          <p:cNvSpPr/>
          <p:nvPr/>
        </p:nvSpPr>
        <p:spPr>
          <a:xfrm>
            <a:off x="20080224" y="111099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Ferry Crossing confirmation with new Ferry times and crossing reference number for one vehicle</a:t>
            </a:r>
          </a:p>
        </p:txBody>
      </p:sp>
      <p:sp>
        <p:nvSpPr>
          <p:cNvPr id="206" name="Rounded Rectangle 205"/>
          <p:cNvSpPr/>
          <p:nvPr/>
        </p:nvSpPr>
        <p:spPr>
          <a:xfrm>
            <a:off x="18993916" y="116037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Ferry crossing dates for one vehicle to come earlier but depart on same day.</a:t>
            </a:r>
          </a:p>
        </p:txBody>
      </p:sp>
      <p:sp>
        <p:nvSpPr>
          <p:cNvPr id="207" name="Rounded Rectangle 206"/>
          <p:cNvSpPr/>
          <p:nvPr/>
        </p:nvSpPr>
        <p:spPr>
          <a:xfrm>
            <a:off x="18993916" y="120975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Ferry Crossing confirmation with Ferry times and crossing reference number</a:t>
            </a:r>
          </a:p>
        </p:txBody>
      </p:sp>
      <p:sp>
        <p:nvSpPr>
          <p:cNvPr id="208" name="Rounded Rectangle 207"/>
          <p:cNvSpPr/>
          <p:nvPr/>
        </p:nvSpPr>
        <p:spPr>
          <a:xfrm>
            <a:off x="20080224" y="116037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Change Status of Ferry to Confirmed, update reservation to confirmed status</a:t>
            </a:r>
          </a:p>
        </p:txBody>
      </p:sp>
      <p:sp>
        <p:nvSpPr>
          <p:cNvPr id="209" name="Rounded Rectangle 208"/>
          <p:cNvSpPr/>
          <p:nvPr/>
        </p:nvSpPr>
        <p:spPr>
          <a:xfrm>
            <a:off x="20080224" y="125912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 that check has been received.</a:t>
            </a:r>
          </a:p>
        </p:txBody>
      </p:sp>
      <p:sp>
        <p:nvSpPr>
          <p:cNvPr id="210" name="Rounded Rectangle 209"/>
          <p:cNvSpPr/>
          <p:nvPr/>
        </p:nvSpPr>
        <p:spPr>
          <a:xfrm>
            <a:off x="18993916" y="125912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Send Confirmation via email</a:t>
            </a:r>
          </a:p>
        </p:txBody>
      </p:sp>
      <p:sp>
        <p:nvSpPr>
          <p:cNvPr id="211" name="Rounded Rectangle 210"/>
          <p:cNvSpPr/>
          <p:nvPr/>
        </p:nvSpPr>
        <p:spPr>
          <a:xfrm>
            <a:off x="20080224" y="120975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from Travel Wish; Recheck availability, original hotel not available book Explorer's Hotel and all other add-ons previously included.  Pay by Check</a:t>
            </a:r>
          </a:p>
        </p:txBody>
      </p:sp>
      <p:sp>
        <p:nvSpPr>
          <p:cNvPr id="212" name="Rounded Rectangle 211"/>
          <p:cNvSpPr/>
          <p:nvPr/>
        </p:nvSpPr>
        <p:spPr>
          <a:xfrm>
            <a:off x="20080224" y="130850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Travel Wish confirmation via email</a:t>
            </a:r>
          </a:p>
        </p:txBody>
      </p:sp>
      <p:sp>
        <p:nvSpPr>
          <p:cNvPr id="213" name="Rounded Rectangle 212"/>
          <p:cNvSpPr/>
          <p:nvPr/>
        </p:nvSpPr>
        <p:spPr>
          <a:xfrm>
            <a:off x="18993916" y="130850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Travel Wish for Disneyland Hotel in a standard room for 4 A, 2 C (5, 7) staying for 3 nights at rack rate with 4 day tickets.  Include the Ferry for 2 cars, but no vehicle details.  Book Halfboard Premium Plan and Buffalo Bill's Wild West show, but use the Halfboar</a:t>
            </a:r>
          </a:p>
        </p:txBody>
      </p:sp>
      <p:sp>
        <p:nvSpPr>
          <p:cNvPr id="214" name="Rounded Rectangle 213"/>
          <p:cNvSpPr/>
          <p:nvPr/>
        </p:nvSpPr>
        <p:spPr>
          <a:xfrm>
            <a:off x="18508370" y="103199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creating a Travel Wish and booking a Travel Wish using Selected and Associated Hotels with Ferry Crossing as well as halfboard with one day paying for buffalo bill's.</a:t>
            </a:r>
          </a:p>
        </p:txBody>
      </p:sp>
      <p:sp>
        <p:nvSpPr>
          <p:cNvPr id="215" name="Rounded Rectangle 214"/>
          <p:cNvSpPr/>
          <p:nvPr/>
        </p:nvSpPr>
        <p:spPr>
          <a:xfrm>
            <a:off x="12615976" y="50529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Refund overpaid balance via invoice.</a:t>
            </a:r>
          </a:p>
        </p:txBody>
      </p:sp>
      <p:sp>
        <p:nvSpPr>
          <p:cNvPr id="216" name="Rounded Rectangle 215"/>
          <p:cNvSpPr/>
          <p:nvPr/>
        </p:nvSpPr>
        <p:spPr>
          <a:xfrm>
            <a:off x="12615976" y="554675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Room type from Admiral Lake Side to Standard</a:t>
            </a:r>
          </a:p>
        </p:txBody>
      </p:sp>
      <p:sp>
        <p:nvSpPr>
          <p:cNvPr id="217" name="Rounded Rectangle 216"/>
          <p:cNvSpPr/>
          <p:nvPr/>
        </p:nvSpPr>
        <p:spPr>
          <a:xfrm>
            <a:off x="13636447" y="50529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At 30 days prior to arrival, process the payment using the credit card that was provided at time of booking</a:t>
            </a:r>
          </a:p>
        </p:txBody>
      </p:sp>
      <p:sp>
        <p:nvSpPr>
          <p:cNvPr id="218" name="Rounded Rectangle 217"/>
          <p:cNvSpPr/>
          <p:nvPr/>
        </p:nvSpPr>
        <p:spPr>
          <a:xfrm>
            <a:off x="12615976" y="60405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confirmation is generated by email</a:t>
            </a:r>
          </a:p>
        </p:txBody>
      </p:sp>
      <p:sp>
        <p:nvSpPr>
          <p:cNvPr id="219" name="Rounded Rectangle 218"/>
          <p:cNvSpPr/>
          <p:nvPr/>
        </p:nvSpPr>
        <p:spPr>
          <a:xfrm>
            <a:off x="13636447" y="554675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a reservation using a US Agency for 5 nights and 6 day tickets at Disney's Newport Bay Club in an Admiral Lake Side Room.  Take payment information however payment is not processed at time of booking.</a:t>
            </a:r>
          </a:p>
        </p:txBody>
      </p:sp>
      <p:sp>
        <p:nvSpPr>
          <p:cNvPr id="220" name="Rounded Rectangle 219"/>
          <p:cNvSpPr/>
          <p:nvPr/>
        </p:nvSpPr>
        <p:spPr>
          <a:xfrm>
            <a:off x="12245644" y="455919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reservation for US Agency</a:t>
            </a:r>
          </a:p>
        </p:txBody>
      </p:sp>
      <p:sp>
        <p:nvSpPr>
          <p:cNvPr id="221" name="Rounded Rectangle 220"/>
          <p:cNvSpPr/>
          <p:nvPr/>
        </p:nvSpPr>
        <p:spPr>
          <a:xfrm>
            <a:off x="9850831" y="1096182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Modify Travel Dates to 01Oct14 for 5 nights and Child's Age from 3 to 4.  Eurostar should now require a seat.</a:t>
            </a:r>
          </a:p>
        </p:txBody>
      </p:sp>
      <p:sp>
        <p:nvSpPr>
          <p:cNvPr id="222" name="Rounded Rectangle 221"/>
          <p:cNvSpPr/>
          <p:nvPr/>
        </p:nvSpPr>
        <p:spPr>
          <a:xfrm>
            <a:off x="9850831" y="119493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Chef Mickey's for a specific night outside of stay (should fail), modify dates to within stay and book for all members of party</a:t>
            </a:r>
          </a:p>
        </p:txBody>
      </p:sp>
      <p:sp>
        <p:nvSpPr>
          <p:cNvPr id="223" name="Rounded Rectangle 222"/>
          <p:cNvSpPr/>
          <p:nvPr/>
        </p:nvSpPr>
        <p:spPr>
          <a:xfrm>
            <a:off x="9850831" y="114556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 a Confirmation via email</a:t>
            </a:r>
          </a:p>
        </p:txBody>
      </p:sp>
      <p:sp>
        <p:nvSpPr>
          <p:cNvPr id="224" name="Rounded Rectangle 223"/>
          <p:cNvSpPr/>
          <p:nvPr/>
        </p:nvSpPr>
        <p:spPr>
          <a:xfrm>
            <a:off x="9850831" y="124431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Using Thomas Cook Agency, book a 5 night package with a 5 for the price of 4 offer and 6 day tickets at Disney's Newport Bay Club in an Admiral Lake Side Room.  Include Direct Eurostar from Ashford in Standard Premier seating, with the 3 year old as a lap</a:t>
            </a:r>
          </a:p>
        </p:txBody>
      </p:sp>
      <p:sp>
        <p:nvSpPr>
          <p:cNvPr id="225" name="Rounded Rectangle 224"/>
          <p:cNvSpPr/>
          <p:nvPr/>
        </p:nvSpPr>
        <p:spPr>
          <a:xfrm>
            <a:off x="9348825" y="104680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DLP Multi Currency Booking, book a package with room/tickets and add Eurostar; UK Credit Agency</a:t>
            </a:r>
          </a:p>
        </p:txBody>
      </p:sp>
      <p:sp>
        <p:nvSpPr>
          <p:cNvPr id="226" name="Rounded Rectangle 225"/>
          <p:cNvSpPr/>
          <p:nvPr/>
        </p:nvSpPr>
        <p:spPr>
          <a:xfrm>
            <a:off x="11480292" y="1096182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two standard rooms at the Disneyland Hotel for 2 adults and 5 children.</a:t>
            </a:r>
          </a:p>
        </p:txBody>
      </p:sp>
      <p:sp>
        <p:nvSpPr>
          <p:cNvPr id="227" name="Rounded Rectangle 226"/>
          <p:cNvSpPr/>
          <p:nvPr/>
        </p:nvSpPr>
        <p:spPr>
          <a:xfrm>
            <a:off x="11480292" y="114556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Attempt to book two standard rooms at the Disneyland Hotel for 1 adult and 5 children.  This should fail.</a:t>
            </a:r>
          </a:p>
        </p:txBody>
      </p:sp>
      <p:sp>
        <p:nvSpPr>
          <p:cNvPr id="228" name="Rounded Rectangle 227"/>
          <p:cNvSpPr/>
          <p:nvPr/>
        </p:nvSpPr>
        <p:spPr>
          <a:xfrm>
            <a:off x="11126419" y="104680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business rules for multiple rooms</a:t>
            </a:r>
          </a:p>
        </p:txBody>
      </p:sp>
      <p:sp>
        <p:nvSpPr>
          <p:cNvPr id="229" name="Rounded Rectangle 228"/>
          <p:cNvSpPr/>
          <p:nvPr/>
        </p:nvSpPr>
        <p:spPr>
          <a:xfrm>
            <a:off x="12599517" y="73243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a reservation with a Fantasy Passholder discount at the Disneyland Hotel in a standard room.  Pay by Credit Card.</a:t>
            </a:r>
          </a:p>
        </p:txBody>
      </p:sp>
      <p:sp>
        <p:nvSpPr>
          <p:cNvPr id="230" name="Rounded Rectangle 229"/>
          <p:cNvSpPr/>
          <p:nvPr/>
        </p:nvSpPr>
        <p:spPr>
          <a:xfrm>
            <a:off x="12245644" y="67318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Room Only Reservation for Passholders</a:t>
            </a:r>
          </a:p>
        </p:txBody>
      </p:sp>
      <p:sp>
        <p:nvSpPr>
          <p:cNvPr id="231" name="Rounded Rectangle 230"/>
          <p:cNvSpPr/>
          <p:nvPr/>
        </p:nvSpPr>
        <p:spPr>
          <a:xfrm>
            <a:off x="11422684" y="1282994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1 day/1 park tickets for 3 adults and add Disney Express without Transportation for 1 Adult and 1 child of 5.  Pay with a Debit Card</a:t>
            </a:r>
          </a:p>
        </p:txBody>
      </p:sp>
      <p:sp>
        <p:nvSpPr>
          <p:cNvPr id="232" name="Rounded Rectangle 231"/>
          <p:cNvSpPr/>
          <p:nvPr/>
        </p:nvSpPr>
        <p:spPr>
          <a:xfrm>
            <a:off x="11126419" y="122374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Standalone Tickets and Standalone Disney Express (DEX) without Transportation using multi currency and multi-language.  Booking for Consumer Direct in the Belgium Market</a:t>
            </a:r>
          </a:p>
        </p:txBody>
      </p:sp>
      <p:sp>
        <p:nvSpPr>
          <p:cNvPr id="233" name="Rounded Rectangle 232"/>
          <p:cNvSpPr/>
          <p:nvPr/>
        </p:nvSpPr>
        <p:spPr>
          <a:xfrm>
            <a:off x="15998342" y="55961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Ferry</a:t>
            </a:r>
          </a:p>
        </p:txBody>
      </p:sp>
      <p:sp>
        <p:nvSpPr>
          <p:cNvPr id="234" name="Rounded Rectangle 233"/>
          <p:cNvSpPr/>
          <p:nvPr/>
        </p:nvSpPr>
        <p:spPr>
          <a:xfrm>
            <a:off x="15998342" y="50035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Eurostar</a:t>
            </a:r>
          </a:p>
        </p:txBody>
      </p:sp>
      <p:sp>
        <p:nvSpPr>
          <p:cNvPr id="235" name="Rounded Rectangle 234"/>
          <p:cNvSpPr/>
          <p:nvPr/>
        </p:nvSpPr>
        <p:spPr>
          <a:xfrm>
            <a:off x="15545714" y="45098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Set-up Transportation</a:t>
            </a:r>
          </a:p>
        </p:txBody>
      </p:sp>
      <p:sp>
        <p:nvSpPr>
          <p:cNvPr id="236" name="Rounded Rectangle 235"/>
          <p:cNvSpPr/>
          <p:nvPr/>
        </p:nvSpPr>
        <p:spPr>
          <a:xfrm>
            <a:off x="17422063" y="50035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Set-up multiple shows and multiple seat types per show at Buffalo Bill's Wild West Show.</a:t>
            </a:r>
          </a:p>
        </p:txBody>
      </p:sp>
      <p:sp>
        <p:nvSpPr>
          <p:cNvPr id="237" name="Rounded Rectangle 236"/>
          <p:cNvSpPr/>
          <p:nvPr/>
        </p:nvSpPr>
        <p:spPr>
          <a:xfrm>
            <a:off x="17158716" y="45098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Set-up Buffalo Bill's Wild West Show</a:t>
            </a:r>
          </a:p>
        </p:txBody>
      </p:sp>
      <p:sp>
        <p:nvSpPr>
          <p:cNvPr id="238" name="Rounded Rectangle 237"/>
          <p:cNvSpPr/>
          <p:nvPr/>
        </p:nvSpPr>
        <p:spPr>
          <a:xfrm>
            <a:off x="18368467" y="59746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Configure Mandatory and Non-Mandatory Information for Distribution Channels</a:t>
            </a:r>
          </a:p>
        </p:txBody>
      </p:sp>
      <p:sp>
        <p:nvSpPr>
          <p:cNvPr id="239" name="Rounded Rectangle 238"/>
          <p:cNvSpPr/>
          <p:nvPr/>
        </p:nvSpPr>
        <p:spPr>
          <a:xfrm>
            <a:off x="18862243" y="66659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Provide Interface</a:t>
            </a:r>
          </a:p>
        </p:txBody>
      </p:sp>
      <p:sp>
        <p:nvSpPr>
          <p:cNvPr id="240" name="Rounded Rectangle 239"/>
          <p:cNvSpPr/>
          <p:nvPr/>
        </p:nvSpPr>
        <p:spPr>
          <a:xfrm>
            <a:off x="16508577" y="147885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 inventory to 1 for set number of days, book a reservation using those dates, modify dates to extend to another date.</a:t>
            </a:r>
          </a:p>
        </p:txBody>
      </p:sp>
      <p:sp>
        <p:nvSpPr>
          <p:cNvPr id="241" name="Rounded Rectangle 240"/>
          <p:cNvSpPr/>
          <p:nvPr/>
        </p:nvSpPr>
        <p:spPr>
          <a:xfrm>
            <a:off x="17743017" y="147885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availability for Contemp/Grand Flor/Poly/Wilderness Lodge Combined.  </a:t>
            </a:r>
          </a:p>
        </p:txBody>
      </p:sp>
      <p:sp>
        <p:nvSpPr>
          <p:cNvPr id="242" name="Rounded Rectangle 241"/>
          <p:cNvSpPr/>
          <p:nvPr/>
        </p:nvSpPr>
        <p:spPr>
          <a:xfrm>
            <a:off x="18977457" y="147885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ADA Rooms</a:t>
            </a:r>
          </a:p>
        </p:txBody>
      </p:sp>
      <p:sp>
        <p:nvSpPr>
          <p:cNvPr id="243" name="Rounded Rectangle 242"/>
          <p:cNvSpPr/>
          <p:nvPr/>
        </p:nvSpPr>
        <p:spPr>
          <a:xfrm>
            <a:off x="16508577" y="1533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Restrict ability to oversell ADA rooms</a:t>
            </a:r>
          </a:p>
        </p:txBody>
      </p:sp>
      <p:sp>
        <p:nvSpPr>
          <p:cNvPr id="244" name="Rounded Rectangle 243"/>
          <p:cNvSpPr/>
          <p:nvPr/>
        </p:nvSpPr>
        <p:spPr>
          <a:xfrm>
            <a:off x="17743017" y="1533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Accessible and non-accessible rooms in same family must have same bid price availability</a:t>
            </a:r>
          </a:p>
        </p:txBody>
      </p:sp>
      <p:sp>
        <p:nvSpPr>
          <p:cNvPr id="245" name="Rounded Rectangle 244"/>
          <p:cNvSpPr/>
          <p:nvPr/>
        </p:nvSpPr>
        <p:spPr>
          <a:xfrm>
            <a:off x="18977457" y="1533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reservation that does not require accessible room, but all rooms in family except for 1 accesible are already booked.  Cancel reservation.  Should be able to book an accessible room.</a:t>
            </a:r>
          </a:p>
        </p:txBody>
      </p:sp>
      <p:sp>
        <p:nvSpPr>
          <p:cNvPr id="246" name="Rounded Rectangle 245"/>
          <p:cNvSpPr/>
          <p:nvPr/>
        </p:nvSpPr>
        <p:spPr>
          <a:xfrm>
            <a:off x="16557955" y="158419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sell ADA rooms only after all non-ADA room types are sold out, if Guest does not have Special Needs.</a:t>
            </a:r>
          </a:p>
        </p:txBody>
      </p:sp>
      <p:sp>
        <p:nvSpPr>
          <p:cNvPr id="247" name="Rounded Rectangle 246"/>
          <p:cNvSpPr/>
          <p:nvPr/>
        </p:nvSpPr>
        <p:spPr>
          <a:xfrm>
            <a:off x="17792395" y="158419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Restrict block-out until a certain date of arrival</a:t>
            </a:r>
          </a:p>
        </p:txBody>
      </p:sp>
      <p:sp>
        <p:nvSpPr>
          <p:cNvPr id="248" name="Rounded Rectangle 247"/>
          <p:cNvSpPr/>
          <p:nvPr/>
        </p:nvSpPr>
        <p:spPr>
          <a:xfrm>
            <a:off x="19026835" y="158419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Control how far ahead of arrival date Operations Users can manage inventory</a:t>
            </a:r>
          </a:p>
        </p:txBody>
      </p:sp>
      <p:sp>
        <p:nvSpPr>
          <p:cNvPr id="249" name="Rounded Rectangle 248"/>
          <p:cNvSpPr/>
          <p:nvPr/>
        </p:nvSpPr>
        <p:spPr>
          <a:xfrm>
            <a:off x="16557955" y="163686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Control hold (freeze) time by channel and resource type</a:t>
            </a:r>
          </a:p>
        </p:txBody>
      </p:sp>
      <p:sp>
        <p:nvSpPr>
          <p:cNvPr id="250" name="Rounded Rectangle 249"/>
          <p:cNvSpPr/>
          <p:nvPr/>
        </p:nvSpPr>
        <p:spPr>
          <a:xfrm>
            <a:off x="17792395" y="163686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Manually adjust the authorized remaining count after the HROS feed has been processed and the system uses the new authorized remaining count.</a:t>
            </a:r>
          </a:p>
        </p:txBody>
      </p:sp>
      <p:sp>
        <p:nvSpPr>
          <p:cNvPr id="251" name="Rounded Rectangle 250"/>
          <p:cNvSpPr/>
          <p:nvPr/>
        </p:nvSpPr>
        <p:spPr>
          <a:xfrm>
            <a:off x="19026835" y="163686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Force overbooking of room type in freesell.  Overbook needs to impact availability of other room types at resort.</a:t>
            </a:r>
          </a:p>
        </p:txBody>
      </p:sp>
      <p:sp>
        <p:nvSpPr>
          <p:cNvPr id="252" name="Rounded Rectangle 251"/>
          <p:cNvSpPr/>
          <p:nvPr/>
        </p:nvSpPr>
        <p:spPr>
          <a:xfrm>
            <a:off x="16549725" y="168789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Arrivals (split guaranteed and non-guaranteed), previous occupancy, booking percentage, and netting remaining count</a:t>
            </a:r>
          </a:p>
        </p:txBody>
      </p:sp>
      <p:sp>
        <p:nvSpPr>
          <p:cNvPr id="253" name="Rounded Rectangle 252"/>
          <p:cNvSpPr/>
          <p:nvPr/>
        </p:nvSpPr>
        <p:spPr>
          <a:xfrm>
            <a:off x="17784165" y="168789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Alter Available Inventory by providing a message indicating one or more rooms are going out of inventory or coming back into inventory</a:t>
            </a:r>
          </a:p>
        </p:txBody>
      </p:sp>
      <p:sp>
        <p:nvSpPr>
          <p:cNvPr id="254" name="Rounded Rectangle 253"/>
          <p:cNvSpPr/>
          <p:nvPr/>
        </p:nvSpPr>
        <p:spPr>
          <a:xfrm>
            <a:off x="19018605" y="168789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Logical Inventory remaining by day</a:t>
            </a:r>
          </a:p>
        </p:txBody>
      </p:sp>
      <p:sp>
        <p:nvSpPr>
          <p:cNvPr id="255" name="Rounded Rectangle 254"/>
          <p:cNvSpPr/>
          <p:nvPr/>
        </p:nvSpPr>
        <p:spPr>
          <a:xfrm>
            <a:off x="16557955" y="173726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Physical Inventory remaining by day</a:t>
            </a:r>
          </a:p>
        </p:txBody>
      </p:sp>
      <p:sp>
        <p:nvSpPr>
          <p:cNvPr id="256" name="Rounded Rectangle 255"/>
          <p:cNvSpPr/>
          <p:nvPr/>
        </p:nvSpPr>
        <p:spPr>
          <a:xfrm>
            <a:off x="17792395" y="173726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When Inventory Availability Changes the availability is evaluated for the service date that has changed and the 13 previous days.</a:t>
            </a:r>
          </a:p>
        </p:txBody>
      </p:sp>
      <p:sp>
        <p:nvSpPr>
          <p:cNvPr id="257" name="Rounded Rectangle 256"/>
          <p:cNvSpPr/>
          <p:nvPr/>
        </p:nvSpPr>
        <p:spPr>
          <a:xfrm>
            <a:off x="19026835" y="173726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 stop sell level that changes the LOS pattern sent to wholesalers</a:t>
            </a:r>
          </a:p>
        </p:txBody>
      </p:sp>
      <p:sp>
        <p:nvSpPr>
          <p:cNvPr id="258" name="Rounded Rectangle 257"/>
          <p:cNvSpPr/>
          <p:nvPr/>
        </p:nvSpPr>
        <p:spPr>
          <a:xfrm>
            <a:off x="16541496" y="178993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Release rooms that were allocated to a Group that have not been booked X number of days before service date.  Release to general sale and move back into freesell availability</a:t>
            </a:r>
          </a:p>
        </p:txBody>
      </p:sp>
      <p:sp>
        <p:nvSpPr>
          <p:cNvPr id="259" name="Rounded Rectangle 258"/>
          <p:cNvSpPr/>
          <p:nvPr/>
        </p:nvSpPr>
        <p:spPr>
          <a:xfrm>
            <a:off x="17775936" y="178993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Perform an Avail Check to check Freesell inventory to find availability when the block inventory has no remaining inventory.</a:t>
            </a:r>
          </a:p>
        </p:txBody>
      </p:sp>
      <p:sp>
        <p:nvSpPr>
          <p:cNvPr id="260" name="Rounded Rectangle 259"/>
          <p:cNvSpPr/>
          <p:nvPr/>
        </p:nvSpPr>
        <p:spPr>
          <a:xfrm>
            <a:off x="19010376" y="178993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Allow Wholesaler to receive an offer and book their allotment even if there are no rooms remaining in Freesell</a:t>
            </a:r>
          </a:p>
        </p:txBody>
      </p:sp>
      <p:sp>
        <p:nvSpPr>
          <p:cNvPr id="261" name="Rounded Rectangle 260"/>
          <p:cNvSpPr/>
          <p:nvPr/>
        </p:nvSpPr>
        <p:spPr>
          <a:xfrm>
            <a:off x="16533266" y="183602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 number of rooms that are guaranteed availability for a Wholesaler- do not count rooms against freesell remaining until held or booked.</a:t>
            </a:r>
          </a:p>
        </p:txBody>
      </p:sp>
      <p:sp>
        <p:nvSpPr>
          <p:cNvPr id="262" name="Rounded Rectangle 261"/>
          <p:cNvSpPr/>
          <p:nvPr/>
        </p:nvSpPr>
        <p:spPr>
          <a:xfrm>
            <a:off x="17767706" y="183602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Block Counts for Group or Conventions- out of freesell allotment count.</a:t>
            </a:r>
          </a:p>
        </p:txBody>
      </p:sp>
      <p:sp>
        <p:nvSpPr>
          <p:cNvPr id="263" name="Rounded Rectangle 262"/>
          <p:cNvSpPr/>
          <p:nvPr/>
        </p:nvSpPr>
        <p:spPr>
          <a:xfrm>
            <a:off x="19002146" y="183602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Availability Security Permissions (e.g. Disney operations can only see Disney, Disney system support can see all inventory, Partner hotels can control their own inventory)</a:t>
            </a:r>
          </a:p>
        </p:txBody>
      </p:sp>
      <p:sp>
        <p:nvSpPr>
          <p:cNvPr id="264" name="Rounded Rectangle 263"/>
          <p:cNvSpPr/>
          <p:nvPr/>
        </p:nvSpPr>
        <p:spPr>
          <a:xfrm>
            <a:off x="16549725" y="188540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 Management Controls (e.g. Box, Closed to Arrival, LOS for non-yielded inventory).</a:t>
            </a:r>
          </a:p>
        </p:txBody>
      </p:sp>
      <p:sp>
        <p:nvSpPr>
          <p:cNvPr id="265" name="Rounded Rectangle 264"/>
          <p:cNvSpPr/>
          <p:nvPr/>
        </p:nvSpPr>
        <p:spPr>
          <a:xfrm>
            <a:off x="17784165" y="188540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Partner Hotel Inventory Controls for their own inventory- Enter Availability for one or more room types at their hotel.</a:t>
            </a:r>
          </a:p>
        </p:txBody>
      </p:sp>
      <p:sp>
        <p:nvSpPr>
          <p:cNvPr id="266" name="Rounded Rectangle 265"/>
          <p:cNvSpPr/>
          <p:nvPr/>
        </p:nvSpPr>
        <p:spPr>
          <a:xfrm>
            <a:off x="15998342" y="141631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Avail Scenarios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Uploaded Scenarios</a:t>
            </a:r>
          </a:p>
        </p:txBody>
      </p:sp>
      <p:sp>
        <p:nvSpPr>
          <p:cNvPr id="3" name="Rounded Rectangle 2"/>
          <p:cNvSpPr/>
          <p:nvPr/>
        </p:nvSpPr>
        <p:spPr>
          <a:xfrm>
            <a:off x="395020"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AAA Agency agency/Package, processing check payments and Avail check on closing ADA roomtypes</a:t>
            </a:r>
          </a:p>
        </p:txBody>
      </p:sp>
      <p:sp>
        <p:nvSpPr>
          <p:cNvPr id="4" name="Rounded Rectangle 3"/>
          <p:cNvSpPr/>
          <p:nvPr/>
        </p:nvSpPr>
        <p:spPr>
          <a:xfrm>
            <a:off x="395020"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ADA Room, avail check, modification after arrival and payment processing</a:t>
            </a:r>
          </a:p>
        </p:txBody>
      </p:sp>
      <p:sp>
        <p:nvSpPr>
          <p:cNvPr id="5" name="Rounded Rectangle 4"/>
          <p:cNvSpPr/>
          <p:nvPr/>
        </p:nvSpPr>
        <p:spPr>
          <a:xfrm>
            <a:off x="395020" y="139244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Air Ticketing</a:t>
            </a:r>
          </a:p>
        </p:txBody>
      </p:sp>
      <p:sp>
        <p:nvSpPr>
          <p:cNvPr id="6" name="Rounded Rectangle 5"/>
          <p:cNvSpPr/>
          <p:nvPr/>
        </p:nvSpPr>
        <p:spPr>
          <a:xfrm>
            <a:off x="395020" y="24688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Aulani booking with insurance, agency, air and modification of arrival dates and remarks</a:t>
            </a:r>
          </a:p>
        </p:txBody>
      </p:sp>
      <p:sp>
        <p:nvSpPr>
          <p:cNvPr id="7" name="Rounded Rectangle 6"/>
          <p:cNvSpPr/>
          <p:nvPr/>
        </p:nvSpPr>
        <p:spPr>
          <a:xfrm>
            <a:off x="11949379" y="11521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Avail Scenarios</a:t>
            </a:r>
          </a:p>
        </p:txBody>
      </p:sp>
      <p:sp>
        <p:nvSpPr>
          <p:cNvPr id="8" name="Rounded Rectangle 7"/>
          <p:cNvSpPr/>
          <p:nvPr/>
        </p:nvSpPr>
        <p:spPr>
          <a:xfrm>
            <a:off x="395020" y="147474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Mod and Cancel Air (fromToronto)</a:t>
            </a:r>
          </a:p>
        </p:txBody>
      </p:sp>
      <p:sp>
        <p:nvSpPr>
          <p:cNvPr id="9" name="Rounded Rectangle 8"/>
          <p:cNvSpPr/>
          <p:nvPr/>
        </p:nvSpPr>
        <p:spPr>
          <a:xfrm>
            <a:off x="395020" y="32918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a Good Neighbour Hotel, Cancel a passenger and Cancel Knotts Berry Farm</a:t>
            </a:r>
          </a:p>
        </p:txBody>
      </p:sp>
      <p:sp>
        <p:nvSpPr>
          <p:cNvPr id="10" name="Rounded Rectangle 9"/>
          <p:cNvSpPr/>
          <p:nvPr/>
        </p:nvSpPr>
        <p:spPr>
          <a:xfrm>
            <a:off x="11949379"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a reservation for a tour operator using Net Rate including setting a discount</a:t>
            </a:r>
          </a:p>
        </p:txBody>
      </p:sp>
      <p:sp>
        <p:nvSpPr>
          <p:cNvPr id="11" name="Rounded Rectangle 10"/>
          <p:cNvSpPr/>
          <p:nvPr/>
        </p:nvSpPr>
        <p:spPr>
          <a:xfrm>
            <a:off x="395020" y="155704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Consumer Reservations and let Travel Agent Take Over</a:t>
            </a:r>
          </a:p>
        </p:txBody>
      </p:sp>
      <p:sp>
        <p:nvSpPr>
          <p:cNvPr id="12" name="Rounded Rectangle 11"/>
          <p:cNvSpPr/>
          <p:nvPr/>
        </p:nvSpPr>
        <p:spPr>
          <a:xfrm>
            <a:off x="395020" y="41148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Grand Californian, air, cancel pax, modify air and issue tickets</a:t>
            </a:r>
          </a:p>
        </p:txBody>
      </p:sp>
      <p:sp>
        <p:nvSpPr>
          <p:cNvPr id="13" name="Rounded Rectangle 12"/>
          <p:cNvSpPr/>
          <p:nvPr/>
        </p:nvSpPr>
        <p:spPr>
          <a:xfrm>
            <a:off x="11949379" y="27980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reservation for US Agency</a:t>
            </a:r>
          </a:p>
        </p:txBody>
      </p:sp>
      <p:sp>
        <p:nvSpPr>
          <p:cNvPr id="14" name="Rounded Rectangle 13"/>
          <p:cNvSpPr/>
          <p:nvPr/>
        </p:nvSpPr>
        <p:spPr>
          <a:xfrm>
            <a:off x="395020" y="163933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Room Only Reservation for Passholders</a:t>
            </a:r>
          </a:p>
        </p:txBody>
      </p:sp>
      <p:sp>
        <p:nvSpPr>
          <p:cNvPr id="15" name="Rounded Rectangle 14"/>
          <p:cNvSpPr/>
          <p:nvPr/>
        </p:nvSpPr>
        <p:spPr>
          <a:xfrm>
            <a:off x="395020"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sports package, participant and spectator tickets</a:t>
            </a:r>
          </a:p>
        </p:txBody>
      </p:sp>
      <p:sp>
        <p:nvSpPr>
          <p:cNvPr id="16" name="Rounded Rectangle 15"/>
          <p:cNvSpPr/>
          <p:nvPr/>
        </p:nvSpPr>
        <p:spPr>
          <a:xfrm>
            <a:off x="11949379" y="36210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Book UK Package, 14 day ultimate ticket, modify pax details and send invoice</a:t>
            </a:r>
          </a:p>
        </p:txBody>
      </p:sp>
      <p:sp>
        <p:nvSpPr>
          <p:cNvPr id="17" name="Rounded Rectangle 16"/>
          <p:cNvSpPr/>
          <p:nvPr/>
        </p:nvSpPr>
        <p:spPr>
          <a:xfrm>
            <a:off x="395020" y="172163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in Arrival, modifying dates, adding and modifying air components</a:t>
            </a:r>
          </a:p>
        </p:txBody>
      </p:sp>
      <p:sp>
        <p:nvSpPr>
          <p:cNvPr id="18" name="Rounded Rectangle 17"/>
          <p:cNvSpPr/>
          <p:nvPr/>
        </p:nvSpPr>
        <p:spPr>
          <a:xfrm>
            <a:off x="395020" y="57607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Configure Mandatory and Non-Mandatory Information for Distribution Channels</a:t>
            </a:r>
          </a:p>
        </p:txBody>
      </p:sp>
      <p:sp>
        <p:nvSpPr>
          <p:cNvPr id="19" name="Rounded Rectangle 18"/>
          <p:cNvSpPr/>
          <p:nvPr/>
        </p:nvSpPr>
        <p:spPr>
          <a:xfrm>
            <a:off x="11949379"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Costco Package validating direct consumer, dining, theme park tickets, gift card, travel and component modifications</a:t>
            </a:r>
          </a:p>
        </p:txBody>
      </p:sp>
      <p:sp>
        <p:nvSpPr>
          <p:cNvPr id="20" name="Rounded Rectangle 19"/>
          <p:cNvSpPr/>
          <p:nvPr/>
        </p:nvSpPr>
        <p:spPr>
          <a:xfrm>
            <a:off x="395020" y="180392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Documentation Discussion</a:t>
            </a:r>
          </a:p>
        </p:txBody>
      </p:sp>
      <p:sp>
        <p:nvSpPr>
          <p:cNvPr id="21" name="Rounded Rectangle 20"/>
          <p:cNvSpPr/>
          <p:nvPr/>
        </p:nvSpPr>
        <p:spPr>
          <a:xfrm>
            <a:off x="395020" y="65836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Full Booking and accounting process - WDW Resort with air, payments, guest documents, vouchers, car manifest, receipt and commission return journals, air payable journal, Disbursements and Internal Payments</a:t>
            </a:r>
          </a:p>
        </p:txBody>
      </p:sp>
      <p:sp>
        <p:nvSpPr>
          <p:cNvPr id="22" name="Rounded Rectangle 21"/>
          <p:cNvSpPr/>
          <p:nvPr/>
        </p:nvSpPr>
        <p:spPr>
          <a:xfrm>
            <a:off x="11949379" y="52669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Full Booking process - DLR Grand Californinan, Accounting - Receipt Journals, Vouchers, Credit Settlement</a:t>
            </a:r>
          </a:p>
        </p:txBody>
      </p:sp>
      <p:sp>
        <p:nvSpPr>
          <p:cNvPr id="23" name="Rounded Rectangle 22"/>
          <p:cNvSpPr/>
          <p:nvPr/>
        </p:nvSpPr>
        <p:spPr>
          <a:xfrm>
            <a:off x="395020" y="188622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International Agency Booking, with fax communication and Pax cancellation</a:t>
            </a:r>
          </a:p>
        </p:txBody>
      </p:sp>
      <p:sp>
        <p:nvSpPr>
          <p:cNvPr id="24" name="Rounded Rectangle 23"/>
          <p:cNvSpPr/>
          <p:nvPr/>
        </p:nvSpPr>
        <p:spPr>
          <a:xfrm>
            <a:off x="395020" y="74066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 Product Load of Component - Alamo Car with First Night Free if Picked Up at WDW Hotel</a:t>
            </a:r>
          </a:p>
        </p:txBody>
      </p:sp>
      <p:sp>
        <p:nvSpPr>
          <p:cNvPr id="25" name="Rounded Rectangle 24"/>
          <p:cNvSpPr/>
          <p:nvPr/>
        </p:nvSpPr>
        <p:spPr>
          <a:xfrm>
            <a:off x="11949379" y="60899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 Product Load of Component and Contract - Room, tickets (with 180 days fulfillment voucher) and sports package</a:t>
            </a:r>
          </a:p>
        </p:txBody>
      </p:sp>
      <p:sp>
        <p:nvSpPr>
          <p:cNvPr id="26" name="Rounded Rectangle 25"/>
          <p:cNvSpPr/>
          <p:nvPr/>
        </p:nvSpPr>
        <p:spPr>
          <a:xfrm>
            <a:off x="12048134" y="128381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 Product Load of Component - WDW DME Stand Alone for Room Only Bookings</a:t>
            </a:r>
          </a:p>
        </p:txBody>
      </p:sp>
      <p:sp>
        <p:nvSpPr>
          <p:cNvPr id="27" name="Rounded Rectangle 26"/>
          <p:cNvSpPr/>
          <p:nvPr/>
        </p:nvSpPr>
        <p:spPr>
          <a:xfrm>
            <a:off x="395020" y="82296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 Product Load of Miscellaneous Component</a:t>
            </a:r>
          </a:p>
        </p:txBody>
      </p:sp>
      <p:sp>
        <p:nvSpPr>
          <p:cNvPr id="28" name="Rounded Rectangle 27"/>
          <p:cNvSpPr/>
          <p:nvPr/>
        </p:nvSpPr>
        <p:spPr>
          <a:xfrm>
            <a:off x="11949379" y="69128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Manual Product Load of Room, tickets, package and agency</a:t>
            </a:r>
          </a:p>
        </p:txBody>
      </p:sp>
      <p:sp>
        <p:nvSpPr>
          <p:cNvPr id="29" name="Rounded Rectangle 28"/>
          <p:cNvSpPr/>
          <p:nvPr/>
        </p:nvSpPr>
        <p:spPr>
          <a:xfrm>
            <a:off x="12048134" y="136611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Recommender Scenarios</a:t>
            </a:r>
          </a:p>
        </p:txBody>
      </p:sp>
      <p:sp>
        <p:nvSpPr>
          <p:cNvPr id="30" name="Rounded Rectangle 29"/>
          <p:cNvSpPr/>
          <p:nvPr/>
        </p:nvSpPr>
        <p:spPr>
          <a:xfrm>
            <a:off x="395020" y="90525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Reporting Discussion</a:t>
            </a:r>
          </a:p>
        </p:txBody>
      </p:sp>
      <p:sp>
        <p:nvSpPr>
          <p:cNvPr id="31" name="Rounded Rectangle 30"/>
          <p:cNvSpPr/>
          <p:nvPr/>
        </p:nvSpPr>
        <p:spPr>
          <a:xfrm>
            <a:off x="11949379" y="77358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Requirements not Covered in Scenarios</a:t>
            </a:r>
          </a:p>
        </p:txBody>
      </p:sp>
      <p:sp>
        <p:nvSpPr>
          <p:cNvPr id="32" name="Rounded Rectangle 31"/>
          <p:cNvSpPr/>
          <p:nvPr/>
        </p:nvSpPr>
        <p:spPr>
          <a:xfrm>
            <a:off x="12048134" y="144840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Set-up Buffalo Bill's Wild West Show</a:t>
            </a:r>
          </a:p>
        </p:txBody>
      </p:sp>
      <p:sp>
        <p:nvSpPr>
          <p:cNvPr id="33" name="Rounded Rectangle 32"/>
          <p:cNvSpPr/>
          <p:nvPr/>
        </p:nvSpPr>
        <p:spPr>
          <a:xfrm>
            <a:off x="395020" y="98755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Set-up Disneyland Hotel</a:t>
            </a:r>
          </a:p>
        </p:txBody>
      </p:sp>
      <p:sp>
        <p:nvSpPr>
          <p:cNvPr id="34" name="Rounded Rectangle 33"/>
          <p:cNvSpPr/>
          <p:nvPr/>
        </p:nvSpPr>
        <p:spPr>
          <a:xfrm>
            <a:off x="11949379" y="85587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Setup Product</a:t>
            </a:r>
          </a:p>
        </p:txBody>
      </p:sp>
      <p:sp>
        <p:nvSpPr>
          <p:cNvPr id="35" name="Rounded Rectangle 34"/>
          <p:cNvSpPr/>
          <p:nvPr/>
        </p:nvSpPr>
        <p:spPr>
          <a:xfrm>
            <a:off x="12048134" y="153070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Set-up Rooms at Disneyland hotel</a:t>
            </a:r>
          </a:p>
        </p:txBody>
      </p:sp>
      <p:sp>
        <p:nvSpPr>
          <p:cNvPr id="36" name="Rounded Rectangle 35"/>
          <p:cNvSpPr/>
          <p:nvPr/>
        </p:nvSpPr>
        <p:spPr>
          <a:xfrm>
            <a:off x="395020" y="106984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Set-up Transportation</a:t>
            </a:r>
          </a:p>
        </p:txBody>
      </p:sp>
      <p:sp>
        <p:nvSpPr>
          <p:cNvPr id="37" name="Rounded Rectangle 36"/>
          <p:cNvSpPr/>
          <p:nvPr/>
        </p:nvSpPr>
        <p:spPr>
          <a:xfrm>
            <a:off x="11949379" y="938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4 adults in 1 king bedded room,  for an arrival date of the next day, for 32 days (WDW has a 30 maximum stay)</a:t>
            </a:r>
          </a:p>
        </p:txBody>
      </p:sp>
      <p:sp>
        <p:nvSpPr>
          <p:cNvPr id="38" name="Rounded Rectangle 37"/>
          <p:cNvSpPr/>
          <p:nvPr/>
        </p:nvSpPr>
        <p:spPr>
          <a:xfrm>
            <a:off x="12048134" y="161300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Disney &amp; Beach Resort w/agency, Packages, Admission and Open Jaw Air </a:t>
            </a:r>
          </a:p>
        </p:txBody>
      </p:sp>
      <p:sp>
        <p:nvSpPr>
          <p:cNvPr id="39" name="Rounded Rectangle 38"/>
          <p:cNvSpPr/>
          <p:nvPr/>
        </p:nvSpPr>
        <p:spPr>
          <a:xfrm>
            <a:off x="395020" y="115214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 validate Insurance can be kept on reservation after cancellation</a:t>
            </a:r>
          </a:p>
        </p:txBody>
      </p:sp>
      <p:sp>
        <p:nvSpPr>
          <p:cNvPr id="40" name="Rounded Rectangle 39"/>
          <p:cNvSpPr/>
          <p:nvPr/>
        </p:nvSpPr>
        <p:spPr>
          <a:xfrm>
            <a:off x="11949379" y="102047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business rules for multiple rooms</a:t>
            </a:r>
          </a:p>
        </p:txBody>
      </p:sp>
      <p:sp>
        <p:nvSpPr>
          <p:cNvPr id="41" name="Rounded Rectangle 40"/>
          <p:cNvSpPr/>
          <p:nvPr/>
        </p:nvSpPr>
        <p:spPr>
          <a:xfrm>
            <a:off x="12048134" y="169529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creating a Travel Wish and booking a Travel Wish using Selected and Associated Hotels with Ferry Crossing as well as halfboard with one day paying for buffalo bill's.</a:t>
            </a:r>
          </a:p>
        </p:txBody>
      </p:sp>
      <p:sp>
        <p:nvSpPr>
          <p:cNvPr id="42" name="Rounded Rectangle 41"/>
          <p:cNvSpPr/>
          <p:nvPr/>
        </p:nvSpPr>
        <p:spPr>
          <a:xfrm>
            <a:off x="395020" y="123444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DLP Multi Currency Booking, book a package with room/tickets and add Eurostar; UK Credit Agency</a:t>
            </a:r>
          </a:p>
        </p:txBody>
      </p:sp>
      <p:sp>
        <p:nvSpPr>
          <p:cNvPr id="43" name="Rounded Rectangle 42"/>
          <p:cNvSpPr/>
          <p:nvPr/>
        </p:nvSpPr>
        <p:spPr>
          <a:xfrm>
            <a:off x="11949379" y="110276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online booking with transportation for a UK consumer direct.</a:t>
            </a:r>
          </a:p>
        </p:txBody>
      </p:sp>
      <p:sp>
        <p:nvSpPr>
          <p:cNvPr id="44" name="Rounded Rectangle 43"/>
          <p:cNvSpPr/>
          <p:nvPr/>
        </p:nvSpPr>
        <p:spPr>
          <a:xfrm>
            <a:off x="12048134" y="177759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Online Travel Agency with Indirect Eurostar</a:t>
            </a:r>
          </a:p>
        </p:txBody>
      </p:sp>
      <p:sp>
        <p:nvSpPr>
          <p:cNvPr id="45" name="Rounded Rectangle 44"/>
          <p:cNvSpPr/>
          <p:nvPr/>
        </p:nvSpPr>
        <p:spPr>
          <a:xfrm>
            <a:off x="395020" y="131673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special features of Fastpasses exclusive to hotel, restricted access by role to suites, VEA, and add-ons where additional items need to be specified; Cash Agency- UK</a:t>
            </a:r>
          </a:p>
        </p:txBody>
      </p:sp>
      <p:sp>
        <p:nvSpPr>
          <p:cNvPr id="46" name="Rounded Rectangle 45"/>
          <p:cNvSpPr/>
          <p:nvPr/>
        </p:nvSpPr>
        <p:spPr>
          <a:xfrm>
            <a:off x="11949379" y="118506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Special Needs, Car Rental, Specialty add-ons, and multi language/multi currency</a:t>
            </a:r>
          </a:p>
        </p:txBody>
      </p:sp>
      <p:sp>
        <p:nvSpPr>
          <p:cNvPr id="47" name="Rounded Rectangle 46"/>
          <p:cNvSpPr/>
          <p:nvPr/>
        </p:nvSpPr>
        <p:spPr>
          <a:xfrm>
            <a:off x="12048134" y="185988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Validate Standalone Tickets and Standalone Disney Express (DEX) without Transportation using multi currency and multi-language.  Booking for Consumer Direct in the Belgium Market</a:t>
            </a:r>
          </a:p>
        </p:txBody>
      </p:sp>
      <p:sp>
        <p:nvSpPr>
          <p:cNvPr id="48" name="Rounded Rectangle 47"/>
          <p:cNvSpPr/>
          <p:nvPr/>
        </p:nvSpPr>
        <p:spPr>
          <a:xfrm>
            <a:off x="4345228" y="11603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Ability to Identify Party</a:t>
            </a:r>
          </a:p>
        </p:txBody>
      </p:sp>
      <p:sp>
        <p:nvSpPr>
          <p:cNvPr id="49" name="Rounded Rectangle 48"/>
          <p:cNvSpPr/>
          <p:nvPr/>
        </p:nvSpPr>
        <p:spPr>
          <a:xfrm>
            <a:off x="6122822" y="11603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Party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Function Uploaded Taxonomy</a:t>
            </a:r>
          </a:p>
        </p:txBody>
      </p:sp>
      <p:sp>
        <p:nvSpPr>
          <p:cNvPr id="3" name="Rounded Rectangle 2"/>
          <p:cNvSpPr/>
          <p:nvPr/>
        </p:nvSpPr>
        <p:spPr>
          <a:xfrm>
            <a:off x="1876348"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Management</a:t>
            </a:r>
          </a:p>
        </p:txBody>
      </p:sp>
      <p:sp>
        <p:nvSpPr>
          <p:cNvPr id="4" name="Rounded Rectangle 3"/>
          <p:cNvSpPr/>
          <p:nvPr/>
        </p:nvSpPr>
        <p:spPr>
          <a:xfrm>
            <a:off x="3851452"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Management</a:t>
            </a:r>
          </a:p>
        </p:txBody>
      </p:sp>
      <p:sp>
        <p:nvSpPr>
          <p:cNvPr id="5" name="Rounded Rectangle 4"/>
          <p:cNvSpPr/>
          <p:nvPr/>
        </p:nvSpPr>
        <p:spPr>
          <a:xfrm>
            <a:off x="8492947"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Search Availability based on Guest Preferences or Parameters</a:t>
            </a:r>
          </a:p>
        </p:txBody>
      </p:sp>
      <p:sp>
        <p:nvSpPr>
          <p:cNvPr id="6" name="Rounded Rectangle 5"/>
          <p:cNvSpPr/>
          <p:nvPr/>
        </p:nvSpPr>
        <p:spPr>
          <a:xfrm>
            <a:off x="8394192"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Management</a:t>
            </a:r>
          </a:p>
        </p:txBody>
      </p:sp>
      <p:sp>
        <p:nvSpPr>
          <p:cNvPr id="7" name="Rounded Rectangle 6"/>
          <p:cNvSpPr/>
          <p:nvPr/>
        </p:nvSpPr>
        <p:spPr>
          <a:xfrm>
            <a:off x="8492947"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Compliance</a:t>
            </a:r>
          </a:p>
        </p:txBody>
      </p:sp>
      <p:sp>
        <p:nvSpPr>
          <p:cNvPr id="8" name="Rounded Rectangle 7"/>
          <p:cNvSpPr/>
          <p:nvPr/>
        </p:nvSpPr>
        <p:spPr>
          <a:xfrm>
            <a:off x="8492947" y="40489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Configuration</a:t>
            </a:r>
          </a:p>
        </p:txBody>
      </p:sp>
      <p:sp>
        <p:nvSpPr>
          <p:cNvPr id="9" name="Rounded Rectangle 8"/>
          <p:cNvSpPr/>
          <p:nvPr/>
        </p:nvSpPr>
        <p:spPr>
          <a:xfrm>
            <a:off x="8492947" y="56208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Availability</a:t>
            </a:r>
          </a:p>
        </p:txBody>
      </p:sp>
      <p:sp>
        <p:nvSpPr>
          <p:cNvPr id="10" name="Rounded Rectangle 9"/>
          <p:cNvSpPr/>
          <p:nvPr/>
        </p:nvSpPr>
        <p:spPr>
          <a:xfrm>
            <a:off x="8492947" y="61228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Revenue Control</a:t>
            </a:r>
          </a:p>
        </p:txBody>
      </p:sp>
      <p:sp>
        <p:nvSpPr>
          <p:cNvPr id="11" name="Rounded Rectangle 10"/>
          <p:cNvSpPr/>
          <p:nvPr/>
        </p:nvSpPr>
        <p:spPr>
          <a:xfrm>
            <a:off x="9480499" y="61228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Search Dates and a Specific Product</a:t>
            </a:r>
          </a:p>
        </p:txBody>
      </p:sp>
      <p:sp>
        <p:nvSpPr>
          <p:cNvPr id="12" name="Rounded Rectangle 11"/>
          <p:cNvSpPr/>
          <p:nvPr/>
        </p:nvSpPr>
        <p:spPr>
          <a:xfrm>
            <a:off x="8492947" y="661659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Bid Price Curve Administration</a:t>
            </a:r>
          </a:p>
        </p:txBody>
      </p:sp>
      <p:sp>
        <p:nvSpPr>
          <p:cNvPr id="13" name="Rounded Rectangle 12"/>
          <p:cNvSpPr/>
          <p:nvPr/>
        </p:nvSpPr>
        <p:spPr>
          <a:xfrm>
            <a:off x="8887968"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Bundling</a:t>
            </a:r>
          </a:p>
        </p:txBody>
      </p:sp>
      <p:sp>
        <p:nvSpPr>
          <p:cNvPr id="14" name="Rounded Rectangle 13"/>
          <p:cNvSpPr/>
          <p:nvPr/>
        </p:nvSpPr>
        <p:spPr>
          <a:xfrm>
            <a:off x="8887968" y="15800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Transportation</a:t>
            </a:r>
          </a:p>
        </p:txBody>
      </p:sp>
      <p:sp>
        <p:nvSpPr>
          <p:cNvPr id="15" name="Rounded Rectangle 14"/>
          <p:cNvSpPr/>
          <p:nvPr/>
        </p:nvSpPr>
        <p:spPr>
          <a:xfrm>
            <a:off x="9480499" y="56208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Transportation/3rd party integration</a:t>
            </a:r>
          </a:p>
        </p:txBody>
      </p:sp>
      <p:sp>
        <p:nvSpPr>
          <p:cNvPr id="16" name="Rounded Rectangle 15"/>
          <p:cNvSpPr/>
          <p:nvPr/>
        </p:nvSpPr>
        <p:spPr>
          <a:xfrm>
            <a:off x="395020"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Management</a:t>
            </a:r>
          </a:p>
        </p:txBody>
      </p:sp>
      <p:sp>
        <p:nvSpPr>
          <p:cNvPr id="17" name="Rounded Rectangle 16"/>
          <p:cNvSpPr/>
          <p:nvPr/>
        </p:nvSpPr>
        <p:spPr>
          <a:xfrm>
            <a:off x="10665561"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Transportation and Procurement</a:t>
            </a:r>
          </a:p>
        </p:txBody>
      </p:sp>
      <p:sp>
        <p:nvSpPr>
          <p:cNvPr id="18" name="Rounded Rectangle 17"/>
          <p:cNvSpPr/>
          <p:nvPr/>
        </p:nvSpPr>
        <p:spPr>
          <a:xfrm>
            <a:off x="11850624"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Miscelaneous</a:t>
            </a:r>
          </a:p>
        </p:txBody>
      </p:sp>
      <p:sp>
        <p:nvSpPr>
          <p:cNvPr id="19" name="Rounded Rectangle 18"/>
          <p:cNvSpPr/>
          <p:nvPr/>
        </p:nvSpPr>
        <p:spPr>
          <a:xfrm>
            <a:off x="395020" y="39995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Communication Preference</a:t>
            </a:r>
          </a:p>
        </p:txBody>
      </p:sp>
      <p:sp>
        <p:nvSpPr>
          <p:cNvPr id="20" name="Rounded Rectangle 19"/>
          <p:cNvSpPr/>
          <p:nvPr/>
        </p:nvSpPr>
        <p:spPr>
          <a:xfrm>
            <a:off x="395020" y="64684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method</a:t>
            </a:r>
          </a:p>
        </p:txBody>
      </p:sp>
      <p:sp>
        <p:nvSpPr>
          <p:cNvPr id="21" name="Rounded Rectangle 20"/>
          <p:cNvSpPr/>
          <p:nvPr/>
        </p:nvSpPr>
        <p:spPr>
          <a:xfrm>
            <a:off x="395020" y="449336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Profile Management</a:t>
            </a:r>
          </a:p>
        </p:txBody>
      </p:sp>
      <p:sp>
        <p:nvSpPr>
          <p:cNvPr id="22" name="Rounded Rectangle 21"/>
          <p:cNvSpPr/>
          <p:nvPr/>
        </p:nvSpPr>
        <p:spPr>
          <a:xfrm>
            <a:off x="395020" y="54809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History</a:t>
            </a:r>
          </a:p>
        </p:txBody>
      </p:sp>
      <p:sp>
        <p:nvSpPr>
          <p:cNvPr id="23" name="Rounded Rectangle 22"/>
          <p:cNvSpPr/>
          <p:nvPr/>
        </p:nvSpPr>
        <p:spPr>
          <a:xfrm>
            <a:off x="395020" y="74560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Buyer Types</a:t>
            </a:r>
          </a:p>
        </p:txBody>
      </p:sp>
      <p:sp>
        <p:nvSpPr>
          <p:cNvPr id="24" name="Rounded Rectangle 23"/>
          <p:cNvSpPr/>
          <p:nvPr/>
        </p:nvSpPr>
        <p:spPr>
          <a:xfrm>
            <a:off x="395020"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Organization</a:t>
            </a:r>
          </a:p>
        </p:txBody>
      </p:sp>
      <p:sp>
        <p:nvSpPr>
          <p:cNvPr id="25" name="Rounded Rectangle 24"/>
          <p:cNvSpPr/>
          <p:nvPr/>
        </p:nvSpPr>
        <p:spPr>
          <a:xfrm>
            <a:off x="395020" y="59746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Individual</a:t>
            </a:r>
          </a:p>
        </p:txBody>
      </p:sp>
      <p:sp>
        <p:nvSpPr>
          <p:cNvPr id="26" name="Rounded Rectangle 25"/>
          <p:cNvSpPr/>
          <p:nvPr/>
        </p:nvSpPr>
        <p:spPr>
          <a:xfrm>
            <a:off x="395020" y="69622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Seller Types</a:t>
            </a:r>
          </a:p>
        </p:txBody>
      </p:sp>
      <p:sp>
        <p:nvSpPr>
          <p:cNvPr id="27" name="Rounded Rectangle 26"/>
          <p:cNvSpPr/>
          <p:nvPr/>
        </p:nvSpPr>
        <p:spPr>
          <a:xfrm>
            <a:off x="1876348"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Set-up</a:t>
            </a:r>
          </a:p>
        </p:txBody>
      </p:sp>
      <p:sp>
        <p:nvSpPr>
          <p:cNvPr id="28" name="Rounded Rectangle 27"/>
          <p:cNvSpPr/>
          <p:nvPr/>
        </p:nvSpPr>
        <p:spPr>
          <a:xfrm>
            <a:off x="1876348" y="59746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Globalization</a:t>
            </a:r>
          </a:p>
        </p:txBody>
      </p:sp>
      <p:sp>
        <p:nvSpPr>
          <p:cNvPr id="29" name="Rounded Rectangle 28"/>
          <p:cNvSpPr/>
          <p:nvPr/>
        </p:nvSpPr>
        <p:spPr>
          <a:xfrm>
            <a:off x="3365906" y="39995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Pricing</a:t>
            </a:r>
          </a:p>
        </p:txBody>
      </p:sp>
      <p:sp>
        <p:nvSpPr>
          <p:cNvPr id="30" name="Rounded Rectangle 29"/>
          <p:cNvSpPr/>
          <p:nvPr/>
        </p:nvSpPr>
        <p:spPr>
          <a:xfrm>
            <a:off x="3365906"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Offer</a:t>
            </a:r>
          </a:p>
        </p:txBody>
      </p:sp>
      <p:sp>
        <p:nvSpPr>
          <p:cNvPr id="31" name="Rounded Rectangle 30"/>
          <p:cNvSpPr/>
          <p:nvPr/>
        </p:nvSpPr>
        <p:spPr>
          <a:xfrm>
            <a:off x="3365906" y="69622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Business Rules</a:t>
            </a:r>
          </a:p>
        </p:txBody>
      </p:sp>
      <p:sp>
        <p:nvSpPr>
          <p:cNvPr id="32" name="Rounded Rectangle 31"/>
          <p:cNvSpPr/>
          <p:nvPr/>
        </p:nvSpPr>
        <p:spPr>
          <a:xfrm>
            <a:off x="3365906" y="449336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Sales Dates</a:t>
            </a:r>
          </a:p>
        </p:txBody>
      </p:sp>
      <p:sp>
        <p:nvSpPr>
          <p:cNvPr id="33" name="Rounded Rectangle 32"/>
          <p:cNvSpPr/>
          <p:nvPr/>
        </p:nvSpPr>
        <p:spPr>
          <a:xfrm>
            <a:off x="3365906" y="54809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Fulfillment Dates</a:t>
            </a:r>
          </a:p>
        </p:txBody>
      </p:sp>
      <p:sp>
        <p:nvSpPr>
          <p:cNvPr id="34" name="Rounded Rectangle 33"/>
          <p:cNvSpPr/>
          <p:nvPr/>
        </p:nvSpPr>
        <p:spPr>
          <a:xfrm>
            <a:off x="3365906" y="64684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Management</a:t>
            </a:r>
          </a:p>
        </p:txBody>
      </p:sp>
      <p:sp>
        <p:nvSpPr>
          <p:cNvPr id="35" name="Rounded Rectangle 34"/>
          <p:cNvSpPr/>
          <p:nvPr/>
        </p:nvSpPr>
        <p:spPr>
          <a:xfrm>
            <a:off x="1876348" y="39995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Price Planning</a:t>
            </a:r>
          </a:p>
        </p:txBody>
      </p:sp>
      <p:sp>
        <p:nvSpPr>
          <p:cNvPr id="36" name="Rounded Rectangle 35"/>
          <p:cNvSpPr/>
          <p:nvPr/>
        </p:nvSpPr>
        <p:spPr>
          <a:xfrm>
            <a:off x="1876348" y="64684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Configuration</a:t>
            </a:r>
          </a:p>
        </p:txBody>
      </p:sp>
      <p:sp>
        <p:nvSpPr>
          <p:cNvPr id="37" name="Rounded Rectangle 36"/>
          <p:cNvSpPr/>
          <p:nvPr/>
        </p:nvSpPr>
        <p:spPr>
          <a:xfrm>
            <a:off x="3365906" y="59746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 Management Rules</a:t>
            </a:r>
          </a:p>
        </p:txBody>
      </p:sp>
      <p:sp>
        <p:nvSpPr>
          <p:cNvPr id="38" name="Rounded Rectangle 37"/>
          <p:cNvSpPr/>
          <p:nvPr/>
        </p:nvSpPr>
        <p:spPr>
          <a:xfrm>
            <a:off x="1876348" y="449336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 Rules</a:t>
            </a:r>
          </a:p>
        </p:txBody>
      </p:sp>
      <p:sp>
        <p:nvSpPr>
          <p:cNvPr id="39" name="Rounded Rectangle 38"/>
          <p:cNvSpPr/>
          <p:nvPr/>
        </p:nvSpPr>
        <p:spPr>
          <a:xfrm>
            <a:off x="1876348" y="69622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Eligibility Rules</a:t>
            </a:r>
          </a:p>
        </p:txBody>
      </p:sp>
      <p:sp>
        <p:nvSpPr>
          <p:cNvPr id="40" name="Rounded Rectangle 39"/>
          <p:cNvSpPr/>
          <p:nvPr/>
        </p:nvSpPr>
        <p:spPr>
          <a:xfrm>
            <a:off x="1876348" y="79497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Set-up</a:t>
            </a:r>
          </a:p>
        </p:txBody>
      </p:sp>
      <p:sp>
        <p:nvSpPr>
          <p:cNvPr id="41" name="Rounded Rectangle 40"/>
          <p:cNvSpPr/>
          <p:nvPr/>
        </p:nvSpPr>
        <p:spPr>
          <a:xfrm>
            <a:off x="1876348" y="54809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Transportation</a:t>
            </a:r>
          </a:p>
        </p:txBody>
      </p:sp>
      <p:sp>
        <p:nvSpPr>
          <p:cNvPr id="42" name="Rounded Rectangle 41"/>
          <p:cNvSpPr/>
          <p:nvPr/>
        </p:nvSpPr>
        <p:spPr>
          <a:xfrm>
            <a:off x="1876348" y="74560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Price Configuration</a:t>
            </a:r>
          </a:p>
        </p:txBody>
      </p:sp>
      <p:sp>
        <p:nvSpPr>
          <p:cNvPr id="43" name="Rounded Rectangle 42"/>
          <p:cNvSpPr/>
          <p:nvPr/>
        </p:nvSpPr>
        <p:spPr>
          <a:xfrm>
            <a:off x="7801660" y="15800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Set-up</a:t>
            </a:r>
          </a:p>
        </p:txBody>
      </p:sp>
      <p:sp>
        <p:nvSpPr>
          <p:cNvPr id="44" name="Rounded Rectangle 43"/>
          <p:cNvSpPr/>
          <p:nvPr/>
        </p:nvSpPr>
        <p:spPr>
          <a:xfrm>
            <a:off x="5044744" y="50776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Method Management</a:t>
            </a:r>
          </a:p>
        </p:txBody>
      </p:sp>
      <p:sp>
        <p:nvSpPr>
          <p:cNvPr id="45" name="Rounded Rectangle 44"/>
          <p:cNvSpPr/>
          <p:nvPr/>
        </p:nvSpPr>
        <p:spPr>
          <a:xfrm>
            <a:off x="5044744" y="39995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Customer Communication Services</a:t>
            </a:r>
          </a:p>
        </p:txBody>
      </p:sp>
      <p:sp>
        <p:nvSpPr>
          <p:cNvPr id="46" name="Rounded Rectangle 45"/>
          <p:cNvSpPr/>
          <p:nvPr/>
        </p:nvSpPr>
        <p:spPr>
          <a:xfrm>
            <a:off x="1777593" y="1283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Fulfillment Dates</a:t>
            </a:r>
          </a:p>
        </p:txBody>
      </p:sp>
      <p:sp>
        <p:nvSpPr>
          <p:cNvPr id="47" name="Rounded Rectangle 46"/>
          <p:cNvSpPr/>
          <p:nvPr/>
        </p:nvSpPr>
        <p:spPr>
          <a:xfrm>
            <a:off x="5044744" y="93241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Retrieve Ledger Information</a:t>
            </a:r>
          </a:p>
        </p:txBody>
      </p:sp>
      <p:sp>
        <p:nvSpPr>
          <p:cNvPr id="48" name="Rounded Rectangle 47"/>
          <p:cNvSpPr/>
          <p:nvPr/>
        </p:nvSpPr>
        <p:spPr>
          <a:xfrm>
            <a:off x="5044744" y="45345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Accounts Payable</a:t>
            </a:r>
          </a:p>
        </p:txBody>
      </p:sp>
      <p:sp>
        <p:nvSpPr>
          <p:cNvPr id="49" name="Rounded Rectangle 48"/>
          <p:cNvSpPr/>
          <p:nvPr/>
        </p:nvSpPr>
        <p:spPr>
          <a:xfrm>
            <a:off x="5044744" y="88303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Shopping</a:t>
            </a:r>
          </a:p>
        </p:txBody>
      </p:sp>
      <p:sp>
        <p:nvSpPr>
          <p:cNvPr id="50" name="Rounded Rectangle 49"/>
          <p:cNvSpPr/>
          <p:nvPr/>
        </p:nvSpPr>
        <p:spPr>
          <a:xfrm>
            <a:off x="5036515" y="82378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Analyze Business Intelligence</a:t>
            </a:r>
          </a:p>
        </p:txBody>
      </p:sp>
      <p:sp>
        <p:nvSpPr>
          <p:cNvPr id="51" name="Rounded Rectangle 50"/>
          <p:cNvSpPr/>
          <p:nvPr/>
        </p:nvSpPr>
        <p:spPr>
          <a:xfrm>
            <a:off x="5044744" y="98755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Search Charges</a:t>
            </a:r>
          </a:p>
        </p:txBody>
      </p:sp>
      <p:sp>
        <p:nvSpPr>
          <p:cNvPr id="52" name="Rounded Rectangle 51"/>
          <p:cNvSpPr/>
          <p:nvPr/>
        </p:nvSpPr>
        <p:spPr>
          <a:xfrm>
            <a:off x="6122822" y="39995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Multiple Fees</a:t>
            </a:r>
          </a:p>
        </p:txBody>
      </p:sp>
      <p:sp>
        <p:nvSpPr>
          <p:cNvPr id="53" name="Rounded Rectangle 52"/>
          <p:cNvSpPr/>
          <p:nvPr/>
        </p:nvSpPr>
        <p:spPr>
          <a:xfrm>
            <a:off x="5036515" y="55796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Security</a:t>
            </a:r>
          </a:p>
        </p:txBody>
      </p:sp>
      <p:sp>
        <p:nvSpPr>
          <p:cNvPr id="54" name="Rounded Rectangle 53"/>
          <p:cNvSpPr/>
          <p:nvPr/>
        </p:nvSpPr>
        <p:spPr>
          <a:xfrm>
            <a:off x="2855671" y="1283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 Rules</a:t>
            </a:r>
          </a:p>
        </p:txBody>
      </p:sp>
      <p:sp>
        <p:nvSpPr>
          <p:cNvPr id="55" name="Rounded Rectangle 54"/>
          <p:cNvSpPr/>
          <p:nvPr/>
        </p:nvSpPr>
        <p:spPr>
          <a:xfrm>
            <a:off x="6122822" y="50776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Retail Sales</a:t>
            </a:r>
          </a:p>
        </p:txBody>
      </p:sp>
      <p:sp>
        <p:nvSpPr>
          <p:cNvPr id="56" name="Rounded Rectangle 55"/>
          <p:cNvSpPr/>
          <p:nvPr/>
        </p:nvSpPr>
        <p:spPr>
          <a:xfrm>
            <a:off x="6122822" y="45345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General Ledger Posting</a:t>
            </a:r>
          </a:p>
        </p:txBody>
      </p:sp>
      <p:sp>
        <p:nvSpPr>
          <p:cNvPr id="57" name="Rounded Rectangle 56"/>
          <p:cNvSpPr/>
          <p:nvPr/>
        </p:nvSpPr>
        <p:spPr>
          <a:xfrm>
            <a:off x="7217359" y="93241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Management</a:t>
            </a:r>
          </a:p>
        </p:txBody>
      </p:sp>
      <p:sp>
        <p:nvSpPr>
          <p:cNvPr id="58" name="Rounded Rectangle 57"/>
          <p:cNvSpPr/>
          <p:nvPr/>
        </p:nvSpPr>
        <p:spPr>
          <a:xfrm>
            <a:off x="3958437" y="7406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Pricing</a:t>
            </a:r>
          </a:p>
        </p:txBody>
      </p:sp>
      <p:sp>
        <p:nvSpPr>
          <p:cNvPr id="59" name="Rounded Rectangle 58"/>
          <p:cNvSpPr/>
          <p:nvPr/>
        </p:nvSpPr>
        <p:spPr>
          <a:xfrm>
            <a:off x="6122822" y="56455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Company Division Definition</a:t>
            </a:r>
          </a:p>
        </p:txBody>
      </p:sp>
      <p:sp>
        <p:nvSpPr>
          <p:cNvPr id="60" name="Rounded Rectangle 59"/>
          <p:cNvSpPr/>
          <p:nvPr/>
        </p:nvSpPr>
        <p:spPr>
          <a:xfrm>
            <a:off x="2855671" y="7406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Business Rules</a:t>
            </a:r>
          </a:p>
        </p:txBody>
      </p:sp>
      <p:sp>
        <p:nvSpPr>
          <p:cNvPr id="61" name="Rounded Rectangle 60"/>
          <p:cNvSpPr/>
          <p:nvPr/>
        </p:nvSpPr>
        <p:spPr>
          <a:xfrm>
            <a:off x="7217359" y="45345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Accounts Receivable</a:t>
            </a:r>
          </a:p>
        </p:txBody>
      </p:sp>
      <p:sp>
        <p:nvSpPr>
          <p:cNvPr id="62" name="Rounded Rectangle 61"/>
          <p:cNvSpPr/>
          <p:nvPr/>
        </p:nvSpPr>
        <p:spPr>
          <a:xfrm>
            <a:off x="6122822" y="71515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Payment Types</a:t>
            </a:r>
          </a:p>
        </p:txBody>
      </p:sp>
      <p:sp>
        <p:nvSpPr>
          <p:cNvPr id="63" name="Rounded Rectangle 62"/>
          <p:cNvSpPr/>
          <p:nvPr/>
        </p:nvSpPr>
        <p:spPr>
          <a:xfrm>
            <a:off x="6122822" y="61639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Collateral Management</a:t>
            </a:r>
          </a:p>
        </p:txBody>
      </p:sp>
      <p:sp>
        <p:nvSpPr>
          <p:cNvPr id="64" name="Rounded Rectangle 63"/>
          <p:cNvSpPr/>
          <p:nvPr/>
        </p:nvSpPr>
        <p:spPr>
          <a:xfrm>
            <a:off x="7217359" y="50776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Configure Accounting</a:t>
            </a:r>
          </a:p>
        </p:txBody>
      </p:sp>
      <p:sp>
        <p:nvSpPr>
          <p:cNvPr id="65" name="Rounded Rectangle 64"/>
          <p:cNvSpPr/>
          <p:nvPr/>
        </p:nvSpPr>
        <p:spPr>
          <a:xfrm>
            <a:off x="7217359" y="39995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Communication Methods</a:t>
            </a:r>
          </a:p>
        </p:txBody>
      </p:sp>
      <p:sp>
        <p:nvSpPr>
          <p:cNvPr id="66" name="Rounded Rectangle 65"/>
          <p:cNvSpPr/>
          <p:nvPr/>
        </p:nvSpPr>
        <p:spPr>
          <a:xfrm>
            <a:off x="6122822" y="665774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Build Deposit Extract</a:t>
            </a:r>
          </a:p>
        </p:txBody>
      </p:sp>
      <p:sp>
        <p:nvSpPr>
          <p:cNvPr id="67" name="Rounded Rectangle 66"/>
          <p:cNvSpPr/>
          <p:nvPr/>
        </p:nvSpPr>
        <p:spPr>
          <a:xfrm>
            <a:off x="7217359" y="56455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Quote Price for Product Offer</a:t>
            </a:r>
          </a:p>
        </p:txBody>
      </p:sp>
      <p:sp>
        <p:nvSpPr>
          <p:cNvPr id="68" name="Rounded Rectangle 67"/>
          <p:cNvSpPr/>
          <p:nvPr/>
        </p:nvSpPr>
        <p:spPr>
          <a:xfrm>
            <a:off x="7217359" y="61639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Reservations</a:t>
            </a:r>
          </a:p>
        </p:txBody>
      </p:sp>
      <p:sp>
        <p:nvSpPr>
          <p:cNvPr id="69" name="Rounded Rectangle 68"/>
          <p:cNvSpPr/>
          <p:nvPr/>
        </p:nvSpPr>
        <p:spPr>
          <a:xfrm>
            <a:off x="5044744" y="60899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 for Product</a:t>
            </a:r>
          </a:p>
        </p:txBody>
      </p:sp>
      <p:sp>
        <p:nvSpPr>
          <p:cNvPr id="70" name="Rounded Rectangle 69"/>
          <p:cNvSpPr/>
          <p:nvPr/>
        </p:nvSpPr>
        <p:spPr>
          <a:xfrm>
            <a:off x="7217359" y="71515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 Selection</a:t>
            </a:r>
          </a:p>
        </p:txBody>
      </p:sp>
      <p:sp>
        <p:nvSpPr>
          <p:cNvPr id="71" name="Rounded Rectangle 70"/>
          <p:cNvSpPr/>
          <p:nvPr/>
        </p:nvSpPr>
        <p:spPr>
          <a:xfrm>
            <a:off x="6131052" y="76699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Recognize Charge</a:t>
            </a:r>
          </a:p>
        </p:txBody>
      </p:sp>
      <p:sp>
        <p:nvSpPr>
          <p:cNvPr id="72" name="Rounded Rectangle 71"/>
          <p:cNvSpPr/>
          <p:nvPr/>
        </p:nvSpPr>
        <p:spPr>
          <a:xfrm>
            <a:off x="5036515" y="66083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Search Product Availability</a:t>
            </a:r>
          </a:p>
        </p:txBody>
      </p:sp>
      <p:sp>
        <p:nvSpPr>
          <p:cNvPr id="73" name="Rounded Rectangle 72"/>
          <p:cNvSpPr/>
          <p:nvPr/>
        </p:nvSpPr>
        <p:spPr>
          <a:xfrm>
            <a:off x="7801660"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Bundling</a:t>
            </a:r>
          </a:p>
        </p:txBody>
      </p:sp>
      <p:sp>
        <p:nvSpPr>
          <p:cNvPr id="74" name="Rounded Rectangle 73"/>
          <p:cNvSpPr/>
          <p:nvPr/>
        </p:nvSpPr>
        <p:spPr>
          <a:xfrm>
            <a:off x="691286" y="1283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Offer</a:t>
            </a:r>
          </a:p>
        </p:txBody>
      </p:sp>
      <p:sp>
        <p:nvSpPr>
          <p:cNvPr id="75" name="Rounded Rectangle 74"/>
          <p:cNvSpPr/>
          <p:nvPr/>
        </p:nvSpPr>
        <p:spPr>
          <a:xfrm>
            <a:off x="7217359" y="82378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Configure Tax Rates</a:t>
            </a:r>
          </a:p>
        </p:txBody>
      </p:sp>
      <p:sp>
        <p:nvSpPr>
          <p:cNvPr id="76" name="Rounded Rectangle 75"/>
          <p:cNvSpPr/>
          <p:nvPr/>
        </p:nvSpPr>
        <p:spPr>
          <a:xfrm>
            <a:off x="6122822" y="82378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Individual Products</a:t>
            </a:r>
          </a:p>
        </p:txBody>
      </p:sp>
      <p:sp>
        <p:nvSpPr>
          <p:cNvPr id="77" name="Rounded Rectangle 76"/>
          <p:cNvSpPr/>
          <p:nvPr/>
        </p:nvSpPr>
        <p:spPr>
          <a:xfrm>
            <a:off x="7217359" y="76699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Journal Posting</a:t>
            </a:r>
          </a:p>
        </p:txBody>
      </p:sp>
      <p:sp>
        <p:nvSpPr>
          <p:cNvPr id="78" name="Rounded Rectangle 77"/>
          <p:cNvSpPr/>
          <p:nvPr/>
        </p:nvSpPr>
        <p:spPr>
          <a:xfrm>
            <a:off x="7217359" y="88303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Vendor Accounts Payable</a:t>
            </a:r>
          </a:p>
        </p:txBody>
      </p:sp>
      <p:sp>
        <p:nvSpPr>
          <p:cNvPr id="79" name="Rounded Rectangle 78"/>
          <p:cNvSpPr/>
          <p:nvPr/>
        </p:nvSpPr>
        <p:spPr>
          <a:xfrm>
            <a:off x="5036515" y="71515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Adjust Payment</a:t>
            </a:r>
          </a:p>
        </p:txBody>
      </p:sp>
      <p:sp>
        <p:nvSpPr>
          <p:cNvPr id="80" name="Rounded Rectangle 79"/>
          <p:cNvSpPr/>
          <p:nvPr/>
        </p:nvSpPr>
        <p:spPr>
          <a:xfrm>
            <a:off x="1777593" y="7406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 Management Rules</a:t>
            </a:r>
          </a:p>
        </p:txBody>
      </p:sp>
      <p:sp>
        <p:nvSpPr>
          <p:cNvPr id="81" name="Rounded Rectangle 80"/>
          <p:cNvSpPr/>
          <p:nvPr/>
        </p:nvSpPr>
        <p:spPr>
          <a:xfrm>
            <a:off x="5044744" y="76699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Sales Orders</a:t>
            </a:r>
          </a:p>
        </p:txBody>
      </p:sp>
      <p:sp>
        <p:nvSpPr>
          <p:cNvPr id="82" name="Rounded Rectangle 81"/>
          <p:cNvSpPr/>
          <p:nvPr/>
        </p:nvSpPr>
        <p:spPr>
          <a:xfrm>
            <a:off x="6131052" y="88303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 Maintenance</a:t>
            </a:r>
          </a:p>
        </p:txBody>
      </p:sp>
      <p:sp>
        <p:nvSpPr>
          <p:cNvPr id="83" name="Rounded Rectangle 82"/>
          <p:cNvSpPr/>
          <p:nvPr/>
        </p:nvSpPr>
        <p:spPr>
          <a:xfrm>
            <a:off x="3958437" y="1283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Sales Dates</a:t>
            </a:r>
          </a:p>
        </p:txBody>
      </p:sp>
      <p:sp>
        <p:nvSpPr>
          <p:cNvPr id="84" name="Rounded Rectangle 83"/>
          <p:cNvSpPr/>
          <p:nvPr/>
        </p:nvSpPr>
        <p:spPr>
          <a:xfrm>
            <a:off x="6122822" y="93241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Archive Data</a:t>
            </a:r>
          </a:p>
        </p:txBody>
      </p:sp>
      <p:sp>
        <p:nvSpPr>
          <p:cNvPr id="85" name="Rounded Rectangle 84"/>
          <p:cNvSpPr/>
          <p:nvPr/>
        </p:nvSpPr>
        <p:spPr>
          <a:xfrm>
            <a:off x="10665561" y="37938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Transportation</a:t>
            </a:r>
          </a:p>
        </p:txBody>
      </p:sp>
      <p:sp>
        <p:nvSpPr>
          <p:cNvPr id="86" name="Rounded Rectangle 85"/>
          <p:cNvSpPr/>
          <p:nvPr/>
        </p:nvSpPr>
        <p:spPr>
          <a:xfrm>
            <a:off x="10665561" y="43123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Transportation Reservations</a:t>
            </a:r>
          </a:p>
        </p:txBody>
      </p:sp>
      <p:sp>
        <p:nvSpPr>
          <p:cNvPr id="87" name="Rounded Rectangle 86"/>
          <p:cNvSpPr/>
          <p:nvPr/>
        </p:nvSpPr>
        <p:spPr>
          <a:xfrm>
            <a:off x="10665561"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Third-party Products</a:t>
            </a:r>
          </a:p>
        </p:txBody>
      </p:sp>
      <p:sp>
        <p:nvSpPr>
          <p:cNvPr id="88" name="Rounded Rectangle 87"/>
          <p:cNvSpPr/>
          <p:nvPr/>
        </p:nvSpPr>
        <p:spPr>
          <a:xfrm>
            <a:off x="9480499"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Data Interfaces</a:t>
            </a:r>
          </a:p>
        </p:txBody>
      </p:sp>
      <p:sp>
        <p:nvSpPr>
          <p:cNvPr id="89" name="Rounded Rectangle 88"/>
          <p:cNvSpPr/>
          <p:nvPr/>
        </p:nvSpPr>
        <p:spPr>
          <a:xfrm>
            <a:off x="11850624" y="37938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Configure Currency Exchange Rates</a:t>
            </a:r>
          </a:p>
        </p:txBody>
      </p:sp>
      <p:sp>
        <p:nvSpPr>
          <p:cNvPr id="90" name="Rounded Rectangle 89"/>
          <p:cNvSpPr/>
          <p:nvPr/>
        </p:nvSpPr>
        <p:spPr>
          <a:xfrm>
            <a:off x="11850624" y="43123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Journal Posting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BELA BE - Uploaded BE</a:t>
            </a:r>
          </a:p>
        </p:txBody>
      </p:sp>
      <p:sp>
        <p:nvSpPr>
          <p:cNvPr id="3" name="Rounded Rectangle 2"/>
          <p:cNvSpPr/>
          <p:nvPr/>
        </p:nvSpPr>
        <p:spPr>
          <a:xfrm>
            <a:off x="1283817"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a:t>
            </a:r>
          </a:p>
        </p:txBody>
      </p:sp>
      <p:sp>
        <p:nvSpPr>
          <p:cNvPr id="4" name="Rounded Rectangle 3"/>
          <p:cNvSpPr/>
          <p:nvPr/>
        </p:nvSpPr>
        <p:spPr>
          <a:xfrm>
            <a:off x="1283817"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Assets</a:t>
            </a:r>
          </a:p>
        </p:txBody>
      </p:sp>
      <p:sp>
        <p:nvSpPr>
          <p:cNvPr id="5" name="Rounded Rectangle 4"/>
          <p:cNvSpPr/>
          <p:nvPr/>
        </p:nvSpPr>
        <p:spPr>
          <a:xfrm>
            <a:off x="4443984"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Commission</a:t>
            </a:r>
          </a:p>
        </p:txBody>
      </p:sp>
      <p:sp>
        <p:nvSpPr>
          <p:cNvPr id="6" name="Rounded Rectangle 5"/>
          <p:cNvSpPr/>
          <p:nvPr/>
        </p:nvSpPr>
        <p:spPr>
          <a:xfrm>
            <a:off x="7505395"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Communication</a:t>
            </a:r>
          </a:p>
        </p:txBody>
      </p:sp>
      <p:sp>
        <p:nvSpPr>
          <p:cNvPr id="7" name="Rounded Rectangle 6"/>
          <p:cNvSpPr/>
          <p:nvPr/>
        </p:nvSpPr>
        <p:spPr>
          <a:xfrm>
            <a:off x="7505395"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Customer Communication</a:t>
            </a:r>
          </a:p>
        </p:txBody>
      </p:sp>
      <p:sp>
        <p:nvSpPr>
          <p:cNvPr id="8" name="Rounded Rectangle 7"/>
          <p:cNvSpPr/>
          <p:nvPr/>
        </p:nvSpPr>
        <p:spPr>
          <a:xfrm>
            <a:off x="7505395"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Fulfillment</a:t>
            </a:r>
          </a:p>
        </p:txBody>
      </p:sp>
      <p:sp>
        <p:nvSpPr>
          <p:cNvPr id="9" name="Rounded Rectangle 8"/>
          <p:cNvSpPr/>
          <p:nvPr/>
        </p:nvSpPr>
        <p:spPr>
          <a:xfrm>
            <a:off x="4443984" y="1283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Communication Services</a:t>
            </a:r>
          </a:p>
        </p:txBody>
      </p:sp>
      <p:sp>
        <p:nvSpPr>
          <p:cNvPr id="10" name="Rounded Rectangle 9"/>
          <p:cNvSpPr/>
          <p:nvPr/>
        </p:nvSpPr>
        <p:spPr>
          <a:xfrm>
            <a:off x="9883749" y="6912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Information Management</a:t>
            </a:r>
          </a:p>
        </p:txBody>
      </p:sp>
      <p:sp>
        <p:nvSpPr>
          <p:cNvPr id="11" name="Rounded Rectangle 10"/>
          <p:cNvSpPr/>
          <p:nvPr/>
        </p:nvSpPr>
        <p:spPr>
          <a:xfrm>
            <a:off x="7505395"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12" name="Rounded Rectangle 11"/>
          <p:cNvSpPr/>
          <p:nvPr/>
        </p:nvSpPr>
        <p:spPr>
          <a:xfrm>
            <a:off x="1283817"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Group</a:t>
            </a:r>
          </a:p>
        </p:txBody>
      </p:sp>
      <p:sp>
        <p:nvSpPr>
          <p:cNvPr id="13" name="Rounded Rectangle 12"/>
          <p:cNvSpPr/>
          <p:nvPr/>
        </p:nvSpPr>
        <p:spPr>
          <a:xfrm>
            <a:off x="1283817"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14" name="Rounded Rectangle 13"/>
          <p:cNvSpPr/>
          <p:nvPr/>
        </p:nvSpPr>
        <p:spPr>
          <a:xfrm>
            <a:off x="4443984" y="6912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15" name="Rounded Rectangle 14"/>
          <p:cNvSpPr/>
          <p:nvPr/>
        </p:nvSpPr>
        <p:spPr>
          <a:xfrm>
            <a:off x="7505395" y="38514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Pricing</a:t>
            </a:r>
          </a:p>
        </p:txBody>
      </p:sp>
      <p:sp>
        <p:nvSpPr>
          <p:cNvPr id="16" name="Rounded Rectangle 15"/>
          <p:cNvSpPr/>
          <p:nvPr/>
        </p:nvSpPr>
        <p:spPr>
          <a:xfrm>
            <a:off x="1283817"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a:t>
            </a:r>
          </a:p>
        </p:txBody>
      </p:sp>
      <p:sp>
        <p:nvSpPr>
          <p:cNvPr id="17" name="Rounded Rectangle 16"/>
          <p:cNvSpPr/>
          <p:nvPr/>
        </p:nvSpPr>
        <p:spPr>
          <a:xfrm>
            <a:off x="1283817" y="36539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Definition</a:t>
            </a:r>
          </a:p>
        </p:txBody>
      </p:sp>
      <p:sp>
        <p:nvSpPr>
          <p:cNvPr id="18" name="Rounded Rectangle 17"/>
          <p:cNvSpPr/>
          <p:nvPr/>
        </p:nvSpPr>
        <p:spPr>
          <a:xfrm>
            <a:off x="1283817" y="42958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Operations</a:t>
            </a:r>
          </a:p>
        </p:txBody>
      </p:sp>
      <p:sp>
        <p:nvSpPr>
          <p:cNvPr id="19" name="Rounded Rectangle 18"/>
          <p:cNvSpPr/>
          <p:nvPr/>
        </p:nvSpPr>
        <p:spPr>
          <a:xfrm>
            <a:off x="1283817" y="182697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Pricing</a:t>
            </a:r>
          </a:p>
        </p:txBody>
      </p:sp>
      <p:sp>
        <p:nvSpPr>
          <p:cNvPr id="20" name="Rounded Rectangle 19"/>
          <p:cNvSpPr/>
          <p:nvPr/>
        </p:nvSpPr>
        <p:spPr>
          <a:xfrm>
            <a:off x="9883749" y="1481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Reporting</a:t>
            </a:r>
          </a:p>
        </p:txBody>
      </p:sp>
      <p:sp>
        <p:nvSpPr>
          <p:cNvPr id="21" name="Rounded Rectangle 20"/>
          <p:cNvSpPr/>
          <p:nvPr/>
        </p:nvSpPr>
        <p:spPr>
          <a:xfrm>
            <a:off x="4443984"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Management</a:t>
            </a:r>
          </a:p>
        </p:txBody>
      </p:sp>
      <p:sp>
        <p:nvSpPr>
          <p:cNvPr id="22" name="Rounded Rectangle 21"/>
          <p:cNvSpPr/>
          <p:nvPr/>
        </p:nvSpPr>
        <p:spPr>
          <a:xfrm>
            <a:off x="4443984"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 Management</a:t>
            </a:r>
          </a:p>
        </p:txBody>
      </p:sp>
      <p:sp>
        <p:nvSpPr>
          <p:cNvPr id="23" name="Rounded Rectangle 22"/>
          <p:cNvSpPr/>
          <p:nvPr/>
        </p:nvSpPr>
        <p:spPr>
          <a:xfrm>
            <a:off x="4443984" y="39502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Security</a:t>
            </a:r>
          </a:p>
        </p:txBody>
      </p:sp>
      <p:sp>
        <p:nvSpPr>
          <p:cNvPr id="24" name="Rounded Rectangle 23"/>
          <p:cNvSpPr/>
          <p:nvPr/>
        </p:nvSpPr>
        <p:spPr>
          <a:xfrm>
            <a:off x="197510"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Journal Account</a:t>
            </a:r>
          </a:p>
        </p:txBody>
      </p:sp>
      <p:sp>
        <p:nvSpPr>
          <p:cNvPr id="25" name="Rounded Rectangle 24"/>
          <p:cNvSpPr/>
          <p:nvPr/>
        </p:nvSpPr>
        <p:spPr>
          <a:xfrm>
            <a:off x="197510"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a:t>
            </a:r>
          </a:p>
        </p:txBody>
      </p:sp>
      <p:sp>
        <p:nvSpPr>
          <p:cNvPr id="26" name="Rounded Rectangle 25"/>
          <p:cNvSpPr/>
          <p:nvPr/>
        </p:nvSpPr>
        <p:spPr>
          <a:xfrm>
            <a:off x="3160166"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Commission</a:t>
            </a:r>
          </a:p>
        </p:txBody>
      </p:sp>
      <p:sp>
        <p:nvSpPr>
          <p:cNvPr id="27" name="Rounded Rectangle 26"/>
          <p:cNvSpPr/>
          <p:nvPr/>
        </p:nvSpPr>
        <p:spPr>
          <a:xfrm>
            <a:off x="6122822"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Profile</a:t>
            </a:r>
          </a:p>
        </p:txBody>
      </p:sp>
      <p:sp>
        <p:nvSpPr>
          <p:cNvPr id="28" name="Rounded Rectangle 27"/>
          <p:cNvSpPr/>
          <p:nvPr/>
        </p:nvSpPr>
        <p:spPr>
          <a:xfrm>
            <a:off x="6122822"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Notification</a:t>
            </a:r>
          </a:p>
        </p:txBody>
      </p:sp>
      <p:sp>
        <p:nvSpPr>
          <p:cNvPr id="29" name="Rounded Rectangle 28"/>
          <p:cNvSpPr/>
          <p:nvPr/>
        </p:nvSpPr>
        <p:spPr>
          <a:xfrm>
            <a:off x="6122822"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30" name="Rounded Rectangle 29"/>
          <p:cNvSpPr/>
          <p:nvPr/>
        </p:nvSpPr>
        <p:spPr>
          <a:xfrm>
            <a:off x="6122822"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31" name="Rounded Rectangle 30"/>
          <p:cNvSpPr/>
          <p:nvPr/>
        </p:nvSpPr>
        <p:spPr>
          <a:xfrm>
            <a:off x="3160166" y="6912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32" name="Rounded Rectangle 31"/>
          <p:cNvSpPr/>
          <p:nvPr/>
        </p:nvSpPr>
        <p:spPr>
          <a:xfrm>
            <a:off x="197510"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33" name="Rounded Rectangle 32"/>
          <p:cNvSpPr/>
          <p:nvPr/>
        </p:nvSpPr>
        <p:spPr>
          <a:xfrm>
            <a:off x="98755"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Group</a:t>
            </a:r>
          </a:p>
        </p:txBody>
      </p:sp>
      <p:sp>
        <p:nvSpPr>
          <p:cNvPr id="34" name="Rounded Rectangle 33"/>
          <p:cNvSpPr/>
          <p:nvPr/>
        </p:nvSpPr>
        <p:spPr>
          <a:xfrm>
            <a:off x="6122822" y="38514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Price Dimesions</a:t>
            </a:r>
          </a:p>
        </p:txBody>
      </p:sp>
      <p:sp>
        <p:nvSpPr>
          <p:cNvPr id="35" name="Rounded Rectangle 34"/>
          <p:cNvSpPr/>
          <p:nvPr/>
        </p:nvSpPr>
        <p:spPr>
          <a:xfrm>
            <a:off x="6122822" y="4345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Price Rule</a:t>
            </a:r>
          </a:p>
        </p:txBody>
      </p:sp>
      <p:sp>
        <p:nvSpPr>
          <p:cNvPr id="36" name="Rounded Rectangle 35"/>
          <p:cNvSpPr/>
          <p:nvPr/>
        </p:nvSpPr>
        <p:spPr>
          <a:xfrm>
            <a:off x="6122822"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Sell Price</a:t>
            </a:r>
          </a:p>
        </p:txBody>
      </p:sp>
      <p:sp>
        <p:nvSpPr>
          <p:cNvPr id="37" name="Rounded Rectangle 36"/>
          <p:cNvSpPr/>
          <p:nvPr/>
        </p:nvSpPr>
        <p:spPr>
          <a:xfrm>
            <a:off x="98755"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a:t>
            </a:r>
          </a:p>
        </p:txBody>
      </p:sp>
      <p:sp>
        <p:nvSpPr>
          <p:cNvPr id="38" name="Rounded Rectangle 37"/>
          <p:cNvSpPr/>
          <p:nvPr/>
        </p:nvSpPr>
        <p:spPr>
          <a:xfrm>
            <a:off x="98755" y="42958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Options </a:t>
            </a:r>
          </a:p>
        </p:txBody>
      </p:sp>
      <p:sp>
        <p:nvSpPr>
          <p:cNvPr id="39" name="Rounded Rectangle 38"/>
          <p:cNvSpPr/>
          <p:nvPr/>
        </p:nvSpPr>
        <p:spPr>
          <a:xfrm>
            <a:off x="8789212"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a:t>
            </a:r>
          </a:p>
        </p:txBody>
      </p:sp>
      <p:sp>
        <p:nvSpPr>
          <p:cNvPr id="40" name="Rounded Rectangle 39"/>
          <p:cNvSpPr/>
          <p:nvPr/>
        </p:nvSpPr>
        <p:spPr>
          <a:xfrm>
            <a:off x="3160166" y="182697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41" name="Rounded Rectangle 40"/>
          <p:cNvSpPr/>
          <p:nvPr/>
        </p:nvSpPr>
        <p:spPr>
          <a:xfrm>
            <a:off x="3160166"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42" name="Rounded Rectangle 41"/>
          <p:cNvSpPr/>
          <p:nvPr/>
        </p:nvSpPr>
        <p:spPr>
          <a:xfrm>
            <a:off x="3160166" y="40983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Credential</a:t>
            </a:r>
          </a:p>
        </p:txBody>
      </p:sp>
      <p:sp>
        <p:nvSpPr>
          <p:cNvPr id="43" name="Rounded Rectangle 42"/>
          <p:cNvSpPr/>
          <p:nvPr/>
        </p:nvSpPr>
        <p:spPr>
          <a:xfrm>
            <a:off x="3160166"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Transaction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Roadmap</a:t>
            </a:r>
          </a:p>
        </p:txBody>
      </p:sp>
      <p:sp>
        <p:nvSpPr>
          <p:cNvPr id="3" name="Rounded Rectangle 2"/>
          <p:cNvSpPr/>
          <p:nvPr/>
        </p:nvSpPr>
        <p:spPr>
          <a:xfrm>
            <a:off x="197510"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Plateau A </a:t>
            </a:r>
          </a:p>
        </p:txBody>
      </p:sp>
      <p:sp>
        <p:nvSpPr>
          <p:cNvPr id="4" name="Rounded Rectangle 3"/>
          <p:cNvSpPr/>
          <p:nvPr/>
        </p:nvSpPr>
        <p:spPr>
          <a:xfrm>
            <a:off x="6517843"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Plateau B </a:t>
            </a:r>
          </a:p>
        </p:txBody>
      </p:sp>
      <p:sp>
        <p:nvSpPr>
          <p:cNvPr id="5" name="Rounded Rectangle 4"/>
          <p:cNvSpPr/>
          <p:nvPr/>
        </p:nvSpPr>
        <p:spPr>
          <a:xfrm>
            <a:off x="9480499"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Plateau C </a:t>
            </a:r>
          </a:p>
        </p:txBody>
      </p:sp>
      <p:sp>
        <p:nvSpPr>
          <p:cNvPr id="6" name="Rounded Rectangle 5"/>
          <p:cNvSpPr/>
          <p:nvPr/>
        </p:nvSpPr>
        <p:spPr>
          <a:xfrm>
            <a:off x="12640665"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Plateau D </a:t>
            </a:r>
          </a:p>
        </p:txBody>
      </p:sp>
      <p:sp>
        <p:nvSpPr>
          <p:cNvPr id="7" name="Rounded Rectangle 6"/>
          <p:cNvSpPr/>
          <p:nvPr/>
        </p:nvSpPr>
        <p:spPr>
          <a:xfrm>
            <a:off x="10369296"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Marketing Communication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Stakeholders</a:t>
            </a:r>
          </a:p>
        </p:txBody>
      </p:sp>
      <p:sp>
        <p:nvSpPr>
          <p:cNvPr id="3" name="Rounded Rectangle 2"/>
          <p:cNvSpPr/>
          <p:nvPr/>
        </p:nvSpPr>
        <p:spPr>
          <a:xfrm>
            <a:off x="2617012"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WDPRO Technical Team </a:t>
            </a:r>
          </a:p>
        </p:txBody>
      </p:sp>
      <p:sp>
        <p:nvSpPr>
          <p:cNvPr id="4" name="Rounded Rectangle 3"/>
          <p:cNvSpPr/>
          <p:nvPr/>
        </p:nvSpPr>
        <p:spPr>
          <a:xfrm>
            <a:off x="3793845"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WDPRO Business Team </a:t>
            </a:r>
          </a:p>
        </p:txBody>
      </p:sp>
      <p:sp>
        <p:nvSpPr>
          <p:cNvPr id="5" name="Rounded Rectangle 4"/>
          <p:cNvSpPr/>
          <p:nvPr/>
        </p:nvSpPr>
        <p:spPr>
          <a:xfrm>
            <a:off x="8838590"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OneView Team </a:t>
            </a:r>
          </a:p>
        </p:txBody>
      </p:sp>
      <p:sp>
        <p:nvSpPr>
          <p:cNvPr id="6" name="Rounded Rectangle 5"/>
          <p:cNvSpPr/>
          <p:nvPr/>
        </p:nvSpPr>
        <p:spPr>
          <a:xfrm>
            <a:off x="4690872"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Team </a:t>
            </a:r>
          </a:p>
        </p:txBody>
      </p:sp>
      <p:sp>
        <p:nvSpPr>
          <p:cNvPr id="7" name="Rounded Rectangle 6"/>
          <p:cNvSpPr/>
          <p:nvPr/>
        </p:nvSpPr>
        <p:spPr>
          <a:xfrm>
            <a:off x="6172200"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 Team </a:t>
            </a:r>
          </a:p>
        </p:txBody>
      </p:sp>
      <p:sp>
        <p:nvSpPr>
          <p:cNvPr id="8" name="Rounded Rectangle 7"/>
          <p:cNvSpPr/>
          <p:nvPr/>
        </p:nvSpPr>
        <p:spPr>
          <a:xfrm>
            <a:off x="6419088" y="45756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Information Architecture </a:t>
            </a:r>
          </a:p>
        </p:txBody>
      </p:sp>
      <p:sp>
        <p:nvSpPr>
          <p:cNvPr id="9" name="Rounded Rectangle 8"/>
          <p:cNvSpPr/>
          <p:nvPr/>
        </p:nvSpPr>
        <p:spPr>
          <a:xfrm>
            <a:off x="9949586"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Recommender Team </a:t>
            </a:r>
          </a:p>
        </p:txBody>
      </p:sp>
      <p:sp>
        <p:nvSpPr>
          <p:cNvPr id="10" name="Rounded Rectangle 9"/>
          <p:cNvSpPr/>
          <p:nvPr/>
        </p:nvSpPr>
        <p:spPr>
          <a:xfrm>
            <a:off x="10706709"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PCS Team </a:t>
            </a:r>
          </a:p>
        </p:txBody>
      </p:sp>
      <p:sp>
        <p:nvSpPr>
          <p:cNvPr id="11" name="Rounded Rectangle 10"/>
          <p:cNvSpPr/>
          <p:nvPr/>
        </p:nvSpPr>
        <p:spPr>
          <a:xfrm>
            <a:off x="1283817"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PVS/PMA Team </a:t>
            </a:r>
          </a:p>
        </p:txBody>
      </p:sp>
      <p:sp>
        <p:nvSpPr>
          <p:cNvPr id="12" name="Rounded Rectangle 11"/>
          <p:cNvSpPr/>
          <p:nvPr/>
        </p:nvSpPr>
        <p:spPr>
          <a:xfrm>
            <a:off x="6954012" y="36868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Solution Engineering </a:t>
            </a:r>
          </a:p>
        </p:txBody>
      </p:sp>
      <p:sp>
        <p:nvSpPr>
          <p:cNvPr id="13" name="Rounded Rectangle 12"/>
          <p:cNvSpPr/>
          <p:nvPr/>
        </p:nvSpPr>
        <p:spPr>
          <a:xfrm>
            <a:off x="7702905" y="45756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Infrastructure </a:t>
            </a:r>
          </a:p>
        </p:txBody>
      </p:sp>
      <p:sp>
        <p:nvSpPr>
          <p:cNvPr id="14" name="Rounded Rectangle 13"/>
          <p:cNvSpPr/>
          <p:nvPr/>
        </p:nvSpPr>
        <p:spPr>
          <a:xfrm>
            <a:off x="12591288"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DTSS </a:t>
            </a:r>
          </a:p>
        </p:txBody>
      </p:sp>
      <p:sp>
        <p:nvSpPr>
          <p:cNvPr id="15" name="Rounded Rectangle 14"/>
          <p:cNvSpPr/>
          <p:nvPr/>
        </p:nvSpPr>
        <p:spPr>
          <a:xfrm>
            <a:off x="16434511"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Online DTS </a:t>
            </a:r>
          </a:p>
        </p:txBody>
      </p:sp>
      <p:sp>
        <p:nvSpPr>
          <p:cNvPr id="16" name="Rounded Rectangle 15"/>
          <p:cNvSpPr/>
          <p:nvPr/>
        </p:nvSpPr>
        <p:spPr>
          <a:xfrm>
            <a:off x="12591288"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GoReg </a:t>
            </a:r>
          </a:p>
        </p:txBody>
      </p:sp>
      <p:sp>
        <p:nvSpPr>
          <p:cNvPr id="17" name="Rounded Rectangle 16"/>
          <p:cNvSpPr/>
          <p:nvPr/>
        </p:nvSpPr>
        <p:spPr>
          <a:xfrm>
            <a:off x="11307470"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PCS </a:t>
            </a:r>
          </a:p>
        </p:txBody>
      </p:sp>
      <p:sp>
        <p:nvSpPr>
          <p:cNvPr id="18" name="Rounded Rectangle 17"/>
          <p:cNvSpPr/>
          <p:nvPr/>
        </p:nvSpPr>
        <p:spPr>
          <a:xfrm>
            <a:off x="15150693"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Arvato Services France (ASF) </a:t>
            </a:r>
          </a:p>
        </p:txBody>
      </p:sp>
      <p:sp>
        <p:nvSpPr>
          <p:cNvPr id="19" name="Rounded Rectangle 18"/>
          <p:cNvSpPr/>
          <p:nvPr/>
        </p:nvSpPr>
        <p:spPr>
          <a:xfrm>
            <a:off x="15150693"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DLP Marketing Team </a:t>
            </a:r>
          </a:p>
        </p:txBody>
      </p:sp>
      <p:sp>
        <p:nvSpPr>
          <p:cNvPr id="20" name="Rounded Rectangle 19"/>
          <p:cNvSpPr/>
          <p:nvPr/>
        </p:nvSpPr>
        <p:spPr>
          <a:xfrm>
            <a:off x="13965631"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DLP CMS Team </a:t>
            </a:r>
          </a:p>
        </p:txBody>
      </p:sp>
      <p:sp>
        <p:nvSpPr>
          <p:cNvPr id="21" name="Rounded Rectangle 20"/>
          <p:cNvSpPr/>
          <p:nvPr/>
        </p:nvSpPr>
        <p:spPr>
          <a:xfrm>
            <a:off x="7554772"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DLP CRS Team </a:t>
            </a:r>
          </a:p>
        </p:txBody>
      </p:sp>
      <p:sp>
        <p:nvSpPr>
          <p:cNvPr id="22" name="Rounded Rectangle 21"/>
          <p:cNvSpPr/>
          <p:nvPr/>
        </p:nvSpPr>
        <p:spPr>
          <a:xfrm>
            <a:off x="11891772"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DLP PCS Team </a:t>
            </a:r>
          </a:p>
        </p:txBody>
      </p:sp>
      <p:sp>
        <p:nvSpPr>
          <p:cNvPr id="23" name="Rounded Rectangle 22"/>
          <p:cNvSpPr/>
          <p:nvPr/>
        </p:nvSpPr>
        <p:spPr>
          <a:xfrm>
            <a:off x="534924"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a:t>
            </a:r>
          </a:p>
        </p:txBody>
      </p:sp>
      <p:sp>
        <p:nvSpPr>
          <p:cNvPr id="24" name="Rounded Rectangle 23"/>
          <p:cNvSpPr/>
          <p:nvPr/>
        </p:nvSpPr>
        <p:spPr>
          <a:xfrm>
            <a:off x="1917496"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PVS </a:t>
            </a:r>
          </a:p>
        </p:txBody>
      </p:sp>
      <p:sp>
        <p:nvSpPr>
          <p:cNvPr id="25" name="Rounded Rectangle 24"/>
          <p:cNvSpPr/>
          <p:nvPr/>
        </p:nvSpPr>
        <p:spPr>
          <a:xfrm>
            <a:off x="4690872"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26" name="Rounded Rectangle 25"/>
          <p:cNvSpPr/>
          <p:nvPr/>
        </p:nvSpPr>
        <p:spPr>
          <a:xfrm>
            <a:off x="8830360"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OneView </a:t>
            </a:r>
          </a:p>
        </p:txBody>
      </p:sp>
      <p:sp>
        <p:nvSpPr>
          <p:cNvPr id="27" name="Rounded Rectangle 26"/>
          <p:cNvSpPr/>
          <p:nvPr/>
        </p:nvSpPr>
        <p:spPr>
          <a:xfrm>
            <a:off x="7554772"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Accovia / Logitours</a:t>
            </a:r>
          </a:p>
        </p:txBody>
      </p:sp>
      <p:sp>
        <p:nvSpPr>
          <p:cNvPr id="28" name="Rounded Rectangle 27"/>
          <p:cNvSpPr/>
          <p:nvPr/>
        </p:nvSpPr>
        <p:spPr>
          <a:xfrm>
            <a:off x="6172200"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29" name="Rounded Rectangle 28"/>
          <p:cNvSpPr/>
          <p:nvPr/>
        </p:nvSpPr>
        <p:spPr>
          <a:xfrm>
            <a:off x="3357676"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30" name="Rounded Rectangle 29"/>
          <p:cNvSpPr/>
          <p:nvPr/>
        </p:nvSpPr>
        <p:spPr>
          <a:xfrm>
            <a:off x="10015423"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Recommender </a:t>
            </a:r>
          </a:p>
        </p:txBody>
      </p:sp>
      <p:sp>
        <p:nvSpPr>
          <p:cNvPr id="31" name="Rounded Rectangle 30"/>
          <p:cNvSpPr/>
          <p:nvPr/>
        </p:nvSpPr>
        <p:spPr>
          <a:xfrm>
            <a:off x="16434511"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Demand Tracking Services (DTS)</a:t>
            </a:r>
          </a:p>
        </p:txBody>
      </p:sp>
      <p:sp>
        <p:nvSpPr>
          <p:cNvPr id="32" name="Rounded Rectangle 31"/>
          <p:cNvSpPr/>
          <p:nvPr/>
        </p:nvSpPr>
        <p:spPr>
          <a:xfrm>
            <a:off x="13965631" y="21067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CMS (Tridion)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Uploaded Entities</a:t>
            </a:r>
          </a:p>
        </p:txBody>
      </p:sp>
      <p:sp>
        <p:nvSpPr>
          <p:cNvPr id="3" name="Rounded Rectangle 2"/>
          <p:cNvSpPr/>
          <p:nvPr/>
        </p:nvSpPr>
        <p:spPr>
          <a:xfrm>
            <a:off x="493776"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a:t>
            </a:r>
          </a:p>
        </p:txBody>
      </p:sp>
      <p:sp>
        <p:nvSpPr>
          <p:cNvPr id="4" name="Rounded Rectangle 3"/>
          <p:cNvSpPr/>
          <p:nvPr/>
        </p:nvSpPr>
        <p:spPr>
          <a:xfrm>
            <a:off x="3160166"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Assets</a:t>
            </a:r>
          </a:p>
        </p:txBody>
      </p:sp>
      <p:sp>
        <p:nvSpPr>
          <p:cNvPr id="5" name="Rounded Rectangle 4"/>
          <p:cNvSpPr/>
          <p:nvPr/>
        </p:nvSpPr>
        <p:spPr>
          <a:xfrm>
            <a:off x="1876348"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Commission</a:t>
            </a:r>
          </a:p>
        </p:txBody>
      </p:sp>
      <p:sp>
        <p:nvSpPr>
          <p:cNvPr id="6" name="Rounded Rectangle 5"/>
          <p:cNvSpPr/>
          <p:nvPr/>
        </p:nvSpPr>
        <p:spPr>
          <a:xfrm>
            <a:off x="493776"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Communication</a:t>
            </a:r>
          </a:p>
        </p:txBody>
      </p:sp>
      <p:sp>
        <p:nvSpPr>
          <p:cNvPr id="7" name="Rounded Rectangle 6"/>
          <p:cNvSpPr/>
          <p:nvPr/>
        </p:nvSpPr>
        <p:spPr>
          <a:xfrm>
            <a:off x="493776"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Customer Communication</a:t>
            </a:r>
          </a:p>
        </p:txBody>
      </p:sp>
      <p:sp>
        <p:nvSpPr>
          <p:cNvPr id="8" name="Rounded Rectangle 7"/>
          <p:cNvSpPr/>
          <p:nvPr/>
        </p:nvSpPr>
        <p:spPr>
          <a:xfrm>
            <a:off x="4937760"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Fulfillment</a:t>
            </a:r>
          </a:p>
        </p:txBody>
      </p:sp>
      <p:sp>
        <p:nvSpPr>
          <p:cNvPr id="9" name="Rounded Rectangle 8"/>
          <p:cNvSpPr/>
          <p:nvPr/>
        </p:nvSpPr>
        <p:spPr>
          <a:xfrm>
            <a:off x="493776"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Communication Services</a:t>
            </a:r>
          </a:p>
        </p:txBody>
      </p:sp>
      <p:sp>
        <p:nvSpPr>
          <p:cNvPr id="10" name="Rounded Rectangle 9"/>
          <p:cNvSpPr/>
          <p:nvPr/>
        </p:nvSpPr>
        <p:spPr>
          <a:xfrm>
            <a:off x="493776"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Information Management</a:t>
            </a:r>
          </a:p>
        </p:txBody>
      </p:sp>
      <p:sp>
        <p:nvSpPr>
          <p:cNvPr id="11" name="Rounded Rectangle 10"/>
          <p:cNvSpPr/>
          <p:nvPr/>
        </p:nvSpPr>
        <p:spPr>
          <a:xfrm>
            <a:off x="3160166"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12" name="Rounded Rectangle 11"/>
          <p:cNvSpPr/>
          <p:nvPr/>
        </p:nvSpPr>
        <p:spPr>
          <a:xfrm>
            <a:off x="1876348"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Group</a:t>
            </a:r>
          </a:p>
        </p:txBody>
      </p:sp>
      <p:sp>
        <p:nvSpPr>
          <p:cNvPr id="13" name="Rounded Rectangle 12"/>
          <p:cNvSpPr/>
          <p:nvPr/>
        </p:nvSpPr>
        <p:spPr>
          <a:xfrm>
            <a:off x="3160166"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14" name="Rounded Rectangle 13"/>
          <p:cNvSpPr/>
          <p:nvPr/>
        </p:nvSpPr>
        <p:spPr>
          <a:xfrm>
            <a:off x="1876348"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15" name="Rounded Rectangle 14"/>
          <p:cNvSpPr/>
          <p:nvPr/>
        </p:nvSpPr>
        <p:spPr>
          <a:xfrm>
            <a:off x="3160166"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Pricing</a:t>
            </a:r>
          </a:p>
        </p:txBody>
      </p:sp>
      <p:sp>
        <p:nvSpPr>
          <p:cNvPr id="16" name="Rounded Rectangle 15"/>
          <p:cNvSpPr/>
          <p:nvPr/>
        </p:nvSpPr>
        <p:spPr>
          <a:xfrm>
            <a:off x="3160166" y="39502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a:t>
            </a:r>
          </a:p>
        </p:txBody>
      </p:sp>
      <p:sp>
        <p:nvSpPr>
          <p:cNvPr id="17" name="Rounded Rectangle 16"/>
          <p:cNvSpPr/>
          <p:nvPr/>
        </p:nvSpPr>
        <p:spPr>
          <a:xfrm>
            <a:off x="3160166"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Definition</a:t>
            </a:r>
          </a:p>
        </p:txBody>
      </p:sp>
      <p:sp>
        <p:nvSpPr>
          <p:cNvPr id="18" name="Rounded Rectangle 17"/>
          <p:cNvSpPr/>
          <p:nvPr/>
        </p:nvSpPr>
        <p:spPr>
          <a:xfrm>
            <a:off x="3160166" y="52340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Operations</a:t>
            </a:r>
          </a:p>
        </p:txBody>
      </p:sp>
      <p:sp>
        <p:nvSpPr>
          <p:cNvPr id="19" name="Rounded Rectangle 18"/>
          <p:cNvSpPr/>
          <p:nvPr/>
        </p:nvSpPr>
        <p:spPr>
          <a:xfrm>
            <a:off x="4937760" y="34070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Pricing</a:t>
            </a:r>
          </a:p>
        </p:txBody>
      </p:sp>
      <p:sp>
        <p:nvSpPr>
          <p:cNvPr id="20" name="Rounded Rectangle 19"/>
          <p:cNvSpPr/>
          <p:nvPr/>
        </p:nvSpPr>
        <p:spPr>
          <a:xfrm>
            <a:off x="7999171"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Reporting</a:t>
            </a:r>
          </a:p>
        </p:txBody>
      </p:sp>
      <p:sp>
        <p:nvSpPr>
          <p:cNvPr id="21" name="Rounded Rectangle 20"/>
          <p:cNvSpPr/>
          <p:nvPr/>
        </p:nvSpPr>
        <p:spPr>
          <a:xfrm>
            <a:off x="6419088"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Management</a:t>
            </a:r>
          </a:p>
        </p:txBody>
      </p:sp>
      <p:sp>
        <p:nvSpPr>
          <p:cNvPr id="22" name="Rounded Rectangle 21"/>
          <p:cNvSpPr/>
          <p:nvPr/>
        </p:nvSpPr>
        <p:spPr>
          <a:xfrm>
            <a:off x="6419088"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 Management</a:t>
            </a:r>
          </a:p>
        </p:txBody>
      </p:sp>
      <p:sp>
        <p:nvSpPr>
          <p:cNvPr id="23" name="Rounded Rectangle 22"/>
          <p:cNvSpPr/>
          <p:nvPr/>
        </p:nvSpPr>
        <p:spPr>
          <a:xfrm>
            <a:off x="7999171"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Security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WDW Subject Areas</a:t>
            </a:r>
          </a:p>
        </p:txBody>
      </p:sp>
      <p:sp>
        <p:nvSpPr>
          <p:cNvPr id="3" name="Rounded Rectangle 2"/>
          <p:cNvSpPr/>
          <p:nvPr/>
        </p:nvSpPr>
        <p:spPr>
          <a:xfrm>
            <a:off x="197510"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Subject Areas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Payment BELA</a:t>
            </a:r>
          </a:p>
        </p:txBody>
      </p:sp>
      <p:sp>
        <p:nvSpPr>
          <p:cNvPr id="3" name="Rounded Rectangle 2"/>
          <p:cNvSpPr/>
          <p:nvPr/>
        </p:nvSpPr>
        <p:spPr>
          <a:xfrm>
            <a:off x="4345228"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Apply Payment</a:t>
            </a:r>
          </a:p>
        </p:txBody>
      </p:sp>
      <p:sp>
        <p:nvSpPr>
          <p:cNvPr id="4" name="Rounded Rectangle 3"/>
          <p:cNvSpPr/>
          <p:nvPr/>
        </p:nvSpPr>
        <p:spPr>
          <a:xfrm>
            <a:off x="1975104"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Authenticate Payment </a:t>
            </a:r>
          </a:p>
        </p:txBody>
      </p:sp>
      <p:sp>
        <p:nvSpPr>
          <p:cNvPr id="5" name="Rounded Rectangle 4"/>
          <p:cNvSpPr/>
          <p:nvPr/>
        </p:nvSpPr>
        <p:spPr>
          <a:xfrm>
            <a:off x="3160166"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Authorize Payment </a:t>
            </a:r>
          </a:p>
        </p:txBody>
      </p:sp>
      <p:sp>
        <p:nvSpPr>
          <p:cNvPr id="6" name="Rounded Rectangle 5"/>
          <p:cNvSpPr/>
          <p:nvPr/>
        </p:nvSpPr>
        <p:spPr>
          <a:xfrm>
            <a:off x="790041"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Payment</a:t>
            </a:r>
          </a:p>
        </p:txBody>
      </p:sp>
      <p:sp>
        <p:nvSpPr>
          <p:cNvPr id="7" name="Rounded Rectangle 6"/>
          <p:cNvSpPr/>
          <p:nvPr/>
        </p:nvSpPr>
        <p:spPr>
          <a:xfrm>
            <a:off x="5530291"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Payments</a:t>
            </a:r>
          </a:p>
        </p:txBody>
      </p:sp>
      <p:sp>
        <p:nvSpPr>
          <p:cNvPr id="8" name="Rounded Rectangle 7"/>
          <p:cNvSpPr/>
          <p:nvPr/>
        </p:nvSpPr>
        <p:spPr>
          <a:xfrm>
            <a:off x="7900416"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Credit Payment</a:t>
            </a:r>
          </a:p>
        </p:txBody>
      </p:sp>
      <p:sp>
        <p:nvSpPr>
          <p:cNvPr id="9" name="Rounded Rectangle 8"/>
          <p:cNvSpPr/>
          <p:nvPr/>
        </p:nvSpPr>
        <p:spPr>
          <a:xfrm>
            <a:off x="7900416"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Refund Payment</a:t>
            </a:r>
          </a:p>
        </p:txBody>
      </p:sp>
      <p:sp>
        <p:nvSpPr>
          <p:cNvPr id="10" name="Rounded Rectangle 9"/>
          <p:cNvSpPr/>
          <p:nvPr/>
        </p:nvSpPr>
        <p:spPr>
          <a:xfrm>
            <a:off x="6715353"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Payments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Entities (BELA)</a:t>
            </a:r>
          </a:p>
        </p:txBody>
      </p:sp>
      <p:sp>
        <p:nvSpPr>
          <p:cNvPr id="3" name="Rounded Rectangle 2"/>
          <p:cNvSpPr/>
          <p:nvPr/>
        </p:nvSpPr>
        <p:spPr>
          <a:xfrm>
            <a:off x="12936931" y="8805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4" name="Rounded Rectangle 3"/>
          <p:cNvSpPr/>
          <p:nvPr/>
        </p:nvSpPr>
        <p:spPr>
          <a:xfrm>
            <a:off x="9332366" y="51352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5" name="Rounded Rectangle 4"/>
          <p:cNvSpPr/>
          <p:nvPr/>
        </p:nvSpPr>
        <p:spPr>
          <a:xfrm>
            <a:off x="9332366" y="60652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Transaction</a:t>
            </a:r>
          </a:p>
        </p:txBody>
      </p:sp>
      <p:sp>
        <p:nvSpPr>
          <p:cNvPr id="6" name="Rounded Rectangle 5"/>
          <p:cNvSpPr/>
          <p:nvPr/>
        </p:nvSpPr>
        <p:spPr>
          <a:xfrm>
            <a:off x="6772960" y="665774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Journal</a:t>
            </a:r>
          </a:p>
        </p:txBody>
      </p:sp>
      <p:sp>
        <p:nvSpPr>
          <p:cNvPr id="7" name="Rounded Rectangle 6"/>
          <p:cNvSpPr/>
          <p:nvPr/>
        </p:nvSpPr>
        <p:spPr>
          <a:xfrm>
            <a:off x="6772960" y="72667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General Ledger</a:t>
            </a:r>
          </a:p>
        </p:txBody>
      </p:sp>
      <p:sp>
        <p:nvSpPr>
          <p:cNvPr id="8" name="Rounded Rectangle 7"/>
          <p:cNvSpPr/>
          <p:nvPr/>
        </p:nvSpPr>
        <p:spPr>
          <a:xfrm>
            <a:off x="9875520"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Package</a:t>
            </a:r>
          </a:p>
        </p:txBody>
      </p:sp>
      <p:sp>
        <p:nvSpPr>
          <p:cNvPr id="9" name="Rounded Rectangle 8"/>
          <p:cNvSpPr/>
          <p:nvPr/>
        </p:nvSpPr>
        <p:spPr>
          <a:xfrm>
            <a:off x="8797442" y="24195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Sell Price</a:t>
            </a:r>
          </a:p>
        </p:txBody>
      </p:sp>
      <p:sp>
        <p:nvSpPr>
          <p:cNvPr id="10" name="Rounded Rectangle 9"/>
          <p:cNvSpPr/>
          <p:nvPr/>
        </p:nvSpPr>
        <p:spPr>
          <a:xfrm>
            <a:off x="9579254"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Price Dimesions</a:t>
            </a:r>
          </a:p>
        </p:txBody>
      </p:sp>
      <p:sp>
        <p:nvSpPr>
          <p:cNvPr id="11" name="Rounded Rectangle 10"/>
          <p:cNvSpPr/>
          <p:nvPr/>
        </p:nvSpPr>
        <p:spPr>
          <a:xfrm>
            <a:off x="10089489" y="67153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Document</a:t>
            </a:r>
          </a:p>
        </p:txBody>
      </p:sp>
      <p:sp>
        <p:nvSpPr>
          <p:cNvPr id="12" name="Rounded Rectangle 11"/>
          <p:cNvSpPr/>
          <p:nvPr/>
        </p:nvSpPr>
        <p:spPr>
          <a:xfrm>
            <a:off x="7546543" y="24195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Rule</a:t>
            </a:r>
          </a:p>
        </p:txBody>
      </p:sp>
      <p:sp>
        <p:nvSpPr>
          <p:cNvPr id="13" name="Rounded Rectangle 12"/>
          <p:cNvSpPr/>
          <p:nvPr/>
        </p:nvSpPr>
        <p:spPr>
          <a:xfrm>
            <a:off x="8525865"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Price Rule</a:t>
            </a:r>
          </a:p>
        </p:txBody>
      </p:sp>
      <p:sp>
        <p:nvSpPr>
          <p:cNvPr id="14" name="Rounded Rectangle 13"/>
          <p:cNvSpPr/>
          <p:nvPr/>
        </p:nvSpPr>
        <p:spPr>
          <a:xfrm>
            <a:off x="6320332"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Contract Price Rule</a:t>
            </a:r>
          </a:p>
        </p:txBody>
      </p:sp>
      <p:sp>
        <p:nvSpPr>
          <p:cNvPr id="15" name="Rounded Rectangle 14"/>
          <p:cNvSpPr/>
          <p:nvPr/>
        </p:nvSpPr>
        <p:spPr>
          <a:xfrm>
            <a:off x="10673791" y="61310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Document</a:t>
            </a:r>
          </a:p>
        </p:txBody>
      </p:sp>
      <p:sp>
        <p:nvSpPr>
          <p:cNvPr id="16" name="Rounded Rectangle 15"/>
          <p:cNvSpPr/>
          <p:nvPr/>
        </p:nvSpPr>
        <p:spPr>
          <a:xfrm>
            <a:off x="11175796" y="67153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Voucher Document</a:t>
            </a:r>
          </a:p>
        </p:txBody>
      </p:sp>
      <p:sp>
        <p:nvSpPr>
          <p:cNvPr id="17" name="Rounded Rectangle 16"/>
          <p:cNvSpPr/>
          <p:nvPr/>
        </p:nvSpPr>
        <p:spPr>
          <a:xfrm>
            <a:off x="5250484"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Contract Rule</a:t>
            </a:r>
          </a:p>
        </p:txBody>
      </p:sp>
      <p:sp>
        <p:nvSpPr>
          <p:cNvPr id="18" name="Rounded Rectangle 17"/>
          <p:cNvSpPr/>
          <p:nvPr/>
        </p:nvSpPr>
        <p:spPr>
          <a:xfrm>
            <a:off x="1283817"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19" name="Rounded Rectangle 18"/>
          <p:cNvSpPr/>
          <p:nvPr/>
        </p:nvSpPr>
        <p:spPr>
          <a:xfrm>
            <a:off x="4839004"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Contract</a:t>
            </a:r>
          </a:p>
        </p:txBody>
      </p:sp>
      <p:sp>
        <p:nvSpPr>
          <p:cNvPr id="20" name="Rounded Rectangle 19"/>
          <p:cNvSpPr/>
          <p:nvPr/>
        </p:nvSpPr>
        <p:spPr>
          <a:xfrm>
            <a:off x="1777593"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Commission</a:t>
            </a:r>
          </a:p>
        </p:txBody>
      </p:sp>
      <p:sp>
        <p:nvSpPr>
          <p:cNvPr id="21" name="Rounded Rectangle 20"/>
          <p:cNvSpPr/>
          <p:nvPr/>
        </p:nvSpPr>
        <p:spPr>
          <a:xfrm>
            <a:off x="7365492"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Combinability Rule</a:t>
            </a:r>
          </a:p>
        </p:txBody>
      </p:sp>
      <p:sp>
        <p:nvSpPr>
          <p:cNvPr id="22" name="Rounded Rectangle 21"/>
          <p:cNvSpPr/>
          <p:nvPr/>
        </p:nvSpPr>
        <p:spPr>
          <a:xfrm>
            <a:off x="7554772"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23" name="Rounded Rectangle 22"/>
          <p:cNvSpPr/>
          <p:nvPr/>
        </p:nvSpPr>
        <p:spPr>
          <a:xfrm>
            <a:off x="798271"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Profile</a:t>
            </a:r>
          </a:p>
        </p:txBody>
      </p:sp>
      <p:sp>
        <p:nvSpPr>
          <p:cNvPr id="24" name="Rounded Rectangle 23"/>
          <p:cNvSpPr/>
          <p:nvPr/>
        </p:nvSpPr>
        <p:spPr>
          <a:xfrm>
            <a:off x="5744260"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25" name="Rounded Rectangle 24"/>
          <p:cNvSpPr/>
          <p:nvPr/>
        </p:nvSpPr>
        <p:spPr>
          <a:xfrm>
            <a:off x="4501591" y="40983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a:t>
            </a:r>
          </a:p>
        </p:txBody>
      </p:sp>
      <p:sp>
        <p:nvSpPr>
          <p:cNvPr id="26" name="Rounded Rectangle 25"/>
          <p:cNvSpPr/>
          <p:nvPr/>
        </p:nvSpPr>
        <p:spPr>
          <a:xfrm>
            <a:off x="8698687" y="40983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Channel</a:t>
            </a:r>
          </a:p>
        </p:txBody>
      </p:sp>
      <p:sp>
        <p:nvSpPr>
          <p:cNvPr id="27" name="Rounded Rectangle 26"/>
          <p:cNvSpPr/>
          <p:nvPr/>
        </p:nvSpPr>
        <p:spPr>
          <a:xfrm>
            <a:off x="90525"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a:t>
            </a:r>
          </a:p>
        </p:txBody>
      </p:sp>
      <p:sp>
        <p:nvSpPr>
          <p:cNvPr id="28" name="Rounded Rectangle 27"/>
          <p:cNvSpPr/>
          <p:nvPr/>
        </p:nvSpPr>
        <p:spPr>
          <a:xfrm>
            <a:off x="1777593"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Agency</a:t>
            </a:r>
          </a:p>
        </p:txBody>
      </p:sp>
      <p:sp>
        <p:nvSpPr>
          <p:cNvPr id="29" name="Rounded Rectangle 28"/>
          <p:cNvSpPr/>
          <p:nvPr/>
        </p:nvSpPr>
        <p:spPr>
          <a:xfrm>
            <a:off x="1250899"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Trade Partner</a:t>
            </a:r>
          </a:p>
        </p:txBody>
      </p:sp>
      <p:sp>
        <p:nvSpPr>
          <p:cNvPr id="30" name="Rounded Rectangle 29"/>
          <p:cNvSpPr/>
          <p:nvPr/>
        </p:nvSpPr>
        <p:spPr>
          <a:xfrm>
            <a:off x="3061411"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a:t>
            </a:r>
          </a:p>
        </p:txBody>
      </p:sp>
      <p:sp>
        <p:nvSpPr>
          <p:cNvPr id="31" name="Rounded Rectangle 30"/>
          <p:cNvSpPr/>
          <p:nvPr/>
        </p:nvSpPr>
        <p:spPr>
          <a:xfrm>
            <a:off x="1777593" y="4361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Agent Profile</a:t>
            </a:r>
          </a:p>
        </p:txBody>
      </p:sp>
      <p:sp>
        <p:nvSpPr>
          <p:cNvPr id="32" name="Rounded Rectangle 31"/>
          <p:cNvSpPr/>
          <p:nvPr/>
        </p:nvSpPr>
        <p:spPr>
          <a:xfrm>
            <a:off x="2863900" y="4361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 Profile</a:t>
            </a:r>
          </a:p>
        </p:txBody>
      </p:sp>
      <p:sp>
        <p:nvSpPr>
          <p:cNvPr id="33" name="Rounded Rectangle 32"/>
          <p:cNvSpPr/>
          <p:nvPr/>
        </p:nvSpPr>
        <p:spPr>
          <a:xfrm>
            <a:off x="3950208" y="4361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Profile</a:t>
            </a:r>
          </a:p>
        </p:txBody>
      </p:sp>
      <p:sp>
        <p:nvSpPr>
          <p:cNvPr id="34" name="Rounded Rectangle 33"/>
          <p:cNvSpPr/>
          <p:nvPr/>
        </p:nvSpPr>
        <p:spPr>
          <a:xfrm>
            <a:off x="10377525"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a:t>
            </a:r>
          </a:p>
        </p:txBody>
      </p:sp>
      <p:sp>
        <p:nvSpPr>
          <p:cNvPr id="35" name="Rounded Rectangle 34"/>
          <p:cNvSpPr/>
          <p:nvPr/>
        </p:nvSpPr>
        <p:spPr>
          <a:xfrm>
            <a:off x="7365492"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36" name="Rounded Rectangle 35"/>
          <p:cNvSpPr/>
          <p:nvPr/>
        </p:nvSpPr>
        <p:spPr>
          <a:xfrm>
            <a:off x="4501591" y="57771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 Acount</a:t>
            </a:r>
          </a:p>
        </p:txBody>
      </p:sp>
      <p:sp>
        <p:nvSpPr>
          <p:cNvPr id="37" name="Rounded Rectangle 36"/>
          <p:cNvSpPr/>
          <p:nvPr/>
        </p:nvSpPr>
        <p:spPr>
          <a:xfrm>
            <a:off x="2328976" y="57771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Agency Account</a:t>
            </a:r>
          </a:p>
        </p:txBody>
      </p:sp>
      <p:sp>
        <p:nvSpPr>
          <p:cNvPr id="38" name="Rounded Rectangle 37"/>
          <p:cNvSpPr/>
          <p:nvPr/>
        </p:nvSpPr>
        <p:spPr>
          <a:xfrm>
            <a:off x="3407054" y="57771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 Account</a:t>
            </a:r>
          </a:p>
        </p:txBody>
      </p:sp>
      <p:sp>
        <p:nvSpPr>
          <p:cNvPr id="39" name="Rounded Rectangle 38"/>
          <p:cNvSpPr/>
          <p:nvPr/>
        </p:nvSpPr>
        <p:spPr>
          <a:xfrm>
            <a:off x="11455603"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Bid Price </a:t>
            </a:r>
          </a:p>
        </p:txBody>
      </p:sp>
      <p:sp>
        <p:nvSpPr>
          <p:cNvPr id="40" name="Rounded Rectangle 39"/>
          <p:cNvSpPr/>
          <p:nvPr/>
        </p:nvSpPr>
        <p:spPr>
          <a:xfrm>
            <a:off x="5744260" y="38020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Product</a:t>
            </a:r>
          </a:p>
        </p:txBody>
      </p:sp>
      <p:sp>
        <p:nvSpPr>
          <p:cNvPr id="41" name="Rounded Rectangle 40"/>
          <p:cNvSpPr/>
          <p:nvPr/>
        </p:nvSpPr>
        <p:spPr>
          <a:xfrm>
            <a:off x="6229807" y="24195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Buy Price</a:t>
            </a:r>
          </a:p>
        </p:txBody>
      </p:sp>
      <p:sp>
        <p:nvSpPr>
          <p:cNvPr id="42" name="Rounded Rectangle 41"/>
          <p:cNvSpPr/>
          <p:nvPr/>
        </p:nvSpPr>
        <p:spPr>
          <a:xfrm>
            <a:off x="5135270"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Options</a:t>
            </a:r>
          </a:p>
        </p:txBody>
      </p:sp>
      <p:sp>
        <p:nvSpPr>
          <p:cNvPr id="43" name="Rounded Rectangle 42"/>
          <p:cNvSpPr/>
          <p:nvPr/>
        </p:nvSpPr>
        <p:spPr>
          <a:xfrm>
            <a:off x="1382572" y="665774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Journal Account</a:t>
            </a:r>
          </a:p>
        </p:txBody>
      </p:sp>
      <p:sp>
        <p:nvSpPr>
          <p:cNvPr id="44" name="Rounded Rectangle 43"/>
          <p:cNvSpPr/>
          <p:nvPr/>
        </p:nvSpPr>
        <p:spPr>
          <a:xfrm>
            <a:off x="10196474"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AddOn</a:t>
            </a:r>
          </a:p>
        </p:txBody>
      </p:sp>
      <p:sp>
        <p:nvSpPr>
          <p:cNvPr id="45" name="Rounded Rectangle 44"/>
          <p:cNvSpPr/>
          <p:nvPr/>
        </p:nvSpPr>
        <p:spPr>
          <a:xfrm>
            <a:off x="11011204"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a:t>
            </a:r>
          </a:p>
        </p:txBody>
      </p:sp>
      <p:sp>
        <p:nvSpPr>
          <p:cNvPr id="46" name="Rounded Rectangle 45"/>
          <p:cNvSpPr/>
          <p:nvPr/>
        </p:nvSpPr>
        <p:spPr>
          <a:xfrm>
            <a:off x="11760098" y="39502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Content</a:t>
            </a:r>
          </a:p>
        </p:txBody>
      </p:sp>
      <p:sp>
        <p:nvSpPr>
          <p:cNvPr id="47" name="Rounded Rectangle 46"/>
          <p:cNvSpPr/>
          <p:nvPr/>
        </p:nvSpPr>
        <p:spPr>
          <a:xfrm>
            <a:off x="90525"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Credential</a:t>
            </a:r>
          </a:p>
        </p:txBody>
      </p:sp>
      <p:sp>
        <p:nvSpPr>
          <p:cNvPr id="48" name="Rounded Rectangle 47"/>
          <p:cNvSpPr/>
          <p:nvPr/>
        </p:nvSpPr>
        <p:spPr>
          <a:xfrm>
            <a:off x="6772960" y="60652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Journal Transaction</a:t>
            </a:r>
          </a:p>
        </p:txBody>
      </p:sp>
      <p:sp>
        <p:nvSpPr>
          <p:cNvPr id="49" name="Rounded Rectangle 48"/>
          <p:cNvSpPr/>
          <p:nvPr/>
        </p:nvSpPr>
        <p:spPr>
          <a:xfrm>
            <a:off x="691286"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Group</a:t>
            </a:r>
          </a:p>
        </p:txBody>
      </p:sp>
      <p:sp>
        <p:nvSpPr>
          <p:cNvPr id="50" name="Rounded Rectangle 49"/>
          <p:cNvSpPr/>
          <p:nvPr/>
        </p:nvSpPr>
        <p:spPr>
          <a:xfrm>
            <a:off x="8015630" y="71268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Earned Revenue Account</a:t>
            </a:r>
          </a:p>
        </p:txBody>
      </p:sp>
      <p:sp>
        <p:nvSpPr>
          <p:cNvPr id="51" name="Rounded Rectangle 50"/>
          <p:cNvSpPr/>
          <p:nvPr/>
        </p:nvSpPr>
        <p:spPr>
          <a:xfrm>
            <a:off x="5480913" y="71268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Unerarned Revenue Account</a:t>
            </a:r>
          </a:p>
        </p:txBody>
      </p:sp>
      <p:sp>
        <p:nvSpPr>
          <p:cNvPr id="52" name="Rounded Rectangle 51"/>
          <p:cNvSpPr/>
          <p:nvPr/>
        </p:nvSpPr>
        <p:spPr>
          <a:xfrm>
            <a:off x="4271162" y="72667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Account</a:t>
            </a:r>
          </a:p>
        </p:txBody>
      </p:sp>
      <p:sp>
        <p:nvSpPr>
          <p:cNvPr id="53" name="Rounded Rectangle 52"/>
          <p:cNvSpPr/>
          <p:nvPr/>
        </p:nvSpPr>
        <p:spPr>
          <a:xfrm>
            <a:off x="699516" y="4361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Group Profile</a:t>
            </a:r>
          </a:p>
        </p:txBody>
      </p:sp>
      <p:sp>
        <p:nvSpPr>
          <p:cNvPr id="54" name="Rounded Rectangle 53"/>
          <p:cNvSpPr/>
          <p:nvPr/>
        </p:nvSpPr>
        <p:spPr>
          <a:xfrm>
            <a:off x="1250899" y="57771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Group Account</a:t>
            </a:r>
          </a:p>
        </p:txBody>
      </p:sp>
      <p:sp>
        <p:nvSpPr>
          <p:cNvPr id="55" name="Rounded Rectangle 54"/>
          <p:cNvSpPr/>
          <p:nvPr/>
        </p:nvSpPr>
        <p:spPr>
          <a:xfrm>
            <a:off x="3094329"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 Allotment</a:t>
            </a:r>
          </a:p>
        </p:txBody>
      </p:sp>
      <p:sp>
        <p:nvSpPr>
          <p:cNvPr id="56" name="Rounded Rectangle 55"/>
          <p:cNvSpPr/>
          <p:nvPr/>
        </p:nvSpPr>
        <p:spPr>
          <a:xfrm>
            <a:off x="3094329"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Allotment</a:t>
            </a:r>
          </a:p>
        </p:txBody>
      </p:sp>
      <p:sp>
        <p:nvSpPr>
          <p:cNvPr id="57" name="Rounded Rectangle 56"/>
          <p:cNvSpPr/>
          <p:nvPr/>
        </p:nvSpPr>
        <p:spPr>
          <a:xfrm>
            <a:off x="98755"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Membership</a:t>
            </a:r>
          </a:p>
        </p:txBody>
      </p:sp>
      <p:sp>
        <p:nvSpPr>
          <p:cNvPr id="58" name="Rounded Rectangle 57"/>
          <p:cNvSpPr/>
          <p:nvPr/>
        </p:nvSpPr>
        <p:spPr>
          <a:xfrm>
            <a:off x="6814108" y="40983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Communication Channel</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Travel Box</a:t>
            </a:r>
          </a:p>
        </p:txBody>
      </p:sp>
      <p:sp>
        <p:nvSpPr>
          <p:cNvPr id="3" name="Rounded Rectangle 2"/>
          <p:cNvSpPr/>
          <p:nvPr/>
        </p:nvSpPr>
        <p:spPr>
          <a:xfrm>
            <a:off x="197510"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DLP To-Be System Interaction</a:t>
            </a:r>
          </a:p>
        </p:txBody>
      </p:sp>
      <p:sp>
        <p:nvSpPr>
          <p:cNvPr id="3" name="Rounded Rectangle 2"/>
          <p:cNvSpPr/>
          <p:nvPr/>
        </p:nvSpPr>
        <p:spPr>
          <a:xfrm>
            <a:off x="197510"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User Interface</a:t>
            </a:r>
          </a:p>
        </p:txBody>
      </p:sp>
      <p:sp>
        <p:nvSpPr>
          <p:cNvPr id="4" name="Rounded Rectangle 3"/>
          <p:cNvSpPr/>
          <p:nvPr/>
        </p:nvSpPr>
        <p:spPr>
          <a:xfrm>
            <a:off x="9085478"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5" name="Rounded Rectangle 4"/>
          <p:cNvSpPr/>
          <p:nvPr/>
        </p:nvSpPr>
        <p:spPr>
          <a:xfrm>
            <a:off x="9085478" y="52587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a:t>
            </a:r>
          </a:p>
        </p:txBody>
      </p:sp>
      <p:sp>
        <p:nvSpPr>
          <p:cNvPr id="6" name="Rounded Rectangle 5"/>
          <p:cNvSpPr/>
          <p:nvPr/>
        </p:nvSpPr>
        <p:spPr>
          <a:xfrm>
            <a:off x="9085478" y="70033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a:t>
            </a:r>
          </a:p>
        </p:txBody>
      </p:sp>
      <p:sp>
        <p:nvSpPr>
          <p:cNvPr id="7" name="Rounded Rectangle 6"/>
          <p:cNvSpPr/>
          <p:nvPr/>
        </p:nvSpPr>
        <p:spPr>
          <a:xfrm>
            <a:off x="2666390" y="85917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Reporting and Analytics</a:t>
            </a:r>
          </a:p>
        </p:txBody>
      </p:sp>
      <p:sp>
        <p:nvSpPr>
          <p:cNvPr id="8" name="Rounded Rectangle 7"/>
          <p:cNvSpPr/>
          <p:nvPr/>
        </p:nvSpPr>
        <p:spPr>
          <a:xfrm>
            <a:off x="304495" y="85917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Shops</a:t>
            </a:r>
          </a:p>
        </p:txBody>
      </p:sp>
      <p:sp>
        <p:nvSpPr>
          <p:cNvPr id="9" name="Rounded Rectangle 8"/>
          <p:cNvSpPr/>
          <p:nvPr/>
        </p:nvSpPr>
        <p:spPr>
          <a:xfrm>
            <a:off x="296265"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and Pricing</a:t>
            </a:r>
          </a:p>
        </p:txBody>
      </p:sp>
      <p:sp>
        <p:nvSpPr>
          <p:cNvPr id="10" name="Rounded Rectangle 9"/>
          <p:cNvSpPr/>
          <p:nvPr/>
        </p:nvSpPr>
        <p:spPr>
          <a:xfrm>
            <a:off x="2666390"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CodeGen Travel Box</a:t>
            </a:r>
          </a:p>
        </p:txBody>
      </p:sp>
      <p:sp>
        <p:nvSpPr>
          <p:cNvPr id="11" name="Rounded Rectangle 10"/>
          <p:cNvSpPr/>
          <p:nvPr/>
        </p:nvSpPr>
        <p:spPr>
          <a:xfrm>
            <a:off x="197510"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Interaction Layer</a:t>
            </a:r>
          </a:p>
        </p:txBody>
      </p:sp>
      <p:sp>
        <p:nvSpPr>
          <p:cNvPr id="12" name="Rounded Rectangle 11"/>
          <p:cNvSpPr/>
          <p:nvPr/>
        </p:nvSpPr>
        <p:spPr>
          <a:xfrm>
            <a:off x="2666390"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Bridge</a:t>
            </a:r>
          </a:p>
        </p:txBody>
      </p:sp>
      <p:sp>
        <p:nvSpPr>
          <p:cNvPr id="13" name="Rounded Rectangle 12"/>
          <p:cNvSpPr/>
          <p:nvPr/>
        </p:nvSpPr>
        <p:spPr>
          <a:xfrm>
            <a:off x="5332780"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 Bridge</a:t>
            </a:r>
          </a:p>
        </p:txBody>
      </p:sp>
      <p:sp>
        <p:nvSpPr>
          <p:cNvPr id="14" name="Rounded Rectangle 13"/>
          <p:cNvSpPr/>
          <p:nvPr/>
        </p:nvSpPr>
        <p:spPr>
          <a:xfrm>
            <a:off x="5135270" y="70033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Analytics Bridge</a:t>
            </a:r>
          </a:p>
        </p:txBody>
      </p:sp>
      <p:sp>
        <p:nvSpPr>
          <p:cNvPr id="15" name="Rounded Rectangle 14"/>
          <p:cNvSpPr/>
          <p:nvPr/>
        </p:nvSpPr>
        <p:spPr>
          <a:xfrm>
            <a:off x="7793431"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Bridge</a:t>
            </a:r>
          </a:p>
        </p:txBody>
      </p:sp>
      <p:sp>
        <p:nvSpPr>
          <p:cNvPr id="16" name="Rounded Rectangle 15"/>
          <p:cNvSpPr/>
          <p:nvPr/>
        </p:nvSpPr>
        <p:spPr>
          <a:xfrm>
            <a:off x="7801660" y="54068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 Bridge</a:t>
            </a:r>
          </a:p>
        </p:txBody>
      </p:sp>
      <p:sp>
        <p:nvSpPr>
          <p:cNvPr id="17" name="Rounded Rectangle 16"/>
          <p:cNvSpPr/>
          <p:nvPr/>
        </p:nvSpPr>
        <p:spPr>
          <a:xfrm>
            <a:off x="7801660" y="70033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18" name="Rounded Rectangle 17"/>
          <p:cNvSpPr/>
          <p:nvPr/>
        </p:nvSpPr>
        <p:spPr>
          <a:xfrm>
            <a:off x="304495" y="70116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Contact</a:t>
            </a:r>
          </a:p>
        </p:txBody>
      </p:sp>
      <p:sp>
        <p:nvSpPr>
          <p:cNvPr id="19" name="Rounded Rectangle 18"/>
          <p:cNvSpPr/>
          <p:nvPr/>
        </p:nvSpPr>
        <p:spPr>
          <a:xfrm>
            <a:off x="2666390" y="70116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Contract Bridge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DLP Party System Context</a:t>
            </a:r>
          </a:p>
        </p:txBody>
      </p:sp>
      <p:sp>
        <p:nvSpPr>
          <p:cNvPr id="3" name="Rounded Rectangle 2"/>
          <p:cNvSpPr/>
          <p:nvPr/>
        </p:nvSpPr>
        <p:spPr>
          <a:xfrm>
            <a:off x="7316114" y="74066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Op Reporting</a:t>
            </a:r>
          </a:p>
        </p:txBody>
      </p:sp>
      <p:sp>
        <p:nvSpPr>
          <p:cNvPr id="4" name="Rounded Rectangle 3"/>
          <p:cNvSpPr/>
          <p:nvPr/>
        </p:nvSpPr>
        <p:spPr>
          <a:xfrm>
            <a:off x="3250692" y="77522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Feed</a:t>
            </a:r>
          </a:p>
        </p:txBody>
      </p:sp>
      <p:sp>
        <p:nvSpPr>
          <p:cNvPr id="5" name="Rounded Rectangle 4"/>
          <p:cNvSpPr/>
          <p:nvPr/>
        </p:nvSpPr>
        <p:spPr>
          <a:xfrm>
            <a:off x="4732020" y="77522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Store</a:t>
            </a:r>
          </a:p>
        </p:txBody>
      </p:sp>
      <p:sp>
        <p:nvSpPr>
          <p:cNvPr id="6" name="Rounded Rectangle 5"/>
          <p:cNvSpPr/>
          <p:nvPr/>
        </p:nvSpPr>
        <p:spPr>
          <a:xfrm>
            <a:off x="3456432" y="68964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Hub UI</a:t>
            </a:r>
          </a:p>
        </p:txBody>
      </p:sp>
      <p:sp>
        <p:nvSpPr>
          <p:cNvPr id="7" name="Rounded Rectangle 6"/>
          <p:cNvSpPr/>
          <p:nvPr/>
        </p:nvSpPr>
        <p:spPr>
          <a:xfrm>
            <a:off x="2082088" y="77522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Data Warehouse</a:t>
            </a:r>
          </a:p>
        </p:txBody>
      </p:sp>
      <p:sp>
        <p:nvSpPr>
          <p:cNvPr id="8" name="Rounded Rectangle 7"/>
          <p:cNvSpPr/>
          <p:nvPr/>
        </p:nvSpPr>
        <p:spPr>
          <a:xfrm>
            <a:off x="7595920" y="28392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9" name="Rounded Rectangle 8"/>
          <p:cNvSpPr/>
          <p:nvPr/>
        </p:nvSpPr>
        <p:spPr>
          <a:xfrm>
            <a:off x="6797649" y="41970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a:t>
            </a:r>
          </a:p>
        </p:txBody>
      </p:sp>
      <p:sp>
        <p:nvSpPr>
          <p:cNvPr id="10" name="Rounded Rectangle 9"/>
          <p:cNvSpPr/>
          <p:nvPr/>
        </p:nvSpPr>
        <p:spPr>
          <a:xfrm>
            <a:off x="8270748" y="41970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11" name="Rounded Rectangle 10"/>
          <p:cNvSpPr/>
          <p:nvPr/>
        </p:nvSpPr>
        <p:spPr>
          <a:xfrm>
            <a:off x="6213348"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GoMaster</a:t>
            </a:r>
          </a:p>
        </p:txBody>
      </p:sp>
      <p:sp>
        <p:nvSpPr>
          <p:cNvPr id="12" name="Rounded Rectangle 11"/>
          <p:cNvSpPr/>
          <p:nvPr/>
        </p:nvSpPr>
        <p:spPr>
          <a:xfrm>
            <a:off x="3464661"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Hub</a:t>
            </a:r>
          </a:p>
        </p:txBody>
      </p:sp>
      <p:sp>
        <p:nvSpPr>
          <p:cNvPr id="13" name="Rounded Rectangle 12"/>
          <p:cNvSpPr/>
          <p:nvPr/>
        </p:nvSpPr>
        <p:spPr>
          <a:xfrm>
            <a:off x="8270748" y="34811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XML over MQ</a:t>
            </a:r>
          </a:p>
        </p:txBody>
      </p:sp>
      <p:sp>
        <p:nvSpPr>
          <p:cNvPr id="14" name="Rounded Rectangle 13"/>
          <p:cNvSpPr/>
          <p:nvPr/>
        </p:nvSpPr>
        <p:spPr>
          <a:xfrm>
            <a:off x="4740249" y="27157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IVR</a:t>
            </a:r>
          </a:p>
        </p:txBody>
      </p:sp>
      <p:sp>
        <p:nvSpPr>
          <p:cNvPr id="15" name="Rounded Rectangle 14"/>
          <p:cNvSpPr/>
          <p:nvPr/>
        </p:nvSpPr>
        <p:spPr>
          <a:xfrm>
            <a:off x="1473098" y="30367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16" name="Rounded Rectangle 15"/>
          <p:cNvSpPr/>
          <p:nvPr/>
        </p:nvSpPr>
        <p:spPr>
          <a:xfrm>
            <a:off x="189280"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a:t>
            </a:r>
          </a:p>
        </p:txBody>
      </p:sp>
      <p:sp>
        <p:nvSpPr>
          <p:cNvPr id="17" name="Rounded Rectangle 16"/>
          <p:cNvSpPr/>
          <p:nvPr/>
        </p:nvSpPr>
        <p:spPr>
          <a:xfrm>
            <a:off x="1473098"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Internet</a:t>
            </a:r>
          </a:p>
        </p:txBody>
      </p:sp>
      <p:sp>
        <p:nvSpPr>
          <p:cNvPr id="18" name="Rounded Rectangle 17"/>
          <p:cNvSpPr/>
          <p:nvPr/>
        </p:nvSpPr>
        <p:spPr>
          <a:xfrm>
            <a:off x="2658160"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Online Website</a:t>
            </a:r>
          </a:p>
        </p:txBody>
      </p:sp>
      <p:sp>
        <p:nvSpPr>
          <p:cNvPr id="19" name="Rounded Rectangle 18"/>
          <p:cNvSpPr/>
          <p:nvPr/>
        </p:nvSpPr>
        <p:spPr>
          <a:xfrm>
            <a:off x="5513832" y="1728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Profile</a:t>
            </a:r>
          </a:p>
        </p:txBody>
      </p:sp>
      <p:sp>
        <p:nvSpPr>
          <p:cNvPr id="20" name="Rounded Rectangle 19"/>
          <p:cNvSpPr/>
          <p:nvPr/>
        </p:nvSpPr>
        <p:spPr>
          <a:xfrm>
            <a:off x="2658160"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21" name="Rounded Rectangle 20"/>
          <p:cNvSpPr/>
          <p:nvPr/>
        </p:nvSpPr>
        <p:spPr>
          <a:xfrm>
            <a:off x="2658160"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IVR</a:t>
            </a:r>
          </a:p>
        </p:txBody>
      </p:sp>
      <p:sp>
        <p:nvSpPr>
          <p:cNvPr id="22" name="Rounded Rectangle 21"/>
          <p:cNvSpPr/>
          <p:nvPr/>
        </p:nvSpPr>
        <p:spPr>
          <a:xfrm>
            <a:off x="1464868"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Agent</a:t>
            </a:r>
          </a:p>
        </p:txBody>
      </p:sp>
      <p:sp>
        <p:nvSpPr>
          <p:cNvPr id="23" name="Rounded Rectangle 22"/>
          <p:cNvSpPr/>
          <p:nvPr/>
        </p:nvSpPr>
        <p:spPr>
          <a:xfrm>
            <a:off x="1464868"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Phone</a:t>
            </a:r>
          </a:p>
        </p:txBody>
      </p:sp>
      <p:sp>
        <p:nvSpPr>
          <p:cNvPr id="24" name="Rounded Rectangle 23"/>
          <p:cNvSpPr/>
          <p:nvPr/>
        </p:nvSpPr>
        <p:spPr>
          <a:xfrm>
            <a:off x="4336999" y="8641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Lookup Party</a:t>
            </a:r>
          </a:p>
        </p:txBody>
      </p:sp>
      <p:sp>
        <p:nvSpPr>
          <p:cNvPr id="25" name="Rounded Rectangle 24"/>
          <p:cNvSpPr/>
          <p:nvPr/>
        </p:nvSpPr>
        <p:spPr>
          <a:xfrm>
            <a:off x="7686446" y="8641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Lookup Party</a:t>
            </a:r>
          </a:p>
        </p:txBody>
      </p:sp>
      <p:sp>
        <p:nvSpPr>
          <p:cNvPr id="26" name="Rounded Rectangle 25"/>
          <p:cNvSpPr/>
          <p:nvPr/>
        </p:nvSpPr>
        <p:spPr>
          <a:xfrm>
            <a:off x="9966045" y="41970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a:t>
            </a:r>
          </a:p>
        </p:txBody>
      </p:sp>
      <p:sp>
        <p:nvSpPr>
          <p:cNvPr id="27" name="Rounded Rectangle 26"/>
          <p:cNvSpPr/>
          <p:nvPr/>
        </p:nvSpPr>
        <p:spPr>
          <a:xfrm>
            <a:off x="1275588" y="47073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28" name="Rounded Rectangle 27"/>
          <p:cNvSpPr/>
          <p:nvPr/>
        </p:nvSpPr>
        <p:spPr>
          <a:xfrm>
            <a:off x="11587276" y="73408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Travel Agency</a:t>
            </a:r>
          </a:p>
        </p:txBody>
      </p:sp>
      <p:sp>
        <p:nvSpPr>
          <p:cNvPr id="29" name="Rounded Rectangle 28"/>
          <p:cNvSpPr/>
          <p:nvPr/>
        </p:nvSpPr>
        <p:spPr>
          <a:xfrm>
            <a:off x="11587276" y="79004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Travel Agent</a:t>
            </a:r>
          </a:p>
        </p:txBody>
      </p:sp>
      <p:sp>
        <p:nvSpPr>
          <p:cNvPr id="30" name="Rounded Rectangle 29"/>
          <p:cNvSpPr/>
          <p:nvPr/>
        </p:nvSpPr>
        <p:spPr>
          <a:xfrm>
            <a:off x="11587276" y="67647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Guest Profile</a:t>
            </a:r>
          </a:p>
        </p:txBody>
      </p:sp>
      <p:sp>
        <p:nvSpPr>
          <p:cNvPr id="31" name="Rounded Rectangle 30"/>
          <p:cNvSpPr/>
          <p:nvPr/>
        </p:nvSpPr>
        <p:spPr>
          <a:xfrm>
            <a:off x="11348618" y="28392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SWID</a:t>
            </a:r>
          </a:p>
        </p:txBody>
      </p:sp>
      <p:sp>
        <p:nvSpPr>
          <p:cNvPr id="32" name="Rounded Rectangle 31"/>
          <p:cNvSpPr/>
          <p:nvPr/>
        </p:nvSpPr>
        <p:spPr>
          <a:xfrm>
            <a:off x="1275588" y="538215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a:t>
            </a:r>
          </a:p>
        </p:txBody>
      </p:sp>
      <p:sp>
        <p:nvSpPr>
          <p:cNvPr id="33" name="Rounded Rectangle 32"/>
          <p:cNvSpPr/>
          <p:nvPr/>
        </p:nvSpPr>
        <p:spPr>
          <a:xfrm>
            <a:off x="1267358"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SAP</a:t>
            </a:r>
          </a:p>
        </p:txBody>
      </p:sp>
      <p:sp>
        <p:nvSpPr>
          <p:cNvPr id="34" name="Rounded Rectangle 33"/>
          <p:cNvSpPr/>
          <p:nvPr/>
        </p:nvSpPr>
        <p:spPr>
          <a:xfrm>
            <a:off x="4732020" y="68964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JDBC</a:t>
            </a:r>
          </a:p>
        </p:txBody>
      </p:sp>
      <p:sp>
        <p:nvSpPr>
          <p:cNvPr id="35" name="Rounded Rectangle 34"/>
          <p:cNvSpPr/>
          <p:nvPr/>
        </p:nvSpPr>
        <p:spPr>
          <a:xfrm>
            <a:off x="6015837" y="77522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ETL</a:t>
            </a:r>
          </a:p>
        </p:txBody>
      </p:sp>
      <p:sp>
        <p:nvSpPr>
          <p:cNvPr id="36" name="Rounded Rectangle 35"/>
          <p:cNvSpPr/>
          <p:nvPr/>
        </p:nvSpPr>
        <p:spPr>
          <a:xfrm>
            <a:off x="4723790" y="50118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Service</a:t>
            </a:r>
          </a:p>
        </p:txBody>
      </p:sp>
      <p:sp>
        <p:nvSpPr>
          <p:cNvPr id="37" name="Rounded Rectangle 36"/>
          <p:cNvSpPr/>
          <p:nvPr/>
        </p:nvSpPr>
        <p:spPr>
          <a:xfrm>
            <a:off x="9966045"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UI </a:t>
            </a:r>
          </a:p>
        </p:txBody>
      </p:sp>
      <p:sp>
        <p:nvSpPr>
          <p:cNvPr id="38" name="Rounded Rectangle 37"/>
          <p:cNvSpPr/>
          <p:nvPr/>
        </p:nvSpPr>
        <p:spPr>
          <a:xfrm>
            <a:off x="9966045" y="28392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39" name="Rounded Rectangle 38"/>
          <p:cNvSpPr/>
          <p:nvPr/>
        </p:nvSpPr>
        <p:spPr>
          <a:xfrm>
            <a:off x="7595920"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40" name="Rounded Rectangle 39"/>
          <p:cNvSpPr/>
          <p:nvPr/>
        </p:nvSpPr>
        <p:spPr>
          <a:xfrm>
            <a:off x="2123236"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 UI</a:t>
            </a:r>
          </a:p>
        </p:txBody>
      </p:sp>
      <p:sp>
        <p:nvSpPr>
          <p:cNvPr id="41" name="Rounded Rectangle 40"/>
          <p:cNvSpPr/>
          <p:nvPr/>
        </p:nvSpPr>
        <p:spPr>
          <a:xfrm>
            <a:off x="6707124" y="1728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 Profile</a:t>
            </a:r>
          </a:p>
        </p:txBody>
      </p:sp>
      <p:sp>
        <p:nvSpPr>
          <p:cNvPr id="42" name="Rounded Rectangle 41"/>
          <p:cNvSpPr/>
          <p:nvPr/>
        </p:nvSpPr>
        <p:spPr>
          <a:xfrm>
            <a:off x="7900416" y="1728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Agent Profile</a:t>
            </a:r>
          </a:p>
        </p:txBody>
      </p:sp>
      <p:sp>
        <p:nvSpPr>
          <p:cNvPr id="43" name="Rounded Rectangle 42"/>
          <p:cNvSpPr/>
          <p:nvPr/>
        </p:nvSpPr>
        <p:spPr>
          <a:xfrm>
            <a:off x="189280"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Agency</a:t>
            </a:r>
          </a:p>
        </p:txBody>
      </p:sp>
      <p:sp>
        <p:nvSpPr>
          <p:cNvPr id="44" name="Rounded Rectangle 43"/>
          <p:cNvSpPr/>
          <p:nvPr/>
        </p:nvSpPr>
        <p:spPr>
          <a:xfrm>
            <a:off x="189280"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Agent Profile</a:t>
            </a:r>
          </a:p>
        </p:txBody>
      </p:sp>
      <p:sp>
        <p:nvSpPr>
          <p:cNvPr id="45" name="Rounded Rectangle 44"/>
          <p:cNvSpPr/>
          <p:nvPr/>
        </p:nvSpPr>
        <p:spPr>
          <a:xfrm>
            <a:off x="189280"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Commission</a:t>
            </a:r>
          </a:p>
        </p:txBody>
      </p:sp>
      <p:sp>
        <p:nvSpPr>
          <p:cNvPr id="46" name="Rounded Rectangle 45"/>
          <p:cNvSpPr/>
          <p:nvPr/>
        </p:nvSpPr>
        <p:spPr>
          <a:xfrm>
            <a:off x="189280"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Profile</a:t>
            </a:r>
          </a:p>
        </p:txBody>
      </p:sp>
      <p:sp>
        <p:nvSpPr>
          <p:cNvPr id="47" name="Rounded Rectangle 46"/>
          <p:cNvSpPr/>
          <p:nvPr/>
        </p:nvSpPr>
        <p:spPr>
          <a:xfrm>
            <a:off x="189280" y="38514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 Profile</a:t>
            </a:r>
          </a:p>
        </p:txBody>
      </p:sp>
      <p:sp>
        <p:nvSpPr>
          <p:cNvPr id="48" name="Rounded Rectangle 47"/>
          <p:cNvSpPr/>
          <p:nvPr/>
        </p:nvSpPr>
        <p:spPr>
          <a:xfrm>
            <a:off x="839419" y="79004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49" name="Rounded Rectangle 48"/>
          <p:cNvSpPr/>
          <p:nvPr/>
        </p:nvSpPr>
        <p:spPr>
          <a:xfrm>
            <a:off x="839419" y="73408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50" name="Rounded Rectangle 49"/>
          <p:cNvSpPr/>
          <p:nvPr/>
        </p:nvSpPr>
        <p:spPr>
          <a:xfrm>
            <a:off x="189280"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Agency Account</a:t>
            </a:r>
          </a:p>
        </p:txBody>
      </p:sp>
      <p:sp>
        <p:nvSpPr>
          <p:cNvPr id="51" name="Rounded Rectangle 50"/>
          <p:cNvSpPr/>
          <p:nvPr/>
        </p:nvSpPr>
        <p:spPr>
          <a:xfrm>
            <a:off x="5925312" y="68964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52" name="Rounded Rectangle 51"/>
          <p:cNvSpPr/>
          <p:nvPr/>
        </p:nvSpPr>
        <p:spPr>
          <a:xfrm>
            <a:off x="4723790" y="39255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
        <p:nvSpPr>
          <p:cNvPr id="53" name="Rounded Rectangle 52"/>
          <p:cNvSpPr/>
          <p:nvPr/>
        </p:nvSpPr>
        <p:spPr>
          <a:xfrm>
            <a:off x="3102559" y="50118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
        <p:nvSpPr>
          <p:cNvPr id="54" name="Rounded Rectangle 53"/>
          <p:cNvSpPr/>
          <p:nvPr/>
        </p:nvSpPr>
        <p:spPr>
          <a:xfrm>
            <a:off x="9966045" y="34811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WDW To-Be System Context</a:t>
            </a:r>
          </a:p>
        </p:txBody>
      </p:sp>
      <p:sp>
        <p:nvSpPr>
          <p:cNvPr id="3" name="Rounded Rectangle 2"/>
          <p:cNvSpPr/>
          <p:nvPr/>
        </p:nvSpPr>
        <p:spPr>
          <a:xfrm>
            <a:off x="296265"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User Interface</a:t>
            </a:r>
          </a:p>
        </p:txBody>
      </p:sp>
      <p:sp>
        <p:nvSpPr>
          <p:cNvPr id="4" name="Rounded Rectangle 3"/>
          <p:cNvSpPr/>
          <p:nvPr/>
        </p:nvSpPr>
        <p:spPr>
          <a:xfrm>
            <a:off x="9184233"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5" name="Rounded Rectangle 4"/>
          <p:cNvSpPr/>
          <p:nvPr/>
        </p:nvSpPr>
        <p:spPr>
          <a:xfrm>
            <a:off x="9184233" y="49624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a:t>
            </a:r>
          </a:p>
        </p:txBody>
      </p:sp>
      <p:sp>
        <p:nvSpPr>
          <p:cNvPr id="6" name="Rounded Rectangle 5"/>
          <p:cNvSpPr/>
          <p:nvPr/>
        </p:nvSpPr>
        <p:spPr>
          <a:xfrm>
            <a:off x="9184233" y="6707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a:t>
            </a:r>
          </a:p>
        </p:txBody>
      </p:sp>
      <p:sp>
        <p:nvSpPr>
          <p:cNvPr id="7" name="Rounded Rectangle 6"/>
          <p:cNvSpPr/>
          <p:nvPr/>
        </p:nvSpPr>
        <p:spPr>
          <a:xfrm>
            <a:off x="2765145" y="82954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Reporting and Analytics</a:t>
            </a:r>
          </a:p>
        </p:txBody>
      </p:sp>
      <p:sp>
        <p:nvSpPr>
          <p:cNvPr id="8" name="Rounded Rectangle 7"/>
          <p:cNvSpPr/>
          <p:nvPr/>
        </p:nvSpPr>
        <p:spPr>
          <a:xfrm>
            <a:off x="403250" y="82954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Shops</a:t>
            </a:r>
          </a:p>
        </p:txBody>
      </p:sp>
      <p:sp>
        <p:nvSpPr>
          <p:cNvPr id="9" name="Rounded Rectangle 8"/>
          <p:cNvSpPr/>
          <p:nvPr/>
        </p:nvSpPr>
        <p:spPr>
          <a:xfrm>
            <a:off x="395020"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and Pricing</a:t>
            </a:r>
          </a:p>
        </p:txBody>
      </p:sp>
      <p:sp>
        <p:nvSpPr>
          <p:cNvPr id="10" name="Rounded Rectangle 9"/>
          <p:cNvSpPr/>
          <p:nvPr/>
        </p:nvSpPr>
        <p:spPr>
          <a:xfrm>
            <a:off x="2765145" y="41477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CodeGen Travel Box</a:t>
            </a:r>
          </a:p>
        </p:txBody>
      </p:sp>
      <p:sp>
        <p:nvSpPr>
          <p:cNvPr id="11" name="Rounded Rectangle 10"/>
          <p:cNvSpPr/>
          <p:nvPr/>
        </p:nvSpPr>
        <p:spPr>
          <a:xfrm>
            <a:off x="296265"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Interaction Layer</a:t>
            </a:r>
          </a:p>
        </p:txBody>
      </p:sp>
      <p:sp>
        <p:nvSpPr>
          <p:cNvPr id="12" name="Rounded Rectangle 11"/>
          <p:cNvSpPr/>
          <p:nvPr/>
        </p:nvSpPr>
        <p:spPr>
          <a:xfrm>
            <a:off x="2765145"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Bridge</a:t>
            </a:r>
          </a:p>
        </p:txBody>
      </p:sp>
      <p:sp>
        <p:nvSpPr>
          <p:cNvPr id="13" name="Rounded Rectangle 12"/>
          <p:cNvSpPr/>
          <p:nvPr/>
        </p:nvSpPr>
        <p:spPr>
          <a:xfrm>
            <a:off x="5431536"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 Bridge</a:t>
            </a:r>
          </a:p>
        </p:txBody>
      </p:sp>
      <p:sp>
        <p:nvSpPr>
          <p:cNvPr id="14" name="Rounded Rectangle 13"/>
          <p:cNvSpPr/>
          <p:nvPr/>
        </p:nvSpPr>
        <p:spPr>
          <a:xfrm>
            <a:off x="5234025" y="6707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Analytics Bridge</a:t>
            </a:r>
          </a:p>
        </p:txBody>
      </p:sp>
      <p:sp>
        <p:nvSpPr>
          <p:cNvPr id="15" name="Rounded Rectangle 14"/>
          <p:cNvSpPr/>
          <p:nvPr/>
        </p:nvSpPr>
        <p:spPr>
          <a:xfrm>
            <a:off x="7892186"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Bridge</a:t>
            </a:r>
          </a:p>
        </p:txBody>
      </p:sp>
      <p:sp>
        <p:nvSpPr>
          <p:cNvPr id="16" name="Rounded Rectangle 15"/>
          <p:cNvSpPr/>
          <p:nvPr/>
        </p:nvSpPr>
        <p:spPr>
          <a:xfrm>
            <a:off x="7900416" y="511058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 Bridge</a:t>
            </a:r>
          </a:p>
        </p:txBody>
      </p:sp>
      <p:sp>
        <p:nvSpPr>
          <p:cNvPr id="17" name="Rounded Rectangle 16"/>
          <p:cNvSpPr/>
          <p:nvPr/>
        </p:nvSpPr>
        <p:spPr>
          <a:xfrm>
            <a:off x="7900416" y="6707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18" name="Rounded Rectangle 17"/>
          <p:cNvSpPr/>
          <p:nvPr/>
        </p:nvSpPr>
        <p:spPr>
          <a:xfrm>
            <a:off x="403250" y="67153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Contact</a:t>
            </a:r>
          </a:p>
        </p:txBody>
      </p:sp>
      <p:sp>
        <p:nvSpPr>
          <p:cNvPr id="19" name="Rounded Rectangle 18"/>
          <p:cNvSpPr/>
          <p:nvPr/>
        </p:nvSpPr>
        <p:spPr>
          <a:xfrm>
            <a:off x="2765145" y="67153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Contract Bridge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WDW As-Is System Context</a:t>
            </a:r>
          </a:p>
        </p:txBody>
      </p:sp>
      <p:sp>
        <p:nvSpPr>
          <p:cNvPr id="3" name="Rounded Rectangle 2"/>
          <p:cNvSpPr/>
          <p:nvPr/>
        </p:nvSpPr>
        <p:spPr>
          <a:xfrm>
            <a:off x="2567635"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 Booking</a:t>
            </a:r>
          </a:p>
        </p:txBody>
      </p:sp>
      <p:sp>
        <p:nvSpPr>
          <p:cNvPr id="4" name="Rounded Rectangle 3"/>
          <p:cNvSpPr/>
          <p:nvPr/>
        </p:nvSpPr>
        <p:spPr>
          <a:xfrm>
            <a:off x="98755"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User Interface</a:t>
            </a:r>
          </a:p>
        </p:txBody>
      </p:sp>
      <p:sp>
        <p:nvSpPr>
          <p:cNvPr id="5" name="Rounded Rectangle 4"/>
          <p:cNvSpPr/>
          <p:nvPr/>
        </p:nvSpPr>
        <p:spPr>
          <a:xfrm>
            <a:off x="8986723"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6" name="Rounded Rectangle 5"/>
          <p:cNvSpPr/>
          <p:nvPr/>
        </p:nvSpPr>
        <p:spPr>
          <a:xfrm>
            <a:off x="8986723" y="50612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a:t>
            </a:r>
          </a:p>
        </p:txBody>
      </p:sp>
      <p:sp>
        <p:nvSpPr>
          <p:cNvPr id="7" name="Rounded Rectangle 6"/>
          <p:cNvSpPr/>
          <p:nvPr/>
        </p:nvSpPr>
        <p:spPr>
          <a:xfrm>
            <a:off x="8986723" y="68058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a:t>
            </a:r>
          </a:p>
        </p:txBody>
      </p:sp>
      <p:sp>
        <p:nvSpPr>
          <p:cNvPr id="8" name="Rounded Rectangle 7"/>
          <p:cNvSpPr/>
          <p:nvPr/>
        </p:nvSpPr>
        <p:spPr>
          <a:xfrm>
            <a:off x="2567635" y="83941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Reporting and Analytics</a:t>
            </a:r>
          </a:p>
        </p:txBody>
      </p:sp>
      <p:sp>
        <p:nvSpPr>
          <p:cNvPr id="9" name="Rounded Rectangle 8"/>
          <p:cNvSpPr/>
          <p:nvPr/>
        </p:nvSpPr>
        <p:spPr>
          <a:xfrm>
            <a:off x="205740" y="83941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Shops</a:t>
            </a:r>
          </a:p>
        </p:txBody>
      </p:sp>
      <p:sp>
        <p:nvSpPr>
          <p:cNvPr id="10" name="Rounded Rectangle 9"/>
          <p:cNvSpPr/>
          <p:nvPr/>
        </p:nvSpPr>
        <p:spPr>
          <a:xfrm>
            <a:off x="197510"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and Pricing</a:t>
            </a:r>
          </a:p>
        </p:txBody>
      </p:sp>
      <p:sp>
        <p:nvSpPr>
          <p:cNvPr id="11" name="Rounded Rectangle 10"/>
          <p:cNvSpPr/>
          <p:nvPr/>
        </p:nvSpPr>
        <p:spPr>
          <a:xfrm>
            <a:off x="98755"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Interaction Layer</a:t>
            </a:r>
          </a:p>
        </p:txBody>
      </p:sp>
      <p:sp>
        <p:nvSpPr>
          <p:cNvPr id="12" name="Rounded Rectangle 11"/>
          <p:cNvSpPr/>
          <p:nvPr/>
        </p:nvSpPr>
        <p:spPr>
          <a:xfrm>
            <a:off x="2567635"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Bridge</a:t>
            </a:r>
          </a:p>
        </p:txBody>
      </p:sp>
      <p:sp>
        <p:nvSpPr>
          <p:cNvPr id="13" name="Rounded Rectangle 12"/>
          <p:cNvSpPr/>
          <p:nvPr/>
        </p:nvSpPr>
        <p:spPr>
          <a:xfrm>
            <a:off x="5234025"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 Bridge</a:t>
            </a:r>
          </a:p>
        </p:txBody>
      </p:sp>
      <p:sp>
        <p:nvSpPr>
          <p:cNvPr id="14" name="Rounded Rectangle 13"/>
          <p:cNvSpPr/>
          <p:nvPr/>
        </p:nvSpPr>
        <p:spPr>
          <a:xfrm>
            <a:off x="5036515" y="68058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Analytics Bridge</a:t>
            </a:r>
          </a:p>
        </p:txBody>
      </p:sp>
      <p:sp>
        <p:nvSpPr>
          <p:cNvPr id="15" name="Rounded Rectangle 14"/>
          <p:cNvSpPr/>
          <p:nvPr/>
        </p:nvSpPr>
        <p:spPr>
          <a:xfrm>
            <a:off x="7694675"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Bridge</a:t>
            </a:r>
          </a:p>
        </p:txBody>
      </p:sp>
      <p:sp>
        <p:nvSpPr>
          <p:cNvPr id="16" name="Rounded Rectangle 15"/>
          <p:cNvSpPr/>
          <p:nvPr/>
        </p:nvSpPr>
        <p:spPr>
          <a:xfrm>
            <a:off x="7702905" y="52093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 Bridge</a:t>
            </a:r>
          </a:p>
        </p:txBody>
      </p:sp>
      <p:sp>
        <p:nvSpPr>
          <p:cNvPr id="17" name="Rounded Rectangle 16"/>
          <p:cNvSpPr/>
          <p:nvPr/>
        </p:nvSpPr>
        <p:spPr>
          <a:xfrm>
            <a:off x="7702905" y="68058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18" name="Rounded Rectangle 17"/>
          <p:cNvSpPr/>
          <p:nvPr/>
        </p:nvSpPr>
        <p:spPr>
          <a:xfrm>
            <a:off x="205740" y="68141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Contact</a:t>
            </a:r>
          </a:p>
        </p:txBody>
      </p:sp>
      <p:sp>
        <p:nvSpPr>
          <p:cNvPr id="19" name="Rounded Rectangle 18"/>
          <p:cNvSpPr/>
          <p:nvPr/>
        </p:nvSpPr>
        <p:spPr>
          <a:xfrm>
            <a:off x="2567635" y="68141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Contract Bridge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WDW Accounting</a:t>
            </a:r>
          </a:p>
        </p:txBody>
      </p:sp>
      <p:sp>
        <p:nvSpPr>
          <p:cNvPr id="3" name="Rounded Rectangle 2"/>
          <p:cNvSpPr/>
          <p:nvPr/>
        </p:nvSpPr>
        <p:spPr>
          <a:xfrm>
            <a:off x="2567635"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4" name="Rounded Rectangle 3"/>
          <p:cNvSpPr/>
          <p:nvPr/>
        </p:nvSpPr>
        <p:spPr>
          <a:xfrm>
            <a:off x="2970885" y="86410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SAP</a:t>
            </a:r>
          </a:p>
        </p:txBody>
      </p:sp>
      <p:sp>
        <p:nvSpPr>
          <p:cNvPr id="5" name="Rounded Rectangle 4"/>
          <p:cNvSpPr/>
          <p:nvPr/>
        </p:nvSpPr>
        <p:spPr>
          <a:xfrm>
            <a:off x="2970885" y="67647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 Bridge</a:t>
            </a:r>
          </a:p>
        </p:txBody>
      </p:sp>
      <p:sp>
        <p:nvSpPr>
          <p:cNvPr id="6" name="Rounded Rectangle 5"/>
          <p:cNvSpPr/>
          <p:nvPr/>
        </p:nvSpPr>
        <p:spPr>
          <a:xfrm>
            <a:off x="304495"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Agency</a:t>
            </a:r>
          </a:p>
        </p:txBody>
      </p:sp>
      <p:sp>
        <p:nvSpPr>
          <p:cNvPr id="7" name="Rounded Rectangle 6"/>
          <p:cNvSpPr/>
          <p:nvPr/>
        </p:nvSpPr>
        <p:spPr>
          <a:xfrm>
            <a:off x="3760927"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Commission</a:t>
            </a:r>
          </a:p>
        </p:txBody>
      </p:sp>
      <p:sp>
        <p:nvSpPr>
          <p:cNvPr id="8" name="Rounded Rectangle 7"/>
          <p:cNvSpPr/>
          <p:nvPr/>
        </p:nvSpPr>
        <p:spPr>
          <a:xfrm>
            <a:off x="798271" y="75547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Transaction</a:t>
            </a:r>
          </a:p>
        </p:txBody>
      </p:sp>
      <p:sp>
        <p:nvSpPr>
          <p:cNvPr id="9" name="Rounded Rectangle 8"/>
          <p:cNvSpPr/>
          <p:nvPr/>
        </p:nvSpPr>
        <p:spPr>
          <a:xfrm>
            <a:off x="1390802" y="41970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a:t>
            </a:r>
          </a:p>
        </p:txBody>
      </p:sp>
      <p:sp>
        <p:nvSpPr>
          <p:cNvPr id="10" name="Rounded Rectangle 9"/>
          <p:cNvSpPr/>
          <p:nvPr/>
        </p:nvSpPr>
        <p:spPr>
          <a:xfrm>
            <a:off x="5538520" y="66824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Disney Travel Company (DTC)</a:t>
            </a:r>
          </a:p>
        </p:txBody>
      </p:sp>
      <p:sp>
        <p:nvSpPr>
          <p:cNvPr id="11" name="Rounded Rectangle 10"/>
          <p:cNvSpPr/>
          <p:nvPr/>
        </p:nvSpPr>
        <p:spPr>
          <a:xfrm>
            <a:off x="5538520" y="74560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Walt Disney Parks and Resorts - Rooms</a:t>
            </a:r>
          </a:p>
        </p:txBody>
      </p:sp>
      <p:sp>
        <p:nvSpPr>
          <p:cNvPr id="12" name="Rounded Rectangle 11"/>
          <p:cNvSpPr/>
          <p:nvPr/>
        </p:nvSpPr>
        <p:spPr>
          <a:xfrm>
            <a:off x="6229807"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13" name="Rounded Rectangle 12"/>
          <p:cNvSpPr/>
          <p:nvPr/>
        </p:nvSpPr>
        <p:spPr>
          <a:xfrm>
            <a:off x="6624828" y="74560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Walt Disney Parks &amp; Resorts - Food &amp; Beverage</a:t>
            </a:r>
          </a:p>
        </p:txBody>
      </p:sp>
      <p:sp>
        <p:nvSpPr>
          <p:cNvPr id="14" name="Rounded Rectangle 13"/>
          <p:cNvSpPr/>
          <p:nvPr/>
        </p:nvSpPr>
        <p:spPr>
          <a:xfrm>
            <a:off x="7711135" y="74560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Walt Disney Parks and Resorts - Tickets</a:t>
            </a:r>
          </a:p>
        </p:txBody>
      </p:sp>
      <p:sp>
        <p:nvSpPr>
          <p:cNvPr id="15" name="Rounded Rectangle 14"/>
          <p:cNvSpPr/>
          <p:nvPr/>
        </p:nvSpPr>
        <p:spPr>
          <a:xfrm>
            <a:off x="7711135" y="66824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Agency Account</a:t>
            </a:r>
          </a:p>
        </p:txBody>
      </p:sp>
      <p:sp>
        <p:nvSpPr>
          <p:cNvPr id="16" name="Rounded Rectangle 15"/>
          <p:cNvSpPr/>
          <p:nvPr/>
        </p:nvSpPr>
        <p:spPr>
          <a:xfrm>
            <a:off x="2674620"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Trade Partner</a:t>
            </a:r>
          </a:p>
        </p:txBody>
      </p:sp>
      <p:sp>
        <p:nvSpPr>
          <p:cNvPr id="17" name="Rounded Rectangle 16"/>
          <p:cNvSpPr/>
          <p:nvPr/>
        </p:nvSpPr>
        <p:spPr>
          <a:xfrm>
            <a:off x="6624828" y="66824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 Account</a:t>
            </a:r>
          </a:p>
        </p:txBody>
      </p:sp>
      <p:sp>
        <p:nvSpPr>
          <p:cNvPr id="18" name="Rounded Rectangle 17"/>
          <p:cNvSpPr/>
          <p:nvPr/>
        </p:nvSpPr>
        <p:spPr>
          <a:xfrm>
            <a:off x="5538520" y="61722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 Acount</a:t>
            </a:r>
          </a:p>
        </p:txBody>
      </p:sp>
      <p:sp>
        <p:nvSpPr>
          <p:cNvPr id="19" name="Rounded Rectangle 18"/>
          <p:cNvSpPr/>
          <p:nvPr/>
        </p:nvSpPr>
        <p:spPr>
          <a:xfrm>
            <a:off x="4945989"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20" name="Rounded Rectangle 19"/>
          <p:cNvSpPr/>
          <p:nvPr/>
        </p:nvSpPr>
        <p:spPr>
          <a:xfrm>
            <a:off x="1390802" y="48883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Profile</a:t>
            </a:r>
          </a:p>
        </p:txBody>
      </p:sp>
      <p:sp>
        <p:nvSpPr>
          <p:cNvPr id="21" name="Rounded Rectangle 20"/>
          <p:cNvSpPr/>
          <p:nvPr/>
        </p:nvSpPr>
        <p:spPr>
          <a:xfrm>
            <a:off x="4155948" y="78098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Gateway/Gold Data</a:t>
            </a:r>
          </a:p>
        </p:txBody>
      </p:sp>
      <p:sp>
        <p:nvSpPr>
          <p:cNvPr id="22" name="Rounded Rectangle 21"/>
          <p:cNvSpPr/>
          <p:nvPr/>
        </p:nvSpPr>
        <p:spPr>
          <a:xfrm>
            <a:off x="304495" y="41970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Group</a:t>
            </a:r>
          </a:p>
        </p:txBody>
      </p:sp>
      <p:sp>
        <p:nvSpPr>
          <p:cNvPr id="23" name="Rounded Rectangle 22"/>
          <p:cNvSpPr/>
          <p:nvPr/>
        </p:nvSpPr>
        <p:spPr>
          <a:xfrm>
            <a:off x="1390802"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a:t>
            </a:r>
          </a:p>
        </p:txBody>
      </p:sp>
      <p:sp>
        <p:nvSpPr>
          <p:cNvPr id="24" name="Rounded Rectangle 23"/>
          <p:cNvSpPr/>
          <p:nvPr/>
        </p:nvSpPr>
        <p:spPr>
          <a:xfrm>
            <a:off x="3752697" y="250179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Invoices us for PO </a:t>
            </a:r>
          </a:p>
        </p:txBody>
      </p:sp>
      <p:sp>
        <p:nvSpPr>
          <p:cNvPr id="25" name="Rounded Rectangle 24"/>
          <p:cNvSpPr/>
          <p:nvPr/>
        </p:nvSpPr>
        <p:spPr>
          <a:xfrm>
            <a:off x="4937760" y="25100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Supplier PO </a:t>
            </a:r>
          </a:p>
        </p:txBody>
      </p:sp>
      <p:sp>
        <p:nvSpPr>
          <p:cNvPr id="26" name="Rounded Rectangle 25"/>
          <p:cNvSpPr/>
          <p:nvPr/>
        </p:nvSpPr>
        <p:spPr>
          <a:xfrm>
            <a:off x="3555187" y="2880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Payments</a:t>
            </a:r>
          </a:p>
        </p:txBody>
      </p:sp>
      <p:sp>
        <p:nvSpPr>
          <p:cNvPr id="27" name="Rounded Rectangle 26"/>
          <p:cNvSpPr/>
          <p:nvPr/>
        </p:nvSpPr>
        <p:spPr>
          <a:xfrm>
            <a:off x="2065629" y="2880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Payments</a:t>
            </a:r>
          </a:p>
        </p:txBody>
      </p:sp>
      <p:sp>
        <p:nvSpPr>
          <p:cNvPr id="28" name="Rounded Rectangle 27"/>
          <p:cNvSpPr/>
          <p:nvPr/>
        </p:nvSpPr>
        <p:spPr>
          <a:xfrm>
            <a:off x="1481328" y="25182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PO for Supplier Account</a:t>
            </a:r>
          </a:p>
        </p:txBody>
      </p:sp>
      <p:sp>
        <p:nvSpPr>
          <p:cNvPr id="29" name="Rounded Rectangle 28"/>
          <p:cNvSpPr/>
          <p:nvPr/>
        </p:nvSpPr>
        <p:spPr>
          <a:xfrm>
            <a:off x="5225796" y="11027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Reconcile Journals</a:t>
            </a:r>
          </a:p>
        </p:txBody>
      </p:sp>
      <p:sp>
        <p:nvSpPr>
          <p:cNvPr id="30" name="Rounded Rectangle 29"/>
          <p:cNvSpPr/>
          <p:nvPr/>
        </p:nvSpPr>
        <p:spPr>
          <a:xfrm>
            <a:off x="6517843" y="1892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Payments</a:t>
            </a:r>
          </a:p>
        </p:txBody>
      </p:sp>
      <p:sp>
        <p:nvSpPr>
          <p:cNvPr id="31" name="Rounded Rectangle 30"/>
          <p:cNvSpPr/>
          <p:nvPr/>
        </p:nvSpPr>
        <p:spPr>
          <a:xfrm>
            <a:off x="7307884" y="11027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to General Ledger</a:t>
            </a:r>
          </a:p>
        </p:txBody>
      </p:sp>
      <p:sp>
        <p:nvSpPr>
          <p:cNvPr id="32" name="Rounded Rectangle 31"/>
          <p:cNvSpPr/>
          <p:nvPr/>
        </p:nvSpPr>
        <p:spPr>
          <a:xfrm>
            <a:off x="7900416" y="1892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Settlement</a:t>
            </a:r>
          </a:p>
        </p:txBody>
      </p:sp>
      <p:sp>
        <p:nvSpPr>
          <p:cNvPr id="33" name="Rounded Rectangle 32"/>
          <p:cNvSpPr/>
          <p:nvPr/>
        </p:nvSpPr>
        <p:spPr>
          <a:xfrm>
            <a:off x="395020"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Begin End of Day Settlement</a:t>
            </a:r>
          </a:p>
        </p:txBody>
      </p:sp>
      <p:sp>
        <p:nvSpPr>
          <p:cNvPr id="34" name="Rounded Rectangle 33"/>
          <p:cNvSpPr/>
          <p:nvPr/>
        </p:nvSpPr>
        <p:spPr>
          <a:xfrm>
            <a:off x="9678009"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End of Day Settlement</a:t>
            </a:r>
          </a:p>
        </p:txBody>
      </p:sp>
      <p:sp>
        <p:nvSpPr>
          <p:cNvPr id="35" name="Rounded Rectangle 34"/>
          <p:cNvSpPr/>
          <p:nvPr/>
        </p:nvSpPr>
        <p:spPr>
          <a:xfrm>
            <a:off x="3555187" y="11027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Reservation</a:t>
            </a:r>
          </a:p>
        </p:txBody>
      </p:sp>
      <p:sp>
        <p:nvSpPr>
          <p:cNvPr id="36" name="Rounded Rectangle 35"/>
          <p:cNvSpPr/>
          <p:nvPr/>
        </p:nvSpPr>
        <p:spPr>
          <a:xfrm>
            <a:off x="7414869" y="20656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Trade Partner Account</a:t>
            </a:r>
          </a:p>
        </p:txBody>
      </p:sp>
      <p:sp>
        <p:nvSpPr>
          <p:cNvPr id="37" name="Rounded Rectangle 36"/>
          <p:cNvSpPr/>
          <p:nvPr/>
        </p:nvSpPr>
        <p:spPr>
          <a:xfrm>
            <a:off x="2567635" y="25100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Fulfills PO</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WDW Inventory</a:t>
            </a:r>
          </a:p>
        </p:txBody>
      </p:sp>
      <p:sp>
        <p:nvSpPr>
          <p:cNvPr id="3" name="Rounded Rectangle 2"/>
          <p:cNvSpPr/>
          <p:nvPr/>
        </p:nvSpPr>
        <p:spPr>
          <a:xfrm>
            <a:off x="3053181" y="4345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4" name="Rounded Rectangle 3"/>
          <p:cNvSpPr/>
          <p:nvPr/>
        </p:nvSpPr>
        <p:spPr>
          <a:xfrm>
            <a:off x="5736031"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Wishes</a:t>
            </a:r>
          </a:p>
        </p:txBody>
      </p:sp>
      <p:sp>
        <p:nvSpPr>
          <p:cNvPr id="5" name="Rounded Rectangle 4"/>
          <p:cNvSpPr/>
          <p:nvPr/>
        </p:nvSpPr>
        <p:spPr>
          <a:xfrm>
            <a:off x="7505395"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6" name="Rounded Rectangle 5"/>
          <p:cNvSpPr/>
          <p:nvPr/>
        </p:nvSpPr>
        <p:spPr>
          <a:xfrm>
            <a:off x="7505395"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7" name="Rounded Rectangle 6"/>
          <p:cNvSpPr/>
          <p:nvPr/>
        </p:nvSpPr>
        <p:spPr>
          <a:xfrm>
            <a:off x="10278770"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8" name="Rounded Rectangle 7"/>
          <p:cNvSpPr/>
          <p:nvPr/>
        </p:nvSpPr>
        <p:spPr>
          <a:xfrm>
            <a:off x="11258092"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 UI</a:t>
            </a:r>
          </a:p>
        </p:txBody>
      </p:sp>
      <p:sp>
        <p:nvSpPr>
          <p:cNvPr id="9" name="Rounded Rectangle 8"/>
          <p:cNvSpPr/>
          <p:nvPr/>
        </p:nvSpPr>
        <p:spPr>
          <a:xfrm>
            <a:off x="5044744" y="58265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10" name="Rounded Rectangle 9"/>
          <p:cNvSpPr/>
          <p:nvPr/>
        </p:nvSpPr>
        <p:spPr>
          <a:xfrm>
            <a:off x="6814108" y="36539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11" name="Rounded Rectangle 10"/>
          <p:cNvSpPr/>
          <p:nvPr/>
        </p:nvSpPr>
        <p:spPr>
          <a:xfrm>
            <a:off x="10278770" y="36539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12" name="Rounded Rectangle 11"/>
          <p:cNvSpPr/>
          <p:nvPr/>
        </p:nvSpPr>
        <p:spPr>
          <a:xfrm>
            <a:off x="9776764" y="48307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13" name="Rounded Rectangle 12"/>
          <p:cNvSpPr/>
          <p:nvPr/>
        </p:nvSpPr>
        <p:spPr>
          <a:xfrm>
            <a:off x="5736031"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Wishes UI</a:t>
            </a:r>
          </a:p>
        </p:txBody>
      </p:sp>
      <p:sp>
        <p:nvSpPr>
          <p:cNvPr id="14" name="Rounded Rectangle 13"/>
          <p:cNvSpPr/>
          <p:nvPr/>
        </p:nvSpPr>
        <p:spPr>
          <a:xfrm>
            <a:off x="7999171" y="74066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Amadeus</a:t>
            </a:r>
          </a:p>
        </p:txBody>
      </p:sp>
      <p:sp>
        <p:nvSpPr>
          <p:cNvPr id="15" name="Rounded Rectangle 14"/>
          <p:cNvSpPr/>
          <p:nvPr/>
        </p:nvSpPr>
        <p:spPr>
          <a:xfrm>
            <a:off x="4830775" y="41477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Corp</a:t>
            </a:r>
          </a:p>
        </p:txBody>
      </p:sp>
      <p:sp>
        <p:nvSpPr>
          <p:cNvPr id="16" name="Rounded Rectangle 15"/>
          <p:cNvSpPr/>
          <p:nvPr/>
        </p:nvSpPr>
        <p:spPr>
          <a:xfrm>
            <a:off x="6526072" y="74066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Direct Connect</a:t>
            </a:r>
          </a:p>
        </p:txBody>
      </p:sp>
      <p:sp>
        <p:nvSpPr>
          <p:cNvPr id="17" name="Rounded Rectangle 16"/>
          <p:cNvSpPr/>
          <p:nvPr/>
        </p:nvSpPr>
        <p:spPr>
          <a:xfrm>
            <a:off x="2756916" y="74066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HROS</a:t>
            </a:r>
          </a:p>
        </p:txBody>
      </p:sp>
      <p:sp>
        <p:nvSpPr>
          <p:cNvPr id="18" name="Rounded Rectangle 17"/>
          <p:cNvSpPr/>
          <p:nvPr/>
        </p:nvSpPr>
        <p:spPr>
          <a:xfrm>
            <a:off x="1185062" y="4345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DSCS</a:t>
            </a:r>
          </a:p>
        </p:txBody>
      </p:sp>
      <p:sp>
        <p:nvSpPr>
          <p:cNvPr id="19" name="Rounded Rectangle 18"/>
          <p:cNvSpPr/>
          <p:nvPr/>
        </p:nvSpPr>
        <p:spPr>
          <a:xfrm>
            <a:off x="7019848" y="48307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Bridge</a:t>
            </a:r>
          </a:p>
        </p:txBody>
      </p:sp>
      <p:sp>
        <p:nvSpPr>
          <p:cNvPr id="20" name="Rounded Rectangle 19"/>
          <p:cNvSpPr/>
          <p:nvPr/>
        </p:nvSpPr>
        <p:spPr>
          <a:xfrm>
            <a:off x="1283817" y="562904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21" name="Rounded Rectangle 20"/>
          <p:cNvSpPr/>
          <p:nvPr/>
        </p:nvSpPr>
        <p:spPr>
          <a:xfrm>
            <a:off x="1283817" y="68141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22" name="Rounded Rectangle 21"/>
          <p:cNvSpPr/>
          <p:nvPr/>
        </p:nvSpPr>
        <p:spPr>
          <a:xfrm>
            <a:off x="3201314" y="370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Services</a:t>
            </a:r>
          </a:p>
        </p:txBody>
      </p:sp>
      <p:sp>
        <p:nvSpPr>
          <p:cNvPr id="23" name="Rounded Rectangle 22"/>
          <p:cNvSpPr/>
          <p:nvPr/>
        </p:nvSpPr>
        <p:spPr>
          <a:xfrm>
            <a:off x="1283817" y="62215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Block</a:t>
            </a:r>
          </a:p>
        </p:txBody>
      </p:sp>
      <p:sp>
        <p:nvSpPr>
          <p:cNvPr id="24" name="Rounded Rectangle 23"/>
          <p:cNvSpPr/>
          <p:nvPr/>
        </p:nvSpPr>
        <p:spPr>
          <a:xfrm>
            <a:off x="8303666" y="48307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25" name="Rounded Rectangle 24"/>
          <p:cNvSpPr/>
          <p:nvPr/>
        </p:nvSpPr>
        <p:spPr>
          <a:xfrm>
            <a:off x="1283817" y="50858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26" name="Rounded Rectangle 25"/>
          <p:cNvSpPr/>
          <p:nvPr/>
        </p:nvSpPr>
        <p:spPr>
          <a:xfrm>
            <a:off x="9480499" y="74066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Trade Partner</a:t>
            </a:r>
          </a:p>
        </p:txBody>
      </p:sp>
      <p:sp>
        <p:nvSpPr>
          <p:cNvPr id="27" name="Rounded Rectangle 26"/>
          <p:cNvSpPr/>
          <p:nvPr/>
        </p:nvSpPr>
        <p:spPr>
          <a:xfrm>
            <a:off x="4937760" y="74560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CCRM</a:t>
            </a:r>
          </a:p>
        </p:txBody>
      </p:sp>
      <p:sp>
        <p:nvSpPr>
          <p:cNvPr id="28" name="Rounded Rectangle 27"/>
          <p:cNvSpPr/>
          <p:nvPr/>
        </p:nvSpPr>
        <p:spPr>
          <a:xfrm>
            <a:off x="1283817" y="74560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 Allotment</a:t>
            </a:r>
          </a:p>
        </p:txBody>
      </p:sp>
      <p:sp>
        <p:nvSpPr>
          <p:cNvPr id="29" name="Rounded Rectangle 28"/>
          <p:cNvSpPr/>
          <p:nvPr/>
        </p:nvSpPr>
        <p:spPr>
          <a:xfrm>
            <a:off x="205740" y="74560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Price Dimesions</a:t>
            </a:r>
          </a:p>
        </p:txBody>
      </p:sp>
      <p:sp>
        <p:nvSpPr>
          <p:cNvPr id="30" name="Rounded Rectangle 29"/>
          <p:cNvSpPr/>
          <p:nvPr/>
        </p:nvSpPr>
        <p:spPr>
          <a:xfrm>
            <a:off x="205740" y="68141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Bid Price </a:t>
            </a:r>
          </a:p>
        </p:txBody>
      </p:sp>
      <p:sp>
        <p:nvSpPr>
          <p:cNvPr id="31" name="Rounded Rectangle 30"/>
          <p:cNvSpPr/>
          <p:nvPr/>
        </p:nvSpPr>
        <p:spPr>
          <a:xfrm>
            <a:off x="502005" y="20820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Shopping Session</a:t>
            </a:r>
          </a:p>
        </p:txBody>
      </p:sp>
      <p:sp>
        <p:nvSpPr>
          <p:cNvPr id="32" name="Rounded Rectangle 31"/>
          <p:cNvSpPr/>
          <p:nvPr/>
        </p:nvSpPr>
        <p:spPr>
          <a:xfrm>
            <a:off x="502005"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33" name="Rounded Rectangle 32"/>
          <p:cNvSpPr/>
          <p:nvPr/>
        </p:nvSpPr>
        <p:spPr>
          <a:xfrm>
            <a:off x="592531" y="6830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Inventory Availability</a:t>
            </a:r>
          </a:p>
        </p:txBody>
      </p:sp>
      <p:sp>
        <p:nvSpPr>
          <p:cNvPr id="34" name="Rounded Rectangle 33"/>
          <p:cNvSpPr/>
          <p:nvPr/>
        </p:nvSpPr>
        <p:spPr>
          <a:xfrm>
            <a:off x="12237415" y="6830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Check Inventory Availability</a:t>
            </a:r>
          </a:p>
        </p:txBody>
      </p:sp>
      <p:sp>
        <p:nvSpPr>
          <p:cNvPr id="35" name="Rounded Rectangle 34"/>
          <p:cNvSpPr/>
          <p:nvPr/>
        </p:nvSpPr>
        <p:spPr>
          <a:xfrm>
            <a:off x="5917082"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Block Inventory</a:t>
            </a:r>
          </a:p>
        </p:txBody>
      </p:sp>
      <p:sp>
        <p:nvSpPr>
          <p:cNvPr id="36" name="Rounded Rectangle 35"/>
          <p:cNvSpPr/>
          <p:nvPr/>
        </p:nvSpPr>
        <p:spPr>
          <a:xfrm>
            <a:off x="10278770" y="5925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Free Sell Inventory</a:t>
            </a:r>
          </a:p>
        </p:txBody>
      </p:sp>
      <p:sp>
        <p:nvSpPr>
          <p:cNvPr id="37" name="Rounded Rectangle 36"/>
          <p:cNvSpPr/>
          <p:nvPr/>
        </p:nvSpPr>
        <p:spPr>
          <a:xfrm>
            <a:off x="3258921" y="5925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Rules from Profile &amp; Account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WDW Offer</a:t>
            </a:r>
          </a:p>
        </p:txBody>
      </p:sp>
      <p:sp>
        <p:nvSpPr>
          <p:cNvPr id="3" name="Rounded Rectangle 2"/>
          <p:cNvSpPr/>
          <p:nvPr/>
        </p:nvSpPr>
        <p:spPr>
          <a:xfrm>
            <a:off x="4682642"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Wishes</a:t>
            </a:r>
          </a:p>
        </p:txBody>
      </p:sp>
      <p:sp>
        <p:nvSpPr>
          <p:cNvPr id="4" name="Rounded Rectangle 3"/>
          <p:cNvSpPr/>
          <p:nvPr/>
        </p:nvSpPr>
        <p:spPr>
          <a:xfrm>
            <a:off x="3357676"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Lilo UI</a:t>
            </a:r>
          </a:p>
        </p:txBody>
      </p:sp>
      <p:sp>
        <p:nvSpPr>
          <p:cNvPr id="5" name="Rounded Rectangle 4"/>
          <p:cNvSpPr/>
          <p:nvPr/>
        </p:nvSpPr>
        <p:spPr>
          <a:xfrm>
            <a:off x="3357676"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Lilo</a:t>
            </a:r>
          </a:p>
        </p:txBody>
      </p:sp>
      <p:sp>
        <p:nvSpPr>
          <p:cNvPr id="6" name="Rounded Rectangle 5"/>
          <p:cNvSpPr/>
          <p:nvPr/>
        </p:nvSpPr>
        <p:spPr>
          <a:xfrm>
            <a:off x="6065215"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7" name="Rounded Rectangle 6"/>
          <p:cNvSpPr/>
          <p:nvPr/>
        </p:nvSpPr>
        <p:spPr>
          <a:xfrm>
            <a:off x="6065215"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8" name="Rounded Rectangle 7"/>
          <p:cNvSpPr/>
          <p:nvPr/>
        </p:nvSpPr>
        <p:spPr>
          <a:xfrm>
            <a:off x="7357262"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UI </a:t>
            </a:r>
          </a:p>
        </p:txBody>
      </p:sp>
      <p:sp>
        <p:nvSpPr>
          <p:cNvPr id="9" name="Rounded Rectangle 8"/>
          <p:cNvSpPr/>
          <p:nvPr/>
        </p:nvSpPr>
        <p:spPr>
          <a:xfrm>
            <a:off x="7357262"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10" name="Rounded Rectangle 9"/>
          <p:cNvSpPr/>
          <p:nvPr/>
        </p:nvSpPr>
        <p:spPr>
          <a:xfrm>
            <a:off x="9817912"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 UI</a:t>
            </a:r>
          </a:p>
        </p:txBody>
      </p:sp>
      <p:sp>
        <p:nvSpPr>
          <p:cNvPr id="11" name="Rounded Rectangle 10"/>
          <p:cNvSpPr/>
          <p:nvPr/>
        </p:nvSpPr>
        <p:spPr>
          <a:xfrm>
            <a:off x="3102559" y="55302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12" name="Rounded Rectangle 11"/>
          <p:cNvSpPr/>
          <p:nvPr/>
        </p:nvSpPr>
        <p:spPr>
          <a:xfrm>
            <a:off x="5661964" y="38514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13" name="Rounded Rectangle 12"/>
          <p:cNvSpPr/>
          <p:nvPr/>
        </p:nvSpPr>
        <p:spPr>
          <a:xfrm>
            <a:off x="8986723" y="38514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14" name="Rounded Rectangle 13"/>
          <p:cNvSpPr/>
          <p:nvPr/>
        </p:nvSpPr>
        <p:spPr>
          <a:xfrm>
            <a:off x="3160166"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15" name="Rounded Rectangle 14"/>
          <p:cNvSpPr/>
          <p:nvPr/>
        </p:nvSpPr>
        <p:spPr>
          <a:xfrm>
            <a:off x="4682642"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Wishes UI</a:t>
            </a:r>
          </a:p>
        </p:txBody>
      </p:sp>
      <p:sp>
        <p:nvSpPr>
          <p:cNvPr id="16" name="Rounded Rectangle 15"/>
          <p:cNvSpPr/>
          <p:nvPr/>
        </p:nvSpPr>
        <p:spPr>
          <a:xfrm>
            <a:off x="10665561"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Amadeus</a:t>
            </a:r>
          </a:p>
        </p:txBody>
      </p:sp>
      <p:sp>
        <p:nvSpPr>
          <p:cNvPr id="17" name="Rounded Rectangle 16"/>
          <p:cNvSpPr/>
          <p:nvPr/>
        </p:nvSpPr>
        <p:spPr>
          <a:xfrm>
            <a:off x="10665561" y="67153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CCRM</a:t>
            </a:r>
          </a:p>
        </p:txBody>
      </p:sp>
      <p:sp>
        <p:nvSpPr>
          <p:cNvPr id="18" name="Rounded Rectangle 17"/>
          <p:cNvSpPr/>
          <p:nvPr/>
        </p:nvSpPr>
        <p:spPr>
          <a:xfrm>
            <a:off x="1423720" y="56784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19" name="Rounded Rectangle 18"/>
          <p:cNvSpPr/>
          <p:nvPr/>
        </p:nvSpPr>
        <p:spPr>
          <a:xfrm>
            <a:off x="1423720" y="64190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20" name="Rounded Rectangle 19"/>
          <p:cNvSpPr/>
          <p:nvPr/>
        </p:nvSpPr>
        <p:spPr>
          <a:xfrm>
            <a:off x="197510" y="40160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Contract Rule</a:t>
            </a:r>
          </a:p>
        </p:txBody>
      </p:sp>
      <p:sp>
        <p:nvSpPr>
          <p:cNvPr id="21" name="Rounded Rectangle 20"/>
          <p:cNvSpPr/>
          <p:nvPr/>
        </p:nvSpPr>
        <p:spPr>
          <a:xfrm>
            <a:off x="5472684"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Recommender Adapter</a:t>
            </a:r>
          </a:p>
        </p:txBody>
      </p:sp>
      <p:sp>
        <p:nvSpPr>
          <p:cNvPr id="22" name="Rounded Rectangle 21"/>
          <p:cNvSpPr/>
          <p:nvPr/>
        </p:nvSpPr>
        <p:spPr>
          <a:xfrm>
            <a:off x="1423720" y="50858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Profile</a:t>
            </a:r>
          </a:p>
        </p:txBody>
      </p:sp>
      <p:sp>
        <p:nvSpPr>
          <p:cNvPr id="23" name="Rounded Rectangle 22"/>
          <p:cNvSpPr/>
          <p:nvPr/>
        </p:nvSpPr>
        <p:spPr>
          <a:xfrm>
            <a:off x="6616598"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Price for Profile</a:t>
            </a:r>
          </a:p>
        </p:txBody>
      </p:sp>
      <p:sp>
        <p:nvSpPr>
          <p:cNvPr id="24" name="Rounded Rectangle 23"/>
          <p:cNvSpPr/>
          <p:nvPr/>
        </p:nvSpPr>
        <p:spPr>
          <a:xfrm>
            <a:off x="5332780"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Eligibility for Profile</a:t>
            </a:r>
          </a:p>
        </p:txBody>
      </p:sp>
      <p:sp>
        <p:nvSpPr>
          <p:cNvPr id="25" name="Rounded Rectangle 24"/>
          <p:cNvSpPr/>
          <p:nvPr/>
        </p:nvSpPr>
        <p:spPr>
          <a:xfrm>
            <a:off x="4048963"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Inventory</a:t>
            </a:r>
          </a:p>
        </p:txBody>
      </p:sp>
      <p:sp>
        <p:nvSpPr>
          <p:cNvPr id="26" name="Rounded Rectangle 25"/>
          <p:cNvSpPr/>
          <p:nvPr/>
        </p:nvSpPr>
        <p:spPr>
          <a:xfrm>
            <a:off x="197510"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Contract Price Rule</a:t>
            </a:r>
          </a:p>
        </p:txBody>
      </p:sp>
      <p:sp>
        <p:nvSpPr>
          <p:cNvPr id="27" name="Rounded Rectangle 26"/>
          <p:cNvSpPr/>
          <p:nvPr/>
        </p:nvSpPr>
        <p:spPr>
          <a:xfrm>
            <a:off x="1423720" y="40160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Combinability Rule</a:t>
            </a:r>
          </a:p>
        </p:txBody>
      </p:sp>
      <p:sp>
        <p:nvSpPr>
          <p:cNvPr id="28" name="Rounded Rectangle 27"/>
          <p:cNvSpPr/>
          <p:nvPr/>
        </p:nvSpPr>
        <p:spPr>
          <a:xfrm>
            <a:off x="197510" y="56784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Package</a:t>
            </a:r>
          </a:p>
        </p:txBody>
      </p:sp>
      <p:sp>
        <p:nvSpPr>
          <p:cNvPr id="29" name="Rounded Rectangle 28"/>
          <p:cNvSpPr/>
          <p:nvPr/>
        </p:nvSpPr>
        <p:spPr>
          <a:xfrm>
            <a:off x="197510"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Price Rule</a:t>
            </a:r>
          </a:p>
        </p:txBody>
      </p:sp>
      <p:sp>
        <p:nvSpPr>
          <p:cNvPr id="30" name="Rounded Rectangle 29"/>
          <p:cNvSpPr/>
          <p:nvPr/>
        </p:nvSpPr>
        <p:spPr>
          <a:xfrm>
            <a:off x="1423720"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Price Dimesions</a:t>
            </a:r>
          </a:p>
        </p:txBody>
      </p:sp>
      <p:sp>
        <p:nvSpPr>
          <p:cNvPr id="31" name="Rounded Rectangle 30"/>
          <p:cNvSpPr/>
          <p:nvPr/>
        </p:nvSpPr>
        <p:spPr>
          <a:xfrm>
            <a:off x="197510" y="50858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32" name="Rounded Rectangle 31"/>
          <p:cNvSpPr/>
          <p:nvPr/>
        </p:nvSpPr>
        <p:spPr>
          <a:xfrm>
            <a:off x="197510"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Sell Price</a:t>
            </a:r>
          </a:p>
        </p:txBody>
      </p:sp>
      <p:sp>
        <p:nvSpPr>
          <p:cNvPr id="33" name="Rounded Rectangle 32"/>
          <p:cNvSpPr/>
          <p:nvPr/>
        </p:nvSpPr>
        <p:spPr>
          <a:xfrm>
            <a:off x="197510" y="64190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Bid Price </a:t>
            </a:r>
          </a:p>
        </p:txBody>
      </p:sp>
      <p:sp>
        <p:nvSpPr>
          <p:cNvPr id="34" name="Rounded Rectangle 33"/>
          <p:cNvSpPr/>
          <p:nvPr/>
        </p:nvSpPr>
        <p:spPr>
          <a:xfrm>
            <a:off x="8887968"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D3</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WDW Order</a:t>
            </a:r>
          </a:p>
        </p:txBody>
      </p:sp>
      <p:sp>
        <p:nvSpPr>
          <p:cNvPr id="3" name="Rounded Rectangle 2"/>
          <p:cNvSpPr/>
          <p:nvPr/>
        </p:nvSpPr>
        <p:spPr>
          <a:xfrm>
            <a:off x="3160166"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UI</a:t>
            </a:r>
          </a:p>
        </p:txBody>
      </p:sp>
      <p:sp>
        <p:nvSpPr>
          <p:cNvPr id="4" name="Rounded Rectangle 3"/>
          <p:cNvSpPr/>
          <p:nvPr/>
        </p:nvSpPr>
        <p:spPr>
          <a:xfrm>
            <a:off x="4443984" y="19833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a:t>
            </a:r>
          </a:p>
        </p:txBody>
      </p:sp>
      <p:sp>
        <p:nvSpPr>
          <p:cNvPr id="5" name="Rounded Rectangle 4"/>
          <p:cNvSpPr/>
          <p:nvPr/>
        </p:nvSpPr>
        <p:spPr>
          <a:xfrm>
            <a:off x="5826556" y="19833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ABS/DC</a:t>
            </a:r>
          </a:p>
        </p:txBody>
      </p:sp>
      <p:sp>
        <p:nvSpPr>
          <p:cNvPr id="6" name="Rounded Rectangle 5"/>
          <p:cNvSpPr/>
          <p:nvPr/>
        </p:nvSpPr>
        <p:spPr>
          <a:xfrm>
            <a:off x="7209129" y="19833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7" name="Rounded Rectangle 6"/>
          <p:cNvSpPr/>
          <p:nvPr/>
        </p:nvSpPr>
        <p:spPr>
          <a:xfrm>
            <a:off x="8492947"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UI </a:t>
            </a:r>
          </a:p>
        </p:txBody>
      </p:sp>
      <p:sp>
        <p:nvSpPr>
          <p:cNvPr id="8" name="Rounded Rectangle 7"/>
          <p:cNvSpPr/>
          <p:nvPr/>
        </p:nvSpPr>
        <p:spPr>
          <a:xfrm>
            <a:off x="8492947" y="19833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9" name="Rounded Rectangle 8"/>
          <p:cNvSpPr/>
          <p:nvPr/>
        </p:nvSpPr>
        <p:spPr>
          <a:xfrm>
            <a:off x="9373514"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10" name="Rounded Rectangle 9"/>
          <p:cNvSpPr/>
          <p:nvPr/>
        </p:nvSpPr>
        <p:spPr>
          <a:xfrm>
            <a:off x="1473098" y="11932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 UI</a:t>
            </a:r>
          </a:p>
        </p:txBody>
      </p:sp>
      <p:sp>
        <p:nvSpPr>
          <p:cNvPr id="11" name="Rounded Rectangle 10"/>
          <p:cNvSpPr/>
          <p:nvPr/>
        </p:nvSpPr>
        <p:spPr>
          <a:xfrm>
            <a:off x="7110374" y="4345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12" name="Rounded Rectangle 11"/>
          <p:cNvSpPr/>
          <p:nvPr/>
        </p:nvSpPr>
        <p:spPr>
          <a:xfrm>
            <a:off x="6024067"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13" name="Rounded Rectangle 12"/>
          <p:cNvSpPr/>
          <p:nvPr/>
        </p:nvSpPr>
        <p:spPr>
          <a:xfrm>
            <a:off x="2855671" y="58265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14" name="Rounded Rectangle 13"/>
          <p:cNvSpPr/>
          <p:nvPr/>
        </p:nvSpPr>
        <p:spPr>
          <a:xfrm>
            <a:off x="683056" y="370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Amadeus</a:t>
            </a:r>
          </a:p>
        </p:txBody>
      </p:sp>
      <p:sp>
        <p:nvSpPr>
          <p:cNvPr id="15" name="Rounded Rectangle 14"/>
          <p:cNvSpPr/>
          <p:nvPr/>
        </p:nvSpPr>
        <p:spPr>
          <a:xfrm>
            <a:off x="7209129" y="50858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Ground Transport (DME)</a:t>
            </a:r>
          </a:p>
        </p:txBody>
      </p:sp>
      <p:sp>
        <p:nvSpPr>
          <p:cNvPr id="16" name="Rounded Rectangle 15"/>
          <p:cNvSpPr/>
          <p:nvPr/>
        </p:nvSpPr>
        <p:spPr>
          <a:xfrm>
            <a:off x="8641080" y="57771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ATS</a:t>
            </a:r>
          </a:p>
        </p:txBody>
      </p:sp>
      <p:sp>
        <p:nvSpPr>
          <p:cNvPr id="17" name="Rounded Rectangle 16"/>
          <p:cNvSpPr/>
          <p:nvPr/>
        </p:nvSpPr>
        <p:spPr>
          <a:xfrm>
            <a:off x="3744468" y="35058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18" name="Rounded Rectangle 17"/>
          <p:cNvSpPr/>
          <p:nvPr/>
        </p:nvSpPr>
        <p:spPr>
          <a:xfrm>
            <a:off x="8385962" y="40489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OneView </a:t>
            </a:r>
          </a:p>
        </p:txBody>
      </p:sp>
      <p:sp>
        <p:nvSpPr>
          <p:cNvPr id="19" name="Rounded Rectangle 18"/>
          <p:cNvSpPr/>
          <p:nvPr/>
        </p:nvSpPr>
        <p:spPr>
          <a:xfrm>
            <a:off x="7209129" y="11932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20" name="Rounded Rectangle 19"/>
          <p:cNvSpPr/>
          <p:nvPr/>
        </p:nvSpPr>
        <p:spPr>
          <a:xfrm>
            <a:off x="4443984"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 UI</a:t>
            </a:r>
          </a:p>
        </p:txBody>
      </p:sp>
      <p:sp>
        <p:nvSpPr>
          <p:cNvPr id="21" name="Rounded Rectangle 20"/>
          <p:cNvSpPr/>
          <p:nvPr/>
        </p:nvSpPr>
        <p:spPr>
          <a:xfrm>
            <a:off x="4690872" y="81473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22" name="Rounded Rectangle 21"/>
          <p:cNvSpPr/>
          <p:nvPr/>
        </p:nvSpPr>
        <p:spPr>
          <a:xfrm>
            <a:off x="2658160" y="81473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23" name="Rounded Rectangle 22"/>
          <p:cNvSpPr/>
          <p:nvPr/>
        </p:nvSpPr>
        <p:spPr>
          <a:xfrm>
            <a:off x="3653942" y="81473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24" name="Rounded Rectangle 23"/>
          <p:cNvSpPr/>
          <p:nvPr/>
        </p:nvSpPr>
        <p:spPr>
          <a:xfrm>
            <a:off x="5719572" y="81473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Channel</a:t>
            </a:r>
          </a:p>
        </p:txBody>
      </p:sp>
      <p:sp>
        <p:nvSpPr>
          <p:cNvPr id="25" name="Rounded Rectangle 24"/>
          <p:cNvSpPr/>
          <p:nvPr/>
        </p:nvSpPr>
        <p:spPr>
          <a:xfrm>
            <a:off x="5826556"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ABS/DC UI</a:t>
            </a:r>
          </a:p>
        </p:txBody>
      </p:sp>
      <p:sp>
        <p:nvSpPr>
          <p:cNvPr id="26" name="Rounded Rectangle 25"/>
          <p:cNvSpPr/>
          <p:nvPr/>
        </p:nvSpPr>
        <p:spPr>
          <a:xfrm>
            <a:off x="4336999"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27" name="Rounded Rectangle 26"/>
          <p:cNvSpPr/>
          <p:nvPr/>
        </p:nvSpPr>
        <p:spPr>
          <a:xfrm>
            <a:off x="683056" y="64684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Speedi Shuttle (Aulani)</a:t>
            </a:r>
          </a:p>
        </p:txBody>
      </p:sp>
      <p:sp>
        <p:nvSpPr>
          <p:cNvPr id="28" name="Rounded Rectangle 27"/>
          <p:cNvSpPr/>
          <p:nvPr/>
        </p:nvSpPr>
        <p:spPr>
          <a:xfrm>
            <a:off x="7209129" y="57771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Star Command</a:t>
            </a:r>
          </a:p>
        </p:txBody>
      </p:sp>
      <p:sp>
        <p:nvSpPr>
          <p:cNvPr id="29" name="Rounded Rectangle 28"/>
          <p:cNvSpPr/>
          <p:nvPr/>
        </p:nvSpPr>
        <p:spPr>
          <a:xfrm>
            <a:off x="683056" y="478962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Hertz &amp; Alamo</a:t>
            </a:r>
          </a:p>
        </p:txBody>
      </p:sp>
      <p:sp>
        <p:nvSpPr>
          <p:cNvPr id="30" name="Rounded Rectangle 29"/>
          <p:cNvSpPr/>
          <p:nvPr/>
        </p:nvSpPr>
        <p:spPr>
          <a:xfrm>
            <a:off x="683056" y="53327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Mears</a:t>
            </a:r>
          </a:p>
        </p:txBody>
      </p:sp>
      <p:sp>
        <p:nvSpPr>
          <p:cNvPr id="31" name="Rounded Rectangle 30"/>
          <p:cNvSpPr/>
          <p:nvPr/>
        </p:nvSpPr>
        <p:spPr>
          <a:xfrm>
            <a:off x="683056" y="59253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Transtar</a:t>
            </a:r>
          </a:p>
        </p:txBody>
      </p:sp>
      <p:sp>
        <p:nvSpPr>
          <p:cNvPr id="32" name="Rounded Rectangle 31"/>
          <p:cNvSpPr/>
          <p:nvPr/>
        </p:nvSpPr>
        <p:spPr>
          <a:xfrm>
            <a:off x="683056"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Disney Florist</a:t>
            </a:r>
          </a:p>
        </p:txBody>
      </p:sp>
      <p:sp>
        <p:nvSpPr>
          <p:cNvPr id="33" name="Rounded Rectangle 32"/>
          <p:cNvSpPr/>
          <p:nvPr/>
        </p:nvSpPr>
        <p:spPr>
          <a:xfrm>
            <a:off x="6797649" y="81473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Trade Partner</a:t>
            </a:r>
          </a:p>
        </p:txBody>
      </p:sp>
      <p:sp>
        <p:nvSpPr>
          <p:cNvPr id="34" name="Rounded Rectangle 33"/>
          <p:cNvSpPr/>
          <p:nvPr/>
        </p:nvSpPr>
        <p:spPr>
          <a:xfrm>
            <a:off x="7875727" y="81473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a:t>
            </a:r>
          </a:p>
        </p:txBody>
      </p:sp>
      <p:sp>
        <p:nvSpPr>
          <p:cNvPr id="35" name="Rounded Rectangle 34"/>
          <p:cNvSpPr/>
          <p:nvPr/>
        </p:nvSpPr>
        <p:spPr>
          <a:xfrm>
            <a:off x="2468880"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Shopping Session for Sales Channel</a:t>
            </a:r>
          </a:p>
        </p:txBody>
      </p:sp>
      <p:sp>
        <p:nvSpPr>
          <p:cNvPr id="36" name="Rounded Rectangle 35"/>
          <p:cNvSpPr/>
          <p:nvPr/>
        </p:nvSpPr>
        <p:spPr>
          <a:xfrm>
            <a:off x="7488936"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Reservation</a:t>
            </a:r>
          </a:p>
        </p:txBody>
      </p:sp>
      <p:sp>
        <p:nvSpPr>
          <p:cNvPr id="37" name="Rounded Rectangle 36"/>
          <p:cNvSpPr/>
          <p:nvPr/>
        </p:nvSpPr>
        <p:spPr>
          <a:xfrm>
            <a:off x="419709"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Start Reservation</a:t>
            </a:r>
          </a:p>
        </p:txBody>
      </p:sp>
      <p:sp>
        <p:nvSpPr>
          <p:cNvPr id="38" name="Rounded Rectangle 37"/>
          <p:cNvSpPr/>
          <p:nvPr/>
        </p:nvSpPr>
        <p:spPr>
          <a:xfrm>
            <a:off x="10073030"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Start Reservation</a:t>
            </a:r>
          </a:p>
        </p:txBody>
      </p:sp>
      <p:sp>
        <p:nvSpPr>
          <p:cNvPr id="39" name="Rounded Rectangle 38"/>
          <p:cNvSpPr/>
          <p:nvPr/>
        </p:nvSpPr>
        <p:spPr>
          <a:xfrm>
            <a:off x="4641494"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Party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 BELA</a:t>
            </a:r>
          </a:p>
        </p:txBody>
      </p:sp>
      <p:sp>
        <p:nvSpPr>
          <p:cNvPr id="3" name="Rounded Rectangle 2"/>
          <p:cNvSpPr/>
          <p:nvPr/>
        </p:nvSpPr>
        <p:spPr>
          <a:xfrm>
            <a:off x="6213348" y="22631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Compute Price Grid of Offers for Sales Channels</a:t>
            </a:r>
          </a:p>
        </p:txBody>
      </p:sp>
      <p:sp>
        <p:nvSpPr>
          <p:cNvPr id="4" name="Rounded Rectangle 3"/>
          <p:cNvSpPr/>
          <p:nvPr/>
        </p:nvSpPr>
        <p:spPr>
          <a:xfrm>
            <a:off x="444398" y="22631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Define Sales Channel</a:t>
            </a:r>
          </a:p>
        </p:txBody>
      </p:sp>
      <p:sp>
        <p:nvSpPr>
          <p:cNvPr id="5" name="Rounded Rectangle 4"/>
          <p:cNvSpPr/>
          <p:nvPr/>
        </p:nvSpPr>
        <p:spPr>
          <a:xfrm>
            <a:off x="444398"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Asset</a:t>
            </a:r>
          </a:p>
        </p:txBody>
      </p:sp>
      <p:sp>
        <p:nvSpPr>
          <p:cNvPr id="6" name="Rounded Rectangle 5"/>
          <p:cNvSpPr/>
          <p:nvPr/>
        </p:nvSpPr>
        <p:spPr>
          <a:xfrm>
            <a:off x="2082088"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Categorize Asset</a:t>
            </a:r>
          </a:p>
        </p:txBody>
      </p:sp>
      <p:sp>
        <p:nvSpPr>
          <p:cNvPr id="7" name="Rounded Rectangle 6"/>
          <p:cNvSpPr/>
          <p:nvPr/>
        </p:nvSpPr>
        <p:spPr>
          <a:xfrm>
            <a:off x="2016252"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Categorize Product in Product Catalog</a:t>
            </a:r>
          </a:p>
        </p:txBody>
      </p:sp>
      <p:sp>
        <p:nvSpPr>
          <p:cNvPr id="8" name="Rounded Rectangle 7"/>
          <p:cNvSpPr/>
          <p:nvPr/>
        </p:nvSpPr>
        <p:spPr>
          <a:xfrm>
            <a:off x="444398"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a:t>
            </a:r>
          </a:p>
        </p:txBody>
      </p:sp>
      <p:sp>
        <p:nvSpPr>
          <p:cNvPr id="9" name="Rounded Rectangle 8"/>
          <p:cNvSpPr/>
          <p:nvPr/>
        </p:nvSpPr>
        <p:spPr>
          <a:xfrm>
            <a:off x="4871923"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Associate Product With Supplier</a:t>
            </a:r>
          </a:p>
        </p:txBody>
      </p:sp>
      <p:sp>
        <p:nvSpPr>
          <p:cNvPr id="10" name="Rounded Rectangle 9"/>
          <p:cNvSpPr/>
          <p:nvPr/>
        </p:nvSpPr>
        <p:spPr>
          <a:xfrm>
            <a:off x="6345021"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Product</a:t>
            </a:r>
          </a:p>
        </p:txBody>
      </p:sp>
      <p:sp>
        <p:nvSpPr>
          <p:cNvPr id="11" name="Rounded Rectangle 10"/>
          <p:cNvSpPr/>
          <p:nvPr/>
        </p:nvSpPr>
        <p:spPr>
          <a:xfrm>
            <a:off x="7661757"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Retire Asset</a:t>
            </a:r>
          </a:p>
        </p:txBody>
      </p:sp>
      <p:sp>
        <p:nvSpPr>
          <p:cNvPr id="12" name="Rounded Rectangle 11"/>
          <p:cNvSpPr/>
          <p:nvPr/>
        </p:nvSpPr>
        <p:spPr>
          <a:xfrm>
            <a:off x="3481120"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Associate Product with Asset</a:t>
            </a:r>
          </a:p>
        </p:txBody>
      </p:sp>
      <p:sp>
        <p:nvSpPr>
          <p:cNvPr id="13" name="Rounded Rectangle 12"/>
          <p:cNvSpPr/>
          <p:nvPr/>
        </p:nvSpPr>
        <p:spPr>
          <a:xfrm>
            <a:off x="2156155" y="22631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Product Base Price</a:t>
            </a:r>
          </a:p>
        </p:txBody>
      </p:sp>
      <p:sp>
        <p:nvSpPr>
          <p:cNvPr id="14" name="Rounded Rectangle 13"/>
          <p:cNvSpPr/>
          <p:nvPr/>
        </p:nvSpPr>
        <p:spPr>
          <a:xfrm>
            <a:off x="7678216"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Asset</a:t>
            </a:r>
          </a:p>
        </p:txBody>
      </p:sp>
      <p:sp>
        <p:nvSpPr>
          <p:cNvPr id="15" name="Rounded Rectangle 14"/>
          <p:cNvSpPr/>
          <p:nvPr/>
        </p:nvSpPr>
        <p:spPr>
          <a:xfrm>
            <a:off x="6361480"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Asset</a:t>
            </a:r>
          </a:p>
        </p:txBody>
      </p:sp>
      <p:sp>
        <p:nvSpPr>
          <p:cNvPr id="16" name="Rounded Rectangle 15"/>
          <p:cNvSpPr/>
          <p:nvPr/>
        </p:nvSpPr>
        <p:spPr>
          <a:xfrm>
            <a:off x="444398" y="17117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Package</a:t>
            </a:r>
          </a:p>
        </p:txBody>
      </p:sp>
      <p:sp>
        <p:nvSpPr>
          <p:cNvPr id="17" name="Rounded Rectangle 16"/>
          <p:cNvSpPr/>
          <p:nvPr/>
        </p:nvSpPr>
        <p:spPr>
          <a:xfrm>
            <a:off x="6402628" y="17117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Package</a:t>
            </a:r>
          </a:p>
        </p:txBody>
      </p:sp>
      <p:sp>
        <p:nvSpPr>
          <p:cNvPr id="18" name="Rounded Rectangle 17"/>
          <p:cNvSpPr/>
          <p:nvPr/>
        </p:nvSpPr>
        <p:spPr>
          <a:xfrm>
            <a:off x="2156155" y="17117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Included Products</a:t>
            </a:r>
          </a:p>
        </p:txBody>
      </p:sp>
      <p:sp>
        <p:nvSpPr>
          <p:cNvPr id="19" name="Rounded Rectangle 18"/>
          <p:cNvSpPr/>
          <p:nvPr/>
        </p:nvSpPr>
        <p:spPr>
          <a:xfrm>
            <a:off x="4740249"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Custom Product Catalog</a:t>
            </a:r>
          </a:p>
        </p:txBody>
      </p:sp>
      <p:sp>
        <p:nvSpPr>
          <p:cNvPr id="20" name="Rounded Rectangle 19"/>
          <p:cNvSpPr/>
          <p:nvPr/>
        </p:nvSpPr>
        <p:spPr>
          <a:xfrm>
            <a:off x="444398"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 Catalog</a:t>
            </a:r>
          </a:p>
        </p:txBody>
      </p:sp>
      <p:sp>
        <p:nvSpPr>
          <p:cNvPr id="21" name="Rounded Rectangle 20"/>
          <p:cNvSpPr/>
          <p:nvPr/>
        </p:nvSpPr>
        <p:spPr>
          <a:xfrm>
            <a:off x="7661757"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Retire Product Catalog</a:t>
            </a:r>
          </a:p>
        </p:txBody>
      </p:sp>
      <p:sp>
        <p:nvSpPr>
          <p:cNvPr id="22" name="Rounded Rectangle 21"/>
          <p:cNvSpPr/>
          <p:nvPr/>
        </p:nvSpPr>
        <p:spPr>
          <a:xfrm>
            <a:off x="6402628"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Product Catalog</a:t>
            </a:r>
          </a:p>
        </p:txBody>
      </p:sp>
      <p:sp>
        <p:nvSpPr>
          <p:cNvPr id="23" name="Rounded Rectangle 22"/>
          <p:cNvSpPr/>
          <p:nvPr/>
        </p:nvSpPr>
        <p:spPr>
          <a:xfrm>
            <a:off x="444398" y="37444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AddOns</a:t>
            </a:r>
          </a:p>
        </p:txBody>
      </p:sp>
      <p:sp>
        <p:nvSpPr>
          <p:cNvPr id="24" name="Rounded Rectangle 23"/>
          <p:cNvSpPr/>
          <p:nvPr/>
        </p:nvSpPr>
        <p:spPr>
          <a:xfrm>
            <a:off x="2156155" y="37444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AddOns</a:t>
            </a:r>
          </a:p>
        </p:txBody>
      </p:sp>
      <p:sp>
        <p:nvSpPr>
          <p:cNvPr id="25" name="Rounded Rectangle 24"/>
          <p:cNvSpPr/>
          <p:nvPr/>
        </p:nvSpPr>
        <p:spPr>
          <a:xfrm>
            <a:off x="444398" y="53163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Content</a:t>
            </a:r>
          </a:p>
        </p:txBody>
      </p:sp>
      <p:sp>
        <p:nvSpPr>
          <p:cNvPr id="26" name="Rounded Rectangle 25"/>
          <p:cNvSpPr/>
          <p:nvPr/>
        </p:nvSpPr>
        <p:spPr>
          <a:xfrm>
            <a:off x="6345021" y="53163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Content</a:t>
            </a:r>
          </a:p>
        </p:txBody>
      </p:sp>
      <p:sp>
        <p:nvSpPr>
          <p:cNvPr id="27" name="Rounded Rectangle 26"/>
          <p:cNvSpPr/>
          <p:nvPr/>
        </p:nvSpPr>
        <p:spPr>
          <a:xfrm>
            <a:off x="7661757" y="53656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Content</a:t>
            </a:r>
          </a:p>
        </p:txBody>
      </p:sp>
      <p:sp>
        <p:nvSpPr>
          <p:cNvPr id="28" name="Rounded Rectangle 27"/>
          <p:cNvSpPr/>
          <p:nvPr/>
        </p:nvSpPr>
        <p:spPr>
          <a:xfrm>
            <a:off x="7678216"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Product</a:t>
            </a:r>
          </a:p>
        </p:txBody>
      </p:sp>
      <p:sp>
        <p:nvSpPr>
          <p:cNvPr id="29" name="Rounded Rectangle 28"/>
          <p:cNvSpPr/>
          <p:nvPr/>
        </p:nvSpPr>
        <p:spPr>
          <a:xfrm>
            <a:off x="7661757" y="59253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Retire Content</a:t>
            </a:r>
          </a:p>
        </p:txBody>
      </p:sp>
      <p:sp>
        <p:nvSpPr>
          <p:cNvPr id="30" name="Rounded Rectangle 29"/>
          <p:cNvSpPr/>
          <p:nvPr/>
        </p:nvSpPr>
        <p:spPr>
          <a:xfrm>
            <a:off x="7661757" y="17117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Package</a:t>
            </a:r>
          </a:p>
        </p:txBody>
      </p:sp>
      <p:sp>
        <p:nvSpPr>
          <p:cNvPr id="31" name="Rounded Rectangle 30"/>
          <p:cNvSpPr/>
          <p:nvPr/>
        </p:nvSpPr>
        <p:spPr>
          <a:xfrm>
            <a:off x="7678216" y="22795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Price Dimensions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WDW Party</a:t>
            </a:r>
          </a:p>
        </p:txBody>
      </p:sp>
      <p:sp>
        <p:nvSpPr>
          <p:cNvPr id="3" name="Rounded Rectangle 2"/>
          <p:cNvSpPr/>
          <p:nvPr/>
        </p:nvSpPr>
        <p:spPr>
          <a:xfrm>
            <a:off x="304495"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4" name="Rounded Rectangle 3"/>
          <p:cNvSpPr/>
          <p:nvPr/>
        </p:nvSpPr>
        <p:spPr>
          <a:xfrm>
            <a:off x="2962656" y="68223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Hub UI</a:t>
            </a:r>
          </a:p>
        </p:txBody>
      </p:sp>
      <p:sp>
        <p:nvSpPr>
          <p:cNvPr id="5" name="Rounded Rectangle 4"/>
          <p:cNvSpPr/>
          <p:nvPr/>
        </p:nvSpPr>
        <p:spPr>
          <a:xfrm>
            <a:off x="4723790" y="84435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Data Warehouse</a:t>
            </a:r>
          </a:p>
        </p:txBody>
      </p:sp>
      <p:sp>
        <p:nvSpPr>
          <p:cNvPr id="6" name="Rounded Rectangle 5"/>
          <p:cNvSpPr/>
          <p:nvPr/>
        </p:nvSpPr>
        <p:spPr>
          <a:xfrm>
            <a:off x="8492947"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7" name="Rounded Rectangle 6"/>
          <p:cNvSpPr/>
          <p:nvPr/>
        </p:nvSpPr>
        <p:spPr>
          <a:xfrm>
            <a:off x="5629046"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a:t>
            </a:r>
          </a:p>
        </p:txBody>
      </p:sp>
      <p:sp>
        <p:nvSpPr>
          <p:cNvPr id="8" name="Rounded Rectangle 7"/>
          <p:cNvSpPr/>
          <p:nvPr/>
        </p:nvSpPr>
        <p:spPr>
          <a:xfrm>
            <a:off x="7694675"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9" name="Rounded Rectangle 8"/>
          <p:cNvSpPr/>
          <p:nvPr/>
        </p:nvSpPr>
        <p:spPr>
          <a:xfrm>
            <a:off x="5332780" y="68223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GoMaster</a:t>
            </a:r>
          </a:p>
        </p:txBody>
      </p:sp>
      <p:sp>
        <p:nvSpPr>
          <p:cNvPr id="10" name="Rounded Rectangle 9"/>
          <p:cNvSpPr/>
          <p:nvPr/>
        </p:nvSpPr>
        <p:spPr>
          <a:xfrm>
            <a:off x="4147718" y="68223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Hub</a:t>
            </a:r>
          </a:p>
        </p:txBody>
      </p:sp>
      <p:sp>
        <p:nvSpPr>
          <p:cNvPr id="11" name="Rounded Rectangle 10"/>
          <p:cNvSpPr/>
          <p:nvPr/>
        </p:nvSpPr>
        <p:spPr>
          <a:xfrm>
            <a:off x="8492947" y="36786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XML over MQ</a:t>
            </a:r>
          </a:p>
        </p:txBody>
      </p:sp>
      <p:sp>
        <p:nvSpPr>
          <p:cNvPr id="12" name="Rounded Rectangle 11"/>
          <p:cNvSpPr/>
          <p:nvPr/>
        </p:nvSpPr>
        <p:spPr>
          <a:xfrm>
            <a:off x="7011619"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IVR</a:t>
            </a:r>
          </a:p>
        </p:txBody>
      </p:sp>
      <p:sp>
        <p:nvSpPr>
          <p:cNvPr id="13" name="Rounded Rectangle 12"/>
          <p:cNvSpPr/>
          <p:nvPr/>
        </p:nvSpPr>
        <p:spPr>
          <a:xfrm>
            <a:off x="329184"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Lookup Party</a:t>
            </a:r>
          </a:p>
        </p:txBody>
      </p:sp>
      <p:sp>
        <p:nvSpPr>
          <p:cNvPr id="14" name="Rounded Rectangle 13"/>
          <p:cNvSpPr/>
          <p:nvPr/>
        </p:nvSpPr>
        <p:spPr>
          <a:xfrm>
            <a:off x="11060582"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Lookup Party</a:t>
            </a:r>
          </a:p>
        </p:txBody>
      </p:sp>
      <p:sp>
        <p:nvSpPr>
          <p:cNvPr id="15" name="Rounded Rectangle 14"/>
          <p:cNvSpPr/>
          <p:nvPr/>
        </p:nvSpPr>
        <p:spPr>
          <a:xfrm>
            <a:off x="9875520"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a:t>
            </a:r>
          </a:p>
        </p:txBody>
      </p:sp>
      <p:sp>
        <p:nvSpPr>
          <p:cNvPr id="16" name="Rounded Rectangle 15"/>
          <p:cNvSpPr/>
          <p:nvPr/>
        </p:nvSpPr>
        <p:spPr>
          <a:xfrm>
            <a:off x="4147718"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17" name="Rounded Rectangle 16"/>
          <p:cNvSpPr/>
          <p:nvPr/>
        </p:nvSpPr>
        <p:spPr>
          <a:xfrm>
            <a:off x="4723790" y="77111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JDBC</a:t>
            </a:r>
          </a:p>
        </p:txBody>
      </p:sp>
      <p:sp>
        <p:nvSpPr>
          <p:cNvPr id="18" name="Rounded Rectangle 17"/>
          <p:cNvSpPr/>
          <p:nvPr/>
        </p:nvSpPr>
        <p:spPr>
          <a:xfrm>
            <a:off x="4279392" y="52340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Service</a:t>
            </a:r>
          </a:p>
        </p:txBody>
      </p:sp>
      <p:sp>
        <p:nvSpPr>
          <p:cNvPr id="19" name="Rounded Rectangle 18"/>
          <p:cNvSpPr/>
          <p:nvPr/>
        </p:nvSpPr>
        <p:spPr>
          <a:xfrm>
            <a:off x="304495" y="1851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 UI</a:t>
            </a:r>
          </a:p>
        </p:txBody>
      </p:sp>
      <p:sp>
        <p:nvSpPr>
          <p:cNvPr id="20" name="Rounded Rectangle 19"/>
          <p:cNvSpPr/>
          <p:nvPr/>
        </p:nvSpPr>
        <p:spPr>
          <a:xfrm>
            <a:off x="8492947" y="1851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21" name="Rounded Rectangle 20"/>
          <p:cNvSpPr/>
          <p:nvPr/>
        </p:nvSpPr>
        <p:spPr>
          <a:xfrm>
            <a:off x="9875520" y="1851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UI </a:t>
            </a:r>
          </a:p>
        </p:txBody>
      </p:sp>
      <p:sp>
        <p:nvSpPr>
          <p:cNvPr id="22" name="Rounded Rectangle 21"/>
          <p:cNvSpPr/>
          <p:nvPr/>
        </p:nvSpPr>
        <p:spPr>
          <a:xfrm>
            <a:off x="9875520"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23" name="Rounded Rectangle 22"/>
          <p:cNvSpPr/>
          <p:nvPr/>
        </p:nvSpPr>
        <p:spPr>
          <a:xfrm>
            <a:off x="3300069" y="8394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Party</a:t>
            </a:r>
          </a:p>
        </p:txBody>
      </p:sp>
      <p:sp>
        <p:nvSpPr>
          <p:cNvPr id="24" name="Rounded Rectangle 23"/>
          <p:cNvSpPr/>
          <p:nvPr/>
        </p:nvSpPr>
        <p:spPr>
          <a:xfrm>
            <a:off x="7011619" y="1851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IVR API</a:t>
            </a:r>
          </a:p>
        </p:txBody>
      </p:sp>
      <p:sp>
        <p:nvSpPr>
          <p:cNvPr id="25" name="Rounded Rectangle 24"/>
          <p:cNvSpPr/>
          <p:nvPr/>
        </p:nvSpPr>
        <p:spPr>
          <a:xfrm>
            <a:off x="5629046" y="1851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 UI</a:t>
            </a:r>
          </a:p>
        </p:txBody>
      </p:sp>
      <p:sp>
        <p:nvSpPr>
          <p:cNvPr id="26" name="Rounded Rectangle 25"/>
          <p:cNvSpPr/>
          <p:nvPr/>
        </p:nvSpPr>
        <p:spPr>
          <a:xfrm>
            <a:off x="4147718" y="1851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UI</a:t>
            </a:r>
          </a:p>
        </p:txBody>
      </p:sp>
      <p:sp>
        <p:nvSpPr>
          <p:cNvPr id="27" name="Rounded Rectangle 26"/>
          <p:cNvSpPr/>
          <p:nvPr/>
        </p:nvSpPr>
        <p:spPr>
          <a:xfrm>
            <a:off x="2962656" y="62215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28" name="Rounded Rectangle 27"/>
          <p:cNvSpPr/>
          <p:nvPr/>
        </p:nvSpPr>
        <p:spPr>
          <a:xfrm>
            <a:off x="2962656" y="79004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29" name="Rounded Rectangle 28"/>
          <p:cNvSpPr/>
          <p:nvPr/>
        </p:nvSpPr>
        <p:spPr>
          <a:xfrm>
            <a:off x="2962656" y="84435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30" name="Rounded Rectangle 29"/>
          <p:cNvSpPr/>
          <p:nvPr/>
        </p:nvSpPr>
        <p:spPr>
          <a:xfrm>
            <a:off x="6246266" y="84435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31" name="Rounded Rectangle 30"/>
          <p:cNvSpPr/>
          <p:nvPr/>
        </p:nvSpPr>
        <p:spPr>
          <a:xfrm>
            <a:off x="9875520" y="36786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
        <p:nvSpPr>
          <p:cNvPr id="32" name="Rounded Rectangle 31"/>
          <p:cNvSpPr/>
          <p:nvPr/>
        </p:nvSpPr>
        <p:spPr>
          <a:xfrm>
            <a:off x="4723790" y="36786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
        <p:nvSpPr>
          <p:cNvPr id="33" name="Rounded Rectangle 32"/>
          <p:cNvSpPr/>
          <p:nvPr/>
        </p:nvSpPr>
        <p:spPr>
          <a:xfrm>
            <a:off x="4723790"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Party</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WDW Payment</a:t>
            </a:r>
          </a:p>
        </p:txBody>
      </p:sp>
      <p:sp>
        <p:nvSpPr>
          <p:cNvPr id="3" name="Rounded Rectangle 2"/>
          <p:cNvSpPr/>
          <p:nvPr/>
        </p:nvSpPr>
        <p:spPr>
          <a:xfrm>
            <a:off x="987552" y="58265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4" name="Rounded Rectangle 3"/>
          <p:cNvSpPr/>
          <p:nvPr/>
        </p:nvSpPr>
        <p:spPr>
          <a:xfrm>
            <a:off x="2370124"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UI </a:t>
            </a:r>
          </a:p>
        </p:txBody>
      </p:sp>
      <p:sp>
        <p:nvSpPr>
          <p:cNvPr id="5" name="Rounded Rectangle 4"/>
          <p:cNvSpPr/>
          <p:nvPr/>
        </p:nvSpPr>
        <p:spPr>
          <a:xfrm>
            <a:off x="2370124" y="24771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6" name="Rounded Rectangle 5"/>
          <p:cNvSpPr/>
          <p:nvPr/>
        </p:nvSpPr>
        <p:spPr>
          <a:xfrm>
            <a:off x="2370124" y="33659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7" name="Rounded Rectangle 6"/>
          <p:cNvSpPr/>
          <p:nvPr/>
        </p:nvSpPr>
        <p:spPr>
          <a:xfrm>
            <a:off x="7406640"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 UI</a:t>
            </a:r>
          </a:p>
        </p:txBody>
      </p:sp>
      <p:sp>
        <p:nvSpPr>
          <p:cNvPr id="8" name="Rounded Rectangle 7"/>
          <p:cNvSpPr/>
          <p:nvPr/>
        </p:nvSpPr>
        <p:spPr>
          <a:xfrm>
            <a:off x="4740249"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9" name="Rounded Rectangle 8"/>
          <p:cNvSpPr/>
          <p:nvPr/>
        </p:nvSpPr>
        <p:spPr>
          <a:xfrm>
            <a:off x="3818534" y="58265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Platform</a:t>
            </a:r>
          </a:p>
        </p:txBody>
      </p:sp>
      <p:sp>
        <p:nvSpPr>
          <p:cNvPr id="10" name="Rounded Rectangle 9"/>
          <p:cNvSpPr/>
          <p:nvPr/>
        </p:nvSpPr>
        <p:spPr>
          <a:xfrm>
            <a:off x="2370124"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11" name="Rounded Rectangle 10"/>
          <p:cNvSpPr/>
          <p:nvPr/>
        </p:nvSpPr>
        <p:spPr>
          <a:xfrm>
            <a:off x="3950208" y="46908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Transaction</a:t>
            </a:r>
          </a:p>
        </p:txBody>
      </p:sp>
      <p:sp>
        <p:nvSpPr>
          <p:cNvPr id="12" name="Rounded Rectangle 11"/>
          <p:cNvSpPr/>
          <p:nvPr/>
        </p:nvSpPr>
        <p:spPr>
          <a:xfrm>
            <a:off x="2172614" y="58265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Credential</a:t>
            </a:r>
          </a:p>
        </p:txBody>
      </p:sp>
      <p:sp>
        <p:nvSpPr>
          <p:cNvPr id="13" name="Rounded Rectangle 12"/>
          <p:cNvSpPr/>
          <p:nvPr/>
        </p:nvSpPr>
        <p:spPr>
          <a:xfrm>
            <a:off x="691286" y="16459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14" name="Rounded Rectangle 13"/>
          <p:cNvSpPr/>
          <p:nvPr/>
        </p:nvSpPr>
        <p:spPr>
          <a:xfrm>
            <a:off x="691286" y="24771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15" name="Rounded Rectangle 14"/>
          <p:cNvSpPr/>
          <p:nvPr/>
        </p:nvSpPr>
        <p:spPr>
          <a:xfrm>
            <a:off x="3653942"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Bank of America</a:t>
            </a:r>
          </a:p>
        </p:txBody>
      </p:sp>
      <p:sp>
        <p:nvSpPr>
          <p:cNvPr id="16" name="Rounded Rectangle 15"/>
          <p:cNvSpPr/>
          <p:nvPr/>
        </p:nvSpPr>
        <p:spPr>
          <a:xfrm>
            <a:off x="3653942" y="24771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DSFT</a:t>
            </a:r>
          </a:p>
        </p:txBody>
      </p:sp>
      <p:sp>
        <p:nvSpPr>
          <p:cNvPr id="17" name="Rounded Rectangle 16"/>
          <p:cNvSpPr/>
          <p:nvPr/>
        </p:nvSpPr>
        <p:spPr>
          <a:xfrm>
            <a:off x="3859682" y="661659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Account</a:t>
            </a:r>
          </a:p>
        </p:txBody>
      </p:sp>
      <p:sp>
        <p:nvSpPr>
          <p:cNvPr id="18" name="Rounded Rectangle 17"/>
          <p:cNvSpPr/>
          <p:nvPr/>
        </p:nvSpPr>
        <p:spPr>
          <a:xfrm>
            <a:off x="7406640" y="53327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TBX Amadeus Adaptor</a:t>
            </a:r>
          </a:p>
        </p:txBody>
      </p:sp>
      <p:sp>
        <p:nvSpPr>
          <p:cNvPr id="19" name="Rounded Rectangle 18"/>
          <p:cNvSpPr/>
          <p:nvPr/>
        </p:nvSpPr>
        <p:spPr>
          <a:xfrm>
            <a:off x="7406640" y="64190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Amadeus</a:t>
            </a:r>
          </a:p>
        </p:txBody>
      </p:sp>
      <p:sp>
        <p:nvSpPr>
          <p:cNvPr id="20" name="Rounded Rectangle 19"/>
          <p:cNvSpPr/>
          <p:nvPr/>
        </p:nvSpPr>
        <p:spPr>
          <a:xfrm>
            <a:off x="502005" y="5678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Payment </a:t>
            </a:r>
          </a:p>
        </p:txBody>
      </p:sp>
      <p:sp>
        <p:nvSpPr>
          <p:cNvPr id="21" name="Rounded Rectangle 20"/>
          <p:cNvSpPr/>
          <p:nvPr/>
        </p:nvSpPr>
        <p:spPr>
          <a:xfrm>
            <a:off x="2962656" y="5678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Payment Options </a:t>
            </a:r>
          </a:p>
        </p:txBody>
      </p:sp>
      <p:sp>
        <p:nvSpPr>
          <p:cNvPr id="22" name="Rounded Rectangle 21"/>
          <p:cNvSpPr/>
          <p:nvPr/>
        </p:nvSpPr>
        <p:spPr>
          <a:xfrm>
            <a:off x="8690457" y="5925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Collect Payment </a:t>
            </a:r>
          </a:p>
        </p:txBody>
      </p:sp>
      <p:sp>
        <p:nvSpPr>
          <p:cNvPr id="23" name="Rounded Rectangle 22"/>
          <p:cNvSpPr/>
          <p:nvPr/>
        </p:nvSpPr>
        <p:spPr>
          <a:xfrm>
            <a:off x="4246473"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Payment</a:t>
            </a:r>
          </a:p>
        </p:txBody>
      </p:sp>
      <p:sp>
        <p:nvSpPr>
          <p:cNvPr id="24" name="Rounded Rectangle 23"/>
          <p:cNvSpPr/>
          <p:nvPr/>
        </p:nvSpPr>
        <p:spPr>
          <a:xfrm>
            <a:off x="1777593" y="5678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Reservation Details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WDW Content Management</a:t>
            </a:r>
          </a:p>
        </p:txBody>
      </p:sp>
      <p:sp>
        <p:nvSpPr>
          <p:cNvPr id="3" name="Rounded Rectangle 2"/>
          <p:cNvSpPr/>
          <p:nvPr/>
        </p:nvSpPr>
        <p:spPr>
          <a:xfrm>
            <a:off x="5629046" y="39995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CMS</a:t>
            </a:r>
          </a:p>
        </p:txBody>
      </p:sp>
      <p:sp>
        <p:nvSpPr>
          <p:cNvPr id="4" name="Rounded Rectangle 3"/>
          <p:cNvSpPr/>
          <p:nvPr/>
        </p:nvSpPr>
        <p:spPr>
          <a:xfrm>
            <a:off x="3859682" y="399958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Feed</a:t>
            </a:r>
          </a:p>
        </p:txBody>
      </p:sp>
      <p:sp>
        <p:nvSpPr>
          <p:cNvPr id="5" name="Rounded Rectangle 4"/>
          <p:cNvSpPr/>
          <p:nvPr/>
        </p:nvSpPr>
        <p:spPr>
          <a:xfrm>
            <a:off x="600760" y="32095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Asset Store</a:t>
            </a:r>
          </a:p>
        </p:txBody>
      </p:sp>
      <p:sp>
        <p:nvSpPr>
          <p:cNvPr id="6" name="Rounded Rectangle 5"/>
          <p:cNvSpPr/>
          <p:nvPr/>
        </p:nvSpPr>
        <p:spPr>
          <a:xfrm>
            <a:off x="699516"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Content</a:t>
            </a:r>
          </a:p>
        </p:txBody>
      </p:sp>
      <p:sp>
        <p:nvSpPr>
          <p:cNvPr id="7" name="Rounded Rectangle 6"/>
          <p:cNvSpPr/>
          <p:nvPr/>
        </p:nvSpPr>
        <p:spPr>
          <a:xfrm>
            <a:off x="2180844" y="12591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Asset</a:t>
            </a:r>
          </a:p>
        </p:txBody>
      </p:sp>
      <p:sp>
        <p:nvSpPr>
          <p:cNvPr id="8" name="Rounded Rectangle 7"/>
          <p:cNvSpPr/>
          <p:nvPr/>
        </p:nvSpPr>
        <p:spPr>
          <a:xfrm>
            <a:off x="3818534" y="12591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Categorize Asset</a:t>
            </a:r>
          </a:p>
        </p:txBody>
      </p:sp>
      <p:sp>
        <p:nvSpPr>
          <p:cNvPr id="9" name="Rounded Rectangle 8"/>
          <p:cNvSpPr/>
          <p:nvPr/>
        </p:nvSpPr>
        <p:spPr>
          <a:xfrm>
            <a:off x="3769156"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Categorize Product in Product Catalog</a:t>
            </a:r>
          </a:p>
        </p:txBody>
      </p:sp>
      <p:sp>
        <p:nvSpPr>
          <p:cNvPr id="10" name="Rounded Rectangle 9"/>
          <p:cNvSpPr/>
          <p:nvPr/>
        </p:nvSpPr>
        <p:spPr>
          <a:xfrm>
            <a:off x="2180844"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a:t>
            </a:r>
          </a:p>
        </p:txBody>
      </p:sp>
      <p:sp>
        <p:nvSpPr>
          <p:cNvPr id="11" name="Rounded Rectangle 10"/>
          <p:cNvSpPr/>
          <p:nvPr/>
        </p:nvSpPr>
        <p:spPr>
          <a:xfrm>
            <a:off x="6624828"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Associate Product With Supplier</a:t>
            </a:r>
          </a:p>
        </p:txBody>
      </p:sp>
      <p:sp>
        <p:nvSpPr>
          <p:cNvPr id="12" name="Rounded Rectangle 11"/>
          <p:cNvSpPr/>
          <p:nvPr/>
        </p:nvSpPr>
        <p:spPr>
          <a:xfrm>
            <a:off x="8097926"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Product</a:t>
            </a:r>
          </a:p>
        </p:txBody>
      </p:sp>
      <p:sp>
        <p:nvSpPr>
          <p:cNvPr id="13" name="Rounded Rectangle 12"/>
          <p:cNvSpPr/>
          <p:nvPr/>
        </p:nvSpPr>
        <p:spPr>
          <a:xfrm>
            <a:off x="8097926"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Retire Product </a:t>
            </a:r>
          </a:p>
        </p:txBody>
      </p:sp>
      <p:sp>
        <p:nvSpPr>
          <p:cNvPr id="14" name="Rounded Rectangle 13"/>
          <p:cNvSpPr/>
          <p:nvPr/>
        </p:nvSpPr>
        <p:spPr>
          <a:xfrm>
            <a:off x="8097926"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Retire Asset</a:t>
            </a:r>
          </a:p>
        </p:txBody>
      </p:sp>
      <p:sp>
        <p:nvSpPr>
          <p:cNvPr id="15" name="Rounded Rectangle 14"/>
          <p:cNvSpPr/>
          <p:nvPr/>
        </p:nvSpPr>
        <p:spPr>
          <a:xfrm>
            <a:off x="5234025"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Associate Product with Asset</a:t>
            </a:r>
          </a:p>
        </p:txBody>
      </p:sp>
      <p:sp>
        <p:nvSpPr>
          <p:cNvPr id="16" name="Rounded Rectangle 15"/>
          <p:cNvSpPr/>
          <p:nvPr/>
        </p:nvSpPr>
        <p:spPr>
          <a:xfrm>
            <a:off x="9381744" y="5760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Product</a:t>
            </a:r>
          </a:p>
        </p:txBody>
      </p:sp>
      <p:sp>
        <p:nvSpPr>
          <p:cNvPr id="17" name="Rounded Rectangle 16"/>
          <p:cNvSpPr/>
          <p:nvPr/>
        </p:nvSpPr>
        <p:spPr>
          <a:xfrm>
            <a:off x="9381744"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Asset</a:t>
            </a:r>
          </a:p>
        </p:txBody>
      </p:sp>
      <p:sp>
        <p:nvSpPr>
          <p:cNvPr id="18" name="Rounded Rectangle 17"/>
          <p:cNvSpPr/>
          <p:nvPr/>
        </p:nvSpPr>
        <p:spPr>
          <a:xfrm>
            <a:off x="8097926"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Asset</a:t>
            </a:r>
          </a:p>
        </p:txBody>
      </p:sp>
      <p:sp>
        <p:nvSpPr>
          <p:cNvPr id="19" name="Rounded Rectangle 18"/>
          <p:cNvSpPr/>
          <p:nvPr/>
        </p:nvSpPr>
        <p:spPr>
          <a:xfrm>
            <a:off x="2230221" y="19257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Content</a:t>
            </a:r>
          </a:p>
        </p:txBody>
      </p:sp>
      <p:sp>
        <p:nvSpPr>
          <p:cNvPr id="20" name="Rounded Rectangle 19"/>
          <p:cNvSpPr/>
          <p:nvPr/>
        </p:nvSpPr>
        <p:spPr>
          <a:xfrm>
            <a:off x="8097926"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Content</a:t>
            </a:r>
          </a:p>
        </p:txBody>
      </p:sp>
      <p:sp>
        <p:nvSpPr>
          <p:cNvPr id="21" name="Rounded Rectangle 20"/>
          <p:cNvSpPr/>
          <p:nvPr/>
        </p:nvSpPr>
        <p:spPr>
          <a:xfrm>
            <a:off x="9381744"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Content</a:t>
            </a:r>
          </a:p>
        </p:txBody>
      </p:sp>
      <p:sp>
        <p:nvSpPr>
          <p:cNvPr id="22" name="Rounded Rectangle 21"/>
          <p:cNvSpPr/>
          <p:nvPr/>
        </p:nvSpPr>
        <p:spPr>
          <a:xfrm>
            <a:off x="8097926"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Retire Content</a:t>
            </a:r>
          </a:p>
        </p:txBody>
      </p:sp>
      <p:sp>
        <p:nvSpPr>
          <p:cNvPr id="23" name="Rounded Rectangle 22"/>
          <p:cNvSpPr/>
          <p:nvPr/>
        </p:nvSpPr>
        <p:spPr>
          <a:xfrm>
            <a:off x="10764316" y="5925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Create Content</a:t>
            </a:r>
          </a:p>
        </p:txBody>
      </p:sp>
      <p:sp>
        <p:nvSpPr>
          <p:cNvPr id="24" name="Rounded Rectangle 23"/>
          <p:cNvSpPr/>
          <p:nvPr/>
        </p:nvSpPr>
        <p:spPr>
          <a:xfrm>
            <a:off x="6517843" y="464149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Content</a:t>
            </a:r>
          </a:p>
        </p:txBody>
      </p:sp>
      <p:sp>
        <p:nvSpPr>
          <p:cNvPr id="25" name="Rounded Rectangle 24"/>
          <p:cNvSpPr/>
          <p:nvPr/>
        </p:nvSpPr>
        <p:spPr>
          <a:xfrm>
            <a:off x="1283817" y="54809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Application Interface</a:t>
            </a:r>
          </a:p>
        </p:txBody>
      </p:sp>
      <p:sp>
        <p:nvSpPr>
          <p:cNvPr id="26" name="Rounded Rectangle 25"/>
          <p:cNvSpPr/>
          <p:nvPr/>
        </p:nvSpPr>
        <p:spPr>
          <a:xfrm>
            <a:off x="5629046" y="54809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Application Interface</a:t>
            </a:r>
          </a:p>
        </p:txBody>
      </p:sp>
      <p:sp>
        <p:nvSpPr>
          <p:cNvPr id="27" name="Rounded Rectangle 26"/>
          <p:cNvSpPr/>
          <p:nvPr/>
        </p:nvSpPr>
        <p:spPr>
          <a:xfrm>
            <a:off x="2765145" y="54809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WDW Reporting</a:t>
            </a:r>
          </a:p>
        </p:txBody>
      </p:sp>
      <p:sp>
        <p:nvSpPr>
          <p:cNvPr id="3" name="Rounded Rectangle 2"/>
          <p:cNvSpPr/>
          <p:nvPr/>
        </p:nvSpPr>
        <p:spPr>
          <a:xfrm>
            <a:off x="3357676"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4" name="Rounded Rectangle 3"/>
          <p:cNvSpPr/>
          <p:nvPr/>
        </p:nvSpPr>
        <p:spPr>
          <a:xfrm>
            <a:off x="4542739"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CDR</a:t>
            </a:r>
          </a:p>
        </p:txBody>
      </p:sp>
      <p:sp>
        <p:nvSpPr>
          <p:cNvPr id="5" name="Rounded Rectangle 4"/>
          <p:cNvSpPr/>
          <p:nvPr/>
        </p:nvSpPr>
        <p:spPr>
          <a:xfrm>
            <a:off x="6616598"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D3</a:t>
            </a:r>
          </a:p>
        </p:txBody>
      </p:sp>
      <p:sp>
        <p:nvSpPr>
          <p:cNvPr id="6" name="Rounded Rectangle 5"/>
          <p:cNvSpPr/>
          <p:nvPr/>
        </p:nvSpPr>
        <p:spPr>
          <a:xfrm>
            <a:off x="4542739"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7" name="Rounded Rectangle 6"/>
          <p:cNvSpPr/>
          <p:nvPr/>
        </p:nvSpPr>
        <p:spPr>
          <a:xfrm>
            <a:off x="2271369"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Op Reporting</a:t>
            </a:r>
          </a:p>
        </p:txBody>
      </p:sp>
      <p:sp>
        <p:nvSpPr>
          <p:cNvPr id="8" name="Rounded Rectangle 7"/>
          <p:cNvSpPr/>
          <p:nvPr/>
        </p:nvSpPr>
        <p:spPr>
          <a:xfrm>
            <a:off x="888796"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Op Reporting</a:t>
            </a:r>
          </a:p>
        </p:txBody>
      </p:sp>
      <p:sp>
        <p:nvSpPr>
          <p:cNvPr id="9" name="Rounded Rectangle 8"/>
          <p:cNvSpPr/>
          <p:nvPr/>
        </p:nvSpPr>
        <p:spPr>
          <a:xfrm>
            <a:off x="477316" y="2139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Review Report</a:t>
            </a:r>
          </a:p>
        </p:txBody>
      </p:sp>
      <p:sp>
        <p:nvSpPr>
          <p:cNvPr id="10" name="Rounded Rectangle 9"/>
          <p:cNvSpPr/>
          <p:nvPr/>
        </p:nvSpPr>
        <p:spPr>
          <a:xfrm>
            <a:off x="2213762" y="7406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Define Report</a:t>
            </a:r>
          </a:p>
        </p:txBody>
      </p:sp>
      <p:sp>
        <p:nvSpPr>
          <p:cNvPr id="11" name="Rounded Rectangle 10"/>
          <p:cNvSpPr/>
          <p:nvPr/>
        </p:nvSpPr>
        <p:spPr>
          <a:xfrm>
            <a:off x="633679" y="11027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Reservation</a:t>
            </a:r>
          </a:p>
        </p:txBody>
      </p:sp>
      <p:sp>
        <p:nvSpPr>
          <p:cNvPr id="12" name="Rounded Rectangle 11"/>
          <p:cNvSpPr/>
          <p:nvPr/>
        </p:nvSpPr>
        <p:spPr>
          <a:xfrm>
            <a:off x="633679"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Product</a:t>
            </a:r>
          </a:p>
        </p:txBody>
      </p:sp>
      <p:sp>
        <p:nvSpPr>
          <p:cNvPr id="13" name="Rounded Rectangle 12"/>
          <p:cNvSpPr/>
          <p:nvPr/>
        </p:nvSpPr>
        <p:spPr>
          <a:xfrm>
            <a:off x="4345228" y="2139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View Report</a:t>
            </a:r>
          </a:p>
        </p:txBody>
      </p:sp>
      <p:sp>
        <p:nvSpPr>
          <p:cNvPr id="14" name="Rounded Rectangle 13"/>
          <p:cNvSpPr/>
          <p:nvPr/>
        </p:nvSpPr>
        <p:spPr>
          <a:xfrm>
            <a:off x="7209129" y="2139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Review Report</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DLR To-Be System Context</a:t>
            </a:r>
          </a:p>
        </p:txBody>
      </p:sp>
      <p:sp>
        <p:nvSpPr>
          <p:cNvPr id="3" name="Rounded Rectangle 2"/>
          <p:cNvSpPr/>
          <p:nvPr/>
        </p:nvSpPr>
        <p:spPr>
          <a:xfrm>
            <a:off x="197510"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User Interface</a:t>
            </a:r>
          </a:p>
        </p:txBody>
      </p:sp>
      <p:sp>
        <p:nvSpPr>
          <p:cNvPr id="4" name="Rounded Rectangle 3"/>
          <p:cNvSpPr/>
          <p:nvPr/>
        </p:nvSpPr>
        <p:spPr>
          <a:xfrm>
            <a:off x="9085478"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5" name="Rounded Rectangle 4"/>
          <p:cNvSpPr/>
          <p:nvPr/>
        </p:nvSpPr>
        <p:spPr>
          <a:xfrm>
            <a:off x="9085478" y="50612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a:t>
            </a:r>
          </a:p>
        </p:txBody>
      </p:sp>
      <p:sp>
        <p:nvSpPr>
          <p:cNvPr id="6" name="Rounded Rectangle 5"/>
          <p:cNvSpPr/>
          <p:nvPr/>
        </p:nvSpPr>
        <p:spPr>
          <a:xfrm>
            <a:off x="9085478" y="68058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a:t>
            </a:r>
          </a:p>
        </p:txBody>
      </p:sp>
      <p:sp>
        <p:nvSpPr>
          <p:cNvPr id="7" name="Rounded Rectangle 6"/>
          <p:cNvSpPr/>
          <p:nvPr/>
        </p:nvSpPr>
        <p:spPr>
          <a:xfrm>
            <a:off x="2666390" y="83941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Reporting and Analytics</a:t>
            </a:r>
          </a:p>
        </p:txBody>
      </p:sp>
      <p:sp>
        <p:nvSpPr>
          <p:cNvPr id="8" name="Rounded Rectangle 7"/>
          <p:cNvSpPr/>
          <p:nvPr/>
        </p:nvSpPr>
        <p:spPr>
          <a:xfrm>
            <a:off x="304495" y="83941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Shops</a:t>
            </a:r>
          </a:p>
        </p:txBody>
      </p:sp>
      <p:sp>
        <p:nvSpPr>
          <p:cNvPr id="9" name="Rounded Rectangle 8"/>
          <p:cNvSpPr/>
          <p:nvPr/>
        </p:nvSpPr>
        <p:spPr>
          <a:xfrm>
            <a:off x="296265"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and Pricing</a:t>
            </a:r>
          </a:p>
        </p:txBody>
      </p:sp>
      <p:sp>
        <p:nvSpPr>
          <p:cNvPr id="10" name="Rounded Rectangle 9"/>
          <p:cNvSpPr/>
          <p:nvPr/>
        </p:nvSpPr>
        <p:spPr>
          <a:xfrm>
            <a:off x="2666390"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CodeGen Travel Box</a:t>
            </a:r>
          </a:p>
        </p:txBody>
      </p:sp>
      <p:sp>
        <p:nvSpPr>
          <p:cNvPr id="11" name="Rounded Rectangle 10"/>
          <p:cNvSpPr/>
          <p:nvPr/>
        </p:nvSpPr>
        <p:spPr>
          <a:xfrm>
            <a:off x="197510"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Interaction Layer</a:t>
            </a:r>
          </a:p>
        </p:txBody>
      </p:sp>
      <p:sp>
        <p:nvSpPr>
          <p:cNvPr id="12" name="Rounded Rectangle 11"/>
          <p:cNvSpPr/>
          <p:nvPr/>
        </p:nvSpPr>
        <p:spPr>
          <a:xfrm>
            <a:off x="2666390"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Bridge</a:t>
            </a:r>
          </a:p>
        </p:txBody>
      </p:sp>
      <p:sp>
        <p:nvSpPr>
          <p:cNvPr id="13" name="Rounded Rectangle 12"/>
          <p:cNvSpPr/>
          <p:nvPr/>
        </p:nvSpPr>
        <p:spPr>
          <a:xfrm>
            <a:off x="5332780"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 Bridge</a:t>
            </a:r>
          </a:p>
        </p:txBody>
      </p:sp>
      <p:sp>
        <p:nvSpPr>
          <p:cNvPr id="14" name="Rounded Rectangle 13"/>
          <p:cNvSpPr/>
          <p:nvPr/>
        </p:nvSpPr>
        <p:spPr>
          <a:xfrm>
            <a:off x="5135270" y="68058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Analytics Bridge</a:t>
            </a:r>
          </a:p>
        </p:txBody>
      </p:sp>
      <p:sp>
        <p:nvSpPr>
          <p:cNvPr id="15" name="Rounded Rectangle 14"/>
          <p:cNvSpPr/>
          <p:nvPr/>
        </p:nvSpPr>
        <p:spPr>
          <a:xfrm>
            <a:off x="7793431"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Bridge</a:t>
            </a:r>
          </a:p>
        </p:txBody>
      </p:sp>
      <p:sp>
        <p:nvSpPr>
          <p:cNvPr id="16" name="Rounded Rectangle 15"/>
          <p:cNvSpPr/>
          <p:nvPr/>
        </p:nvSpPr>
        <p:spPr>
          <a:xfrm>
            <a:off x="7801660" y="52093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 Bridge</a:t>
            </a:r>
          </a:p>
        </p:txBody>
      </p:sp>
      <p:sp>
        <p:nvSpPr>
          <p:cNvPr id="17" name="Rounded Rectangle 16"/>
          <p:cNvSpPr/>
          <p:nvPr/>
        </p:nvSpPr>
        <p:spPr>
          <a:xfrm>
            <a:off x="7801660" y="68058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18" name="Rounded Rectangle 17"/>
          <p:cNvSpPr/>
          <p:nvPr/>
        </p:nvSpPr>
        <p:spPr>
          <a:xfrm>
            <a:off x="304495" y="68141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Contact</a:t>
            </a:r>
          </a:p>
        </p:txBody>
      </p:sp>
      <p:sp>
        <p:nvSpPr>
          <p:cNvPr id="19" name="Rounded Rectangle 18"/>
          <p:cNvSpPr/>
          <p:nvPr/>
        </p:nvSpPr>
        <p:spPr>
          <a:xfrm>
            <a:off x="2666390" y="68141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Contract Bridge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DLR Party</a:t>
            </a:r>
          </a:p>
        </p:txBody>
      </p:sp>
      <p:sp>
        <p:nvSpPr>
          <p:cNvPr id="3" name="Rounded Rectangle 2"/>
          <p:cNvSpPr/>
          <p:nvPr/>
        </p:nvSpPr>
        <p:spPr>
          <a:xfrm>
            <a:off x="3160166" y="67976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Hub UI</a:t>
            </a:r>
          </a:p>
        </p:txBody>
      </p:sp>
      <p:sp>
        <p:nvSpPr>
          <p:cNvPr id="4" name="Rounded Rectangle 3"/>
          <p:cNvSpPr/>
          <p:nvPr/>
        </p:nvSpPr>
        <p:spPr>
          <a:xfrm>
            <a:off x="4921300" y="84188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Data Warehouse</a:t>
            </a:r>
          </a:p>
        </p:txBody>
      </p:sp>
      <p:sp>
        <p:nvSpPr>
          <p:cNvPr id="5" name="Rounded Rectangle 4"/>
          <p:cNvSpPr/>
          <p:nvPr/>
        </p:nvSpPr>
        <p:spPr>
          <a:xfrm>
            <a:off x="8690457" y="26417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6" name="Rounded Rectangle 5"/>
          <p:cNvSpPr/>
          <p:nvPr/>
        </p:nvSpPr>
        <p:spPr>
          <a:xfrm>
            <a:off x="5826556" y="26417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a:t>
            </a:r>
          </a:p>
        </p:txBody>
      </p:sp>
      <p:sp>
        <p:nvSpPr>
          <p:cNvPr id="7" name="Rounded Rectangle 6"/>
          <p:cNvSpPr/>
          <p:nvPr/>
        </p:nvSpPr>
        <p:spPr>
          <a:xfrm>
            <a:off x="7892186" y="44192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8" name="Rounded Rectangle 7"/>
          <p:cNvSpPr/>
          <p:nvPr/>
        </p:nvSpPr>
        <p:spPr>
          <a:xfrm>
            <a:off x="5530291" y="67976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GoMaster</a:t>
            </a:r>
          </a:p>
        </p:txBody>
      </p:sp>
      <p:sp>
        <p:nvSpPr>
          <p:cNvPr id="9" name="Rounded Rectangle 8"/>
          <p:cNvSpPr/>
          <p:nvPr/>
        </p:nvSpPr>
        <p:spPr>
          <a:xfrm>
            <a:off x="4345228" y="67976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Hub</a:t>
            </a:r>
          </a:p>
        </p:txBody>
      </p:sp>
      <p:sp>
        <p:nvSpPr>
          <p:cNvPr id="10" name="Rounded Rectangle 9"/>
          <p:cNvSpPr/>
          <p:nvPr/>
        </p:nvSpPr>
        <p:spPr>
          <a:xfrm>
            <a:off x="8690457" y="36539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XML over MQ</a:t>
            </a:r>
          </a:p>
        </p:txBody>
      </p:sp>
      <p:sp>
        <p:nvSpPr>
          <p:cNvPr id="11" name="Rounded Rectangle 10"/>
          <p:cNvSpPr/>
          <p:nvPr/>
        </p:nvSpPr>
        <p:spPr>
          <a:xfrm>
            <a:off x="7209129" y="26417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IVR</a:t>
            </a:r>
          </a:p>
        </p:txBody>
      </p:sp>
      <p:sp>
        <p:nvSpPr>
          <p:cNvPr id="12" name="Rounded Rectangle 11"/>
          <p:cNvSpPr/>
          <p:nvPr/>
        </p:nvSpPr>
        <p:spPr>
          <a:xfrm>
            <a:off x="502005" y="27404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13" name="Rounded Rectangle 12"/>
          <p:cNvSpPr/>
          <p:nvPr/>
        </p:nvSpPr>
        <p:spPr>
          <a:xfrm>
            <a:off x="502005" y="4114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Lookup Party</a:t>
            </a:r>
          </a:p>
        </p:txBody>
      </p:sp>
      <p:sp>
        <p:nvSpPr>
          <p:cNvPr id="14" name="Rounded Rectangle 13"/>
          <p:cNvSpPr/>
          <p:nvPr/>
        </p:nvSpPr>
        <p:spPr>
          <a:xfrm>
            <a:off x="9093708" y="4114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Lookup Party</a:t>
            </a:r>
          </a:p>
        </p:txBody>
      </p:sp>
      <p:sp>
        <p:nvSpPr>
          <p:cNvPr id="15" name="Rounded Rectangle 14"/>
          <p:cNvSpPr/>
          <p:nvPr/>
        </p:nvSpPr>
        <p:spPr>
          <a:xfrm>
            <a:off x="10073030" y="44192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a:t>
            </a:r>
          </a:p>
        </p:txBody>
      </p:sp>
      <p:sp>
        <p:nvSpPr>
          <p:cNvPr id="16" name="Rounded Rectangle 15"/>
          <p:cNvSpPr/>
          <p:nvPr/>
        </p:nvSpPr>
        <p:spPr>
          <a:xfrm>
            <a:off x="4345228" y="26417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17" name="Rounded Rectangle 16"/>
          <p:cNvSpPr/>
          <p:nvPr/>
        </p:nvSpPr>
        <p:spPr>
          <a:xfrm>
            <a:off x="11455603" y="27404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SWID</a:t>
            </a:r>
          </a:p>
        </p:txBody>
      </p:sp>
      <p:sp>
        <p:nvSpPr>
          <p:cNvPr id="18" name="Rounded Rectangle 17"/>
          <p:cNvSpPr/>
          <p:nvPr/>
        </p:nvSpPr>
        <p:spPr>
          <a:xfrm>
            <a:off x="4921300" y="768644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JDBC</a:t>
            </a:r>
          </a:p>
        </p:txBody>
      </p:sp>
      <p:sp>
        <p:nvSpPr>
          <p:cNvPr id="19" name="Rounded Rectangle 18"/>
          <p:cNvSpPr/>
          <p:nvPr/>
        </p:nvSpPr>
        <p:spPr>
          <a:xfrm>
            <a:off x="4476902" y="52093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Service</a:t>
            </a:r>
          </a:p>
        </p:txBody>
      </p:sp>
      <p:sp>
        <p:nvSpPr>
          <p:cNvPr id="20" name="Rounded Rectangle 19"/>
          <p:cNvSpPr/>
          <p:nvPr/>
        </p:nvSpPr>
        <p:spPr>
          <a:xfrm>
            <a:off x="502005" y="20491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 UI</a:t>
            </a:r>
          </a:p>
        </p:txBody>
      </p:sp>
      <p:sp>
        <p:nvSpPr>
          <p:cNvPr id="21" name="Rounded Rectangle 20"/>
          <p:cNvSpPr/>
          <p:nvPr/>
        </p:nvSpPr>
        <p:spPr>
          <a:xfrm>
            <a:off x="8690457"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22" name="Rounded Rectangle 21"/>
          <p:cNvSpPr/>
          <p:nvPr/>
        </p:nvSpPr>
        <p:spPr>
          <a:xfrm>
            <a:off x="10073030"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UI </a:t>
            </a:r>
          </a:p>
        </p:txBody>
      </p:sp>
      <p:sp>
        <p:nvSpPr>
          <p:cNvPr id="23" name="Rounded Rectangle 22"/>
          <p:cNvSpPr/>
          <p:nvPr/>
        </p:nvSpPr>
        <p:spPr>
          <a:xfrm>
            <a:off x="10073030" y="27404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24" name="Rounded Rectangle 23"/>
          <p:cNvSpPr/>
          <p:nvPr/>
        </p:nvSpPr>
        <p:spPr>
          <a:xfrm>
            <a:off x="10476280" y="2715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Agency</a:t>
            </a:r>
          </a:p>
        </p:txBody>
      </p:sp>
      <p:sp>
        <p:nvSpPr>
          <p:cNvPr id="25" name="Rounded Rectangle 24"/>
          <p:cNvSpPr/>
          <p:nvPr/>
        </p:nvSpPr>
        <p:spPr>
          <a:xfrm>
            <a:off x="10476280" y="8394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Commission</a:t>
            </a:r>
          </a:p>
        </p:txBody>
      </p:sp>
      <p:sp>
        <p:nvSpPr>
          <p:cNvPr id="26" name="Rounded Rectangle 25"/>
          <p:cNvSpPr/>
          <p:nvPr/>
        </p:nvSpPr>
        <p:spPr>
          <a:xfrm>
            <a:off x="10476280" y="13085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Contract Rule</a:t>
            </a:r>
          </a:p>
        </p:txBody>
      </p:sp>
      <p:sp>
        <p:nvSpPr>
          <p:cNvPr id="27" name="Rounded Rectangle 26"/>
          <p:cNvSpPr/>
          <p:nvPr/>
        </p:nvSpPr>
        <p:spPr>
          <a:xfrm>
            <a:off x="1637690"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Party</a:t>
            </a:r>
          </a:p>
        </p:txBody>
      </p:sp>
      <p:sp>
        <p:nvSpPr>
          <p:cNvPr id="28" name="Rounded Rectangle 27"/>
          <p:cNvSpPr/>
          <p:nvPr/>
        </p:nvSpPr>
        <p:spPr>
          <a:xfrm>
            <a:off x="7209129"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IVR API</a:t>
            </a:r>
          </a:p>
        </p:txBody>
      </p:sp>
      <p:sp>
        <p:nvSpPr>
          <p:cNvPr id="29" name="Rounded Rectangle 28"/>
          <p:cNvSpPr/>
          <p:nvPr/>
        </p:nvSpPr>
        <p:spPr>
          <a:xfrm>
            <a:off x="5826556"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 UI</a:t>
            </a:r>
          </a:p>
        </p:txBody>
      </p:sp>
      <p:sp>
        <p:nvSpPr>
          <p:cNvPr id="30" name="Rounded Rectangle 29"/>
          <p:cNvSpPr/>
          <p:nvPr/>
        </p:nvSpPr>
        <p:spPr>
          <a:xfrm>
            <a:off x="4345228"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UI</a:t>
            </a:r>
          </a:p>
        </p:txBody>
      </p:sp>
      <p:sp>
        <p:nvSpPr>
          <p:cNvPr id="31" name="Rounded Rectangle 30"/>
          <p:cNvSpPr/>
          <p:nvPr/>
        </p:nvSpPr>
        <p:spPr>
          <a:xfrm>
            <a:off x="296265" y="63450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a:t>
            </a:r>
          </a:p>
        </p:txBody>
      </p:sp>
      <p:sp>
        <p:nvSpPr>
          <p:cNvPr id="32" name="Rounded Rectangle 31"/>
          <p:cNvSpPr/>
          <p:nvPr/>
        </p:nvSpPr>
        <p:spPr>
          <a:xfrm>
            <a:off x="6723583" y="67976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33" name="Rounded Rectangle 32"/>
          <p:cNvSpPr/>
          <p:nvPr/>
        </p:nvSpPr>
        <p:spPr>
          <a:xfrm>
            <a:off x="3160166" y="84929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34" name="Rounded Rectangle 33"/>
          <p:cNvSpPr/>
          <p:nvPr/>
        </p:nvSpPr>
        <p:spPr>
          <a:xfrm>
            <a:off x="3160166" y="79744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35" name="Rounded Rectangle 34"/>
          <p:cNvSpPr/>
          <p:nvPr/>
        </p:nvSpPr>
        <p:spPr>
          <a:xfrm>
            <a:off x="4921300" y="40489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
        <p:nvSpPr>
          <p:cNvPr id="36" name="Rounded Rectangle 35"/>
          <p:cNvSpPr/>
          <p:nvPr/>
        </p:nvSpPr>
        <p:spPr>
          <a:xfrm>
            <a:off x="10073030" y="36539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
        <p:nvSpPr>
          <p:cNvPr id="37" name="Rounded Rectangle 36"/>
          <p:cNvSpPr/>
          <p:nvPr/>
        </p:nvSpPr>
        <p:spPr>
          <a:xfrm>
            <a:off x="897026" y="846825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a:t>
            </a:r>
          </a:p>
        </p:txBody>
      </p:sp>
      <p:sp>
        <p:nvSpPr>
          <p:cNvPr id="38" name="Rounded Rectangle 37"/>
          <p:cNvSpPr/>
          <p:nvPr/>
        </p:nvSpPr>
        <p:spPr>
          <a:xfrm>
            <a:off x="3160166" y="4114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Party</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DLR Inventory</a:t>
            </a:r>
          </a:p>
        </p:txBody>
      </p:sp>
      <p:sp>
        <p:nvSpPr>
          <p:cNvPr id="3" name="Rounded Rectangle 2"/>
          <p:cNvSpPr/>
          <p:nvPr/>
        </p:nvSpPr>
        <p:spPr>
          <a:xfrm>
            <a:off x="5447995" y="28885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Wishes</a:t>
            </a:r>
          </a:p>
        </p:txBody>
      </p:sp>
      <p:sp>
        <p:nvSpPr>
          <p:cNvPr id="4" name="Rounded Rectangle 3"/>
          <p:cNvSpPr/>
          <p:nvPr/>
        </p:nvSpPr>
        <p:spPr>
          <a:xfrm>
            <a:off x="6929323" y="19997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5" name="Rounded Rectangle 4"/>
          <p:cNvSpPr/>
          <p:nvPr/>
        </p:nvSpPr>
        <p:spPr>
          <a:xfrm>
            <a:off x="6929323" y="28885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6" name="Rounded Rectangle 5"/>
          <p:cNvSpPr/>
          <p:nvPr/>
        </p:nvSpPr>
        <p:spPr>
          <a:xfrm>
            <a:off x="9200692" y="19997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UI </a:t>
            </a:r>
          </a:p>
        </p:txBody>
      </p:sp>
      <p:sp>
        <p:nvSpPr>
          <p:cNvPr id="7" name="Rounded Rectangle 6"/>
          <p:cNvSpPr/>
          <p:nvPr/>
        </p:nvSpPr>
        <p:spPr>
          <a:xfrm>
            <a:off x="9200692" y="28885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8" name="Rounded Rectangle 7"/>
          <p:cNvSpPr/>
          <p:nvPr/>
        </p:nvSpPr>
        <p:spPr>
          <a:xfrm>
            <a:off x="10682020" y="19997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 UI</a:t>
            </a:r>
          </a:p>
        </p:txBody>
      </p:sp>
      <p:sp>
        <p:nvSpPr>
          <p:cNvPr id="9" name="Rounded Rectangle 8"/>
          <p:cNvSpPr/>
          <p:nvPr/>
        </p:nvSpPr>
        <p:spPr>
          <a:xfrm>
            <a:off x="2880360" y="60487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10" name="Rounded Rectangle 9"/>
          <p:cNvSpPr/>
          <p:nvPr/>
        </p:nvSpPr>
        <p:spPr>
          <a:xfrm>
            <a:off x="6929323" y="37773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11" name="Rounded Rectangle 10"/>
          <p:cNvSpPr/>
          <p:nvPr/>
        </p:nvSpPr>
        <p:spPr>
          <a:xfrm>
            <a:off x="9200692" y="37773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12" name="Rounded Rectangle 11"/>
          <p:cNvSpPr/>
          <p:nvPr/>
        </p:nvSpPr>
        <p:spPr>
          <a:xfrm>
            <a:off x="9200692" y="46168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13" name="Rounded Rectangle 12"/>
          <p:cNvSpPr/>
          <p:nvPr/>
        </p:nvSpPr>
        <p:spPr>
          <a:xfrm>
            <a:off x="7620609" y="80238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Amadeus</a:t>
            </a:r>
          </a:p>
        </p:txBody>
      </p:sp>
      <p:sp>
        <p:nvSpPr>
          <p:cNvPr id="14" name="Rounded Rectangle 13"/>
          <p:cNvSpPr/>
          <p:nvPr/>
        </p:nvSpPr>
        <p:spPr>
          <a:xfrm>
            <a:off x="3077870" y="80238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HROS</a:t>
            </a:r>
          </a:p>
        </p:txBody>
      </p:sp>
      <p:sp>
        <p:nvSpPr>
          <p:cNvPr id="15" name="Rounded Rectangle 14"/>
          <p:cNvSpPr/>
          <p:nvPr/>
        </p:nvSpPr>
        <p:spPr>
          <a:xfrm>
            <a:off x="6929323" y="47155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Bridge</a:t>
            </a:r>
          </a:p>
        </p:txBody>
      </p:sp>
      <p:sp>
        <p:nvSpPr>
          <p:cNvPr id="16" name="Rounded Rectangle 15"/>
          <p:cNvSpPr/>
          <p:nvPr/>
        </p:nvSpPr>
        <p:spPr>
          <a:xfrm>
            <a:off x="1292047" y="67400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17" name="Rounded Rectangle 16"/>
          <p:cNvSpPr/>
          <p:nvPr/>
        </p:nvSpPr>
        <p:spPr>
          <a:xfrm>
            <a:off x="1292047" y="61475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18" name="Rounded Rectangle 17"/>
          <p:cNvSpPr/>
          <p:nvPr/>
        </p:nvSpPr>
        <p:spPr>
          <a:xfrm>
            <a:off x="5349240" y="41724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Daylight</a:t>
            </a:r>
          </a:p>
        </p:txBody>
      </p:sp>
      <p:sp>
        <p:nvSpPr>
          <p:cNvPr id="19" name="Rounded Rectangle 18"/>
          <p:cNvSpPr/>
          <p:nvPr/>
        </p:nvSpPr>
        <p:spPr>
          <a:xfrm>
            <a:off x="2773375" y="28885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Passkey</a:t>
            </a:r>
          </a:p>
        </p:txBody>
      </p:sp>
      <p:sp>
        <p:nvSpPr>
          <p:cNvPr id="20" name="Rounded Rectangle 19"/>
          <p:cNvSpPr/>
          <p:nvPr/>
        </p:nvSpPr>
        <p:spPr>
          <a:xfrm>
            <a:off x="3077870" y="41724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a:t>
            </a:r>
          </a:p>
        </p:txBody>
      </p:sp>
      <p:sp>
        <p:nvSpPr>
          <p:cNvPr id="21" name="Rounded Rectangle 20"/>
          <p:cNvSpPr/>
          <p:nvPr/>
        </p:nvSpPr>
        <p:spPr>
          <a:xfrm>
            <a:off x="1292047" y="18022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Group</a:t>
            </a:r>
          </a:p>
        </p:txBody>
      </p:sp>
      <p:sp>
        <p:nvSpPr>
          <p:cNvPr id="22" name="Rounded Rectangle 21"/>
          <p:cNvSpPr/>
          <p:nvPr/>
        </p:nvSpPr>
        <p:spPr>
          <a:xfrm>
            <a:off x="8015630" y="50612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23" name="Rounded Rectangle 22"/>
          <p:cNvSpPr/>
          <p:nvPr/>
        </p:nvSpPr>
        <p:spPr>
          <a:xfrm>
            <a:off x="1292047" y="32836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a:t>
            </a:r>
          </a:p>
        </p:txBody>
      </p:sp>
      <p:sp>
        <p:nvSpPr>
          <p:cNvPr id="24" name="Rounded Rectangle 23"/>
          <p:cNvSpPr/>
          <p:nvPr/>
        </p:nvSpPr>
        <p:spPr>
          <a:xfrm>
            <a:off x="1292047" y="37773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Agency</a:t>
            </a:r>
          </a:p>
        </p:txBody>
      </p:sp>
      <p:sp>
        <p:nvSpPr>
          <p:cNvPr id="25" name="Rounded Rectangle 24"/>
          <p:cNvSpPr/>
          <p:nvPr/>
        </p:nvSpPr>
        <p:spPr>
          <a:xfrm>
            <a:off x="9496958" y="56537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26" name="Rounded Rectangle 25"/>
          <p:cNvSpPr/>
          <p:nvPr/>
        </p:nvSpPr>
        <p:spPr>
          <a:xfrm>
            <a:off x="1292047" y="229605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27" name="Rounded Rectangle 26"/>
          <p:cNvSpPr/>
          <p:nvPr/>
        </p:nvSpPr>
        <p:spPr>
          <a:xfrm>
            <a:off x="6139281" y="80238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Corp</a:t>
            </a:r>
          </a:p>
        </p:txBody>
      </p:sp>
      <p:sp>
        <p:nvSpPr>
          <p:cNvPr id="28" name="Rounded Rectangle 27"/>
          <p:cNvSpPr/>
          <p:nvPr/>
        </p:nvSpPr>
        <p:spPr>
          <a:xfrm>
            <a:off x="493776" y="7818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Inventory Availability</a:t>
            </a:r>
          </a:p>
        </p:txBody>
      </p:sp>
      <p:sp>
        <p:nvSpPr>
          <p:cNvPr id="29" name="Rounded Rectangle 28"/>
          <p:cNvSpPr/>
          <p:nvPr/>
        </p:nvSpPr>
        <p:spPr>
          <a:xfrm>
            <a:off x="12138660" y="7818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Check Inventory Availability</a:t>
            </a:r>
          </a:p>
        </p:txBody>
      </p:sp>
      <p:sp>
        <p:nvSpPr>
          <p:cNvPr id="30" name="Rounded Rectangle 29"/>
          <p:cNvSpPr/>
          <p:nvPr/>
        </p:nvSpPr>
        <p:spPr>
          <a:xfrm>
            <a:off x="5818327"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Block Inventory</a:t>
            </a:r>
          </a:p>
        </p:txBody>
      </p:sp>
      <p:sp>
        <p:nvSpPr>
          <p:cNvPr id="31" name="Rounded Rectangle 30"/>
          <p:cNvSpPr/>
          <p:nvPr/>
        </p:nvSpPr>
        <p:spPr>
          <a:xfrm>
            <a:off x="10180015" y="6912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Free Sell Inventory</a:t>
            </a:r>
          </a:p>
        </p:txBody>
      </p:sp>
      <p:sp>
        <p:nvSpPr>
          <p:cNvPr id="32" name="Rounded Rectangle 31"/>
          <p:cNvSpPr/>
          <p:nvPr/>
        </p:nvSpPr>
        <p:spPr>
          <a:xfrm>
            <a:off x="3160166" y="6912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Rules from Profile &amp; Account</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DLR Order</a:t>
            </a:r>
          </a:p>
        </p:txBody>
      </p:sp>
      <p:sp>
        <p:nvSpPr>
          <p:cNvPr id="3" name="Rounded Rectangle 2"/>
          <p:cNvSpPr/>
          <p:nvPr/>
        </p:nvSpPr>
        <p:spPr>
          <a:xfrm>
            <a:off x="4048963"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a:t>
            </a:r>
          </a:p>
        </p:txBody>
      </p:sp>
      <p:sp>
        <p:nvSpPr>
          <p:cNvPr id="4" name="Rounded Rectangle 3"/>
          <p:cNvSpPr/>
          <p:nvPr/>
        </p:nvSpPr>
        <p:spPr>
          <a:xfrm>
            <a:off x="6814108"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5" name="Rounded Rectangle 4"/>
          <p:cNvSpPr/>
          <p:nvPr/>
        </p:nvSpPr>
        <p:spPr>
          <a:xfrm>
            <a:off x="8690457"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UI </a:t>
            </a:r>
          </a:p>
        </p:txBody>
      </p:sp>
      <p:sp>
        <p:nvSpPr>
          <p:cNvPr id="6" name="Rounded Rectangle 5"/>
          <p:cNvSpPr/>
          <p:nvPr/>
        </p:nvSpPr>
        <p:spPr>
          <a:xfrm>
            <a:off x="8690457"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7" name="Rounded Rectangle 6"/>
          <p:cNvSpPr/>
          <p:nvPr/>
        </p:nvSpPr>
        <p:spPr>
          <a:xfrm>
            <a:off x="8690457"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8" name="Rounded Rectangle 7"/>
          <p:cNvSpPr/>
          <p:nvPr/>
        </p:nvSpPr>
        <p:spPr>
          <a:xfrm>
            <a:off x="1078077"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 UI</a:t>
            </a:r>
          </a:p>
        </p:txBody>
      </p:sp>
      <p:sp>
        <p:nvSpPr>
          <p:cNvPr id="9" name="Rounded Rectangle 8"/>
          <p:cNvSpPr/>
          <p:nvPr/>
        </p:nvSpPr>
        <p:spPr>
          <a:xfrm>
            <a:off x="6517843" y="45345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10" name="Rounded Rectangle 9"/>
          <p:cNvSpPr/>
          <p:nvPr/>
        </p:nvSpPr>
        <p:spPr>
          <a:xfrm>
            <a:off x="5431536"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11" name="Rounded Rectangle 10"/>
          <p:cNvSpPr/>
          <p:nvPr/>
        </p:nvSpPr>
        <p:spPr>
          <a:xfrm>
            <a:off x="3160166" y="581832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12" name="Rounded Rectangle 11"/>
          <p:cNvSpPr/>
          <p:nvPr/>
        </p:nvSpPr>
        <p:spPr>
          <a:xfrm>
            <a:off x="7209129" y="5225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Amadeus</a:t>
            </a:r>
          </a:p>
        </p:txBody>
      </p:sp>
      <p:sp>
        <p:nvSpPr>
          <p:cNvPr id="13" name="Rounded Rectangle 12"/>
          <p:cNvSpPr/>
          <p:nvPr/>
        </p:nvSpPr>
        <p:spPr>
          <a:xfrm>
            <a:off x="7990941" y="42876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OneView </a:t>
            </a:r>
          </a:p>
        </p:txBody>
      </p:sp>
      <p:sp>
        <p:nvSpPr>
          <p:cNvPr id="14" name="Rounded Rectangle 13"/>
          <p:cNvSpPr/>
          <p:nvPr/>
        </p:nvSpPr>
        <p:spPr>
          <a:xfrm>
            <a:off x="6814108"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15" name="Rounded Rectangle 14"/>
          <p:cNvSpPr/>
          <p:nvPr/>
        </p:nvSpPr>
        <p:spPr>
          <a:xfrm>
            <a:off x="4048963" y="1176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 UI</a:t>
            </a:r>
          </a:p>
        </p:txBody>
      </p:sp>
      <p:sp>
        <p:nvSpPr>
          <p:cNvPr id="16" name="Rounded Rectangle 15"/>
          <p:cNvSpPr/>
          <p:nvPr/>
        </p:nvSpPr>
        <p:spPr>
          <a:xfrm>
            <a:off x="4740249" y="79909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17" name="Rounded Rectangle 16"/>
          <p:cNvSpPr/>
          <p:nvPr/>
        </p:nvSpPr>
        <p:spPr>
          <a:xfrm>
            <a:off x="2600553" y="79909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18" name="Rounded Rectangle 17"/>
          <p:cNvSpPr/>
          <p:nvPr/>
        </p:nvSpPr>
        <p:spPr>
          <a:xfrm>
            <a:off x="3703320" y="79909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19" name="Rounded Rectangle 18"/>
          <p:cNvSpPr/>
          <p:nvPr/>
        </p:nvSpPr>
        <p:spPr>
          <a:xfrm>
            <a:off x="5768949" y="79909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Channel</a:t>
            </a:r>
          </a:p>
        </p:txBody>
      </p:sp>
      <p:sp>
        <p:nvSpPr>
          <p:cNvPr id="20" name="Rounded Rectangle 19"/>
          <p:cNvSpPr/>
          <p:nvPr/>
        </p:nvSpPr>
        <p:spPr>
          <a:xfrm>
            <a:off x="3941978" y="45345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21" name="Rounded Rectangle 20"/>
          <p:cNvSpPr/>
          <p:nvPr/>
        </p:nvSpPr>
        <p:spPr>
          <a:xfrm>
            <a:off x="2666390"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Passkey UI</a:t>
            </a:r>
          </a:p>
        </p:txBody>
      </p:sp>
      <p:sp>
        <p:nvSpPr>
          <p:cNvPr id="22" name="Rounded Rectangle 21"/>
          <p:cNvSpPr/>
          <p:nvPr/>
        </p:nvSpPr>
        <p:spPr>
          <a:xfrm>
            <a:off x="2666390"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Passkey</a:t>
            </a:r>
          </a:p>
        </p:txBody>
      </p:sp>
      <p:sp>
        <p:nvSpPr>
          <p:cNvPr id="23" name="Rounded Rectangle 22"/>
          <p:cNvSpPr/>
          <p:nvPr/>
        </p:nvSpPr>
        <p:spPr>
          <a:xfrm>
            <a:off x="3456432" y="35963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a:t>
            </a:r>
          </a:p>
        </p:txBody>
      </p:sp>
      <p:sp>
        <p:nvSpPr>
          <p:cNvPr id="24" name="Rounded Rectangle 23"/>
          <p:cNvSpPr/>
          <p:nvPr/>
        </p:nvSpPr>
        <p:spPr>
          <a:xfrm>
            <a:off x="8246059" y="581832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Galaxy</a:t>
            </a:r>
          </a:p>
        </p:txBody>
      </p:sp>
      <p:sp>
        <p:nvSpPr>
          <p:cNvPr id="25" name="Rounded Rectangle 24"/>
          <p:cNvSpPr/>
          <p:nvPr/>
        </p:nvSpPr>
        <p:spPr>
          <a:xfrm>
            <a:off x="691286" y="53245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Costco</a:t>
            </a:r>
          </a:p>
        </p:txBody>
      </p:sp>
      <p:sp>
        <p:nvSpPr>
          <p:cNvPr id="26" name="Rounded Rectangle 25"/>
          <p:cNvSpPr/>
          <p:nvPr/>
        </p:nvSpPr>
        <p:spPr>
          <a:xfrm>
            <a:off x="691286" y="59170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Hertz &amp; Alamo</a:t>
            </a:r>
          </a:p>
        </p:txBody>
      </p:sp>
      <p:sp>
        <p:nvSpPr>
          <p:cNvPr id="27" name="Rounded Rectangle 26"/>
          <p:cNvSpPr/>
          <p:nvPr/>
        </p:nvSpPr>
        <p:spPr>
          <a:xfrm>
            <a:off x="691286" y="4732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Travelex</a:t>
            </a:r>
          </a:p>
        </p:txBody>
      </p:sp>
      <p:sp>
        <p:nvSpPr>
          <p:cNvPr id="28" name="Rounded Rectangle 27"/>
          <p:cNvSpPr/>
          <p:nvPr/>
        </p:nvSpPr>
        <p:spPr>
          <a:xfrm>
            <a:off x="5431536"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29" name="Rounded Rectangle 28"/>
          <p:cNvSpPr/>
          <p:nvPr/>
        </p:nvSpPr>
        <p:spPr>
          <a:xfrm>
            <a:off x="2370124"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Shopping Session for Sales Channel</a:t>
            </a:r>
          </a:p>
        </p:txBody>
      </p:sp>
      <p:sp>
        <p:nvSpPr>
          <p:cNvPr id="30" name="Rounded Rectangle 29"/>
          <p:cNvSpPr/>
          <p:nvPr/>
        </p:nvSpPr>
        <p:spPr>
          <a:xfrm>
            <a:off x="7390180"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Reservation</a:t>
            </a:r>
          </a:p>
        </p:txBody>
      </p:sp>
      <p:sp>
        <p:nvSpPr>
          <p:cNvPr id="31" name="Rounded Rectangle 30"/>
          <p:cNvSpPr/>
          <p:nvPr/>
        </p:nvSpPr>
        <p:spPr>
          <a:xfrm>
            <a:off x="320954"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Start Reservation</a:t>
            </a:r>
          </a:p>
        </p:txBody>
      </p:sp>
      <p:sp>
        <p:nvSpPr>
          <p:cNvPr id="32" name="Rounded Rectangle 31"/>
          <p:cNvSpPr/>
          <p:nvPr/>
        </p:nvSpPr>
        <p:spPr>
          <a:xfrm>
            <a:off x="9974275"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Start Reservation</a:t>
            </a:r>
          </a:p>
        </p:txBody>
      </p:sp>
      <p:sp>
        <p:nvSpPr>
          <p:cNvPr id="33" name="Rounded Rectangle 32"/>
          <p:cNvSpPr/>
          <p:nvPr/>
        </p:nvSpPr>
        <p:spPr>
          <a:xfrm>
            <a:off x="4542739"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Party</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DLP Reporting</a:t>
            </a:r>
          </a:p>
        </p:txBody>
      </p:sp>
      <p:sp>
        <p:nvSpPr>
          <p:cNvPr id="3" name="Rounded Rectangle 2"/>
          <p:cNvSpPr/>
          <p:nvPr/>
        </p:nvSpPr>
        <p:spPr>
          <a:xfrm>
            <a:off x="2271369"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Op Reporting</a:t>
            </a:r>
          </a:p>
        </p:txBody>
      </p:sp>
      <p:sp>
        <p:nvSpPr>
          <p:cNvPr id="4" name="Rounded Rectangle 3"/>
          <p:cNvSpPr/>
          <p:nvPr/>
        </p:nvSpPr>
        <p:spPr>
          <a:xfrm>
            <a:off x="592531"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Op Reporting</a:t>
            </a:r>
          </a:p>
        </p:txBody>
      </p:sp>
      <p:sp>
        <p:nvSpPr>
          <p:cNvPr id="5" name="Rounded Rectangle 4"/>
          <p:cNvSpPr/>
          <p:nvPr/>
        </p:nvSpPr>
        <p:spPr>
          <a:xfrm>
            <a:off x="3061411"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6" name="Rounded Rectangle 5"/>
          <p:cNvSpPr/>
          <p:nvPr/>
        </p:nvSpPr>
        <p:spPr>
          <a:xfrm>
            <a:off x="7011619"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DLP Extracts</a:t>
            </a:r>
          </a:p>
        </p:txBody>
      </p:sp>
      <p:sp>
        <p:nvSpPr>
          <p:cNvPr id="7" name="Rounded Rectangle 6"/>
          <p:cNvSpPr/>
          <p:nvPr/>
        </p:nvSpPr>
        <p:spPr>
          <a:xfrm>
            <a:off x="4592116"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8" name="Rounded Rectangle 7"/>
          <p:cNvSpPr/>
          <p:nvPr/>
        </p:nvSpPr>
        <p:spPr>
          <a:xfrm>
            <a:off x="3300069"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Reporting and Analytics</a:t>
            </a:r>
          </a:p>
        </p:txBody>
      </p:sp>
      <p:sp>
        <p:nvSpPr>
          <p:cNvPr id="9" name="Rounded Rectangle 8"/>
          <p:cNvSpPr/>
          <p:nvPr/>
        </p:nvSpPr>
        <p:spPr>
          <a:xfrm>
            <a:off x="238658"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Review Report</a:t>
            </a:r>
          </a:p>
        </p:txBody>
      </p:sp>
      <p:sp>
        <p:nvSpPr>
          <p:cNvPr id="10" name="Rounded Rectangle 9"/>
          <p:cNvSpPr/>
          <p:nvPr/>
        </p:nvSpPr>
        <p:spPr>
          <a:xfrm>
            <a:off x="1975104" y="6912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Define Report</a:t>
            </a:r>
          </a:p>
        </p:txBody>
      </p:sp>
      <p:sp>
        <p:nvSpPr>
          <p:cNvPr id="11" name="Rounded Rectangle 10"/>
          <p:cNvSpPr/>
          <p:nvPr/>
        </p:nvSpPr>
        <p:spPr>
          <a:xfrm>
            <a:off x="395020" y="10533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Reservation</a:t>
            </a:r>
          </a:p>
        </p:txBody>
      </p:sp>
      <p:sp>
        <p:nvSpPr>
          <p:cNvPr id="12" name="Rounded Rectangle 11"/>
          <p:cNvSpPr/>
          <p:nvPr/>
        </p:nvSpPr>
        <p:spPr>
          <a:xfrm>
            <a:off x="395020" y="17282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Product</a:t>
            </a:r>
          </a:p>
        </p:txBody>
      </p:sp>
      <p:sp>
        <p:nvSpPr>
          <p:cNvPr id="13" name="Rounded Rectangle 12"/>
          <p:cNvSpPr/>
          <p:nvPr/>
        </p:nvSpPr>
        <p:spPr>
          <a:xfrm>
            <a:off x="4106570"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View Report</a:t>
            </a:r>
          </a:p>
        </p:txBody>
      </p:sp>
      <p:sp>
        <p:nvSpPr>
          <p:cNvPr id="14" name="Rounded Rectangle 13"/>
          <p:cNvSpPr/>
          <p:nvPr/>
        </p:nvSpPr>
        <p:spPr>
          <a:xfrm>
            <a:off x="6970471"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Review Report</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Avail Environment</a:t>
            </a:r>
          </a:p>
        </p:txBody>
      </p:sp>
      <p:sp>
        <p:nvSpPr>
          <p:cNvPr id="3" name="Rounded Rectangle 2"/>
          <p:cNvSpPr/>
          <p:nvPr/>
        </p:nvSpPr>
        <p:spPr>
          <a:xfrm>
            <a:off x="197510"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Processing Servers</a:t>
            </a:r>
          </a:p>
        </p:txBody>
      </p:sp>
      <p:sp>
        <p:nvSpPr>
          <p:cNvPr id="4" name="Rounded Rectangle 3"/>
          <p:cNvSpPr/>
          <p:nvPr/>
        </p:nvSpPr>
        <p:spPr>
          <a:xfrm>
            <a:off x="3456432"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Agent Servers</a:t>
            </a:r>
          </a:p>
        </p:txBody>
      </p:sp>
      <p:sp>
        <p:nvSpPr>
          <p:cNvPr id="5" name="Rounded Rectangle 4"/>
          <p:cNvSpPr/>
          <p:nvPr/>
        </p:nvSpPr>
        <p:spPr>
          <a:xfrm>
            <a:off x="3357676"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Database Servers</a:t>
            </a:r>
          </a:p>
        </p:txBody>
      </p:sp>
      <p:sp>
        <p:nvSpPr>
          <p:cNvPr id="6" name="Rounded Rectangle 5"/>
          <p:cNvSpPr/>
          <p:nvPr/>
        </p:nvSpPr>
        <p:spPr>
          <a:xfrm>
            <a:off x="197510"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Cache Servers</a:t>
            </a:r>
          </a:p>
        </p:txBody>
      </p:sp>
      <p:sp>
        <p:nvSpPr>
          <p:cNvPr id="7" name="Rounded Rectangle 6"/>
          <p:cNvSpPr/>
          <p:nvPr/>
        </p:nvSpPr>
        <p:spPr>
          <a:xfrm>
            <a:off x="6616598"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Avail Tech Stack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BELA</a:t>
            </a:r>
          </a:p>
        </p:txBody>
      </p:sp>
      <p:sp>
        <p:nvSpPr>
          <p:cNvPr id="3" name="Rounded Rectangle 2"/>
          <p:cNvSpPr/>
          <p:nvPr/>
        </p:nvSpPr>
        <p:spPr>
          <a:xfrm>
            <a:off x="4057192" y="27733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 Offers for Profile</a:t>
            </a:r>
          </a:p>
        </p:txBody>
      </p:sp>
      <p:sp>
        <p:nvSpPr>
          <p:cNvPr id="4" name="Rounded Rectangle 3"/>
          <p:cNvSpPr/>
          <p:nvPr/>
        </p:nvSpPr>
        <p:spPr>
          <a:xfrm>
            <a:off x="5480913" y="27733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Offer Price &amp; Availability for Profile</a:t>
            </a:r>
          </a:p>
        </p:txBody>
      </p:sp>
      <p:sp>
        <p:nvSpPr>
          <p:cNvPr id="5" name="Rounded Rectangle 4"/>
          <p:cNvSpPr/>
          <p:nvPr/>
        </p:nvSpPr>
        <p:spPr>
          <a:xfrm>
            <a:off x="15307056" y="20820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Payments</a:t>
            </a:r>
          </a:p>
        </p:txBody>
      </p:sp>
      <p:sp>
        <p:nvSpPr>
          <p:cNvPr id="6" name="Rounded Rectangle 5"/>
          <p:cNvSpPr/>
          <p:nvPr/>
        </p:nvSpPr>
        <p:spPr>
          <a:xfrm>
            <a:off x="12245644" y="27733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Distribute Reservation</a:t>
            </a:r>
          </a:p>
        </p:txBody>
      </p:sp>
      <p:sp>
        <p:nvSpPr>
          <p:cNvPr id="7" name="Rounded Rectangle 6"/>
          <p:cNvSpPr/>
          <p:nvPr/>
        </p:nvSpPr>
        <p:spPr>
          <a:xfrm>
            <a:off x="15307056" y="27733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Reservation</a:t>
            </a:r>
          </a:p>
        </p:txBody>
      </p:sp>
      <p:sp>
        <p:nvSpPr>
          <p:cNvPr id="8" name="Rounded Rectangle 7"/>
          <p:cNvSpPr/>
          <p:nvPr/>
        </p:nvSpPr>
        <p:spPr>
          <a:xfrm>
            <a:off x="17611344" y="27816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Reconcile Journals</a:t>
            </a:r>
          </a:p>
        </p:txBody>
      </p:sp>
      <p:sp>
        <p:nvSpPr>
          <p:cNvPr id="9" name="Rounded Rectangle 8"/>
          <p:cNvSpPr/>
          <p:nvPr/>
        </p:nvSpPr>
        <p:spPr>
          <a:xfrm>
            <a:off x="9381744" y="278983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Total Reservation</a:t>
            </a:r>
          </a:p>
        </p:txBody>
      </p:sp>
      <p:sp>
        <p:nvSpPr>
          <p:cNvPr id="10" name="Rounded Rectangle 9"/>
          <p:cNvSpPr/>
          <p:nvPr/>
        </p:nvSpPr>
        <p:spPr>
          <a:xfrm>
            <a:off x="16590873" y="20820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Payments</a:t>
            </a:r>
          </a:p>
        </p:txBody>
      </p:sp>
      <p:sp>
        <p:nvSpPr>
          <p:cNvPr id="11" name="Rounded Rectangle 10"/>
          <p:cNvSpPr/>
          <p:nvPr/>
        </p:nvSpPr>
        <p:spPr>
          <a:xfrm>
            <a:off x="13792809" y="6073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Entitlement</a:t>
            </a:r>
          </a:p>
        </p:txBody>
      </p:sp>
      <p:sp>
        <p:nvSpPr>
          <p:cNvPr id="12" name="Rounded Rectangle 11"/>
          <p:cNvSpPr/>
          <p:nvPr/>
        </p:nvSpPr>
        <p:spPr>
          <a:xfrm>
            <a:off x="15175382" y="6073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Use Entitlement</a:t>
            </a:r>
          </a:p>
        </p:txBody>
      </p:sp>
      <p:sp>
        <p:nvSpPr>
          <p:cNvPr id="13" name="Rounded Rectangle 12"/>
          <p:cNvSpPr/>
          <p:nvPr/>
        </p:nvSpPr>
        <p:spPr>
          <a:xfrm>
            <a:off x="16656710" y="6073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Entitlement</a:t>
            </a:r>
          </a:p>
        </p:txBody>
      </p:sp>
      <p:sp>
        <p:nvSpPr>
          <p:cNvPr id="14" name="Rounded Rectangle 13"/>
          <p:cNvSpPr/>
          <p:nvPr/>
        </p:nvSpPr>
        <p:spPr>
          <a:xfrm>
            <a:off x="2090318"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Market to Sales Channel</a:t>
            </a:r>
          </a:p>
        </p:txBody>
      </p:sp>
      <p:sp>
        <p:nvSpPr>
          <p:cNvPr id="15" name="Rounded Rectangle 14"/>
          <p:cNvSpPr/>
          <p:nvPr/>
        </p:nvSpPr>
        <p:spPr>
          <a:xfrm>
            <a:off x="7859268" y="85094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 Eligibility Rule</a:t>
            </a:r>
          </a:p>
        </p:txBody>
      </p:sp>
      <p:sp>
        <p:nvSpPr>
          <p:cNvPr id="16" name="Rounded Rectangle 15"/>
          <p:cNvSpPr/>
          <p:nvPr/>
        </p:nvSpPr>
        <p:spPr>
          <a:xfrm>
            <a:off x="5686653" y="85094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 Sales Rule</a:t>
            </a:r>
          </a:p>
        </p:txBody>
      </p:sp>
      <p:sp>
        <p:nvSpPr>
          <p:cNvPr id="17" name="Rounded Rectangle 16"/>
          <p:cNvSpPr/>
          <p:nvPr/>
        </p:nvSpPr>
        <p:spPr>
          <a:xfrm>
            <a:off x="4707331" y="39337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Asset Inventory</a:t>
            </a:r>
          </a:p>
        </p:txBody>
      </p:sp>
      <p:sp>
        <p:nvSpPr>
          <p:cNvPr id="18" name="Rounded Rectangle 17"/>
          <p:cNvSpPr/>
          <p:nvPr/>
        </p:nvSpPr>
        <p:spPr>
          <a:xfrm>
            <a:off x="8048548" y="52751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Price for Profile</a:t>
            </a:r>
          </a:p>
        </p:txBody>
      </p:sp>
      <p:sp>
        <p:nvSpPr>
          <p:cNvPr id="19" name="Rounded Rectangle 18"/>
          <p:cNvSpPr/>
          <p:nvPr/>
        </p:nvSpPr>
        <p:spPr>
          <a:xfrm>
            <a:off x="7307884" y="46250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Record Offer</a:t>
            </a:r>
          </a:p>
        </p:txBody>
      </p:sp>
      <p:sp>
        <p:nvSpPr>
          <p:cNvPr id="20" name="Rounded Rectangle 19"/>
          <p:cNvSpPr/>
          <p:nvPr/>
        </p:nvSpPr>
        <p:spPr>
          <a:xfrm>
            <a:off x="6764731" y="52751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Eligibility for Profile</a:t>
            </a:r>
          </a:p>
        </p:txBody>
      </p:sp>
      <p:sp>
        <p:nvSpPr>
          <p:cNvPr id="21" name="Rounded Rectangle 20"/>
          <p:cNvSpPr/>
          <p:nvPr/>
        </p:nvSpPr>
        <p:spPr>
          <a:xfrm>
            <a:off x="6879945" y="27733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Offer to Profile</a:t>
            </a:r>
          </a:p>
        </p:txBody>
      </p:sp>
      <p:sp>
        <p:nvSpPr>
          <p:cNvPr id="22" name="Rounded Rectangle 21"/>
          <p:cNvSpPr/>
          <p:nvPr/>
        </p:nvSpPr>
        <p:spPr>
          <a:xfrm>
            <a:off x="6781190" y="85094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 Bundle Eligibility Rule</a:t>
            </a:r>
          </a:p>
        </p:txBody>
      </p:sp>
      <p:sp>
        <p:nvSpPr>
          <p:cNvPr id="23" name="Rounded Rectangle 22"/>
          <p:cNvSpPr/>
          <p:nvPr/>
        </p:nvSpPr>
        <p:spPr>
          <a:xfrm>
            <a:off x="10673791" y="80485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Schedule For Asset Use</a:t>
            </a:r>
          </a:p>
        </p:txBody>
      </p:sp>
      <p:sp>
        <p:nvSpPr>
          <p:cNvPr id="24" name="Rounded Rectangle 23"/>
          <p:cNvSpPr/>
          <p:nvPr/>
        </p:nvSpPr>
        <p:spPr>
          <a:xfrm>
            <a:off x="5398617" y="63038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Review Schedule for Assset</a:t>
            </a:r>
          </a:p>
        </p:txBody>
      </p:sp>
      <p:sp>
        <p:nvSpPr>
          <p:cNvPr id="25" name="Rounded Rectangle 24"/>
          <p:cNvSpPr/>
          <p:nvPr/>
        </p:nvSpPr>
        <p:spPr>
          <a:xfrm>
            <a:off x="5398617" y="78839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Schedule of Asset Usage</a:t>
            </a:r>
          </a:p>
        </p:txBody>
      </p:sp>
      <p:sp>
        <p:nvSpPr>
          <p:cNvPr id="26" name="Rounded Rectangle 25"/>
          <p:cNvSpPr/>
          <p:nvPr/>
        </p:nvSpPr>
        <p:spPr>
          <a:xfrm>
            <a:off x="5505602" y="52916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Offer Inventory</a:t>
            </a:r>
          </a:p>
        </p:txBody>
      </p:sp>
      <p:sp>
        <p:nvSpPr>
          <p:cNvPr id="27" name="Rounded Rectangle 26"/>
          <p:cNvSpPr/>
          <p:nvPr/>
        </p:nvSpPr>
        <p:spPr>
          <a:xfrm>
            <a:off x="4057192" y="3044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Shopping Events Track</a:t>
            </a:r>
          </a:p>
        </p:txBody>
      </p:sp>
      <p:sp>
        <p:nvSpPr>
          <p:cNvPr id="28" name="Rounded Rectangle 27"/>
          <p:cNvSpPr/>
          <p:nvPr/>
        </p:nvSpPr>
        <p:spPr>
          <a:xfrm>
            <a:off x="15307056" y="3044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 Shopping Events Track</a:t>
            </a:r>
          </a:p>
        </p:txBody>
      </p:sp>
      <p:sp>
        <p:nvSpPr>
          <p:cNvPr id="29" name="Rounded Rectangle 28"/>
          <p:cNvSpPr/>
          <p:nvPr/>
        </p:nvSpPr>
        <p:spPr>
          <a:xfrm>
            <a:off x="9381744" y="13167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Shopping Session</a:t>
            </a:r>
          </a:p>
        </p:txBody>
      </p:sp>
      <p:sp>
        <p:nvSpPr>
          <p:cNvPr id="30" name="Rounded Rectangle 29"/>
          <p:cNvSpPr/>
          <p:nvPr/>
        </p:nvSpPr>
        <p:spPr>
          <a:xfrm>
            <a:off x="15307056" y="13167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Delete Shopping Session</a:t>
            </a:r>
          </a:p>
        </p:txBody>
      </p:sp>
      <p:sp>
        <p:nvSpPr>
          <p:cNvPr id="31" name="Rounded Rectangle 30"/>
          <p:cNvSpPr/>
          <p:nvPr/>
        </p:nvSpPr>
        <p:spPr>
          <a:xfrm>
            <a:off x="2123236" y="3044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Shopping Events Track</a:t>
            </a:r>
          </a:p>
        </p:txBody>
      </p:sp>
      <p:sp>
        <p:nvSpPr>
          <p:cNvPr id="32" name="Rounded Rectangle 31"/>
          <p:cNvSpPr/>
          <p:nvPr/>
        </p:nvSpPr>
        <p:spPr>
          <a:xfrm>
            <a:off x="3209544" y="79827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Shopping Basket</a:t>
            </a:r>
          </a:p>
        </p:txBody>
      </p:sp>
      <p:sp>
        <p:nvSpPr>
          <p:cNvPr id="33" name="Rounded Rectangle 32"/>
          <p:cNvSpPr/>
          <p:nvPr/>
        </p:nvSpPr>
        <p:spPr>
          <a:xfrm>
            <a:off x="8048548" y="79827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 Offer to Reservation</a:t>
            </a:r>
          </a:p>
        </p:txBody>
      </p:sp>
      <p:sp>
        <p:nvSpPr>
          <p:cNvPr id="34" name="Rounded Rectangle 33"/>
          <p:cNvSpPr/>
          <p:nvPr/>
        </p:nvSpPr>
        <p:spPr>
          <a:xfrm>
            <a:off x="15307056" y="79827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Reservation</a:t>
            </a:r>
          </a:p>
        </p:txBody>
      </p:sp>
      <p:sp>
        <p:nvSpPr>
          <p:cNvPr id="35" name="Rounded Rectangle 34"/>
          <p:cNvSpPr/>
          <p:nvPr/>
        </p:nvSpPr>
        <p:spPr>
          <a:xfrm>
            <a:off x="8097926" y="69951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Retire Package Sales Rule</a:t>
            </a:r>
          </a:p>
        </p:txBody>
      </p:sp>
      <p:sp>
        <p:nvSpPr>
          <p:cNvPr id="36" name="Rounded Rectangle 35"/>
          <p:cNvSpPr/>
          <p:nvPr/>
        </p:nvSpPr>
        <p:spPr>
          <a:xfrm>
            <a:off x="6781190" y="63038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Package Sale Rules</a:t>
            </a:r>
          </a:p>
        </p:txBody>
      </p:sp>
      <p:sp>
        <p:nvSpPr>
          <p:cNvPr id="37" name="Rounded Rectangle 36"/>
          <p:cNvSpPr/>
          <p:nvPr/>
        </p:nvSpPr>
        <p:spPr>
          <a:xfrm>
            <a:off x="1102766" y="7702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Product</a:t>
            </a:r>
          </a:p>
        </p:txBody>
      </p:sp>
      <p:sp>
        <p:nvSpPr>
          <p:cNvPr id="38" name="Rounded Rectangle 37"/>
          <p:cNvSpPr/>
          <p:nvPr/>
        </p:nvSpPr>
        <p:spPr>
          <a:xfrm>
            <a:off x="6781190" y="69951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Package Sales Rule</a:t>
            </a:r>
          </a:p>
        </p:txBody>
      </p:sp>
      <p:sp>
        <p:nvSpPr>
          <p:cNvPr id="39" name="Rounded Rectangle 38"/>
          <p:cNvSpPr/>
          <p:nvPr/>
        </p:nvSpPr>
        <p:spPr>
          <a:xfrm>
            <a:off x="6764731" y="7702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Rule</a:t>
            </a:r>
          </a:p>
        </p:txBody>
      </p:sp>
      <p:sp>
        <p:nvSpPr>
          <p:cNvPr id="40" name="Rounded Rectangle 39"/>
          <p:cNvSpPr/>
          <p:nvPr/>
        </p:nvSpPr>
        <p:spPr>
          <a:xfrm>
            <a:off x="1102766" y="85917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Asset</a:t>
            </a:r>
          </a:p>
        </p:txBody>
      </p:sp>
      <p:sp>
        <p:nvSpPr>
          <p:cNvPr id="41" name="Rounded Rectangle 40"/>
          <p:cNvSpPr/>
          <p:nvPr/>
        </p:nvSpPr>
        <p:spPr>
          <a:xfrm>
            <a:off x="5398617" y="69951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Asset Schedule</a:t>
            </a:r>
          </a:p>
        </p:txBody>
      </p:sp>
      <p:sp>
        <p:nvSpPr>
          <p:cNvPr id="42" name="Rounded Rectangle 41"/>
          <p:cNvSpPr/>
          <p:nvPr/>
        </p:nvSpPr>
        <p:spPr>
          <a:xfrm>
            <a:off x="5505602" y="46744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Request Offers</a:t>
            </a:r>
          </a:p>
        </p:txBody>
      </p:sp>
      <p:sp>
        <p:nvSpPr>
          <p:cNvPr id="43" name="Rounded Rectangle 42"/>
          <p:cNvSpPr/>
          <p:nvPr/>
        </p:nvSpPr>
        <p:spPr>
          <a:xfrm>
            <a:off x="1069848" y="59253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Price Dimensions</a:t>
            </a:r>
          </a:p>
        </p:txBody>
      </p:sp>
      <p:sp>
        <p:nvSpPr>
          <p:cNvPr id="44" name="Rounded Rectangle 43"/>
          <p:cNvSpPr/>
          <p:nvPr/>
        </p:nvSpPr>
        <p:spPr>
          <a:xfrm>
            <a:off x="1102766" y="46744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Package</a:t>
            </a:r>
          </a:p>
        </p:txBody>
      </p:sp>
      <p:sp>
        <p:nvSpPr>
          <p:cNvPr id="45" name="Rounded Rectangle 44"/>
          <p:cNvSpPr/>
          <p:nvPr/>
        </p:nvSpPr>
        <p:spPr>
          <a:xfrm>
            <a:off x="13973860" y="53574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Documentation</a:t>
            </a:r>
          </a:p>
        </p:txBody>
      </p:sp>
      <p:sp>
        <p:nvSpPr>
          <p:cNvPr id="46" name="Rounded Rectangle 45"/>
          <p:cNvSpPr/>
          <p:nvPr/>
        </p:nvSpPr>
        <p:spPr>
          <a:xfrm>
            <a:off x="15372892" y="53574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Deliver Documentation</a:t>
            </a:r>
          </a:p>
        </p:txBody>
      </p:sp>
      <p:sp>
        <p:nvSpPr>
          <p:cNvPr id="47" name="Rounded Rectangle 46"/>
          <p:cNvSpPr/>
          <p:nvPr/>
        </p:nvSpPr>
        <p:spPr>
          <a:xfrm>
            <a:off x="1069848" y="71103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Product Catalog</a:t>
            </a:r>
          </a:p>
        </p:txBody>
      </p:sp>
      <p:sp>
        <p:nvSpPr>
          <p:cNvPr id="48" name="Rounded Rectangle 47"/>
          <p:cNvSpPr/>
          <p:nvPr/>
        </p:nvSpPr>
        <p:spPr>
          <a:xfrm>
            <a:off x="8171992" y="27816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Display AddOns to Profile</a:t>
            </a:r>
          </a:p>
        </p:txBody>
      </p:sp>
      <p:sp>
        <p:nvSpPr>
          <p:cNvPr id="49" name="Rounded Rectangle 48"/>
          <p:cNvSpPr/>
          <p:nvPr/>
        </p:nvSpPr>
        <p:spPr>
          <a:xfrm>
            <a:off x="1069848"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AddOns</a:t>
            </a:r>
          </a:p>
        </p:txBody>
      </p:sp>
      <p:sp>
        <p:nvSpPr>
          <p:cNvPr id="50" name="Rounded Rectangle 49"/>
          <p:cNvSpPr/>
          <p:nvPr/>
        </p:nvSpPr>
        <p:spPr>
          <a:xfrm>
            <a:off x="14146682" y="46744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Folio</a:t>
            </a:r>
          </a:p>
        </p:txBody>
      </p:sp>
      <p:sp>
        <p:nvSpPr>
          <p:cNvPr id="51" name="Rounded Rectangle 50"/>
          <p:cNvSpPr/>
          <p:nvPr/>
        </p:nvSpPr>
        <p:spPr>
          <a:xfrm>
            <a:off x="15405811" y="46744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Folio</a:t>
            </a:r>
          </a:p>
        </p:txBody>
      </p:sp>
      <p:sp>
        <p:nvSpPr>
          <p:cNvPr id="52" name="Rounded Rectangle 51"/>
          <p:cNvSpPr/>
          <p:nvPr/>
        </p:nvSpPr>
        <p:spPr>
          <a:xfrm>
            <a:off x="16656710" y="46744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Folio</a:t>
            </a:r>
          </a:p>
        </p:txBody>
      </p:sp>
      <p:sp>
        <p:nvSpPr>
          <p:cNvPr id="53" name="Rounded Rectangle 52"/>
          <p:cNvSpPr/>
          <p:nvPr/>
        </p:nvSpPr>
        <p:spPr>
          <a:xfrm>
            <a:off x="13792809" y="68305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Intinerary</a:t>
            </a:r>
          </a:p>
        </p:txBody>
      </p:sp>
      <p:sp>
        <p:nvSpPr>
          <p:cNvPr id="54" name="Rounded Rectangle 53"/>
          <p:cNvSpPr/>
          <p:nvPr/>
        </p:nvSpPr>
        <p:spPr>
          <a:xfrm>
            <a:off x="15216530" y="68305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Intinerary</a:t>
            </a:r>
          </a:p>
        </p:txBody>
      </p:sp>
      <p:sp>
        <p:nvSpPr>
          <p:cNvPr id="55" name="Rounded Rectangle 54"/>
          <p:cNvSpPr/>
          <p:nvPr/>
        </p:nvSpPr>
        <p:spPr>
          <a:xfrm>
            <a:off x="16656710" y="68305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Intinerary</a:t>
            </a:r>
          </a:p>
        </p:txBody>
      </p:sp>
      <p:sp>
        <p:nvSpPr>
          <p:cNvPr id="56" name="Rounded Rectangle 55"/>
          <p:cNvSpPr/>
          <p:nvPr/>
        </p:nvSpPr>
        <p:spPr>
          <a:xfrm>
            <a:off x="2049170" y="13085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Shopping Session for Sales Channel</a:t>
            </a:r>
          </a:p>
        </p:txBody>
      </p:sp>
      <p:sp>
        <p:nvSpPr>
          <p:cNvPr id="57" name="Rounded Rectangle 56"/>
          <p:cNvSpPr/>
          <p:nvPr/>
        </p:nvSpPr>
        <p:spPr>
          <a:xfrm>
            <a:off x="10673791" y="20820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Payment</a:t>
            </a:r>
          </a:p>
        </p:txBody>
      </p:sp>
      <p:sp>
        <p:nvSpPr>
          <p:cNvPr id="58" name="Rounded Rectangle 57"/>
          <p:cNvSpPr/>
          <p:nvPr/>
        </p:nvSpPr>
        <p:spPr>
          <a:xfrm>
            <a:off x="10673791" y="27733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Reservation</a:t>
            </a:r>
          </a:p>
        </p:txBody>
      </p:sp>
      <p:sp>
        <p:nvSpPr>
          <p:cNvPr id="59" name="Rounded Rectangle 58"/>
          <p:cNvSpPr/>
          <p:nvPr/>
        </p:nvSpPr>
        <p:spPr>
          <a:xfrm>
            <a:off x="7307884" y="39337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Freeze Inventory</a:t>
            </a:r>
          </a:p>
        </p:txBody>
      </p:sp>
      <p:sp>
        <p:nvSpPr>
          <p:cNvPr id="60" name="Rounded Rectangle 59"/>
          <p:cNvSpPr/>
          <p:nvPr/>
        </p:nvSpPr>
        <p:spPr>
          <a:xfrm>
            <a:off x="3456432" y="39337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Allocate Asset to Inventory</a:t>
            </a:r>
          </a:p>
        </p:txBody>
      </p:sp>
      <p:sp>
        <p:nvSpPr>
          <p:cNvPr id="61" name="Rounded Rectangle 60"/>
          <p:cNvSpPr/>
          <p:nvPr/>
        </p:nvSpPr>
        <p:spPr>
          <a:xfrm>
            <a:off x="8492947" y="39337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Decrement Inventory</a:t>
            </a:r>
          </a:p>
        </p:txBody>
      </p:sp>
      <p:sp>
        <p:nvSpPr>
          <p:cNvPr id="62" name="Rounded Rectangle 61"/>
          <p:cNvSpPr/>
          <p:nvPr/>
        </p:nvSpPr>
        <p:spPr>
          <a:xfrm>
            <a:off x="9974275" y="39337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Financially Account for Inventory</a:t>
            </a:r>
          </a:p>
        </p:txBody>
      </p:sp>
      <p:sp>
        <p:nvSpPr>
          <p:cNvPr id="63" name="Rounded Rectangle 62"/>
          <p:cNvSpPr/>
          <p:nvPr/>
        </p:nvSpPr>
        <p:spPr>
          <a:xfrm>
            <a:off x="790041"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Guest Profile</a:t>
            </a:r>
          </a:p>
        </p:txBody>
      </p:sp>
      <p:sp>
        <p:nvSpPr>
          <p:cNvPr id="64" name="Rounded Rectangle 63"/>
          <p:cNvSpPr/>
          <p:nvPr/>
        </p:nvSpPr>
        <p:spPr>
          <a:xfrm>
            <a:off x="790041" y="23289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Trade Partner Profile</a:t>
            </a:r>
          </a:p>
        </p:txBody>
      </p:sp>
      <p:sp>
        <p:nvSpPr>
          <p:cNvPr id="65" name="Rounded Rectangle 64"/>
          <p:cNvSpPr/>
          <p:nvPr/>
        </p:nvSpPr>
        <p:spPr>
          <a:xfrm>
            <a:off x="13924483"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Refund Payment</a:t>
            </a:r>
          </a:p>
        </p:txBody>
      </p:sp>
      <p:sp>
        <p:nvSpPr>
          <p:cNvPr id="66" name="Rounded Rectangle 65"/>
          <p:cNvSpPr/>
          <p:nvPr/>
        </p:nvSpPr>
        <p:spPr>
          <a:xfrm>
            <a:off x="12245644"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Credit Payment</a:t>
            </a:r>
          </a:p>
        </p:txBody>
      </p:sp>
      <p:sp>
        <p:nvSpPr>
          <p:cNvPr id="67" name="Rounded Rectangle 66"/>
          <p:cNvSpPr/>
          <p:nvPr/>
        </p:nvSpPr>
        <p:spPr>
          <a:xfrm>
            <a:off x="13529462" y="77358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PO for Supplier Account</a:t>
            </a:r>
          </a:p>
        </p:txBody>
      </p:sp>
      <p:sp>
        <p:nvSpPr>
          <p:cNvPr id="68" name="Rounded Rectangle 67"/>
          <p:cNvSpPr/>
          <p:nvPr/>
        </p:nvSpPr>
        <p:spPr>
          <a:xfrm>
            <a:off x="14813280" y="7702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Fulfills PO</a:t>
            </a:r>
          </a:p>
        </p:txBody>
      </p:sp>
      <p:sp>
        <p:nvSpPr>
          <p:cNvPr id="69" name="Rounded Rectangle 68"/>
          <p:cNvSpPr/>
          <p:nvPr/>
        </p:nvSpPr>
        <p:spPr>
          <a:xfrm>
            <a:off x="17578425" y="77358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Supplier PO </a:t>
            </a:r>
          </a:p>
        </p:txBody>
      </p:sp>
      <p:sp>
        <p:nvSpPr>
          <p:cNvPr id="70" name="Rounded Rectangle 69"/>
          <p:cNvSpPr/>
          <p:nvPr/>
        </p:nvSpPr>
        <p:spPr>
          <a:xfrm>
            <a:off x="16195852" y="77358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Invoices us for PO </a:t>
            </a:r>
          </a:p>
        </p:txBody>
      </p:sp>
      <p:sp>
        <p:nvSpPr>
          <p:cNvPr id="71" name="Rounded Rectangle 70"/>
          <p:cNvSpPr/>
          <p:nvPr/>
        </p:nvSpPr>
        <p:spPr>
          <a:xfrm>
            <a:off x="12245644" y="7702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Suppliers for Sales Order</a:t>
            </a:r>
          </a:p>
        </p:txBody>
      </p:sp>
      <p:sp>
        <p:nvSpPr>
          <p:cNvPr id="72" name="Rounded Rectangle 71"/>
          <p:cNvSpPr/>
          <p:nvPr/>
        </p:nvSpPr>
        <p:spPr>
          <a:xfrm>
            <a:off x="13833957" y="27733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a:t>
            </a:r>
          </a:p>
        </p:txBody>
      </p:sp>
      <p:sp>
        <p:nvSpPr>
          <p:cNvPr id="73" name="Rounded Rectangle 72"/>
          <p:cNvSpPr/>
          <p:nvPr/>
        </p:nvSpPr>
        <p:spPr>
          <a:xfrm>
            <a:off x="1143914" y="91842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Wholesale Calendar</a:t>
            </a:r>
          </a:p>
        </p:txBody>
      </p:sp>
      <p:sp>
        <p:nvSpPr>
          <p:cNvPr id="74" name="Rounded Rectangle 73"/>
          <p:cNvSpPr/>
          <p:nvPr/>
        </p:nvSpPr>
        <p:spPr>
          <a:xfrm>
            <a:off x="11455603" y="36539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Sales Order</a:t>
            </a:r>
          </a:p>
        </p:txBody>
      </p:sp>
      <p:sp>
        <p:nvSpPr>
          <p:cNvPr id="75" name="Rounded Rectangle 74"/>
          <p:cNvSpPr/>
          <p:nvPr/>
        </p:nvSpPr>
        <p:spPr>
          <a:xfrm>
            <a:off x="13833957" y="36539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Sales Order</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Avail Context - Offers</a:t>
            </a:r>
          </a:p>
        </p:txBody>
      </p:sp>
      <p:sp>
        <p:nvSpPr>
          <p:cNvPr id="3" name="Rounded Rectangle 2"/>
          <p:cNvSpPr/>
          <p:nvPr/>
        </p:nvSpPr>
        <p:spPr>
          <a:xfrm>
            <a:off x="3950208"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4" name="Rounded Rectangle 3"/>
          <p:cNvSpPr/>
          <p:nvPr/>
        </p:nvSpPr>
        <p:spPr>
          <a:xfrm>
            <a:off x="1382572"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5" name="Rounded Rectangle 4"/>
          <p:cNvSpPr/>
          <p:nvPr/>
        </p:nvSpPr>
        <p:spPr>
          <a:xfrm>
            <a:off x="197510"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6" name="Rounded Rectangle 5"/>
          <p:cNvSpPr/>
          <p:nvPr/>
        </p:nvSpPr>
        <p:spPr>
          <a:xfrm>
            <a:off x="1382572"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Lilo UI</a:t>
            </a:r>
          </a:p>
        </p:txBody>
      </p:sp>
      <p:sp>
        <p:nvSpPr>
          <p:cNvPr id="7" name="Rounded Rectangle 6"/>
          <p:cNvSpPr/>
          <p:nvPr/>
        </p:nvSpPr>
        <p:spPr>
          <a:xfrm>
            <a:off x="1382572"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Internet Booking Client (IBC)</a:t>
            </a:r>
          </a:p>
        </p:txBody>
      </p:sp>
      <p:sp>
        <p:nvSpPr>
          <p:cNvPr id="8" name="Rounded Rectangle 7"/>
          <p:cNvSpPr/>
          <p:nvPr/>
        </p:nvSpPr>
        <p:spPr>
          <a:xfrm>
            <a:off x="1382572" y="38514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UI</a:t>
            </a:r>
          </a:p>
        </p:txBody>
      </p:sp>
      <p:sp>
        <p:nvSpPr>
          <p:cNvPr id="9" name="Rounded Rectangle 8"/>
          <p:cNvSpPr/>
          <p:nvPr/>
        </p:nvSpPr>
        <p:spPr>
          <a:xfrm>
            <a:off x="98755" y="38514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10" name="Rounded Rectangle 9"/>
          <p:cNvSpPr/>
          <p:nvPr/>
        </p:nvSpPr>
        <p:spPr>
          <a:xfrm>
            <a:off x="5530291" y="34070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Avail</a:t>
            </a:r>
          </a:p>
        </p:txBody>
      </p:sp>
      <p:sp>
        <p:nvSpPr>
          <p:cNvPr id="11" name="Rounded Rectangle 10"/>
          <p:cNvSpPr/>
          <p:nvPr/>
        </p:nvSpPr>
        <p:spPr>
          <a:xfrm>
            <a:off x="5530291"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Recommender</a:t>
            </a:r>
          </a:p>
        </p:txBody>
      </p:sp>
      <p:sp>
        <p:nvSpPr>
          <p:cNvPr id="12" name="Rounded Rectangle 11"/>
          <p:cNvSpPr/>
          <p:nvPr/>
        </p:nvSpPr>
        <p:spPr>
          <a:xfrm>
            <a:off x="7702905"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External Channel Manager (ECM)</a:t>
            </a:r>
          </a:p>
        </p:txBody>
      </p:sp>
      <p:sp>
        <p:nvSpPr>
          <p:cNvPr id="13" name="Rounded Rectangle 12"/>
          <p:cNvSpPr/>
          <p:nvPr/>
        </p:nvSpPr>
        <p:spPr>
          <a:xfrm>
            <a:off x="7702905" y="34070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Corp</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Avail Context - Booking</a:t>
            </a:r>
          </a:p>
        </p:txBody>
      </p:sp>
      <p:sp>
        <p:nvSpPr>
          <p:cNvPr id="3" name="Rounded Rectangle 2"/>
          <p:cNvSpPr/>
          <p:nvPr/>
        </p:nvSpPr>
        <p:spPr>
          <a:xfrm>
            <a:off x="4345228"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4" name="Rounded Rectangle 3"/>
          <p:cNvSpPr/>
          <p:nvPr/>
        </p:nvSpPr>
        <p:spPr>
          <a:xfrm>
            <a:off x="1571853"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 UI</a:t>
            </a:r>
          </a:p>
        </p:txBody>
      </p:sp>
      <p:sp>
        <p:nvSpPr>
          <p:cNvPr id="5" name="Rounded Rectangle 4"/>
          <p:cNvSpPr/>
          <p:nvPr/>
        </p:nvSpPr>
        <p:spPr>
          <a:xfrm>
            <a:off x="296265"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6" name="Rounded Rectangle 5"/>
          <p:cNvSpPr/>
          <p:nvPr/>
        </p:nvSpPr>
        <p:spPr>
          <a:xfrm>
            <a:off x="1571853"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Lilo UI</a:t>
            </a:r>
          </a:p>
        </p:txBody>
      </p:sp>
      <p:sp>
        <p:nvSpPr>
          <p:cNvPr id="7" name="Rounded Rectangle 6"/>
          <p:cNvSpPr/>
          <p:nvPr/>
        </p:nvSpPr>
        <p:spPr>
          <a:xfrm>
            <a:off x="1571853"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Internet Booking Client (IBC)</a:t>
            </a:r>
          </a:p>
        </p:txBody>
      </p:sp>
      <p:sp>
        <p:nvSpPr>
          <p:cNvPr id="8" name="Rounded Rectangle 7"/>
          <p:cNvSpPr/>
          <p:nvPr/>
        </p:nvSpPr>
        <p:spPr>
          <a:xfrm>
            <a:off x="1571853"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UI</a:t>
            </a:r>
          </a:p>
        </p:txBody>
      </p:sp>
      <p:sp>
        <p:nvSpPr>
          <p:cNvPr id="9" name="Rounded Rectangle 8"/>
          <p:cNvSpPr/>
          <p:nvPr/>
        </p:nvSpPr>
        <p:spPr>
          <a:xfrm>
            <a:off x="296265"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10" name="Rounded Rectangle 9"/>
          <p:cNvSpPr/>
          <p:nvPr/>
        </p:nvSpPr>
        <p:spPr>
          <a:xfrm>
            <a:off x="6904634"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Avail</a:t>
            </a:r>
          </a:p>
        </p:txBody>
      </p:sp>
      <p:sp>
        <p:nvSpPr>
          <p:cNvPr id="11" name="Rounded Rectangle 10"/>
          <p:cNvSpPr/>
          <p:nvPr/>
        </p:nvSpPr>
        <p:spPr>
          <a:xfrm>
            <a:off x="6904634"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Corp</a:t>
            </a:r>
          </a:p>
        </p:txBody>
      </p:sp>
      <p:sp>
        <p:nvSpPr>
          <p:cNvPr id="12" name="Rounded Rectangle 11"/>
          <p:cNvSpPr/>
          <p:nvPr/>
        </p:nvSpPr>
        <p:spPr>
          <a:xfrm>
            <a:off x="2172614" y="39502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Reservation Managment Service</a:t>
            </a:r>
          </a:p>
        </p:txBody>
      </p:sp>
      <p:sp>
        <p:nvSpPr>
          <p:cNvPr id="13" name="Rounded Rectangle 12"/>
          <p:cNvSpPr/>
          <p:nvPr/>
        </p:nvSpPr>
        <p:spPr>
          <a:xfrm>
            <a:off x="4090111" y="39502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Resource Inventory Management Service</a:t>
            </a:r>
          </a:p>
        </p:txBody>
      </p:sp>
      <p:sp>
        <p:nvSpPr>
          <p:cNvPr id="14" name="Rounded Rectangle 13"/>
          <p:cNvSpPr/>
          <p:nvPr/>
        </p:nvSpPr>
        <p:spPr>
          <a:xfrm>
            <a:off x="3456432"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RMI-IIOP (EJB)</a:t>
            </a:r>
          </a:p>
        </p:txBody>
      </p:sp>
      <p:sp>
        <p:nvSpPr>
          <p:cNvPr id="15" name="Rounded Rectangle 14"/>
          <p:cNvSpPr/>
          <p:nvPr/>
        </p:nvSpPr>
        <p:spPr>
          <a:xfrm>
            <a:off x="6024067"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Web Service</a:t>
            </a:r>
          </a:p>
        </p:txBody>
      </p:sp>
      <p:sp>
        <p:nvSpPr>
          <p:cNvPr id="16" name="Rounded Rectangle 15"/>
          <p:cNvSpPr/>
          <p:nvPr/>
        </p:nvSpPr>
        <p:spPr>
          <a:xfrm>
            <a:off x="4345228"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XML over MQ</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Avail Context - Inventory Creation</a:t>
            </a:r>
          </a:p>
        </p:txBody>
      </p:sp>
      <p:sp>
        <p:nvSpPr>
          <p:cNvPr id="3" name="Rounded Rectangle 2"/>
          <p:cNvSpPr/>
          <p:nvPr/>
        </p:nvSpPr>
        <p:spPr>
          <a:xfrm>
            <a:off x="2608783" y="22549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4" name="Rounded Rectangle 3"/>
          <p:cNvSpPr/>
          <p:nvPr/>
        </p:nvSpPr>
        <p:spPr>
          <a:xfrm>
            <a:off x="4147718"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D3</a:t>
            </a:r>
          </a:p>
        </p:txBody>
      </p:sp>
      <p:sp>
        <p:nvSpPr>
          <p:cNvPr id="5" name="Rounded Rectangle 4"/>
          <p:cNvSpPr/>
          <p:nvPr/>
        </p:nvSpPr>
        <p:spPr>
          <a:xfrm>
            <a:off x="5727801" y="22549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Avail</a:t>
            </a:r>
          </a:p>
        </p:txBody>
      </p:sp>
      <p:sp>
        <p:nvSpPr>
          <p:cNvPr id="6" name="Rounded Rectangle 5"/>
          <p:cNvSpPr/>
          <p:nvPr/>
        </p:nvSpPr>
        <p:spPr>
          <a:xfrm>
            <a:off x="4147718" y="36539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HROS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Avail Application Functions</a:t>
            </a:r>
          </a:p>
        </p:txBody>
      </p:sp>
      <p:sp>
        <p:nvSpPr>
          <p:cNvPr id="3" name="Rounded Rectangle 2"/>
          <p:cNvSpPr/>
          <p:nvPr/>
        </p:nvSpPr>
        <p:spPr>
          <a:xfrm>
            <a:off x="98755" y="15800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Avail</a:t>
            </a:r>
          </a:p>
        </p:txBody>
      </p:sp>
      <p:sp>
        <p:nvSpPr>
          <p:cNvPr id="4" name="Rounded Rectangle 3"/>
          <p:cNvSpPr/>
          <p:nvPr/>
        </p:nvSpPr>
        <p:spPr>
          <a:xfrm>
            <a:off x="197510"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Avail UI</a:t>
            </a:r>
          </a:p>
        </p:txBody>
      </p:sp>
      <p:sp>
        <p:nvSpPr>
          <p:cNvPr id="5" name="Rounded Rectangle 4"/>
          <p:cNvSpPr/>
          <p:nvPr/>
        </p:nvSpPr>
        <p:spPr>
          <a:xfrm>
            <a:off x="3999585"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6" name="Rounded Rectangle 5"/>
          <p:cNvSpPr/>
          <p:nvPr/>
        </p:nvSpPr>
        <p:spPr>
          <a:xfrm>
            <a:off x="4690872"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Allotment</a:t>
            </a:r>
          </a:p>
        </p:txBody>
      </p:sp>
      <p:sp>
        <p:nvSpPr>
          <p:cNvPr id="7" name="Rounded Rectangle 6"/>
          <p:cNvSpPr/>
          <p:nvPr/>
        </p:nvSpPr>
        <p:spPr>
          <a:xfrm>
            <a:off x="2518257"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Block</a:t>
            </a:r>
          </a:p>
        </p:txBody>
      </p:sp>
      <p:sp>
        <p:nvSpPr>
          <p:cNvPr id="8" name="Rounded Rectangle 7"/>
          <p:cNvSpPr/>
          <p:nvPr/>
        </p:nvSpPr>
        <p:spPr>
          <a:xfrm>
            <a:off x="5777179"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Boxed</a:t>
            </a:r>
          </a:p>
        </p:txBody>
      </p:sp>
      <p:sp>
        <p:nvSpPr>
          <p:cNvPr id="9" name="Rounded Rectangle 8"/>
          <p:cNvSpPr/>
          <p:nvPr/>
        </p:nvSpPr>
        <p:spPr>
          <a:xfrm>
            <a:off x="3604564"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Free Sell</a:t>
            </a:r>
          </a:p>
        </p:txBody>
      </p:sp>
      <p:sp>
        <p:nvSpPr>
          <p:cNvPr id="10" name="Rounded Rectangle 9"/>
          <p:cNvSpPr/>
          <p:nvPr/>
        </p:nvSpPr>
        <p:spPr>
          <a:xfrm>
            <a:off x="3999585"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Control Set</a:t>
            </a:r>
          </a:p>
        </p:txBody>
      </p:sp>
      <p:sp>
        <p:nvSpPr>
          <p:cNvPr id="11" name="Rounded Rectangle 10"/>
          <p:cNvSpPr/>
          <p:nvPr/>
        </p:nvSpPr>
        <p:spPr>
          <a:xfrm>
            <a:off x="3505809"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Bid Price Curve</a:t>
            </a:r>
          </a:p>
        </p:txBody>
      </p:sp>
      <p:sp>
        <p:nvSpPr>
          <p:cNvPr id="12" name="Rounded Rectangle 11"/>
          <p:cNvSpPr/>
          <p:nvPr/>
        </p:nvSpPr>
        <p:spPr>
          <a:xfrm>
            <a:off x="4592116"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Authorization</a:t>
            </a:r>
          </a:p>
        </p:txBody>
      </p:sp>
      <p:sp>
        <p:nvSpPr>
          <p:cNvPr id="13" name="Rounded Rectangle 12"/>
          <p:cNvSpPr/>
          <p:nvPr/>
        </p:nvSpPr>
        <p:spPr>
          <a:xfrm>
            <a:off x="5678424"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Netting Sequence</a:t>
            </a:r>
          </a:p>
        </p:txBody>
      </p:sp>
      <p:sp>
        <p:nvSpPr>
          <p:cNvPr id="14" name="Rounded Rectangle 13"/>
          <p:cNvSpPr/>
          <p:nvPr/>
        </p:nvSpPr>
        <p:spPr>
          <a:xfrm>
            <a:off x="2419502"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 Calendar</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Avail BELA</a:t>
            </a:r>
          </a:p>
        </p:txBody>
      </p:sp>
      <p:sp>
        <p:nvSpPr>
          <p:cNvPr id="3" name="Rounded Rectangle 2"/>
          <p:cNvSpPr/>
          <p:nvPr/>
        </p:nvSpPr>
        <p:spPr>
          <a:xfrm>
            <a:off x="1382572" y="176113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if Availability Date &gt; 500 days</a:t>
            </a:r>
          </a:p>
        </p:txBody>
      </p:sp>
      <p:sp>
        <p:nvSpPr>
          <p:cNvPr id="4" name="Rounded Rectangle 3"/>
          <p:cNvSpPr/>
          <p:nvPr/>
        </p:nvSpPr>
        <p:spPr>
          <a:xfrm>
            <a:off x="2765145"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Wholesale Calendar Availability</a:t>
            </a:r>
          </a:p>
        </p:txBody>
      </p:sp>
      <p:sp>
        <p:nvSpPr>
          <p:cNvPr id="5" name="Rounded Rectangle 4"/>
          <p:cNvSpPr/>
          <p:nvPr/>
        </p:nvSpPr>
        <p:spPr>
          <a:xfrm>
            <a:off x="4279392"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Blocks for Availability</a:t>
            </a:r>
          </a:p>
        </p:txBody>
      </p:sp>
      <p:sp>
        <p:nvSpPr>
          <p:cNvPr id="6" name="Rounded Rectangle 5"/>
          <p:cNvSpPr/>
          <p:nvPr/>
        </p:nvSpPr>
        <p:spPr>
          <a:xfrm>
            <a:off x="5629046"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Allotment for Availability</a:t>
            </a:r>
          </a:p>
        </p:txBody>
      </p:sp>
      <p:sp>
        <p:nvSpPr>
          <p:cNvPr id="7" name="Rounded Rectangle 6"/>
          <p:cNvSpPr/>
          <p:nvPr/>
        </p:nvSpPr>
        <p:spPr>
          <a:xfrm>
            <a:off x="11002975" y="176113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Bid Price Curve Compliance</a:t>
            </a:r>
          </a:p>
        </p:txBody>
      </p:sp>
      <p:sp>
        <p:nvSpPr>
          <p:cNvPr id="8" name="Rounded Rectangle 7"/>
          <p:cNvSpPr/>
          <p:nvPr/>
        </p:nvSpPr>
        <p:spPr>
          <a:xfrm>
            <a:off x="1431950" y="33741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 Type</a:t>
            </a:r>
          </a:p>
        </p:txBody>
      </p:sp>
      <p:sp>
        <p:nvSpPr>
          <p:cNvPr id="9" name="Rounded Rectangle 8"/>
          <p:cNvSpPr/>
          <p:nvPr/>
        </p:nvSpPr>
        <p:spPr>
          <a:xfrm>
            <a:off x="7060996"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Free Sell</a:t>
            </a:r>
          </a:p>
        </p:txBody>
      </p:sp>
      <p:sp>
        <p:nvSpPr>
          <p:cNvPr id="10" name="Rounded Rectangle 9"/>
          <p:cNvSpPr/>
          <p:nvPr/>
        </p:nvSpPr>
        <p:spPr>
          <a:xfrm>
            <a:off x="4328769" y="258409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Block</a:t>
            </a:r>
          </a:p>
        </p:txBody>
      </p:sp>
      <p:sp>
        <p:nvSpPr>
          <p:cNvPr id="11" name="Rounded Rectangle 10"/>
          <p:cNvSpPr/>
          <p:nvPr/>
        </p:nvSpPr>
        <p:spPr>
          <a:xfrm>
            <a:off x="2896819" y="258409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 Calendar</a:t>
            </a:r>
          </a:p>
        </p:txBody>
      </p:sp>
      <p:sp>
        <p:nvSpPr>
          <p:cNvPr id="12" name="Rounded Rectangle 11"/>
          <p:cNvSpPr/>
          <p:nvPr/>
        </p:nvSpPr>
        <p:spPr>
          <a:xfrm>
            <a:off x="7266736"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Authorization</a:t>
            </a:r>
          </a:p>
        </p:txBody>
      </p:sp>
      <p:sp>
        <p:nvSpPr>
          <p:cNvPr id="13" name="Rounded Rectangle 12"/>
          <p:cNvSpPr/>
          <p:nvPr/>
        </p:nvSpPr>
        <p:spPr>
          <a:xfrm>
            <a:off x="11052352" y="258409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Bid Price Curve</a:t>
            </a:r>
          </a:p>
        </p:txBody>
      </p:sp>
      <p:sp>
        <p:nvSpPr>
          <p:cNvPr id="14" name="Rounded Rectangle 13"/>
          <p:cNvSpPr/>
          <p:nvPr/>
        </p:nvSpPr>
        <p:spPr>
          <a:xfrm>
            <a:off x="6024067"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Netting Sequence</a:t>
            </a:r>
          </a:p>
        </p:txBody>
      </p:sp>
      <p:sp>
        <p:nvSpPr>
          <p:cNvPr id="15" name="Rounded Rectangle 14"/>
          <p:cNvSpPr/>
          <p:nvPr/>
        </p:nvSpPr>
        <p:spPr>
          <a:xfrm>
            <a:off x="9727387" y="33741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Group Policy</a:t>
            </a:r>
          </a:p>
        </p:txBody>
      </p:sp>
      <p:sp>
        <p:nvSpPr>
          <p:cNvPr id="16" name="Rounded Rectangle 15"/>
          <p:cNvSpPr/>
          <p:nvPr/>
        </p:nvSpPr>
        <p:spPr>
          <a:xfrm>
            <a:off x="1423720"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Availability</a:t>
            </a:r>
          </a:p>
        </p:txBody>
      </p:sp>
      <p:sp>
        <p:nvSpPr>
          <p:cNvPr id="17" name="Rounded Rectangle 16"/>
          <p:cNvSpPr/>
          <p:nvPr/>
        </p:nvSpPr>
        <p:spPr>
          <a:xfrm>
            <a:off x="6912864"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Inventory Free Sell for Availability</a:t>
            </a:r>
          </a:p>
        </p:txBody>
      </p:sp>
      <p:sp>
        <p:nvSpPr>
          <p:cNvPr id="18" name="Rounded Rectangle 17"/>
          <p:cNvSpPr/>
          <p:nvPr/>
        </p:nvSpPr>
        <p:spPr>
          <a:xfrm>
            <a:off x="5678424"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Allotment</a:t>
            </a:r>
          </a:p>
        </p:txBody>
      </p:sp>
      <p:sp>
        <p:nvSpPr>
          <p:cNvPr id="19" name="Rounded Rectangle 18"/>
          <p:cNvSpPr/>
          <p:nvPr/>
        </p:nvSpPr>
        <p:spPr>
          <a:xfrm>
            <a:off x="8443569"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Boxed</a:t>
            </a:r>
          </a:p>
        </p:txBody>
      </p:sp>
      <p:sp>
        <p:nvSpPr>
          <p:cNvPr id="20" name="Rounded Rectangle 19"/>
          <p:cNvSpPr/>
          <p:nvPr/>
        </p:nvSpPr>
        <p:spPr>
          <a:xfrm>
            <a:off x="8394192"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Inventory Box for Availability</a:t>
            </a:r>
          </a:p>
        </p:txBody>
      </p:sp>
      <p:sp>
        <p:nvSpPr>
          <p:cNvPr id="21" name="Rounded Rectangle 20"/>
          <p:cNvSpPr/>
          <p:nvPr/>
        </p:nvSpPr>
        <p:spPr>
          <a:xfrm>
            <a:off x="5678424" y="33741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Contract</a:t>
            </a:r>
          </a:p>
        </p:txBody>
      </p:sp>
      <p:sp>
        <p:nvSpPr>
          <p:cNvPr id="22" name="Rounded Rectangle 21"/>
          <p:cNvSpPr/>
          <p:nvPr/>
        </p:nvSpPr>
        <p:spPr>
          <a:xfrm>
            <a:off x="9727387"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Rule</a:t>
            </a:r>
          </a:p>
        </p:txBody>
      </p:sp>
      <p:sp>
        <p:nvSpPr>
          <p:cNvPr id="23" name="Rounded Rectangle 22"/>
          <p:cNvSpPr/>
          <p:nvPr/>
        </p:nvSpPr>
        <p:spPr>
          <a:xfrm>
            <a:off x="98755" y="17940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Check Availability</a:t>
            </a:r>
          </a:p>
        </p:txBody>
      </p:sp>
      <p:sp>
        <p:nvSpPr>
          <p:cNvPr id="24" name="Rounded Rectangle 23"/>
          <p:cNvSpPr/>
          <p:nvPr/>
        </p:nvSpPr>
        <p:spPr>
          <a:xfrm>
            <a:off x="12443155"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Check Availabiltiy</a:t>
            </a:r>
          </a:p>
        </p:txBody>
      </p:sp>
      <p:sp>
        <p:nvSpPr>
          <p:cNvPr id="25" name="Rounded Rectangle 24"/>
          <p:cNvSpPr/>
          <p:nvPr/>
        </p:nvSpPr>
        <p:spPr>
          <a:xfrm>
            <a:off x="4328769" y="33741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26" name="Rounded Rectangle 25"/>
          <p:cNvSpPr/>
          <p:nvPr/>
        </p:nvSpPr>
        <p:spPr>
          <a:xfrm>
            <a:off x="2896819" y="33741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Calendar</a:t>
            </a:r>
          </a:p>
        </p:txBody>
      </p:sp>
      <p:sp>
        <p:nvSpPr>
          <p:cNvPr id="27" name="Rounded Rectangle 26"/>
          <p:cNvSpPr/>
          <p:nvPr/>
        </p:nvSpPr>
        <p:spPr>
          <a:xfrm>
            <a:off x="9678009"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Rules to Apply</a:t>
            </a:r>
          </a:p>
        </p:txBody>
      </p:sp>
      <p:sp>
        <p:nvSpPr>
          <p:cNvPr id="28" name="Rounded Rectangle 27"/>
          <p:cNvSpPr/>
          <p:nvPr/>
        </p:nvSpPr>
        <p:spPr>
          <a:xfrm>
            <a:off x="1423720" y="9217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Availability Request</a:t>
            </a:r>
          </a:p>
        </p:txBody>
      </p:sp>
      <p:sp>
        <p:nvSpPr>
          <p:cNvPr id="29" name="Rounded Rectangle 28"/>
          <p:cNvSpPr/>
          <p:nvPr/>
        </p:nvSpPr>
        <p:spPr>
          <a:xfrm>
            <a:off x="4839004"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Netting Sequence</a:t>
            </a:r>
          </a:p>
        </p:txBody>
      </p:sp>
      <p:sp>
        <p:nvSpPr>
          <p:cNvPr id="30" name="Rounded Rectangle 29"/>
          <p:cNvSpPr/>
          <p:nvPr/>
        </p:nvSpPr>
        <p:spPr>
          <a:xfrm>
            <a:off x="8460028"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Inventory Availability</a:t>
            </a:r>
          </a:p>
        </p:txBody>
      </p:sp>
      <p:sp>
        <p:nvSpPr>
          <p:cNvPr id="31" name="Rounded Rectangle 30"/>
          <p:cNvSpPr/>
          <p:nvPr/>
        </p:nvSpPr>
        <p:spPr>
          <a:xfrm>
            <a:off x="2765145"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Control Set</a:t>
            </a:r>
          </a:p>
        </p:txBody>
      </p:sp>
      <p:sp>
        <p:nvSpPr>
          <p:cNvPr id="32" name="Rounded Rectangle 31"/>
          <p:cNvSpPr/>
          <p:nvPr/>
        </p:nvSpPr>
        <p:spPr>
          <a:xfrm>
            <a:off x="1185062"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Options</a:t>
            </a:r>
          </a:p>
        </p:txBody>
      </p:sp>
      <p:sp>
        <p:nvSpPr>
          <p:cNvPr id="33" name="Rounded Rectangle 32"/>
          <p:cNvSpPr/>
          <p:nvPr/>
        </p:nvSpPr>
        <p:spPr>
          <a:xfrm>
            <a:off x="98755"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Profile</a:t>
            </a:r>
          </a:p>
        </p:txBody>
      </p:sp>
      <p:sp>
        <p:nvSpPr>
          <p:cNvPr id="34" name="Rounded Rectangle 33"/>
          <p:cNvSpPr/>
          <p:nvPr/>
        </p:nvSpPr>
        <p:spPr>
          <a:xfrm>
            <a:off x="2279599"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Shopping Session</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Avail Center App</a:t>
            </a:r>
          </a:p>
        </p:txBody>
      </p:sp>
      <p:sp>
        <p:nvSpPr>
          <p:cNvPr id="3" name="Rounded Rectangle 2"/>
          <p:cNvSpPr/>
          <p:nvPr/>
        </p:nvSpPr>
        <p:spPr>
          <a:xfrm>
            <a:off x="395020"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Avail</a:t>
            </a:r>
          </a:p>
        </p:txBody>
      </p:sp>
      <p:sp>
        <p:nvSpPr>
          <p:cNvPr id="4" name="Rounded Rectangle 3"/>
          <p:cNvSpPr/>
          <p:nvPr/>
        </p:nvSpPr>
        <p:spPr>
          <a:xfrm>
            <a:off x="650138"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Inventory Block</a:t>
            </a:r>
          </a:p>
        </p:txBody>
      </p:sp>
      <p:sp>
        <p:nvSpPr>
          <p:cNvPr id="5" name="Rounded Rectangle 4"/>
          <p:cNvSpPr/>
          <p:nvPr/>
        </p:nvSpPr>
        <p:spPr>
          <a:xfrm>
            <a:off x="4699101"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Inventory Block</a:t>
            </a:r>
          </a:p>
        </p:txBody>
      </p:sp>
      <p:sp>
        <p:nvSpPr>
          <p:cNvPr id="6" name="Rounded Rectangle 5"/>
          <p:cNvSpPr/>
          <p:nvPr/>
        </p:nvSpPr>
        <p:spPr>
          <a:xfrm>
            <a:off x="3316528"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Audit Inventory Block</a:t>
            </a:r>
          </a:p>
        </p:txBody>
      </p:sp>
      <p:sp>
        <p:nvSpPr>
          <p:cNvPr id="7" name="Rounded Rectangle 6"/>
          <p:cNvSpPr/>
          <p:nvPr/>
        </p:nvSpPr>
        <p:spPr>
          <a:xfrm>
            <a:off x="8896197"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Control Set</a:t>
            </a:r>
          </a:p>
        </p:txBody>
      </p:sp>
      <p:sp>
        <p:nvSpPr>
          <p:cNvPr id="8" name="Rounded Rectangle 7"/>
          <p:cNvSpPr/>
          <p:nvPr/>
        </p:nvSpPr>
        <p:spPr>
          <a:xfrm>
            <a:off x="1933956"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Inventory Block</a:t>
            </a:r>
          </a:p>
        </p:txBody>
      </p:sp>
      <p:sp>
        <p:nvSpPr>
          <p:cNvPr id="9" name="Rounded Rectangle 8"/>
          <p:cNvSpPr/>
          <p:nvPr/>
        </p:nvSpPr>
        <p:spPr>
          <a:xfrm>
            <a:off x="650138"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UI</a:t>
            </a:r>
          </a:p>
        </p:txBody>
      </p:sp>
      <p:sp>
        <p:nvSpPr>
          <p:cNvPr id="10" name="Rounded Rectangle 9"/>
          <p:cNvSpPr/>
          <p:nvPr/>
        </p:nvSpPr>
        <p:spPr>
          <a:xfrm>
            <a:off x="650138"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RMI-IIOP (EJB)</a:t>
            </a:r>
          </a:p>
        </p:txBody>
      </p:sp>
      <p:sp>
        <p:nvSpPr>
          <p:cNvPr id="11" name="Rounded Rectangle 10"/>
          <p:cNvSpPr/>
          <p:nvPr/>
        </p:nvSpPr>
        <p:spPr>
          <a:xfrm>
            <a:off x="6122822"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Inventory with Adjustment</a:t>
            </a:r>
          </a:p>
        </p:txBody>
      </p:sp>
      <p:sp>
        <p:nvSpPr>
          <p:cNvPr id="12" name="Rounded Rectangle 11"/>
          <p:cNvSpPr/>
          <p:nvPr/>
        </p:nvSpPr>
        <p:spPr>
          <a:xfrm>
            <a:off x="2913278"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XML over MQ</a:t>
            </a:r>
          </a:p>
        </p:txBody>
      </p:sp>
      <p:sp>
        <p:nvSpPr>
          <p:cNvPr id="13" name="Rounded Rectangle 12"/>
          <p:cNvSpPr/>
          <p:nvPr/>
        </p:nvSpPr>
        <p:spPr>
          <a:xfrm>
            <a:off x="4699101"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UI</a:t>
            </a:r>
          </a:p>
        </p:txBody>
      </p:sp>
      <p:sp>
        <p:nvSpPr>
          <p:cNvPr id="14" name="Rounded Rectangle 13"/>
          <p:cNvSpPr/>
          <p:nvPr/>
        </p:nvSpPr>
        <p:spPr>
          <a:xfrm>
            <a:off x="6073444"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Resource Inventory Management Service</a:t>
            </a:r>
          </a:p>
        </p:txBody>
      </p:sp>
      <p:sp>
        <p:nvSpPr>
          <p:cNvPr id="15" name="Rounded Rectangle 14"/>
          <p:cNvSpPr/>
          <p:nvPr/>
        </p:nvSpPr>
        <p:spPr>
          <a:xfrm>
            <a:off x="2658160"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Avail UI</a:t>
            </a:r>
          </a:p>
        </p:txBody>
      </p:sp>
      <p:sp>
        <p:nvSpPr>
          <p:cNvPr id="16" name="Rounded Rectangle 15"/>
          <p:cNvSpPr/>
          <p:nvPr/>
        </p:nvSpPr>
        <p:spPr>
          <a:xfrm>
            <a:off x="650138" y="54315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Lilo UI</a:t>
            </a:r>
          </a:p>
        </p:txBody>
      </p:sp>
      <p:sp>
        <p:nvSpPr>
          <p:cNvPr id="17" name="Rounded Rectangle 16"/>
          <p:cNvSpPr/>
          <p:nvPr/>
        </p:nvSpPr>
        <p:spPr>
          <a:xfrm>
            <a:off x="650138" y="4345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Web Service</a:t>
            </a:r>
          </a:p>
        </p:txBody>
      </p:sp>
      <p:sp>
        <p:nvSpPr>
          <p:cNvPr id="18" name="Rounded Rectangle 17"/>
          <p:cNvSpPr/>
          <p:nvPr/>
        </p:nvSpPr>
        <p:spPr>
          <a:xfrm>
            <a:off x="7563002"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Wholesale Calendar</a:t>
            </a:r>
          </a:p>
        </p:txBody>
      </p:sp>
      <p:sp>
        <p:nvSpPr>
          <p:cNvPr id="19" name="Rounded Rectangle 18"/>
          <p:cNvSpPr/>
          <p:nvPr/>
        </p:nvSpPr>
        <p:spPr>
          <a:xfrm>
            <a:off x="3892600" y="54315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HROS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Dreams_CA</a:t>
            </a:r>
          </a:p>
        </p:txBody>
      </p:sp>
      <p:sp>
        <p:nvSpPr>
          <p:cNvPr id="3" name="Rounded Rectangle 2"/>
          <p:cNvSpPr/>
          <p:nvPr/>
        </p:nvSpPr>
        <p:spPr>
          <a:xfrm>
            <a:off x="2970885" y="15060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4" name="Rounded Rectangle 3"/>
          <p:cNvSpPr/>
          <p:nvPr/>
        </p:nvSpPr>
        <p:spPr>
          <a:xfrm>
            <a:off x="888796"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Pricing</a:t>
            </a:r>
          </a:p>
        </p:txBody>
      </p:sp>
      <p:sp>
        <p:nvSpPr>
          <p:cNvPr id="5" name="Rounded Rectangle 4"/>
          <p:cNvSpPr/>
          <p:nvPr/>
        </p:nvSpPr>
        <p:spPr>
          <a:xfrm>
            <a:off x="888796" y="370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OneView </a:t>
            </a:r>
          </a:p>
        </p:txBody>
      </p:sp>
      <p:sp>
        <p:nvSpPr>
          <p:cNvPr id="6" name="Rounded Rectangle 5"/>
          <p:cNvSpPr/>
          <p:nvPr/>
        </p:nvSpPr>
        <p:spPr>
          <a:xfrm>
            <a:off x="888796" y="15800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DSCS</a:t>
            </a:r>
          </a:p>
        </p:txBody>
      </p:sp>
      <p:sp>
        <p:nvSpPr>
          <p:cNvPr id="7" name="Rounded Rectangle 6"/>
          <p:cNvSpPr/>
          <p:nvPr/>
        </p:nvSpPr>
        <p:spPr>
          <a:xfrm>
            <a:off x="8887968"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Bridge</a:t>
            </a:r>
          </a:p>
        </p:txBody>
      </p:sp>
      <p:sp>
        <p:nvSpPr>
          <p:cNvPr id="8" name="Rounded Rectangle 7"/>
          <p:cNvSpPr/>
          <p:nvPr/>
        </p:nvSpPr>
        <p:spPr>
          <a:xfrm>
            <a:off x="5637276"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9" name="Rounded Rectangle 8"/>
          <p:cNvSpPr/>
          <p:nvPr/>
        </p:nvSpPr>
        <p:spPr>
          <a:xfrm>
            <a:off x="2567635" y="45921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10" name="Rounded Rectangle 9"/>
          <p:cNvSpPr/>
          <p:nvPr/>
        </p:nvSpPr>
        <p:spPr>
          <a:xfrm>
            <a:off x="888796"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HROS</a:t>
            </a:r>
          </a:p>
        </p:txBody>
      </p:sp>
      <p:sp>
        <p:nvSpPr>
          <p:cNvPr id="11" name="Rounded Rectangle 10"/>
          <p:cNvSpPr/>
          <p:nvPr/>
        </p:nvSpPr>
        <p:spPr>
          <a:xfrm>
            <a:off x="2666390"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UI</a:t>
            </a:r>
          </a:p>
        </p:txBody>
      </p:sp>
      <p:sp>
        <p:nvSpPr>
          <p:cNvPr id="12" name="Rounded Rectangle 11"/>
          <p:cNvSpPr/>
          <p:nvPr/>
        </p:nvSpPr>
        <p:spPr>
          <a:xfrm>
            <a:off x="7505395" y="370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a:t>
            </a:r>
          </a:p>
        </p:txBody>
      </p:sp>
      <p:sp>
        <p:nvSpPr>
          <p:cNvPr id="13" name="Rounded Rectangle 12"/>
          <p:cNvSpPr/>
          <p:nvPr/>
        </p:nvSpPr>
        <p:spPr>
          <a:xfrm>
            <a:off x="7209129"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Travel Box CA</a:t>
            </a:r>
          </a:p>
        </p:txBody>
      </p:sp>
      <p:sp>
        <p:nvSpPr>
          <p:cNvPr id="3" name="Rounded Rectangle 2"/>
          <p:cNvSpPr/>
          <p:nvPr/>
        </p:nvSpPr>
        <p:spPr>
          <a:xfrm>
            <a:off x="4937760" y="31107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4" name="Rounded Rectangle 3"/>
          <p:cNvSpPr/>
          <p:nvPr/>
        </p:nvSpPr>
        <p:spPr>
          <a:xfrm>
            <a:off x="1086307"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Trade Partner</a:t>
            </a:r>
          </a:p>
        </p:txBody>
      </p:sp>
      <p:sp>
        <p:nvSpPr>
          <p:cNvPr id="5" name="Rounded Rectangle 4"/>
          <p:cNvSpPr/>
          <p:nvPr/>
        </p:nvSpPr>
        <p:spPr>
          <a:xfrm>
            <a:off x="1086307" y="15800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Amadeus</a:t>
            </a:r>
          </a:p>
        </p:txBody>
      </p:sp>
      <p:sp>
        <p:nvSpPr>
          <p:cNvPr id="6" name="Rounded Rectangle 5"/>
          <p:cNvSpPr/>
          <p:nvPr/>
        </p:nvSpPr>
        <p:spPr>
          <a:xfrm>
            <a:off x="5637276" y="938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ATS</a:t>
            </a:r>
          </a:p>
        </p:txBody>
      </p:sp>
      <p:sp>
        <p:nvSpPr>
          <p:cNvPr id="7" name="Rounded Rectangle 6"/>
          <p:cNvSpPr/>
          <p:nvPr/>
        </p:nvSpPr>
        <p:spPr>
          <a:xfrm>
            <a:off x="1086307" y="83941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Ground Transport (DME)</a:t>
            </a:r>
          </a:p>
        </p:txBody>
      </p:sp>
      <p:sp>
        <p:nvSpPr>
          <p:cNvPr id="8" name="Rounded Rectangle 7"/>
          <p:cNvSpPr/>
          <p:nvPr/>
        </p:nvSpPr>
        <p:spPr>
          <a:xfrm>
            <a:off x="11554358"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9" name="Rounded Rectangle 8"/>
          <p:cNvSpPr/>
          <p:nvPr/>
        </p:nvSpPr>
        <p:spPr>
          <a:xfrm>
            <a:off x="11562588" y="78510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a:t>
            </a:r>
          </a:p>
        </p:txBody>
      </p:sp>
      <p:sp>
        <p:nvSpPr>
          <p:cNvPr id="10" name="Rounded Rectangle 9"/>
          <p:cNvSpPr/>
          <p:nvPr/>
        </p:nvSpPr>
        <p:spPr>
          <a:xfrm>
            <a:off x="11562588" y="938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Daylight</a:t>
            </a:r>
          </a:p>
        </p:txBody>
      </p:sp>
      <p:sp>
        <p:nvSpPr>
          <p:cNvPr id="11" name="Rounded Rectangle 10"/>
          <p:cNvSpPr/>
          <p:nvPr/>
        </p:nvSpPr>
        <p:spPr>
          <a:xfrm>
            <a:off x="11258092" y="538215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12" name="Rounded Rectangle 11"/>
          <p:cNvSpPr/>
          <p:nvPr/>
        </p:nvSpPr>
        <p:spPr>
          <a:xfrm>
            <a:off x="11562588" y="10369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Hub</a:t>
            </a:r>
          </a:p>
        </p:txBody>
      </p:sp>
      <p:sp>
        <p:nvSpPr>
          <p:cNvPr id="13" name="Rounded Rectangle 12"/>
          <p:cNvSpPr/>
          <p:nvPr/>
        </p:nvSpPr>
        <p:spPr>
          <a:xfrm>
            <a:off x="1086307" y="59253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Harte Hanks</a:t>
            </a:r>
          </a:p>
        </p:txBody>
      </p:sp>
      <p:sp>
        <p:nvSpPr>
          <p:cNvPr id="14" name="Rounded Rectangle 13"/>
          <p:cNvSpPr/>
          <p:nvPr/>
        </p:nvSpPr>
        <p:spPr>
          <a:xfrm>
            <a:off x="11554358"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DSCS</a:t>
            </a:r>
          </a:p>
        </p:txBody>
      </p:sp>
      <p:sp>
        <p:nvSpPr>
          <p:cNvPr id="15" name="Rounded Rectangle 14"/>
          <p:cNvSpPr/>
          <p:nvPr/>
        </p:nvSpPr>
        <p:spPr>
          <a:xfrm>
            <a:off x="11562588"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Hub</a:t>
            </a:r>
          </a:p>
        </p:txBody>
      </p:sp>
      <p:sp>
        <p:nvSpPr>
          <p:cNvPr id="16" name="Rounded Rectangle 15"/>
          <p:cNvSpPr/>
          <p:nvPr/>
        </p:nvSpPr>
        <p:spPr>
          <a:xfrm>
            <a:off x="1086307" y="69128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Corp</a:t>
            </a:r>
          </a:p>
        </p:txBody>
      </p:sp>
      <p:sp>
        <p:nvSpPr>
          <p:cNvPr id="17" name="Rounded Rectangle 16"/>
          <p:cNvSpPr/>
          <p:nvPr/>
        </p:nvSpPr>
        <p:spPr>
          <a:xfrm>
            <a:off x="4641494"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Direct Connect</a:t>
            </a:r>
          </a:p>
        </p:txBody>
      </p:sp>
      <p:sp>
        <p:nvSpPr>
          <p:cNvPr id="18" name="Rounded Rectangle 17"/>
          <p:cNvSpPr/>
          <p:nvPr/>
        </p:nvSpPr>
        <p:spPr>
          <a:xfrm>
            <a:off x="1086307"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Arroweye</a:t>
            </a:r>
          </a:p>
        </p:txBody>
      </p:sp>
      <p:sp>
        <p:nvSpPr>
          <p:cNvPr id="19" name="Rounded Rectangle 18"/>
          <p:cNvSpPr/>
          <p:nvPr/>
        </p:nvSpPr>
        <p:spPr>
          <a:xfrm>
            <a:off x="1086307" y="74066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CCRM</a:t>
            </a:r>
          </a:p>
        </p:txBody>
      </p:sp>
      <p:sp>
        <p:nvSpPr>
          <p:cNvPr id="20" name="Rounded Rectangle 19"/>
          <p:cNvSpPr/>
          <p:nvPr/>
        </p:nvSpPr>
        <p:spPr>
          <a:xfrm>
            <a:off x="9381744" y="938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HROS</a:t>
            </a:r>
          </a:p>
        </p:txBody>
      </p:sp>
      <p:sp>
        <p:nvSpPr>
          <p:cNvPr id="21" name="Rounded Rectangle 20"/>
          <p:cNvSpPr/>
          <p:nvPr/>
        </p:nvSpPr>
        <p:spPr>
          <a:xfrm>
            <a:off x="1086307" y="538215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Travelex</a:t>
            </a:r>
          </a:p>
        </p:txBody>
      </p:sp>
      <p:sp>
        <p:nvSpPr>
          <p:cNvPr id="22" name="Rounded Rectangle 21"/>
          <p:cNvSpPr/>
          <p:nvPr/>
        </p:nvSpPr>
        <p:spPr>
          <a:xfrm>
            <a:off x="1086307" y="79004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Fax Server</a:t>
            </a:r>
          </a:p>
        </p:txBody>
      </p:sp>
      <p:sp>
        <p:nvSpPr>
          <p:cNvPr id="23" name="Rounded Rectangle 22"/>
          <p:cNvSpPr/>
          <p:nvPr/>
        </p:nvSpPr>
        <p:spPr>
          <a:xfrm>
            <a:off x="7307884" y="10369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24" name="Rounded Rectangle 23"/>
          <p:cNvSpPr/>
          <p:nvPr/>
        </p:nvSpPr>
        <p:spPr>
          <a:xfrm>
            <a:off x="1086307" y="30120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Platform</a:t>
            </a:r>
          </a:p>
        </p:txBody>
      </p:sp>
      <p:sp>
        <p:nvSpPr>
          <p:cNvPr id="25" name="Rounded Rectangle 24"/>
          <p:cNvSpPr/>
          <p:nvPr/>
        </p:nvSpPr>
        <p:spPr>
          <a:xfrm>
            <a:off x="8196681" y="938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 Bridge</a:t>
            </a:r>
          </a:p>
        </p:txBody>
      </p:sp>
      <p:sp>
        <p:nvSpPr>
          <p:cNvPr id="26" name="Rounded Rectangle 25"/>
          <p:cNvSpPr/>
          <p:nvPr/>
        </p:nvSpPr>
        <p:spPr>
          <a:xfrm>
            <a:off x="6912864" y="938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Star Command</a:t>
            </a:r>
          </a:p>
        </p:txBody>
      </p:sp>
      <p:sp>
        <p:nvSpPr>
          <p:cNvPr id="27" name="Rounded Rectangle 26"/>
          <p:cNvSpPr/>
          <p:nvPr/>
        </p:nvSpPr>
        <p:spPr>
          <a:xfrm>
            <a:off x="4518050" y="938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Galaxy</a:t>
            </a:r>
          </a:p>
        </p:txBody>
      </p:sp>
      <p:sp>
        <p:nvSpPr>
          <p:cNvPr id="28" name="Rounded Rectangle 27"/>
          <p:cNvSpPr/>
          <p:nvPr/>
        </p:nvSpPr>
        <p:spPr>
          <a:xfrm>
            <a:off x="1086307" y="64190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Speedi Shuttle (Aulani)</a:t>
            </a:r>
          </a:p>
        </p:txBody>
      </p:sp>
      <p:sp>
        <p:nvSpPr>
          <p:cNvPr id="29" name="Rounded Rectangle 28"/>
          <p:cNvSpPr/>
          <p:nvPr/>
        </p:nvSpPr>
        <p:spPr>
          <a:xfrm>
            <a:off x="1086307" y="88879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Disney Florist</a:t>
            </a:r>
          </a:p>
        </p:txBody>
      </p:sp>
      <p:sp>
        <p:nvSpPr>
          <p:cNvPr id="30" name="Rounded Rectangle 29"/>
          <p:cNvSpPr/>
          <p:nvPr/>
        </p:nvSpPr>
        <p:spPr>
          <a:xfrm>
            <a:off x="1086307" y="4345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Hertz &amp; Alamo</a:t>
            </a:r>
          </a:p>
        </p:txBody>
      </p:sp>
      <p:sp>
        <p:nvSpPr>
          <p:cNvPr id="31" name="Rounded Rectangle 30"/>
          <p:cNvSpPr/>
          <p:nvPr/>
        </p:nvSpPr>
        <p:spPr>
          <a:xfrm>
            <a:off x="1086307"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Mears</a:t>
            </a:r>
          </a:p>
        </p:txBody>
      </p:sp>
      <p:sp>
        <p:nvSpPr>
          <p:cNvPr id="32" name="Rounded Rectangle 31"/>
          <p:cNvSpPr/>
          <p:nvPr/>
        </p:nvSpPr>
        <p:spPr>
          <a:xfrm>
            <a:off x="1086307" y="938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Transtar</a:t>
            </a:r>
          </a:p>
        </p:txBody>
      </p:sp>
      <p:sp>
        <p:nvSpPr>
          <p:cNvPr id="33" name="Rounded Rectangle 32"/>
          <p:cNvSpPr/>
          <p:nvPr/>
        </p:nvSpPr>
        <p:spPr>
          <a:xfrm>
            <a:off x="2246680" y="938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Costco</a:t>
            </a:r>
          </a:p>
        </p:txBody>
      </p:sp>
      <p:sp>
        <p:nvSpPr>
          <p:cNvPr id="34" name="Rounded Rectangle 33"/>
          <p:cNvSpPr/>
          <p:nvPr/>
        </p:nvSpPr>
        <p:spPr>
          <a:xfrm>
            <a:off x="1086307" y="21232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TBX Amadeus Adaptor</a:t>
            </a:r>
          </a:p>
        </p:txBody>
      </p:sp>
      <p:sp>
        <p:nvSpPr>
          <p:cNvPr id="35" name="Rounded Rectangle 34"/>
          <p:cNvSpPr/>
          <p:nvPr/>
        </p:nvSpPr>
        <p:spPr>
          <a:xfrm>
            <a:off x="3341217" y="93817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xBMS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Order Bridge CA</a:t>
            </a:r>
          </a:p>
        </p:txBody>
      </p:sp>
      <p:sp>
        <p:nvSpPr>
          <p:cNvPr id="3" name="Rounded Rectangle 2"/>
          <p:cNvSpPr/>
          <p:nvPr/>
        </p:nvSpPr>
        <p:spPr>
          <a:xfrm>
            <a:off x="987552"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4" name="Rounded Rectangle 3"/>
          <p:cNvSpPr/>
          <p:nvPr/>
        </p:nvSpPr>
        <p:spPr>
          <a:xfrm>
            <a:off x="1876348" y="6912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5" name="Rounded Rectangle 4"/>
          <p:cNvSpPr/>
          <p:nvPr/>
        </p:nvSpPr>
        <p:spPr>
          <a:xfrm>
            <a:off x="3851452"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6" name="Rounded Rectangle 5"/>
          <p:cNvSpPr/>
          <p:nvPr/>
        </p:nvSpPr>
        <p:spPr>
          <a:xfrm>
            <a:off x="3851452" y="54315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a:t>
            </a:r>
          </a:p>
        </p:txBody>
      </p:sp>
      <p:sp>
        <p:nvSpPr>
          <p:cNvPr id="7" name="Rounded Rectangle 6"/>
          <p:cNvSpPr/>
          <p:nvPr/>
        </p:nvSpPr>
        <p:spPr>
          <a:xfrm>
            <a:off x="6616598"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PMA 2.0 CA</a:t>
            </a:r>
          </a:p>
        </p:txBody>
      </p:sp>
      <p:sp>
        <p:nvSpPr>
          <p:cNvPr id="3" name="Rounded Rectangle 2"/>
          <p:cNvSpPr/>
          <p:nvPr/>
        </p:nvSpPr>
        <p:spPr>
          <a:xfrm>
            <a:off x="3151936" y="18516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4" name="Rounded Rectangle 3"/>
          <p:cNvSpPr/>
          <p:nvPr/>
        </p:nvSpPr>
        <p:spPr>
          <a:xfrm>
            <a:off x="395020"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a:t>
            </a:r>
          </a:p>
        </p:txBody>
      </p:sp>
      <p:sp>
        <p:nvSpPr>
          <p:cNvPr id="5" name="Rounded Rectangle 4"/>
          <p:cNvSpPr/>
          <p:nvPr/>
        </p:nvSpPr>
        <p:spPr>
          <a:xfrm>
            <a:off x="395020"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Excel Workbook</a:t>
            </a:r>
          </a:p>
        </p:txBody>
      </p:sp>
      <p:sp>
        <p:nvSpPr>
          <p:cNvPr id="6" name="Rounded Rectangle 5"/>
          <p:cNvSpPr/>
          <p:nvPr/>
        </p:nvSpPr>
        <p:spPr>
          <a:xfrm>
            <a:off x="7110374" y="21232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One Source</a:t>
            </a:r>
          </a:p>
        </p:txBody>
      </p:sp>
      <p:sp>
        <p:nvSpPr>
          <p:cNvPr id="7" name="Rounded Rectangle 6"/>
          <p:cNvSpPr/>
          <p:nvPr/>
        </p:nvSpPr>
        <p:spPr>
          <a:xfrm>
            <a:off x="7110374" y="1283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Product.com</a:t>
            </a:r>
          </a:p>
        </p:txBody>
      </p:sp>
      <p:sp>
        <p:nvSpPr>
          <p:cNvPr id="8" name="Rounded Rectangle 7"/>
          <p:cNvSpPr/>
          <p:nvPr/>
        </p:nvSpPr>
        <p:spPr>
          <a:xfrm>
            <a:off x="2073859"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Hub</a:t>
            </a:r>
          </a:p>
        </p:txBody>
      </p:sp>
      <p:sp>
        <p:nvSpPr>
          <p:cNvPr id="9" name="Rounded Rectangle 8"/>
          <p:cNvSpPr/>
          <p:nvPr/>
        </p:nvSpPr>
        <p:spPr>
          <a:xfrm>
            <a:off x="7110374"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10" name="Rounded Rectangle 9"/>
          <p:cNvSpPr/>
          <p:nvPr/>
        </p:nvSpPr>
        <p:spPr>
          <a:xfrm>
            <a:off x="395020"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PVS </a:t>
            </a:r>
          </a:p>
        </p:txBody>
      </p:sp>
      <p:sp>
        <p:nvSpPr>
          <p:cNvPr id="11" name="Rounded Rectangle 10"/>
          <p:cNvSpPr/>
          <p:nvPr/>
        </p:nvSpPr>
        <p:spPr>
          <a:xfrm>
            <a:off x="395020"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Op Reporting</a:t>
            </a:r>
          </a:p>
        </p:txBody>
      </p:sp>
      <p:sp>
        <p:nvSpPr>
          <p:cNvPr id="12" name="Rounded Rectangle 11"/>
          <p:cNvSpPr/>
          <p:nvPr/>
        </p:nvSpPr>
        <p:spPr>
          <a:xfrm>
            <a:off x="3752697"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DLP Extracts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Accounting BELA</a:t>
            </a:r>
          </a:p>
        </p:txBody>
      </p:sp>
      <p:sp>
        <p:nvSpPr>
          <p:cNvPr id="3" name="Rounded Rectangle 2"/>
          <p:cNvSpPr/>
          <p:nvPr/>
        </p:nvSpPr>
        <p:spPr>
          <a:xfrm>
            <a:off x="1678838"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Reconcile Journals</a:t>
            </a:r>
          </a:p>
        </p:txBody>
      </p:sp>
      <p:sp>
        <p:nvSpPr>
          <p:cNvPr id="4" name="Rounded Rectangle 3"/>
          <p:cNvSpPr/>
          <p:nvPr/>
        </p:nvSpPr>
        <p:spPr>
          <a:xfrm>
            <a:off x="3061411"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to General Ledger</a:t>
            </a:r>
          </a:p>
        </p:txBody>
      </p:sp>
      <p:sp>
        <p:nvSpPr>
          <p:cNvPr id="5" name="Rounded Rectangle 4"/>
          <p:cNvSpPr/>
          <p:nvPr/>
        </p:nvSpPr>
        <p:spPr>
          <a:xfrm>
            <a:off x="3061411"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Settlement</a:t>
            </a:r>
          </a:p>
        </p:txBody>
      </p:sp>
      <p:sp>
        <p:nvSpPr>
          <p:cNvPr id="6" name="Rounded Rectangle 5"/>
          <p:cNvSpPr/>
          <p:nvPr/>
        </p:nvSpPr>
        <p:spPr>
          <a:xfrm>
            <a:off x="3061411"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Payments</a:t>
            </a:r>
          </a:p>
        </p:txBody>
      </p:sp>
      <p:sp>
        <p:nvSpPr>
          <p:cNvPr id="7" name="Rounded Rectangle 6"/>
          <p:cNvSpPr/>
          <p:nvPr/>
        </p:nvSpPr>
        <p:spPr>
          <a:xfrm>
            <a:off x="4345228"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Settle Trade Partner Account</a:t>
            </a:r>
          </a:p>
        </p:txBody>
      </p:sp>
      <p:sp>
        <p:nvSpPr>
          <p:cNvPr id="8" name="Rounded Rectangle 7"/>
          <p:cNvSpPr/>
          <p:nvPr/>
        </p:nvSpPr>
        <p:spPr>
          <a:xfrm>
            <a:off x="4345228"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Commission</a:t>
            </a:r>
          </a:p>
        </p:txBody>
      </p:sp>
      <p:sp>
        <p:nvSpPr>
          <p:cNvPr id="9" name="Rounded Rectangle 8"/>
          <p:cNvSpPr/>
          <p:nvPr/>
        </p:nvSpPr>
        <p:spPr>
          <a:xfrm>
            <a:off x="4345228"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Transaction</a:t>
            </a:r>
          </a:p>
        </p:txBody>
      </p:sp>
      <p:sp>
        <p:nvSpPr>
          <p:cNvPr id="10" name="Rounded Rectangle 9"/>
          <p:cNvSpPr/>
          <p:nvPr/>
        </p:nvSpPr>
        <p:spPr>
          <a:xfrm>
            <a:off x="3061411"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11" name="Rounded Rectangle 10"/>
          <p:cNvSpPr/>
          <p:nvPr/>
        </p:nvSpPr>
        <p:spPr>
          <a:xfrm>
            <a:off x="98755"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Payments</a:t>
            </a:r>
          </a:p>
        </p:txBody>
      </p:sp>
      <p:sp>
        <p:nvSpPr>
          <p:cNvPr id="12" name="Rounded Rectangle 11"/>
          <p:cNvSpPr/>
          <p:nvPr/>
        </p:nvSpPr>
        <p:spPr>
          <a:xfrm>
            <a:off x="98755"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Reservation</a:t>
            </a:r>
          </a:p>
        </p:txBody>
      </p:sp>
      <p:sp>
        <p:nvSpPr>
          <p:cNvPr id="13" name="Rounded Rectangle 12"/>
          <p:cNvSpPr/>
          <p:nvPr/>
        </p:nvSpPr>
        <p:spPr>
          <a:xfrm>
            <a:off x="98755" y="24688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Supplier PO </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Inventory Bridge CA</a:t>
            </a:r>
          </a:p>
        </p:txBody>
      </p:sp>
      <p:sp>
        <p:nvSpPr>
          <p:cNvPr id="3" name="Rounded Rectangle 2"/>
          <p:cNvSpPr/>
          <p:nvPr/>
        </p:nvSpPr>
        <p:spPr>
          <a:xfrm>
            <a:off x="6122822"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Bridge</a:t>
            </a:r>
          </a:p>
        </p:txBody>
      </p:sp>
      <p:sp>
        <p:nvSpPr>
          <p:cNvPr id="4" name="Rounded Rectangle 3"/>
          <p:cNvSpPr/>
          <p:nvPr/>
        </p:nvSpPr>
        <p:spPr>
          <a:xfrm>
            <a:off x="6122822"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5" name="Rounded Rectangle 4"/>
          <p:cNvSpPr/>
          <p:nvPr/>
        </p:nvSpPr>
        <p:spPr>
          <a:xfrm>
            <a:off x="1777593"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6" name="Rounded Rectangle 5"/>
          <p:cNvSpPr/>
          <p:nvPr/>
        </p:nvSpPr>
        <p:spPr>
          <a:xfrm>
            <a:off x="8690457"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UI</a:t>
            </a:r>
          </a:p>
        </p:txBody>
      </p:sp>
      <p:sp>
        <p:nvSpPr>
          <p:cNvPr id="7" name="Rounded Rectangle 6"/>
          <p:cNvSpPr/>
          <p:nvPr/>
        </p:nvSpPr>
        <p:spPr>
          <a:xfrm>
            <a:off x="1777593"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a:t>
            </a:r>
          </a:p>
        </p:txBody>
      </p:sp>
      <p:sp>
        <p:nvSpPr>
          <p:cNvPr id="8" name="Rounded Rectangle 7"/>
          <p:cNvSpPr/>
          <p:nvPr/>
        </p:nvSpPr>
        <p:spPr>
          <a:xfrm>
            <a:off x="6122822"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9" name="Rounded Rectangle 8"/>
          <p:cNvSpPr/>
          <p:nvPr/>
        </p:nvSpPr>
        <p:spPr>
          <a:xfrm>
            <a:off x="2863900"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10" name="Rounded Rectangle 9"/>
          <p:cNvSpPr/>
          <p:nvPr/>
        </p:nvSpPr>
        <p:spPr>
          <a:xfrm>
            <a:off x="2863900"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Lilo</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Party &amp; Contract CA</a:t>
            </a:r>
          </a:p>
        </p:txBody>
      </p:sp>
      <p:sp>
        <p:nvSpPr>
          <p:cNvPr id="3" name="Rounded Rectangle 2"/>
          <p:cNvSpPr/>
          <p:nvPr/>
        </p:nvSpPr>
        <p:spPr>
          <a:xfrm>
            <a:off x="888796" y="15800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Contract Bridge</a:t>
            </a:r>
          </a:p>
        </p:txBody>
      </p:sp>
      <p:sp>
        <p:nvSpPr>
          <p:cNvPr id="4" name="Rounded Rectangle 3"/>
          <p:cNvSpPr/>
          <p:nvPr/>
        </p:nvSpPr>
        <p:spPr>
          <a:xfrm>
            <a:off x="888796"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5" name="Rounded Rectangle 4"/>
          <p:cNvSpPr/>
          <p:nvPr/>
        </p:nvSpPr>
        <p:spPr>
          <a:xfrm>
            <a:off x="2370124"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Service</a:t>
            </a:r>
          </a:p>
        </p:txBody>
      </p:sp>
      <p:sp>
        <p:nvSpPr>
          <p:cNvPr id="6" name="Rounded Rectangle 5"/>
          <p:cNvSpPr/>
          <p:nvPr/>
        </p:nvSpPr>
        <p:spPr>
          <a:xfrm>
            <a:off x="2370124" y="15800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Hub</a:t>
            </a:r>
          </a:p>
        </p:txBody>
      </p:sp>
      <p:sp>
        <p:nvSpPr>
          <p:cNvPr id="7" name="Rounded Rectangle 6"/>
          <p:cNvSpPr/>
          <p:nvPr/>
        </p:nvSpPr>
        <p:spPr>
          <a:xfrm>
            <a:off x="3851452" y="15800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GoMaster</a:t>
            </a:r>
          </a:p>
        </p:txBody>
      </p:sp>
      <p:sp>
        <p:nvSpPr>
          <p:cNvPr id="8" name="Rounded Rectangle 7"/>
          <p:cNvSpPr/>
          <p:nvPr/>
        </p:nvSpPr>
        <p:spPr>
          <a:xfrm>
            <a:off x="2370124"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Data Warehouse</a:t>
            </a:r>
          </a:p>
        </p:txBody>
      </p:sp>
      <p:sp>
        <p:nvSpPr>
          <p:cNvPr id="9" name="Rounded Rectangle 8"/>
          <p:cNvSpPr/>
          <p:nvPr/>
        </p:nvSpPr>
        <p:spPr>
          <a:xfrm>
            <a:off x="2370124"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JDBC</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LMS CA</a:t>
            </a:r>
          </a:p>
        </p:txBody>
      </p:sp>
      <p:sp>
        <p:nvSpPr>
          <p:cNvPr id="3" name="Rounded Rectangle 2"/>
          <p:cNvSpPr/>
          <p:nvPr/>
        </p:nvSpPr>
        <p:spPr>
          <a:xfrm>
            <a:off x="4542739"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a:t>
            </a:r>
          </a:p>
        </p:txBody>
      </p:sp>
      <p:sp>
        <p:nvSpPr>
          <p:cNvPr id="4" name="Rounded Rectangle 3"/>
          <p:cNvSpPr/>
          <p:nvPr/>
        </p:nvSpPr>
        <p:spPr>
          <a:xfrm>
            <a:off x="296265" y="5431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Daylight</a:t>
            </a:r>
          </a:p>
        </p:txBody>
      </p:sp>
      <p:sp>
        <p:nvSpPr>
          <p:cNvPr id="5" name="Rounded Rectangle 4"/>
          <p:cNvSpPr/>
          <p:nvPr/>
        </p:nvSpPr>
        <p:spPr>
          <a:xfrm>
            <a:off x="296265"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6" name="Rounded Rectangle 5"/>
          <p:cNvSpPr/>
          <p:nvPr/>
        </p:nvSpPr>
        <p:spPr>
          <a:xfrm>
            <a:off x="7505395"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Passkey</a:t>
            </a:r>
          </a:p>
        </p:txBody>
      </p:sp>
      <p:sp>
        <p:nvSpPr>
          <p:cNvPr id="7" name="Rounded Rectangle 6"/>
          <p:cNvSpPr/>
          <p:nvPr/>
        </p:nvSpPr>
        <p:spPr>
          <a:xfrm>
            <a:off x="296265" y="38514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8" name="Rounded Rectangle 7"/>
          <p:cNvSpPr/>
          <p:nvPr/>
        </p:nvSpPr>
        <p:spPr>
          <a:xfrm>
            <a:off x="4542739" y="38514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a:t>
            </a:r>
          </a:p>
        </p:txBody>
      </p:sp>
      <p:sp>
        <p:nvSpPr>
          <p:cNvPr id="9" name="Rounded Rectangle 8"/>
          <p:cNvSpPr/>
          <p:nvPr/>
        </p:nvSpPr>
        <p:spPr>
          <a:xfrm>
            <a:off x="4542739" y="5431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 UI</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Payment CA</a:t>
            </a:r>
          </a:p>
        </p:txBody>
      </p:sp>
      <p:sp>
        <p:nvSpPr>
          <p:cNvPr id="3" name="Rounded Rectangle 2"/>
          <p:cNvSpPr/>
          <p:nvPr/>
        </p:nvSpPr>
        <p:spPr>
          <a:xfrm>
            <a:off x="3003804" y="39502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Platform</a:t>
            </a:r>
          </a:p>
        </p:txBody>
      </p:sp>
      <p:sp>
        <p:nvSpPr>
          <p:cNvPr id="4" name="Rounded Rectangle 3"/>
          <p:cNvSpPr/>
          <p:nvPr/>
        </p:nvSpPr>
        <p:spPr>
          <a:xfrm>
            <a:off x="3003804"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5" name="Rounded Rectangle 4"/>
          <p:cNvSpPr/>
          <p:nvPr/>
        </p:nvSpPr>
        <p:spPr>
          <a:xfrm>
            <a:off x="7702905" y="28639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 UI</a:t>
            </a:r>
          </a:p>
        </p:txBody>
      </p:sp>
      <p:sp>
        <p:nvSpPr>
          <p:cNvPr id="6" name="Rounded Rectangle 5"/>
          <p:cNvSpPr/>
          <p:nvPr/>
        </p:nvSpPr>
        <p:spPr>
          <a:xfrm>
            <a:off x="5431536"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TBX Amadeus Adaptor</a:t>
            </a:r>
          </a:p>
        </p:txBody>
      </p:sp>
      <p:sp>
        <p:nvSpPr>
          <p:cNvPr id="7" name="Rounded Rectangle 6"/>
          <p:cNvSpPr/>
          <p:nvPr/>
        </p:nvSpPr>
        <p:spPr>
          <a:xfrm>
            <a:off x="5431536"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EAI CA</a:t>
            </a:r>
          </a:p>
        </p:txBody>
      </p:sp>
      <p:sp>
        <p:nvSpPr>
          <p:cNvPr id="3" name="Rounded Rectangle 2"/>
          <p:cNvSpPr/>
          <p:nvPr/>
        </p:nvSpPr>
        <p:spPr>
          <a:xfrm>
            <a:off x="3448202"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4" name="Rounded Rectangle 3"/>
          <p:cNvSpPr/>
          <p:nvPr/>
        </p:nvSpPr>
        <p:spPr>
          <a:xfrm>
            <a:off x="5629046"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a:t>
            </a:r>
          </a:p>
        </p:txBody>
      </p:sp>
      <p:sp>
        <p:nvSpPr>
          <p:cNvPr id="5" name="Rounded Rectangle 4"/>
          <p:cNvSpPr/>
          <p:nvPr/>
        </p:nvSpPr>
        <p:spPr>
          <a:xfrm>
            <a:off x="6114592"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ABS/DC</a:t>
            </a:r>
          </a:p>
        </p:txBody>
      </p:sp>
      <p:sp>
        <p:nvSpPr>
          <p:cNvPr id="6" name="Rounded Rectangle 5"/>
          <p:cNvSpPr/>
          <p:nvPr/>
        </p:nvSpPr>
        <p:spPr>
          <a:xfrm>
            <a:off x="98755"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7" name="Rounded Rectangle 6"/>
          <p:cNvSpPr/>
          <p:nvPr/>
        </p:nvSpPr>
        <p:spPr>
          <a:xfrm>
            <a:off x="4246473"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Lilo</a:t>
            </a:r>
          </a:p>
        </p:txBody>
      </p:sp>
      <p:sp>
        <p:nvSpPr>
          <p:cNvPr id="8" name="Rounded Rectangle 7"/>
          <p:cNvSpPr/>
          <p:nvPr/>
        </p:nvSpPr>
        <p:spPr>
          <a:xfrm>
            <a:off x="7307884"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9" name="Rounded Rectangle 8"/>
          <p:cNvSpPr/>
          <p:nvPr/>
        </p:nvSpPr>
        <p:spPr>
          <a:xfrm>
            <a:off x="98755" y="15307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Wishes</a:t>
            </a:r>
          </a:p>
        </p:txBody>
      </p:sp>
      <p:sp>
        <p:nvSpPr>
          <p:cNvPr id="10" name="Rounded Rectangle 9"/>
          <p:cNvSpPr/>
          <p:nvPr/>
        </p:nvSpPr>
        <p:spPr>
          <a:xfrm>
            <a:off x="7307884"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11" name="Rounded Rectangle 10"/>
          <p:cNvSpPr/>
          <p:nvPr/>
        </p:nvSpPr>
        <p:spPr>
          <a:xfrm>
            <a:off x="7110374"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12" name="Rounded Rectangle 11"/>
          <p:cNvSpPr/>
          <p:nvPr/>
        </p:nvSpPr>
        <p:spPr>
          <a:xfrm>
            <a:off x="98755"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Platform</a:t>
            </a:r>
          </a:p>
        </p:txBody>
      </p:sp>
      <p:sp>
        <p:nvSpPr>
          <p:cNvPr id="13" name="Rounded Rectangle 12"/>
          <p:cNvSpPr/>
          <p:nvPr/>
        </p:nvSpPr>
        <p:spPr>
          <a:xfrm>
            <a:off x="98755" y="4345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14" name="Rounded Rectangle 13"/>
          <p:cNvSpPr/>
          <p:nvPr/>
        </p:nvSpPr>
        <p:spPr>
          <a:xfrm>
            <a:off x="7110374" y="56784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Bridge</a:t>
            </a:r>
          </a:p>
        </p:txBody>
      </p:sp>
      <p:sp>
        <p:nvSpPr>
          <p:cNvPr id="15" name="Rounded Rectangle 14"/>
          <p:cNvSpPr/>
          <p:nvPr/>
        </p:nvSpPr>
        <p:spPr>
          <a:xfrm>
            <a:off x="197510" y="55302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16" name="Rounded Rectangle 15"/>
          <p:cNvSpPr/>
          <p:nvPr/>
        </p:nvSpPr>
        <p:spPr>
          <a:xfrm>
            <a:off x="5135270" y="56784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17" name="Rounded Rectangle 16"/>
          <p:cNvSpPr/>
          <p:nvPr/>
        </p:nvSpPr>
        <p:spPr>
          <a:xfrm>
            <a:off x="98755" y="24688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Recommender Adapter</a:t>
            </a:r>
          </a:p>
        </p:txBody>
      </p:sp>
      <p:sp>
        <p:nvSpPr>
          <p:cNvPr id="18" name="Rounded Rectangle 17"/>
          <p:cNvSpPr/>
          <p:nvPr/>
        </p:nvSpPr>
        <p:spPr>
          <a:xfrm>
            <a:off x="3143707" y="56784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Recommender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Rooms Avail CA</a:t>
            </a:r>
          </a:p>
        </p:txBody>
      </p:sp>
      <p:sp>
        <p:nvSpPr>
          <p:cNvPr id="3" name="Rounded Rectangle 2"/>
          <p:cNvSpPr/>
          <p:nvPr/>
        </p:nvSpPr>
        <p:spPr>
          <a:xfrm>
            <a:off x="3160166" y="25676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Avail</a:t>
            </a:r>
          </a:p>
        </p:txBody>
      </p:sp>
      <p:sp>
        <p:nvSpPr>
          <p:cNvPr id="4" name="Rounded Rectangle 3"/>
          <p:cNvSpPr/>
          <p:nvPr/>
        </p:nvSpPr>
        <p:spPr>
          <a:xfrm>
            <a:off x="6715353" y="39502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Corp</a:t>
            </a:r>
          </a:p>
        </p:txBody>
      </p:sp>
      <p:sp>
        <p:nvSpPr>
          <p:cNvPr id="5" name="Rounded Rectangle 4"/>
          <p:cNvSpPr/>
          <p:nvPr/>
        </p:nvSpPr>
        <p:spPr>
          <a:xfrm>
            <a:off x="839419"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D3</a:t>
            </a:r>
          </a:p>
        </p:txBody>
      </p:sp>
      <p:sp>
        <p:nvSpPr>
          <p:cNvPr id="6" name="Rounded Rectangle 5"/>
          <p:cNvSpPr/>
          <p:nvPr/>
        </p:nvSpPr>
        <p:spPr>
          <a:xfrm>
            <a:off x="6715353" y="13085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7" name="Rounded Rectangle 6"/>
          <p:cNvSpPr/>
          <p:nvPr/>
        </p:nvSpPr>
        <p:spPr>
          <a:xfrm>
            <a:off x="839419" y="13085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HROS</a:t>
            </a:r>
          </a:p>
        </p:txBody>
      </p:sp>
      <p:sp>
        <p:nvSpPr>
          <p:cNvPr id="8" name="Rounded Rectangle 7"/>
          <p:cNvSpPr/>
          <p:nvPr/>
        </p:nvSpPr>
        <p:spPr>
          <a:xfrm>
            <a:off x="1678838"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Wholesale Calendar</a:t>
            </a:r>
          </a:p>
        </p:txBody>
      </p:sp>
      <p:sp>
        <p:nvSpPr>
          <p:cNvPr id="9" name="Rounded Rectangle 8"/>
          <p:cNvSpPr/>
          <p:nvPr/>
        </p:nvSpPr>
        <p:spPr>
          <a:xfrm>
            <a:off x="395020"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Sales Price Dimensions for Partner Contract </a:t>
            </a:r>
          </a:p>
        </p:txBody>
      </p:sp>
      <p:sp>
        <p:nvSpPr>
          <p:cNvPr id="10" name="Rounded Rectangle 9"/>
          <p:cNvSpPr/>
          <p:nvPr/>
        </p:nvSpPr>
        <p:spPr>
          <a:xfrm>
            <a:off x="2962656"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Wholesale Calendar</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Rooms Recommender CA</a:t>
            </a:r>
          </a:p>
        </p:txBody>
      </p:sp>
      <p:sp>
        <p:nvSpPr>
          <p:cNvPr id="3" name="Rounded Rectangle 2"/>
          <p:cNvSpPr/>
          <p:nvPr/>
        </p:nvSpPr>
        <p:spPr>
          <a:xfrm>
            <a:off x="4345228"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Recommender</a:t>
            </a:r>
          </a:p>
        </p:txBody>
      </p:sp>
      <p:sp>
        <p:nvSpPr>
          <p:cNvPr id="4" name="Rounded Rectangle 3"/>
          <p:cNvSpPr/>
          <p:nvPr/>
        </p:nvSpPr>
        <p:spPr>
          <a:xfrm>
            <a:off x="2765145"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5" name="Rounded Rectangle 4"/>
          <p:cNvSpPr/>
          <p:nvPr/>
        </p:nvSpPr>
        <p:spPr>
          <a:xfrm>
            <a:off x="1580083"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6" name="Rounded Rectangle 5"/>
          <p:cNvSpPr/>
          <p:nvPr/>
        </p:nvSpPr>
        <p:spPr>
          <a:xfrm>
            <a:off x="1678838" y="41477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XML over MQ</a:t>
            </a:r>
          </a:p>
        </p:txBody>
      </p:sp>
      <p:sp>
        <p:nvSpPr>
          <p:cNvPr id="7" name="Rounded Rectangle 6"/>
          <p:cNvSpPr/>
          <p:nvPr/>
        </p:nvSpPr>
        <p:spPr>
          <a:xfrm>
            <a:off x="3061411" y="41477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
        <p:nvSpPr>
          <p:cNvPr id="8" name="Rounded Rectangle 7"/>
          <p:cNvSpPr/>
          <p:nvPr/>
        </p:nvSpPr>
        <p:spPr>
          <a:xfrm>
            <a:off x="4443984" y="41477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RMI-IIOP (EJB)</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 AC - BE</a:t>
            </a:r>
          </a:p>
        </p:txBody>
      </p:sp>
      <p:sp>
        <p:nvSpPr>
          <p:cNvPr id="3" name="Rounded Rectangle 2"/>
          <p:cNvSpPr/>
          <p:nvPr/>
        </p:nvSpPr>
        <p:spPr>
          <a:xfrm>
            <a:off x="460857"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ABS/DC</a:t>
            </a:r>
          </a:p>
        </p:txBody>
      </p:sp>
      <p:sp>
        <p:nvSpPr>
          <p:cNvPr id="4" name="Rounded Rectangle 3"/>
          <p:cNvSpPr/>
          <p:nvPr/>
        </p:nvSpPr>
        <p:spPr>
          <a:xfrm>
            <a:off x="11480292" y="31107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 Bridge</a:t>
            </a:r>
          </a:p>
        </p:txBody>
      </p:sp>
      <p:sp>
        <p:nvSpPr>
          <p:cNvPr id="5" name="Rounded Rectangle 4"/>
          <p:cNvSpPr/>
          <p:nvPr/>
        </p:nvSpPr>
        <p:spPr>
          <a:xfrm>
            <a:off x="2403043"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Accovia / Logitours</a:t>
            </a:r>
          </a:p>
        </p:txBody>
      </p:sp>
      <p:sp>
        <p:nvSpPr>
          <p:cNvPr id="6" name="Rounded Rectangle 5"/>
          <p:cNvSpPr/>
          <p:nvPr/>
        </p:nvSpPr>
        <p:spPr>
          <a:xfrm>
            <a:off x="4641494"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Amadeus</a:t>
            </a:r>
          </a:p>
        </p:txBody>
      </p:sp>
      <p:sp>
        <p:nvSpPr>
          <p:cNvPr id="7" name="Rounded Rectangle 6"/>
          <p:cNvSpPr/>
          <p:nvPr/>
        </p:nvSpPr>
        <p:spPr>
          <a:xfrm>
            <a:off x="7908645"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Hub</a:t>
            </a:r>
          </a:p>
        </p:txBody>
      </p:sp>
      <p:sp>
        <p:nvSpPr>
          <p:cNvPr id="8" name="Rounded Rectangle 7"/>
          <p:cNvSpPr/>
          <p:nvPr/>
        </p:nvSpPr>
        <p:spPr>
          <a:xfrm>
            <a:off x="1349654"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ATS</a:t>
            </a:r>
          </a:p>
        </p:txBody>
      </p:sp>
      <p:sp>
        <p:nvSpPr>
          <p:cNvPr id="9" name="Rounded Rectangle 8"/>
          <p:cNvSpPr/>
          <p:nvPr/>
        </p:nvSpPr>
        <p:spPr>
          <a:xfrm>
            <a:off x="2658160" y="562904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CCRM</a:t>
            </a:r>
          </a:p>
        </p:txBody>
      </p:sp>
      <p:sp>
        <p:nvSpPr>
          <p:cNvPr id="10" name="Rounded Rectangle 9"/>
          <p:cNvSpPr/>
          <p:nvPr/>
        </p:nvSpPr>
        <p:spPr>
          <a:xfrm>
            <a:off x="10295229" y="6073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CDR</a:t>
            </a:r>
          </a:p>
        </p:txBody>
      </p:sp>
      <p:sp>
        <p:nvSpPr>
          <p:cNvPr id="11" name="Rounded Rectangle 10"/>
          <p:cNvSpPr/>
          <p:nvPr/>
        </p:nvSpPr>
        <p:spPr>
          <a:xfrm>
            <a:off x="12393777"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CMR</a:t>
            </a:r>
          </a:p>
        </p:txBody>
      </p:sp>
      <p:sp>
        <p:nvSpPr>
          <p:cNvPr id="12" name="Rounded Rectangle 11"/>
          <p:cNvSpPr/>
          <p:nvPr/>
        </p:nvSpPr>
        <p:spPr>
          <a:xfrm>
            <a:off x="11142878"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CMR/Arvato</a:t>
            </a:r>
          </a:p>
        </p:txBody>
      </p:sp>
      <p:sp>
        <p:nvSpPr>
          <p:cNvPr id="13" name="Rounded Rectangle 12"/>
          <p:cNvSpPr/>
          <p:nvPr/>
        </p:nvSpPr>
        <p:spPr>
          <a:xfrm>
            <a:off x="10665561"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CMS</a:t>
            </a:r>
          </a:p>
        </p:txBody>
      </p:sp>
      <p:sp>
        <p:nvSpPr>
          <p:cNvPr id="14" name="Rounded Rectangle 13"/>
          <p:cNvSpPr/>
          <p:nvPr/>
        </p:nvSpPr>
        <p:spPr>
          <a:xfrm>
            <a:off x="11710720"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CMS (ICS)</a:t>
            </a:r>
          </a:p>
        </p:txBody>
      </p:sp>
      <p:sp>
        <p:nvSpPr>
          <p:cNvPr id="15" name="Rounded Rectangle 14"/>
          <p:cNvSpPr/>
          <p:nvPr/>
        </p:nvSpPr>
        <p:spPr>
          <a:xfrm>
            <a:off x="12813487"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CMS (Tridion)</a:t>
            </a:r>
          </a:p>
        </p:txBody>
      </p:sp>
      <p:sp>
        <p:nvSpPr>
          <p:cNvPr id="16" name="Rounded Rectangle 15"/>
          <p:cNvSpPr/>
          <p:nvPr/>
        </p:nvSpPr>
        <p:spPr>
          <a:xfrm>
            <a:off x="11397996" y="6073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D3</a:t>
            </a:r>
          </a:p>
        </p:txBody>
      </p:sp>
      <p:sp>
        <p:nvSpPr>
          <p:cNvPr id="17" name="Rounded Rectangle 16"/>
          <p:cNvSpPr/>
          <p:nvPr/>
        </p:nvSpPr>
        <p:spPr>
          <a:xfrm>
            <a:off x="12443155" y="6073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Data Warehouse</a:t>
            </a:r>
          </a:p>
        </p:txBody>
      </p:sp>
      <p:sp>
        <p:nvSpPr>
          <p:cNvPr id="18" name="Rounded Rectangle 17"/>
          <p:cNvSpPr/>
          <p:nvPr/>
        </p:nvSpPr>
        <p:spPr>
          <a:xfrm>
            <a:off x="7069226"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Daylight</a:t>
            </a:r>
          </a:p>
        </p:txBody>
      </p:sp>
      <p:sp>
        <p:nvSpPr>
          <p:cNvPr id="19" name="Rounded Rectangle 18"/>
          <p:cNvSpPr/>
          <p:nvPr/>
        </p:nvSpPr>
        <p:spPr>
          <a:xfrm>
            <a:off x="7801660" y="73078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Direct Connect</a:t>
            </a:r>
          </a:p>
        </p:txBody>
      </p:sp>
      <p:sp>
        <p:nvSpPr>
          <p:cNvPr id="20" name="Rounded Rectangle 19"/>
          <p:cNvSpPr/>
          <p:nvPr/>
        </p:nvSpPr>
        <p:spPr>
          <a:xfrm>
            <a:off x="13521232"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DOCAPOST</a:t>
            </a:r>
          </a:p>
        </p:txBody>
      </p:sp>
      <p:sp>
        <p:nvSpPr>
          <p:cNvPr id="21" name="Rounded Rectangle 20"/>
          <p:cNvSpPr/>
          <p:nvPr/>
        </p:nvSpPr>
        <p:spPr>
          <a:xfrm>
            <a:off x="1333195"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22" name="Rounded Rectangle 21"/>
          <p:cNvSpPr/>
          <p:nvPr/>
        </p:nvSpPr>
        <p:spPr>
          <a:xfrm>
            <a:off x="8171992"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DSCS</a:t>
            </a:r>
          </a:p>
        </p:txBody>
      </p:sp>
      <p:sp>
        <p:nvSpPr>
          <p:cNvPr id="23" name="Rounded Rectangle 22"/>
          <p:cNvSpPr/>
          <p:nvPr/>
        </p:nvSpPr>
        <p:spPr>
          <a:xfrm>
            <a:off x="2403043" y="16294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DTA.com</a:t>
            </a:r>
          </a:p>
        </p:txBody>
      </p:sp>
      <p:sp>
        <p:nvSpPr>
          <p:cNvPr id="24" name="Rounded Rectangle 23"/>
          <p:cNvSpPr/>
          <p:nvPr/>
        </p:nvSpPr>
        <p:spPr>
          <a:xfrm>
            <a:off x="3530498" y="16294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Demand Tracking Services (DTS)</a:t>
            </a:r>
          </a:p>
        </p:txBody>
      </p:sp>
      <p:sp>
        <p:nvSpPr>
          <p:cNvPr id="25" name="Rounded Rectangle 24"/>
          <p:cNvSpPr/>
          <p:nvPr/>
        </p:nvSpPr>
        <p:spPr>
          <a:xfrm>
            <a:off x="3555187"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Corp</a:t>
            </a:r>
          </a:p>
        </p:txBody>
      </p:sp>
      <p:sp>
        <p:nvSpPr>
          <p:cNvPr id="26" name="Rounded Rectangle 25"/>
          <p:cNvSpPr/>
          <p:nvPr/>
        </p:nvSpPr>
        <p:spPr>
          <a:xfrm>
            <a:off x="1341424" y="16294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DVC Wishes</a:t>
            </a:r>
          </a:p>
        </p:txBody>
      </p:sp>
      <p:sp>
        <p:nvSpPr>
          <p:cNvPr id="27" name="Rounded Rectangle 26"/>
          <p:cNvSpPr/>
          <p:nvPr/>
        </p:nvSpPr>
        <p:spPr>
          <a:xfrm>
            <a:off x="11834164" y="41477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28" name="Rounded Rectangle 27"/>
          <p:cNvSpPr/>
          <p:nvPr/>
        </p:nvSpPr>
        <p:spPr>
          <a:xfrm>
            <a:off x="10747857" y="41477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ETL</a:t>
            </a:r>
          </a:p>
        </p:txBody>
      </p:sp>
      <p:sp>
        <p:nvSpPr>
          <p:cNvPr id="29" name="Rounded Rectangle 28"/>
          <p:cNvSpPr/>
          <p:nvPr/>
        </p:nvSpPr>
        <p:spPr>
          <a:xfrm>
            <a:off x="4633264"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External Channel Manager (ECM)</a:t>
            </a:r>
          </a:p>
        </p:txBody>
      </p:sp>
      <p:sp>
        <p:nvSpPr>
          <p:cNvPr id="30" name="Rounded Rectangle 29"/>
          <p:cNvSpPr/>
          <p:nvPr/>
        </p:nvSpPr>
        <p:spPr>
          <a:xfrm>
            <a:off x="11834164"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Event / CB</a:t>
            </a:r>
          </a:p>
        </p:txBody>
      </p:sp>
      <p:sp>
        <p:nvSpPr>
          <p:cNvPr id="31" name="Rounded Rectangle 30"/>
          <p:cNvSpPr/>
          <p:nvPr/>
        </p:nvSpPr>
        <p:spPr>
          <a:xfrm>
            <a:off x="2403043"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Galaxy</a:t>
            </a:r>
          </a:p>
        </p:txBody>
      </p:sp>
      <p:sp>
        <p:nvSpPr>
          <p:cNvPr id="32" name="Rounded Rectangle 31"/>
          <p:cNvSpPr/>
          <p:nvPr/>
        </p:nvSpPr>
        <p:spPr>
          <a:xfrm>
            <a:off x="1538935" y="7077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GoMaster</a:t>
            </a:r>
          </a:p>
        </p:txBody>
      </p:sp>
      <p:sp>
        <p:nvSpPr>
          <p:cNvPr id="33" name="Rounded Rectangle 32"/>
          <p:cNvSpPr/>
          <p:nvPr/>
        </p:nvSpPr>
        <p:spPr>
          <a:xfrm>
            <a:off x="3653942"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GoReg </a:t>
            </a:r>
          </a:p>
        </p:txBody>
      </p:sp>
      <p:sp>
        <p:nvSpPr>
          <p:cNvPr id="34" name="Rounded Rectangle 33"/>
          <p:cNvSpPr/>
          <p:nvPr/>
        </p:nvSpPr>
        <p:spPr>
          <a:xfrm>
            <a:off x="6213348"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Ground Transport (DME)</a:t>
            </a:r>
          </a:p>
        </p:txBody>
      </p:sp>
      <p:sp>
        <p:nvSpPr>
          <p:cNvPr id="35" name="Rounded Rectangle 34"/>
          <p:cNvSpPr/>
          <p:nvPr/>
        </p:nvSpPr>
        <p:spPr>
          <a:xfrm>
            <a:off x="1571853" y="61722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HIS</a:t>
            </a:r>
          </a:p>
        </p:txBody>
      </p:sp>
      <p:sp>
        <p:nvSpPr>
          <p:cNvPr id="36" name="Rounded Rectangle 35"/>
          <p:cNvSpPr/>
          <p:nvPr/>
        </p:nvSpPr>
        <p:spPr>
          <a:xfrm>
            <a:off x="2658160" y="61722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HIS Replacement</a:t>
            </a:r>
          </a:p>
        </p:txBody>
      </p:sp>
      <p:sp>
        <p:nvSpPr>
          <p:cNvPr id="37" name="Rounded Rectangle 36"/>
          <p:cNvSpPr/>
          <p:nvPr/>
        </p:nvSpPr>
        <p:spPr>
          <a:xfrm>
            <a:off x="493776" y="61722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HROS</a:t>
            </a:r>
          </a:p>
        </p:txBody>
      </p:sp>
      <p:sp>
        <p:nvSpPr>
          <p:cNvPr id="38" name="Rounded Rectangle 37"/>
          <p:cNvSpPr/>
          <p:nvPr/>
        </p:nvSpPr>
        <p:spPr>
          <a:xfrm>
            <a:off x="2658160"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Bridge</a:t>
            </a:r>
          </a:p>
        </p:txBody>
      </p:sp>
      <p:sp>
        <p:nvSpPr>
          <p:cNvPr id="39" name="Rounded Rectangle 38"/>
          <p:cNvSpPr/>
          <p:nvPr/>
        </p:nvSpPr>
        <p:spPr>
          <a:xfrm>
            <a:off x="271576"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IVR</a:t>
            </a:r>
          </a:p>
        </p:txBody>
      </p:sp>
      <p:sp>
        <p:nvSpPr>
          <p:cNvPr id="40" name="Rounded Rectangle 39"/>
          <p:cNvSpPr/>
          <p:nvPr/>
        </p:nvSpPr>
        <p:spPr>
          <a:xfrm>
            <a:off x="7530084" y="22219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LABS</a:t>
            </a:r>
          </a:p>
        </p:txBody>
      </p:sp>
      <p:sp>
        <p:nvSpPr>
          <p:cNvPr id="41" name="Rounded Rectangle 40"/>
          <p:cNvSpPr/>
          <p:nvPr/>
        </p:nvSpPr>
        <p:spPr>
          <a:xfrm>
            <a:off x="8665768" y="22219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LABS 2.0</a:t>
            </a:r>
          </a:p>
        </p:txBody>
      </p:sp>
      <p:sp>
        <p:nvSpPr>
          <p:cNvPr id="42" name="Rounded Rectangle 41"/>
          <p:cNvSpPr/>
          <p:nvPr/>
        </p:nvSpPr>
        <p:spPr>
          <a:xfrm>
            <a:off x="296265"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Lilo</a:t>
            </a:r>
          </a:p>
        </p:txBody>
      </p:sp>
      <p:sp>
        <p:nvSpPr>
          <p:cNvPr id="43" name="Rounded Rectangle 42"/>
          <p:cNvSpPr/>
          <p:nvPr/>
        </p:nvSpPr>
        <p:spPr>
          <a:xfrm>
            <a:off x="4633264" y="16294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a:t>
            </a:r>
          </a:p>
        </p:txBody>
      </p:sp>
      <p:sp>
        <p:nvSpPr>
          <p:cNvPr id="44" name="Rounded Rectangle 43"/>
          <p:cNvSpPr/>
          <p:nvPr/>
        </p:nvSpPr>
        <p:spPr>
          <a:xfrm>
            <a:off x="1580083" y="49377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 Avail</a:t>
            </a:r>
          </a:p>
        </p:txBody>
      </p:sp>
      <p:sp>
        <p:nvSpPr>
          <p:cNvPr id="45" name="Rounded Rectangle 44"/>
          <p:cNvSpPr/>
          <p:nvPr/>
        </p:nvSpPr>
        <p:spPr>
          <a:xfrm>
            <a:off x="3588105"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Maestro</a:t>
            </a:r>
          </a:p>
        </p:txBody>
      </p:sp>
      <p:sp>
        <p:nvSpPr>
          <p:cNvPr id="46" name="Rounded Rectangle 45"/>
          <p:cNvSpPr/>
          <p:nvPr/>
        </p:nvSpPr>
        <p:spPr>
          <a:xfrm>
            <a:off x="11356848" y="73078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ODDS</a:t>
            </a:r>
          </a:p>
        </p:txBody>
      </p:sp>
      <p:sp>
        <p:nvSpPr>
          <p:cNvPr id="47" name="Rounded Rectangle 46"/>
          <p:cNvSpPr/>
          <p:nvPr/>
        </p:nvSpPr>
        <p:spPr>
          <a:xfrm>
            <a:off x="9612172" y="90854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One Source</a:t>
            </a:r>
          </a:p>
        </p:txBody>
      </p:sp>
      <p:sp>
        <p:nvSpPr>
          <p:cNvPr id="48" name="Rounded Rectangle 47"/>
          <p:cNvSpPr/>
          <p:nvPr/>
        </p:nvSpPr>
        <p:spPr>
          <a:xfrm>
            <a:off x="9612172"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OneView </a:t>
            </a:r>
          </a:p>
        </p:txBody>
      </p:sp>
      <p:sp>
        <p:nvSpPr>
          <p:cNvPr id="49" name="Rounded Rectangle 48"/>
          <p:cNvSpPr/>
          <p:nvPr/>
        </p:nvSpPr>
        <p:spPr>
          <a:xfrm>
            <a:off x="10270540" y="73078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Op Reporting</a:t>
            </a:r>
          </a:p>
        </p:txBody>
      </p:sp>
      <p:sp>
        <p:nvSpPr>
          <p:cNvPr id="50" name="Rounded Rectangle 49"/>
          <p:cNvSpPr/>
          <p:nvPr/>
        </p:nvSpPr>
        <p:spPr>
          <a:xfrm>
            <a:off x="6443776" y="22219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51" name="Rounded Rectangle 50"/>
          <p:cNvSpPr/>
          <p:nvPr/>
        </p:nvSpPr>
        <p:spPr>
          <a:xfrm>
            <a:off x="3514039" y="76535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Packager</a:t>
            </a:r>
          </a:p>
        </p:txBody>
      </p:sp>
      <p:sp>
        <p:nvSpPr>
          <p:cNvPr id="52" name="Rounded Rectangle 51"/>
          <p:cNvSpPr/>
          <p:nvPr/>
        </p:nvSpPr>
        <p:spPr>
          <a:xfrm>
            <a:off x="485546" y="7077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Contract Bridge</a:t>
            </a:r>
          </a:p>
        </p:txBody>
      </p:sp>
      <p:sp>
        <p:nvSpPr>
          <p:cNvPr id="53" name="Rounded Rectangle 52"/>
          <p:cNvSpPr/>
          <p:nvPr/>
        </p:nvSpPr>
        <p:spPr>
          <a:xfrm>
            <a:off x="2592324" y="7077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Hub</a:t>
            </a:r>
          </a:p>
        </p:txBody>
      </p:sp>
      <p:sp>
        <p:nvSpPr>
          <p:cNvPr id="54" name="Rounded Rectangle 53"/>
          <p:cNvSpPr/>
          <p:nvPr/>
        </p:nvSpPr>
        <p:spPr>
          <a:xfrm>
            <a:off x="3637483" y="7077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Store</a:t>
            </a:r>
          </a:p>
        </p:txBody>
      </p:sp>
      <p:sp>
        <p:nvSpPr>
          <p:cNvPr id="55" name="Rounded Rectangle 54"/>
          <p:cNvSpPr/>
          <p:nvPr/>
        </p:nvSpPr>
        <p:spPr>
          <a:xfrm>
            <a:off x="4633264" y="271576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Passkey</a:t>
            </a:r>
          </a:p>
        </p:txBody>
      </p:sp>
      <p:sp>
        <p:nvSpPr>
          <p:cNvPr id="56" name="Rounded Rectangle 55"/>
          <p:cNvSpPr/>
          <p:nvPr/>
        </p:nvSpPr>
        <p:spPr>
          <a:xfrm>
            <a:off x="271576"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Passport</a:t>
            </a:r>
          </a:p>
        </p:txBody>
      </p:sp>
      <p:sp>
        <p:nvSpPr>
          <p:cNvPr id="57" name="Rounded Rectangle 56"/>
          <p:cNvSpPr/>
          <p:nvPr/>
        </p:nvSpPr>
        <p:spPr>
          <a:xfrm>
            <a:off x="6517843"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Platform</a:t>
            </a:r>
          </a:p>
        </p:txBody>
      </p:sp>
      <p:sp>
        <p:nvSpPr>
          <p:cNvPr id="58" name="Rounded Rectangle 57"/>
          <p:cNvSpPr/>
          <p:nvPr/>
        </p:nvSpPr>
        <p:spPr>
          <a:xfrm>
            <a:off x="3514039" y="82460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PCS </a:t>
            </a:r>
          </a:p>
        </p:txBody>
      </p:sp>
      <p:sp>
        <p:nvSpPr>
          <p:cNvPr id="59" name="Rounded Rectangle 58"/>
          <p:cNvSpPr/>
          <p:nvPr/>
        </p:nvSpPr>
        <p:spPr>
          <a:xfrm>
            <a:off x="296265" y="16294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60" name="Rounded Rectangle 59"/>
          <p:cNvSpPr/>
          <p:nvPr/>
        </p:nvSpPr>
        <p:spPr>
          <a:xfrm>
            <a:off x="230428" y="82460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61" name="Rounded Rectangle 60"/>
          <p:cNvSpPr/>
          <p:nvPr/>
        </p:nvSpPr>
        <p:spPr>
          <a:xfrm>
            <a:off x="1407261" y="82460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a:t>
            </a:r>
          </a:p>
        </p:txBody>
      </p:sp>
      <p:sp>
        <p:nvSpPr>
          <p:cNvPr id="62" name="Rounded Rectangle 61"/>
          <p:cNvSpPr/>
          <p:nvPr/>
        </p:nvSpPr>
        <p:spPr>
          <a:xfrm>
            <a:off x="485546" y="56784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Pricing</a:t>
            </a:r>
          </a:p>
        </p:txBody>
      </p:sp>
      <p:sp>
        <p:nvSpPr>
          <p:cNvPr id="63" name="Rounded Rectangle 62"/>
          <p:cNvSpPr/>
          <p:nvPr/>
        </p:nvSpPr>
        <p:spPr>
          <a:xfrm>
            <a:off x="238658" y="75876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Hub</a:t>
            </a:r>
          </a:p>
        </p:txBody>
      </p:sp>
      <p:sp>
        <p:nvSpPr>
          <p:cNvPr id="64" name="Rounded Rectangle 63"/>
          <p:cNvSpPr/>
          <p:nvPr/>
        </p:nvSpPr>
        <p:spPr>
          <a:xfrm>
            <a:off x="7604150"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PSP</a:t>
            </a:r>
          </a:p>
        </p:txBody>
      </p:sp>
      <p:sp>
        <p:nvSpPr>
          <p:cNvPr id="65" name="Rounded Rectangle 64"/>
          <p:cNvSpPr/>
          <p:nvPr/>
        </p:nvSpPr>
        <p:spPr>
          <a:xfrm>
            <a:off x="2460650" y="82460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PVS </a:t>
            </a:r>
          </a:p>
        </p:txBody>
      </p:sp>
      <p:sp>
        <p:nvSpPr>
          <p:cNvPr id="66" name="Rounded Rectangle 65"/>
          <p:cNvSpPr/>
          <p:nvPr/>
        </p:nvSpPr>
        <p:spPr>
          <a:xfrm>
            <a:off x="5950000"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Recommender </a:t>
            </a:r>
          </a:p>
        </p:txBody>
      </p:sp>
      <p:sp>
        <p:nvSpPr>
          <p:cNvPr id="67" name="Rounded Rectangle 66"/>
          <p:cNvSpPr/>
          <p:nvPr/>
        </p:nvSpPr>
        <p:spPr>
          <a:xfrm>
            <a:off x="7003389"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Recommender Adapter</a:t>
            </a:r>
          </a:p>
        </p:txBody>
      </p:sp>
      <p:sp>
        <p:nvSpPr>
          <p:cNvPr id="68" name="Rounded Rectangle 67"/>
          <p:cNvSpPr/>
          <p:nvPr/>
        </p:nvSpPr>
        <p:spPr>
          <a:xfrm>
            <a:off x="12434925" y="73078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Reporting DB</a:t>
            </a:r>
          </a:p>
        </p:txBody>
      </p:sp>
      <p:sp>
        <p:nvSpPr>
          <p:cNvPr id="69" name="Rounded Rectangle 68"/>
          <p:cNvSpPr/>
          <p:nvPr/>
        </p:nvSpPr>
        <p:spPr>
          <a:xfrm>
            <a:off x="8056778"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Avail</a:t>
            </a:r>
          </a:p>
        </p:txBody>
      </p:sp>
      <p:sp>
        <p:nvSpPr>
          <p:cNvPr id="70" name="Rounded Rectangle 69"/>
          <p:cNvSpPr/>
          <p:nvPr/>
        </p:nvSpPr>
        <p:spPr>
          <a:xfrm>
            <a:off x="9101937"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Recommender</a:t>
            </a:r>
          </a:p>
        </p:txBody>
      </p:sp>
      <p:sp>
        <p:nvSpPr>
          <p:cNvPr id="71" name="Rounded Rectangle 70"/>
          <p:cNvSpPr/>
          <p:nvPr/>
        </p:nvSpPr>
        <p:spPr>
          <a:xfrm>
            <a:off x="5612587" y="73078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S&amp;A Hotels</a:t>
            </a:r>
          </a:p>
        </p:txBody>
      </p:sp>
      <p:sp>
        <p:nvSpPr>
          <p:cNvPr id="72" name="Rounded Rectangle 71"/>
          <p:cNvSpPr/>
          <p:nvPr/>
        </p:nvSpPr>
        <p:spPr>
          <a:xfrm>
            <a:off x="4633264"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73" name="Rounded Rectangle 72"/>
          <p:cNvSpPr/>
          <p:nvPr/>
        </p:nvSpPr>
        <p:spPr>
          <a:xfrm>
            <a:off x="10739628"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74" name="Rounded Rectangle 73"/>
          <p:cNvSpPr/>
          <p:nvPr/>
        </p:nvSpPr>
        <p:spPr>
          <a:xfrm>
            <a:off x="8780983"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Stratus </a:t>
            </a:r>
          </a:p>
        </p:txBody>
      </p:sp>
      <p:sp>
        <p:nvSpPr>
          <p:cNvPr id="75" name="Rounded Rectangle 74"/>
          <p:cNvSpPr/>
          <p:nvPr/>
        </p:nvSpPr>
        <p:spPr>
          <a:xfrm>
            <a:off x="230428"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Tilt</a:t>
            </a:r>
          </a:p>
        </p:txBody>
      </p:sp>
      <p:sp>
        <p:nvSpPr>
          <p:cNvPr id="76" name="Rounded Rectangle 75"/>
          <p:cNvSpPr/>
          <p:nvPr/>
        </p:nvSpPr>
        <p:spPr>
          <a:xfrm>
            <a:off x="12813487" y="90854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Totem/TOI</a:t>
            </a:r>
          </a:p>
        </p:txBody>
      </p:sp>
      <p:sp>
        <p:nvSpPr>
          <p:cNvPr id="77" name="Rounded Rectangle 76"/>
          <p:cNvSpPr/>
          <p:nvPr/>
        </p:nvSpPr>
        <p:spPr>
          <a:xfrm>
            <a:off x="6715353" y="73078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Trade Partner</a:t>
            </a:r>
          </a:p>
        </p:txBody>
      </p:sp>
      <p:sp>
        <p:nvSpPr>
          <p:cNvPr id="78" name="Rounded Rectangle 77"/>
          <p:cNvSpPr/>
          <p:nvPr/>
        </p:nvSpPr>
        <p:spPr>
          <a:xfrm>
            <a:off x="2065629" y="987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79" name="Rounded Rectangle 78"/>
          <p:cNvSpPr/>
          <p:nvPr/>
        </p:nvSpPr>
        <p:spPr>
          <a:xfrm>
            <a:off x="2403043" y="24688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80" name="Rounded Rectangle 79"/>
          <p:cNvSpPr/>
          <p:nvPr/>
        </p:nvSpPr>
        <p:spPr>
          <a:xfrm>
            <a:off x="7423099" y="24688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81" name="Rounded Rectangle 80"/>
          <p:cNvSpPr/>
          <p:nvPr/>
        </p:nvSpPr>
        <p:spPr>
          <a:xfrm>
            <a:off x="1678838" y="42958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82" name="Rounded Rectangle 81"/>
          <p:cNvSpPr/>
          <p:nvPr/>
        </p:nvSpPr>
        <p:spPr>
          <a:xfrm>
            <a:off x="7530084" y="162946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83" name="Rounded Rectangle 82"/>
          <p:cNvSpPr/>
          <p:nvPr/>
        </p:nvSpPr>
        <p:spPr>
          <a:xfrm>
            <a:off x="11480292"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Notification</a:t>
            </a:r>
          </a:p>
        </p:txBody>
      </p:sp>
      <p:sp>
        <p:nvSpPr>
          <p:cNvPr id="84" name="Rounded Rectangle 83"/>
          <p:cNvSpPr/>
          <p:nvPr/>
        </p:nvSpPr>
        <p:spPr>
          <a:xfrm>
            <a:off x="10344607"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SMS Message</a:t>
            </a:r>
          </a:p>
        </p:txBody>
      </p:sp>
      <p:sp>
        <p:nvSpPr>
          <p:cNvPr id="85" name="Rounded Rectangle 84"/>
          <p:cNvSpPr/>
          <p:nvPr/>
        </p:nvSpPr>
        <p:spPr>
          <a:xfrm>
            <a:off x="13916253"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Email</a:t>
            </a:r>
          </a:p>
        </p:txBody>
      </p:sp>
      <p:sp>
        <p:nvSpPr>
          <p:cNvPr id="86" name="Rounded Rectangle 85"/>
          <p:cNvSpPr/>
          <p:nvPr/>
        </p:nvSpPr>
        <p:spPr>
          <a:xfrm>
            <a:off x="1571853" y="562904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Sell Price</a:t>
            </a:r>
          </a:p>
        </p:txBody>
      </p:sp>
      <p:sp>
        <p:nvSpPr>
          <p:cNvPr id="87" name="Rounded Rectangle 86"/>
          <p:cNvSpPr/>
          <p:nvPr/>
        </p:nvSpPr>
        <p:spPr>
          <a:xfrm>
            <a:off x="8048548" y="90854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a:t>
            </a:r>
          </a:p>
        </p:txBody>
      </p:sp>
      <p:sp>
        <p:nvSpPr>
          <p:cNvPr id="88" name="Rounded Rectangle 87"/>
          <p:cNvSpPr/>
          <p:nvPr/>
        </p:nvSpPr>
        <p:spPr>
          <a:xfrm>
            <a:off x="1349654" y="70116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a:t>
            </a:r>
          </a:p>
        </p:txBody>
      </p:sp>
      <p:sp>
        <p:nvSpPr>
          <p:cNvPr id="89" name="Rounded Rectangle 88"/>
          <p:cNvSpPr/>
          <p:nvPr/>
        </p:nvSpPr>
        <p:spPr>
          <a:xfrm>
            <a:off x="7604150" y="43123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Transaction</a:t>
            </a:r>
          </a:p>
        </p:txBody>
      </p:sp>
      <p:sp>
        <p:nvSpPr>
          <p:cNvPr id="90" name="Rounded Rectangle 89"/>
          <p:cNvSpPr/>
          <p:nvPr/>
        </p:nvSpPr>
        <p:spPr>
          <a:xfrm>
            <a:off x="11175796" y="90854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Content</a:t>
            </a:r>
          </a:p>
        </p:txBody>
      </p:sp>
      <p:sp>
        <p:nvSpPr>
          <p:cNvPr id="91" name="Rounded Rectangle 90"/>
          <p:cNvSpPr/>
          <p:nvPr/>
        </p:nvSpPr>
        <p:spPr>
          <a:xfrm>
            <a:off x="12541910"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 Acount</a:t>
            </a:r>
          </a:p>
        </p:txBody>
      </p:sp>
      <p:sp>
        <p:nvSpPr>
          <p:cNvPr id="92" name="Rounded Rectangle 91"/>
          <p:cNvSpPr/>
          <p:nvPr/>
        </p:nvSpPr>
        <p:spPr>
          <a:xfrm>
            <a:off x="10344607"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Agency Account</a:t>
            </a:r>
          </a:p>
        </p:txBody>
      </p:sp>
      <p:sp>
        <p:nvSpPr>
          <p:cNvPr id="93" name="Rounded Rectangle 92"/>
          <p:cNvSpPr/>
          <p:nvPr/>
        </p:nvSpPr>
        <p:spPr>
          <a:xfrm>
            <a:off x="11447373" y="237012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 Account</a:t>
            </a:r>
          </a:p>
        </p:txBody>
      </p:sp>
      <p:sp>
        <p:nvSpPr>
          <p:cNvPr id="94" name="Rounded Rectangle 93"/>
          <p:cNvSpPr/>
          <p:nvPr/>
        </p:nvSpPr>
        <p:spPr>
          <a:xfrm>
            <a:off x="11356848" y="67153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a:t>
            </a:r>
          </a:p>
        </p:txBody>
      </p:sp>
      <p:sp>
        <p:nvSpPr>
          <p:cNvPr id="95" name="Rounded Rectangle 94"/>
          <p:cNvSpPr/>
          <p:nvPr/>
        </p:nvSpPr>
        <p:spPr>
          <a:xfrm>
            <a:off x="12731191"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Document</a:t>
            </a:r>
          </a:p>
        </p:txBody>
      </p:sp>
      <p:sp>
        <p:nvSpPr>
          <p:cNvPr id="96" name="Rounded Rectangle 95"/>
          <p:cNvSpPr/>
          <p:nvPr/>
        </p:nvSpPr>
        <p:spPr>
          <a:xfrm>
            <a:off x="5357469"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97" name="Rounded Rectangle 96"/>
          <p:cNvSpPr/>
          <p:nvPr/>
        </p:nvSpPr>
        <p:spPr>
          <a:xfrm>
            <a:off x="7316114"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Sell Price</a:t>
            </a:r>
          </a:p>
        </p:txBody>
      </p:sp>
      <p:sp>
        <p:nvSpPr>
          <p:cNvPr id="98" name="Rounded Rectangle 97"/>
          <p:cNvSpPr/>
          <p:nvPr/>
        </p:nvSpPr>
        <p:spPr>
          <a:xfrm>
            <a:off x="8295436"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99" name="Rounded Rectangle 98"/>
          <p:cNvSpPr/>
          <p:nvPr/>
        </p:nvSpPr>
        <p:spPr>
          <a:xfrm>
            <a:off x="8295436" y="6073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Catalog</a:t>
            </a:r>
          </a:p>
        </p:txBody>
      </p:sp>
      <p:sp>
        <p:nvSpPr>
          <p:cNvPr id="100" name="Rounded Rectangle 99"/>
          <p:cNvSpPr/>
          <p:nvPr/>
        </p:nvSpPr>
        <p:spPr>
          <a:xfrm>
            <a:off x="3588105" y="90854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Dinner</a:t>
            </a:r>
          </a:p>
        </p:txBody>
      </p:sp>
      <p:sp>
        <p:nvSpPr>
          <p:cNvPr id="101" name="Rounded Rectangle 100"/>
          <p:cNvSpPr/>
          <p:nvPr/>
        </p:nvSpPr>
        <p:spPr>
          <a:xfrm>
            <a:off x="5818327" y="90854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Car</a:t>
            </a:r>
          </a:p>
        </p:txBody>
      </p:sp>
      <p:sp>
        <p:nvSpPr>
          <p:cNvPr id="102" name="Rounded Rectangle 101"/>
          <p:cNvSpPr/>
          <p:nvPr/>
        </p:nvSpPr>
        <p:spPr>
          <a:xfrm>
            <a:off x="6929323" y="90854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Transfer</a:t>
            </a:r>
          </a:p>
        </p:txBody>
      </p:sp>
      <p:sp>
        <p:nvSpPr>
          <p:cNvPr id="103" name="Rounded Rectangle 102"/>
          <p:cNvSpPr/>
          <p:nvPr/>
        </p:nvSpPr>
        <p:spPr>
          <a:xfrm>
            <a:off x="4641494" y="90854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Scheduled Air</a:t>
            </a:r>
          </a:p>
        </p:txBody>
      </p:sp>
      <p:sp>
        <p:nvSpPr>
          <p:cNvPr id="104" name="Rounded Rectangle 103"/>
          <p:cNvSpPr/>
          <p:nvPr/>
        </p:nvSpPr>
        <p:spPr>
          <a:xfrm>
            <a:off x="1423720" y="90854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Ticket</a:t>
            </a:r>
          </a:p>
        </p:txBody>
      </p:sp>
      <p:sp>
        <p:nvSpPr>
          <p:cNvPr id="105" name="Rounded Rectangle 104"/>
          <p:cNvSpPr/>
          <p:nvPr/>
        </p:nvSpPr>
        <p:spPr>
          <a:xfrm>
            <a:off x="7587691"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106" name="Rounded Rectangle 105"/>
          <p:cNvSpPr/>
          <p:nvPr/>
        </p:nvSpPr>
        <p:spPr>
          <a:xfrm>
            <a:off x="2460650" y="70116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Package</a:t>
            </a:r>
          </a:p>
        </p:txBody>
      </p:sp>
      <p:sp>
        <p:nvSpPr>
          <p:cNvPr id="107" name="Rounded Rectangle 106"/>
          <p:cNvSpPr/>
          <p:nvPr/>
        </p:nvSpPr>
        <p:spPr>
          <a:xfrm>
            <a:off x="5357469" y="6073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Buy Price</a:t>
            </a:r>
          </a:p>
        </p:txBody>
      </p:sp>
      <p:sp>
        <p:nvSpPr>
          <p:cNvPr id="108" name="Rounded Rectangle 107"/>
          <p:cNvSpPr/>
          <p:nvPr/>
        </p:nvSpPr>
        <p:spPr>
          <a:xfrm>
            <a:off x="6336792" y="6073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a:t>
            </a:r>
          </a:p>
        </p:txBody>
      </p:sp>
      <p:sp>
        <p:nvSpPr>
          <p:cNvPr id="109" name="Rounded Rectangle 108"/>
          <p:cNvSpPr/>
          <p:nvPr/>
        </p:nvSpPr>
        <p:spPr>
          <a:xfrm>
            <a:off x="6336792"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Commission</a:t>
            </a:r>
          </a:p>
        </p:txBody>
      </p:sp>
      <p:sp>
        <p:nvSpPr>
          <p:cNvPr id="110" name="Rounded Rectangle 109"/>
          <p:cNvSpPr/>
          <p:nvPr/>
        </p:nvSpPr>
        <p:spPr>
          <a:xfrm>
            <a:off x="7316114" y="60734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SBC CA</a:t>
            </a:r>
          </a:p>
        </p:txBody>
      </p:sp>
      <p:sp>
        <p:nvSpPr>
          <p:cNvPr id="3" name="Rounded Rectangle 2"/>
          <p:cNvSpPr/>
          <p:nvPr/>
        </p:nvSpPr>
        <p:spPr>
          <a:xfrm>
            <a:off x="1711756"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SBC</a:t>
            </a:r>
          </a:p>
        </p:txBody>
      </p:sp>
      <p:sp>
        <p:nvSpPr>
          <p:cNvPr id="4" name="Rounded Rectangle 3"/>
          <p:cNvSpPr/>
          <p:nvPr/>
        </p:nvSpPr>
        <p:spPr>
          <a:xfrm>
            <a:off x="1711756"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5" name="Rounded Rectangle 4"/>
          <p:cNvSpPr/>
          <p:nvPr/>
        </p:nvSpPr>
        <p:spPr>
          <a:xfrm>
            <a:off x="4081881"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XML over MQ</a:t>
            </a:r>
          </a:p>
        </p:txBody>
      </p:sp>
      <p:sp>
        <p:nvSpPr>
          <p:cNvPr id="6" name="Rounded Rectangle 5"/>
          <p:cNvSpPr/>
          <p:nvPr/>
        </p:nvSpPr>
        <p:spPr>
          <a:xfrm>
            <a:off x="3258921"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7" name="Rounded Rectangle 6"/>
          <p:cNvSpPr/>
          <p:nvPr/>
        </p:nvSpPr>
        <p:spPr>
          <a:xfrm>
            <a:off x="6056985"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PEPCOM CA</a:t>
            </a:r>
          </a:p>
        </p:txBody>
      </p:sp>
      <p:sp>
        <p:nvSpPr>
          <p:cNvPr id="3" name="Rounded Rectangle 2"/>
          <p:cNvSpPr/>
          <p:nvPr/>
        </p:nvSpPr>
        <p:spPr>
          <a:xfrm>
            <a:off x="5036515"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4" name="Rounded Rectangle 3"/>
          <p:cNvSpPr/>
          <p:nvPr/>
        </p:nvSpPr>
        <p:spPr>
          <a:xfrm>
            <a:off x="1876348"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5" name="Rounded Rectangle 4"/>
          <p:cNvSpPr/>
          <p:nvPr/>
        </p:nvSpPr>
        <p:spPr>
          <a:xfrm>
            <a:off x="3555187"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
        <p:nvSpPr>
          <p:cNvPr id="6" name="Rounded Rectangle 5"/>
          <p:cNvSpPr/>
          <p:nvPr/>
        </p:nvSpPr>
        <p:spPr>
          <a:xfrm>
            <a:off x="6715353"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SWID</a:t>
            </a:r>
          </a:p>
        </p:txBody>
      </p:sp>
      <p:sp>
        <p:nvSpPr>
          <p:cNvPr id="7" name="Rounded Rectangle 6"/>
          <p:cNvSpPr/>
          <p:nvPr/>
        </p:nvSpPr>
        <p:spPr>
          <a:xfrm>
            <a:off x="1876348"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PVS </a:t>
            </a:r>
          </a:p>
        </p:txBody>
      </p:sp>
      <p:sp>
        <p:nvSpPr>
          <p:cNvPr id="8" name="Rounded Rectangle 7"/>
          <p:cNvSpPr/>
          <p:nvPr/>
        </p:nvSpPr>
        <p:spPr>
          <a:xfrm>
            <a:off x="6715353"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9" name="Rounded Rectangle 8"/>
          <p:cNvSpPr/>
          <p:nvPr/>
        </p:nvSpPr>
        <p:spPr>
          <a:xfrm>
            <a:off x="4937760"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Exploded Reservation Lifecycle</a:t>
            </a:r>
          </a:p>
        </p:txBody>
      </p:sp>
      <p:sp>
        <p:nvSpPr>
          <p:cNvPr id="3" name="Rounded Rectangle 2"/>
          <p:cNvSpPr/>
          <p:nvPr/>
        </p:nvSpPr>
        <p:spPr>
          <a:xfrm>
            <a:off x="3357676" y="40078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Profile</a:t>
            </a:r>
          </a:p>
        </p:txBody>
      </p:sp>
      <p:sp>
        <p:nvSpPr>
          <p:cNvPr id="4" name="Rounded Rectangle 3"/>
          <p:cNvSpPr/>
          <p:nvPr/>
        </p:nvSpPr>
        <p:spPr>
          <a:xfrm>
            <a:off x="7801660" y="51270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Travel Options</a:t>
            </a:r>
          </a:p>
        </p:txBody>
      </p:sp>
      <p:sp>
        <p:nvSpPr>
          <p:cNvPr id="5" name="Rounded Rectangle 4"/>
          <p:cNvSpPr/>
          <p:nvPr/>
        </p:nvSpPr>
        <p:spPr>
          <a:xfrm>
            <a:off x="12936931" y="51270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 Recommendations</a:t>
            </a:r>
          </a:p>
        </p:txBody>
      </p:sp>
      <p:sp>
        <p:nvSpPr>
          <p:cNvPr id="6" name="Rounded Rectangle 5"/>
          <p:cNvSpPr/>
          <p:nvPr/>
        </p:nvSpPr>
        <p:spPr>
          <a:xfrm>
            <a:off x="13726972" y="35634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Options</a:t>
            </a:r>
          </a:p>
        </p:txBody>
      </p:sp>
      <p:sp>
        <p:nvSpPr>
          <p:cNvPr id="7" name="Rounded Rectangle 6"/>
          <p:cNvSpPr/>
          <p:nvPr/>
        </p:nvSpPr>
        <p:spPr>
          <a:xfrm>
            <a:off x="3596335" y="86904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Agent</a:t>
            </a:r>
          </a:p>
        </p:txBody>
      </p:sp>
      <p:sp>
        <p:nvSpPr>
          <p:cNvPr id="8" name="Rounded Rectangle 7"/>
          <p:cNvSpPr/>
          <p:nvPr/>
        </p:nvSpPr>
        <p:spPr>
          <a:xfrm>
            <a:off x="2090318"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a:t>
            </a:r>
          </a:p>
        </p:txBody>
      </p:sp>
      <p:sp>
        <p:nvSpPr>
          <p:cNvPr id="9" name="Rounded Rectangle 8"/>
          <p:cNvSpPr/>
          <p:nvPr/>
        </p:nvSpPr>
        <p:spPr>
          <a:xfrm>
            <a:off x="4847234" y="86904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a:t>
            </a:r>
          </a:p>
        </p:txBody>
      </p:sp>
      <p:sp>
        <p:nvSpPr>
          <p:cNvPr id="10" name="Rounded Rectangle 9"/>
          <p:cNvSpPr/>
          <p:nvPr/>
        </p:nvSpPr>
        <p:spPr>
          <a:xfrm>
            <a:off x="4147718" y="31683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 Profile</a:t>
            </a:r>
          </a:p>
        </p:txBody>
      </p:sp>
      <p:sp>
        <p:nvSpPr>
          <p:cNvPr id="11" name="Rounded Rectangle 10"/>
          <p:cNvSpPr/>
          <p:nvPr/>
        </p:nvSpPr>
        <p:spPr>
          <a:xfrm>
            <a:off x="5332780" y="31683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Agent Profile</a:t>
            </a:r>
          </a:p>
        </p:txBody>
      </p:sp>
      <p:sp>
        <p:nvSpPr>
          <p:cNvPr id="12" name="Rounded Rectangle 11"/>
          <p:cNvSpPr/>
          <p:nvPr/>
        </p:nvSpPr>
        <p:spPr>
          <a:xfrm>
            <a:off x="2962656" y="31683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Profile</a:t>
            </a:r>
          </a:p>
        </p:txBody>
      </p:sp>
      <p:sp>
        <p:nvSpPr>
          <p:cNvPr id="13" name="Rounded Rectangle 12"/>
          <p:cNvSpPr/>
          <p:nvPr/>
        </p:nvSpPr>
        <p:spPr>
          <a:xfrm>
            <a:off x="14920264" y="435345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14" name="Rounded Rectangle 13"/>
          <p:cNvSpPr/>
          <p:nvPr/>
        </p:nvSpPr>
        <p:spPr>
          <a:xfrm>
            <a:off x="17874691" y="87892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Price Dimesions</a:t>
            </a:r>
          </a:p>
        </p:txBody>
      </p:sp>
      <p:sp>
        <p:nvSpPr>
          <p:cNvPr id="15" name="Rounded Rectangle 14"/>
          <p:cNvSpPr/>
          <p:nvPr/>
        </p:nvSpPr>
        <p:spPr>
          <a:xfrm>
            <a:off x="16788384" y="87892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Price Rule</a:t>
            </a:r>
          </a:p>
        </p:txBody>
      </p:sp>
      <p:sp>
        <p:nvSpPr>
          <p:cNvPr id="16" name="Rounded Rectangle 15"/>
          <p:cNvSpPr/>
          <p:nvPr/>
        </p:nvSpPr>
        <p:spPr>
          <a:xfrm>
            <a:off x="17282160" y="93899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Contract Price Rule</a:t>
            </a:r>
          </a:p>
        </p:txBody>
      </p:sp>
      <p:sp>
        <p:nvSpPr>
          <p:cNvPr id="17" name="Rounded Rectangle 16"/>
          <p:cNvSpPr/>
          <p:nvPr/>
        </p:nvSpPr>
        <p:spPr>
          <a:xfrm>
            <a:off x="16097097" y="93899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Contract Rule</a:t>
            </a:r>
          </a:p>
        </p:txBody>
      </p:sp>
      <p:sp>
        <p:nvSpPr>
          <p:cNvPr id="18" name="Rounded Rectangle 17"/>
          <p:cNvSpPr/>
          <p:nvPr/>
        </p:nvSpPr>
        <p:spPr>
          <a:xfrm>
            <a:off x="14311274" y="87316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Wholesaler Block Inventory</a:t>
            </a:r>
          </a:p>
        </p:txBody>
      </p:sp>
      <p:sp>
        <p:nvSpPr>
          <p:cNvPr id="19" name="Rounded Rectangle 18"/>
          <p:cNvSpPr/>
          <p:nvPr/>
        </p:nvSpPr>
        <p:spPr>
          <a:xfrm>
            <a:off x="2518257" y="869045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a:t>
            </a:r>
          </a:p>
        </p:txBody>
      </p:sp>
      <p:sp>
        <p:nvSpPr>
          <p:cNvPr id="20" name="Rounded Rectangle 19"/>
          <p:cNvSpPr/>
          <p:nvPr/>
        </p:nvSpPr>
        <p:spPr>
          <a:xfrm>
            <a:off x="2518257" y="77522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21" name="Rounded Rectangle 20"/>
          <p:cNvSpPr/>
          <p:nvPr/>
        </p:nvSpPr>
        <p:spPr>
          <a:xfrm>
            <a:off x="14813280" y="35634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Package</a:t>
            </a:r>
          </a:p>
        </p:txBody>
      </p:sp>
      <p:sp>
        <p:nvSpPr>
          <p:cNvPr id="22" name="Rounded Rectangle 21"/>
          <p:cNvSpPr/>
          <p:nvPr/>
        </p:nvSpPr>
        <p:spPr>
          <a:xfrm>
            <a:off x="19356019" y="87892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a:t>
            </a:r>
          </a:p>
        </p:txBody>
      </p:sp>
      <p:sp>
        <p:nvSpPr>
          <p:cNvPr id="23" name="Rounded Rectangle 22"/>
          <p:cNvSpPr/>
          <p:nvPr/>
        </p:nvSpPr>
        <p:spPr>
          <a:xfrm>
            <a:off x="24491289" y="965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Purchase Order</a:t>
            </a:r>
          </a:p>
        </p:txBody>
      </p:sp>
      <p:sp>
        <p:nvSpPr>
          <p:cNvPr id="24" name="Rounded Rectangle 23"/>
          <p:cNvSpPr/>
          <p:nvPr/>
        </p:nvSpPr>
        <p:spPr>
          <a:xfrm>
            <a:off x="26071372" y="581832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25" name="Rounded Rectangle 24"/>
          <p:cNvSpPr/>
          <p:nvPr/>
        </p:nvSpPr>
        <p:spPr>
          <a:xfrm>
            <a:off x="20541081" y="87892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a:t>
            </a:r>
          </a:p>
        </p:txBody>
      </p:sp>
      <p:sp>
        <p:nvSpPr>
          <p:cNvPr id="26" name="Rounded Rectangle 25"/>
          <p:cNvSpPr/>
          <p:nvPr/>
        </p:nvSpPr>
        <p:spPr>
          <a:xfrm>
            <a:off x="2090318" y="40078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Eligibility</a:t>
            </a:r>
          </a:p>
        </p:txBody>
      </p:sp>
      <p:sp>
        <p:nvSpPr>
          <p:cNvPr id="27" name="Rounded Rectangle 26"/>
          <p:cNvSpPr/>
          <p:nvPr/>
        </p:nvSpPr>
        <p:spPr>
          <a:xfrm>
            <a:off x="19553529" y="51352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 Offer</a:t>
            </a:r>
          </a:p>
        </p:txBody>
      </p:sp>
      <p:sp>
        <p:nvSpPr>
          <p:cNvPr id="28" name="Rounded Rectangle 27"/>
          <p:cNvSpPr/>
          <p:nvPr/>
        </p:nvSpPr>
        <p:spPr>
          <a:xfrm>
            <a:off x="2979115" y="51023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Party</a:t>
            </a:r>
          </a:p>
        </p:txBody>
      </p:sp>
      <p:sp>
        <p:nvSpPr>
          <p:cNvPr id="29" name="Rounded Rectangle 28"/>
          <p:cNvSpPr/>
          <p:nvPr/>
        </p:nvSpPr>
        <p:spPr>
          <a:xfrm>
            <a:off x="617220" y="51270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Reservation</a:t>
            </a:r>
          </a:p>
        </p:txBody>
      </p:sp>
      <p:sp>
        <p:nvSpPr>
          <p:cNvPr id="30" name="Rounded Rectangle 29"/>
          <p:cNvSpPr/>
          <p:nvPr/>
        </p:nvSpPr>
        <p:spPr>
          <a:xfrm>
            <a:off x="11653113" y="70198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31" name="Rounded Rectangle 30"/>
          <p:cNvSpPr/>
          <p:nvPr/>
        </p:nvSpPr>
        <p:spPr>
          <a:xfrm>
            <a:off x="17578425" y="3044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Inventory</a:t>
            </a:r>
          </a:p>
        </p:txBody>
      </p:sp>
      <p:sp>
        <p:nvSpPr>
          <p:cNvPr id="32" name="Rounded Rectangle 31"/>
          <p:cNvSpPr/>
          <p:nvPr/>
        </p:nvSpPr>
        <p:spPr>
          <a:xfrm>
            <a:off x="17578425" y="27733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Manage Reservation</a:t>
            </a:r>
          </a:p>
        </p:txBody>
      </p:sp>
      <p:sp>
        <p:nvSpPr>
          <p:cNvPr id="33" name="Rounded Rectangle 32"/>
          <p:cNvSpPr/>
          <p:nvPr/>
        </p:nvSpPr>
        <p:spPr>
          <a:xfrm>
            <a:off x="31404153" y="51352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Create Reservation</a:t>
            </a:r>
          </a:p>
        </p:txBody>
      </p:sp>
      <p:sp>
        <p:nvSpPr>
          <p:cNvPr id="34" name="Rounded Rectangle 33"/>
          <p:cNvSpPr/>
          <p:nvPr/>
        </p:nvSpPr>
        <p:spPr>
          <a:xfrm>
            <a:off x="26071372" y="64684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35" name="Rounded Rectangle 34"/>
          <p:cNvSpPr/>
          <p:nvPr/>
        </p:nvSpPr>
        <p:spPr>
          <a:xfrm>
            <a:off x="15405811" y="87892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Combinability Rule</a:t>
            </a:r>
          </a:p>
        </p:txBody>
      </p:sp>
      <p:sp>
        <p:nvSpPr>
          <p:cNvPr id="36" name="Rounded Rectangle 35"/>
          <p:cNvSpPr/>
          <p:nvPr/>
        </p:nvSpPr>
        <p:spPr>
          <a:xfrm>
            <a:off x="29824070" y="51352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Reservation</a:t>
            </a:r>
          </a:p>
        </p:txBody>
      </p:sp>
      <p:sp>
        <p:nvSpPr>
          <p:cNvPr id="37" name="Rounded Rectangle 36"/>
          <p:cNvSpPr/>
          <p:nvPr/>
        </p:nvSpPr>
        <p:spPr>
          <a:xfrm>
            <a:off x="29527804" y="60816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Distribute Reservation</a:t>
            </a:r>
          </a:p>
        </p:txBody>
      </p:sp>
      <p:sp>
        <p:nvSpPr>
          <p:cNvPr id="38" name="Rounded Rectangle 37"/>
          <p:cNvSpPr/>
          <p:nvPr/>
        </p:nvSpPr>
        <p:spPr>
          <a:xfrm>
            <a:off x="25684581" y="965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PO for Supplier Account</a:t>
            </a:r>
          </a:p>
        </p:txBody>
      </p:sp>
      <p:sp>
        <p:nvSpPr>
          <p:cNvPr id="39" name="Rounded Rectangle 38"/>
          <p:cNvSpPr/>
          <p:nvPr/>
        </p:nvSpPr>
        <p:spPr>
          <a:xfrm>
            <a:off x="27165909" y="965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Fulfills PO</a:t>
            </a:r>
          </a:p>
        </p:txBody>
      </p:sp>
      <p:sp>
        <p:nvSpPr>
          <p:cNvPr id="40" name="Rounded Rectangle 39"/>
          <p:cNvSpPr/>
          <p:nvPr/>
        </p:nvSpPr>
        <p:spPr>
          <a:xfrm>
            <a:off x="28449727" y="965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Supplier Invoices us for PO </a:t>
            </a:r>
          </a:p>
        </p:txBody>
      </p:sp>
      <p:sp>
        <p:nvSpPr>
          <p:cNvPr id="41" name="Rounded Rectangle 40"/>
          <p:cNvSpPr/>
          <p:nvPr/>
        </p:nvSpPr>
        <p:spPr>
          <a:xfrm>
            <a:off x="29634789" y="965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Supplier PO </a:t>
            </a:r>
          </a:p>
        </p:txBody>
      </p:sp>
      <p:sp>
        <p:nvSpPr>
          <p:cNvPr id="42" name="Rounded Rectangle 41"/>
          <p:cNvSpPr/>
          <p:nvPr/>
        </p:nvSpPr>
        <p:spPr>
          <a:xfrm>
            <a:off x="26466393"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Payment</a:t>
            </a:r>
          </a:p>
        </p:txBody>
      </p:sp>
      <p:sp>
        <p:nvSpPr>
          <p:cNvPr id="43" name="Rounded Rectangle 42"/>
          <p:cNvSpPr/>
          <p:nvPr/>
        </p:nvSpPr>
        <p:spPr>
          <a:xfrm>
            <a:off x="27848966"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Payments</a:t>
            </a:r>
          </a:p>
        </p:txBody>
      </p:sp>
      <p:sp>
        <p:nvSpPr>
          <p:cNvPr id="44" name="Rounded Rectangle 43"/>
          <p:cNvSpPr/>
          <p:nvPr/>
        </p:nvSpPr>
        <p:spPr>
          <a:xfrm>
            <a:off x="29231539" y="37526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Payments</a:t>
            </a:r>
          </a:p>
        </p:txBody>
      </p:sp>
      <p:sp>
        <p:nvSpPr>
          <p:cNvPr id="45" name="Rounded Rectangle 44"/>
          <p:cNvSpPr/>
          <p:nvPr/>
        </p:nvSpPr>
        <p:spPr>
          <a:xfrm>
            <a:off x="26466393" y="26252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Collect Travel Party Information</a:t>
            </a:r>
          </a:p>
        </p:txBody>
      </p:sp>
      <p:sp>
        <p:nvSpPr>
          <p:cNvPr id="46" name="Rounded Rectangle 45"/>
          <p:cNvSpPr/>
          <p:nvPr/>
        </p:nvSpPr>
        <p:spPr>
          <a:xfrm>
            <a:off x="28252216" y="81390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Documentation</a:t>
            </a:r>
          </a:p>
        </p:txBody>
      </p:sp>
      <p:sp>
        <p:nvSpPr>
          <p:cNvPr id="47" name="Rounded Rectangle 46"/>
          <p:cNvSpPr/>
          <p:nvPr/>
        </p:nvSpPr>
        <p:spPr>
          <a:xfrm>
            <a:off x="29725315" y="81390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Deliver Documentation</a:t>
            </a:r>
          </a:p>
        </p:txBody>
      </p:sp>
      <p:sp>
        <p:nvSpPr>
          <p:cNvPr id="48" name="Rounded Rectangle 47"/>
          <p:cNvSpPr/>
          <p:nvPr/>
        </p:nvSpPr>
        <p:spPr>
          <a:xfrm>
            <a:off x="11653113" y="76123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 Calendar</a:t>
            </a:r>
          </a:p>
        </p:txBody>
      </p:sp>
      <p:sp>
        <p:nvSpPr>
          <p:cNvPr id="49" name="Rounded Rectangle 48"/>
          <p:cNvSpPr/>
          <p:nvPr/>
        </p:nvSpPr>
        <p:spPr>
          <a:xfrm>
            <a:off x="25684581" y="44522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Payment Credential</a:t>
            </a:r>
          </a:p>
        </p:txBody>
      </p:sp>
      <p:sp>
        <p:nvSpPr>
          <p:cNvPr id="50" name="Rounded Rectangle 49"/>
          <p:cNvSpPr/>
          <p:nvPr/>
        </p:nvSpPr>
        <p:spPr>
          <a:xfrm>
            <a:off x="26466393" y="198333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Party</a:t>
            </a:r>
          </a:p>
        </p:txBody>
      </p:sp>
      <p:sp>
        <p:nvSpPr>
          <p:cNvPr id="51" name="Rounded Rectangle 50"/>
          <p:cNvSpPr/>
          <p:nvPr/>
        </p:nvSpPr>
        <p:spPr>
          <a:xfrm>
            <a:off x="31099658" y="60816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Reservation</a:t>
            </a:r>
          </a:p>
        </p:txBody>
      </p:sp>
      <p:sp>
        <p:nvSpPr>
          <p:cNvPr id="52" name="Rounded Rectangle 51"/>
          <p:cNvSpPr/>
          <p:nvPr/>
        </p:nvSpPr>
        <p:spPr>
          <a:xfrm>
            <a:off x="2518257" y="69128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Profile</a:t>
            </a:r>
          </a:p>
        </p:txBody>
      </p:sp>
      <p:sp>
        <p:nvSpPr>
          <p:cNvPr id="53" name="Rounded Rectangle 52"/>
          <p:cNvSpPr/>
          <p:nvPr/>
        </p:nvSpPr>
        <p:spPr>
          <a:xfrm>
            <a:off x="31305398" y="42464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Folio</a:t>
            </a:r>
          </a:p>
        </p:txBody>
      </p:sp>
      <p:sp>
        <p:nvSpPr>
          <p:cNvPr id="54" name="Rounded Rectangle 53"/>
          <p:cNvSpPr/>
          <p:nvPr/>
        </p:nvSpPr>
        <p:spPr>
          <a:xfrm>
            <a:off x="11653113" y="813907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Calendar</a:t>
            </a:r>
          </a:p>
        </p:txBody>
      </p:sp>
      <p:sp>
        <p:nvSpPr>
          <p:cNvPr id="55" name="Rounded Rectangle 54"/>
          <p:cNvSpPr/>
          <p:nvPr/>
        </p:nvSpPr>
        <p:spPr>
          <a:xfrm>
            <a:off x="15899587" y="356341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Sell Price</a:t>
            </a:r>
          </a:p>
        </p:txBody>
      </p:sp>
      <p:sp>
        <p:nvSpPr>
          <p:cNvPr id="56" name="Rounded Rectangle 55"/>
          <p:cNvSpPr/>
          <p:nvPr/>
        </p:nvSpPr>
        <p:spPr>
          <a:xfrm>
            <a:off x="27272894" y="513527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Reservation</a:t>
            </a:r>
          </a:p>
        </p:txBody>
      </p:sp>
      <p:sp>
        <p:nvSpPr>
          <p:cNvPr id="57" name="Rounded Rectangle 56"/>
          <p:cNvSpPr/>
          <p:nvPr/>
        </p:nvSpPr>
        <p:spPr>
          <a:xfrm>
            <a:off x="5431536" y="50858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or Identify Reservation</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Accovia Logitours CA</a:t>
            </a:r>
          </a:p>
        </p:txBody>
      </p:sp>
      <p:sp>
        <p:nvSpPr>
          <p:cNvPr id="3" name="Rounded Rectangle 2"/>
          <p:cNvSpPr/>
          <p:nvPr/>
        </p:nvSpPr>
        <p:spPr>
          <a:xfrm>
            <a:off x="4312310" y="26417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Accovia / Logitours</a:t>
            </a:r>
          </a:p>
        </p:txBody>
      </p:sp>
      <p:sp>
        <p:nvSpPr>
          <p:cNvPr id="4" name="Rounded Rectangle 3"/>
          <p:cNvSpPr/>
          <p:nvPr/>
        </p:nvSpPr>
        <p:spPr>
          <a:xfrm>
            <a:off x="2468880" y="264170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5" name="Rounded Rectangle 4"/>
          <p:cNvSpPr/>
          <p:nvPr/>
        </p:nvSpPr>
        <p:spPr>
          <a:xfrm>
            <a:off x="4312310" y="34564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Jawa</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CodeGen Solution - General</a:t>
            </a:r>
          </a:p>
        </p:txBody>
      </p:sp>
      <p:sp>
        <p:nvSpPr>
          <p:cNvPr id="3" name="Rounded Rectangle 2"/>
          <p:cNvSpPr/>
          <p:nvPr/>
        </p:nvSpPr>
        <p:spPr>
          <a:xfrm>
            <a:off x="197510"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User Interface</a:t>
            </a:r>
          </a:p>
        </p:txBody>
      </p:sp>
      <p:sp>
        <p:nvSpPr>
          <p:cNvPr id="4" name="Rounded Rectangle 3"/>
          <p:cNvSpPr/>
          <p:nvPr/>
        </p:nvSpPr>
        <p:spPr>
          <a:xfrm>
            <a:off x="9085478"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5" name="Rounded Rectangle 4"/>
          <p:cNvSpPr/>
          <p:nvPr/>
        </p:nvSpPr>
        <p:spPr>
          <a:xfrm>
            <a:off x="9085478" y="51599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a:t>
            </a:r>
          </a:p>
        </p:txBody>
      </p:sp>
      <p:sp>
        <p:nvSpPr>
          <p:cNvPr id="6" name="Rounded Rectangle 5"/>
          <p:cNvSpPr/>
          <p:nvPr/>
        </p:nvSpPr>
        <p:spPr>
          <a:xfrm>
            <a:off x="9085478" y="690463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a:t>
            </a:r>
          </a:p>
        </p:txBody>
      </p:sp>
      <p:sp>
        <p:nvSpPr>
          <p:cNvPr id="7" name="Rounded Rectangle 6"/>
          <p:cNvSpPr/>
          <p:nvPr/>
        </p:nvSpPr>
        <p:spPr>
          <a:xfrm>
            <a:off x="2666390" y="84929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Reporting and Analytics</a:t>
            </a:r>
          </a:p>
        </p:txBody>
      </p:sp>
      <p:sp>
        <p:nvSpPr>
          <p:cNvPr id="8" name="Rounded Rectangle 7"/>
          <p:cNvSpPr/>
          <p:nvPr/>
        </p:nvSpPr>
        <p:spPr>
          <a:xfrm>
            <a:off x="304495" y="84929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Shops</a:t>
            </a:r>
          </a:p>
        </p:txBody>
      </p:sp>
      <p:sp>
        <p:nvSpPr>
          <p:cNvPr id="9" name="Rounded Rectangle 8"/>
          <p:cNvSpPr/>
          <p:nvPr/>
        </p:nvSpPr>
        <p:spPr>
          <a:xfrm>
            <a:off x="296265"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and Pricing</a:t>
            </a:r>
          </a:p>
        </p:txBody>
      </p:sp>
      <p:sp>
        <p:nvSpPr>
          <p:cNvPr id="10" name="Rounded Rectangle 9"/>
          <p:cNvSpPr/>
          <p:nvPr/>
        </p:nvSpPr>
        <p:spPr>
          <a:xfrm>
            <a:off x="197510" y="227136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Interaction Layer</a:t>
            </a:r>
          </a:p>
        </p:txBody>
      </p:sp>
      <p:sp>
        <p:nvSpPr>
          <p:cNvPr id="11" name="Rounded Rectangle 10"/>
          <p:cNvSpPr/>
          <p:nvPr/>
        </p:nvSpPr>
        <p:spPr>
          <a:xfrm>
            <a:off x="2666390"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Bridge</a:t>
            </a:r>
          </a:p>
        </p:txBody>
      </p:sp>
      <p:sp>
        <p:nvSpPr>
          <p:cNvPr id="12" name="Rounded Rectangle 11"/>
          <p:cNvSpPr/>
          <p:nvPr/>
        </p:nvSpPr>
        <p:spPr>
          <a:xfrm>
            <a:off x="5332780"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 Bridge</a:t>
            </a:r>
          </a:p>
        </p:txBody>
      </p:sp>
      <p:sp>
        <p:nvSpPr>
          <p:cNvPr id="13" name="Rounded Rectangle 12"/>
          <p:cNvSpPr/>
          <p:nvPr/>
        </p:nvSpPr>
        <p:spPr>
          <a:xfrm>
            <a:off x="5135270" y="690463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Analytics Bridge</a:t>
            </a:r>
          </a:p>
        </p:txBody>
      </p:sp>
      <p:sp>
        <p:nvSpPr>
          <p:cNvPr id="14" name="Rounded Rectangle 13"/>
          <p:cNvSpPr/>
          <p:nvPr/>
        </p:nvSpPr>
        <p:spPr>
          <a:xfrm>
            <a:off x="7793431"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Bridge</a:t>
            </a:r>
          </a:p>
        </p:txBody>
      </p:sp>
      <p:sp>
        <p:nvSpPr>
          <p:cNvPr id="15" name="Rounded Rectangle 14"/>
          <p:cNvSpPr/>
          <p:nvPr/>
        </p:nvSpPr>
        <p:spPr>
          <a:xfrm>
            <a:off x="7801660" y="53080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 Bridge</a:t>
            </a:r>
          </a:p>
        </p:txBody>
      </p:sp>
      <p:sp>
        <p:nvSpPr>
          <p:cNvPr id="16" name="Rounded Rectangle 15"/>
          <p:cNvSpPr/>
          <p:nvPr/>
        </p:nvSpPr>
        <p:spPr>
          <a:xfrm>
            <a:off x="7801660" y="690463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Order Bridge</a:t>
            </a:r>
          </a:p>
        </p:txBody>
      </p:sp>
      <p:sp>
        <p:nvSpPr>
          <p:cNvPr id="17" name="Rounded Rectangle 16"/>
          <p:cNvSpPr/>
          <p:nvPr/>
        </p:nvSpPr>
        <p:spPr>
          <a:xfrm>
            <a:off x="304495" y="69128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Contact</a:t>
            </a:r>
          </a:p>
        </p:txBody>
      </p:sp>
      <p:sp>
        <p:nvSpPr>
          <p:cNvPr id="18" name="Rounded Rectangle 17"/>
          <p:cNvSpPr/>
          <p:nvPr/>
        </p:nvSpPr>
        <p:spPr>
          <a:xfrm>
            <a:off x="2666390" y="69128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&amp; Contract Bridge</a:t>
            </a:r>
          </a:p>
        </p:txBody>
      </p:sp>
      <p:sp>
        <p:nvSpPr>
          <p:cNvPr id="19" name="Rounded Rectangle 18"/>
          <p:cNvSpPr/>
          <p:nvPr/>
        </p:nvSpPr>
        <p:spPr>
          <a:xfrm>
            <a:off x="2666390" y="43452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CodeGen Travel Box</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CodeGen Solution - Guest Communications</a:t>
            </a:r>
          </a:p>
        </p:txBody>
      </p:sp>
      <p:sp>
        <p:nvSpPr>
          <p:cNvPr id="3" name="Rounded Rectangle 2"/>
          <p:cNvSpPr/>
          <p:nvPr/>
        </p:nvSpPr>
        <p:spPr>
          <a:xfrm>
            <a:off x="6616598" y="52340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4" name="Rounded Rectangle 3"/>
          <p:cNvSpPr/>
          <p:nvPr/>
        </p:nvSpPr>
        <p:spPr>
          <a:xfrm>
            <a:off x="4081881"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Fax Server</a:t>
            </a:r>
          </a:p>
        </p:txBody>
      </p:sp>
      <p:sp>
        <p:nvSpPr>
          <p:cNvPr id="5" name="Rounded Rectangle 4"/>
          <p:cNvSpPr/>
          <p:nvPr/>
        </p:nvSpPr>
        <p:spPr>
          <a:xfrm>
            <a:off x="2419502"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Arroweye</a:t>
            </a:r>
          </a:p>
        </p:txBody>
      </p:sp>
      <p:sp>
        <p:nvSpPr>
          <p:cNvPr id="6" name="Rounded Rectangle 5"/>
          <p:cNvSpPr/>
          <p:nvPr/>
        </p:nvSpPr>
        <p:spPr>
          <a:xfrm>
            <a:off x="2419502"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Harte Hanks</a:t>
            </a:r>
          </a:p>
        </p:txBody>
      </p:sp>
      <p:sp>
        <p:nvSpPr>
          <p:cNvPr id="7" name="Rounded Rectangle 6"/>
          <p:cNvSpPr/>
          <p:nvPr/>
        </p:nvSpPr>
        <p:spPr>
          <a:xfrm>
            <a:off x="2419502"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RR Donnelley</a:t>
            </a:r>
          </a:p>
        </p:txBody>
      </p:sp>
      <p:sp>
        <p:nvSpPr>
          <p:cNvPr id="8" name="Rounded Rectangle 7"/>
          <p:cNvSpPr/>
          <p:nvPr/>
        </p:nvSpPr>
        <p:spPr>
          <a:xfrm>
            <a:off x="4147718" y="70116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xBMS</a:t>
            </a:r>
          </a:p>
        </p:txBody>
      </p:sp>
      <p:sp>
        <p:nvSpPr>
          <p:cNvPr id="9" name="Rounded Rectangle 8"/>
          <p:cNvSpPr/>
          <p:nvPr/>
        </p:nvSpPr>
        <p:spPr>
          <a:xfrm>
            <a:off x="1185062"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Distribute Reservation</a:t>
            </a:r>
          </a:p>
        </p:txBody>
      </p:sp>
      <p:sp>
        <p:nvSpPr>
          <p:cNvPr id="10" name="Rounded Rectangle 9"/>
          <p:cNvSpPr/>
          <p:nvPr/>
        </p:nvSpPr>
        <p:spPr>
          <a:xfrm>
            <a:off x="2172614"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Close Reservation</a:t>
            </a:r>
          </a:p>
        </p:txBody>
      </p:sp>
      <p:sp>
        <p:nvSpPr>
          <p:cNvPr id="11" name="Rounded Rectangle 10"/>
          <p:cNvSpPr/>
          <p:nvPr/>
        </p:nvSpPr>
        <p:spPr>
          <a:xfrm>
            <a:off x="2370124"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Documentation</a:t>
            </a:r>
          </a:p>
        </p:txBody>
      </p:sp>
      <p:sp>
        <p:nvSpPr>
          <p:cNvPr id="12" name="Rounded Rectangle 11"/>
          <p:cNvSpPr/>
          <p:nvPr/>
        </p:nvSpPr>
        <p:spPr>
          <a:xfrm>
            <a:off x="4048963"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Deliver Documentation</a:t>
            </a:r>
          </a:p>
        </p:txBody>
      </p:sp>
      <p:sp>
        <p:nvSpPr>
          <p:cNvPr id="13" name="Rounded Rectangle 12"/>
          <p:cNvSpPr/>
          <p:nvPr/>
        </p:nvSpPr>
        <p:spPr>
          <a:xfrm>
            <a:off x="197510"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Reservation</a:t>
            </a:r>
          </a:p>
        </p:txBody>
      </p:sp>
      <p:sp>
        <p:nvSpPr>
          <p:cNvPr id="14" name="Rounded Rectangle 13"/>
          <p:cNvSpPr/>
          <p:nvPr/>
        </p:nvSpPr>
        <p:spPr>
          <a:xfrm>
            <a:off x="617220"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Reservation Notification</a:t>
            </a:r>
          </a:p>
        </p:txBody>
      </p:sp>
      <p:sp>
        <p:nvSpPr>
          <p:cNvPr id="15" name="Rounded Rectangle 14"/>
          <p:cNvSpPr/>
          <p:nvPr/>
        </p:nvSpPr>
        <p:spPr>
          <a:xfrm>
            <a:off x="5530291"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Reservation Notification</a:t>
            </a:r>
          </a:p>
        </p:txBody>
      </p:sp>
      <p:sp>
        <p:nvSpPr>
          <p:cNvPr id="16" name="Rounded Rectangle 15"/>
          <p:cNvSpPr/>
          <p:nvPr/>
        </p:nvSpPr>
        <p:spPr>
          <a:xfrm>
            <a:off x="4081881"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Notification</a:t>
            </a:r>
          </a:p>
        </p:txBody>
      </p:sp>
      <p:sp>
        <p:nvSpPr>
          <p:cNvPr id="17" name="Rounded Rectangle 16"/>
          <p:cNvSpPr/>
          <p:nvPr/>
        </p:nvSpPr>
        <p:spPr>
          <a:xfrm>
            <a:off x="2765145"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Document</a:t>
            </a:r>
          </a:p>
        </p:txBody>
      </p:sp>
      <p:sp>
        <p:nvSpPr>
          <p:cNvPr id="18" name="Rounded Rectangle 17"/>
          <p:cNvSpPr/>
          <p:nvPr/>
        </p:nvSpPr>
        <p:spPr>
          <a:xfrm>
            <a:off x="1678838"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19" name="Rounded Rectangle 18"/>
          <p:cNvSpPr/>
          <p:nvPr/>
        </p:nvSpPr>
        <p:spPr>
          <a:xfrm>
            <a:off x="5332780"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Email</a:t>
            </a:r>
          </a:p>
        </p:txBody>
      </p:sp>
      <p:sp>
        <p:nvSpPr>
          <p:cNvPr id="20" name="Rounded Rectangle 19"/>
          <p:cNvSpPr/>
          <p:nvPr/>
        </p:nvSpPr>
        <p:spPr>
          <a:xfrm>
            <a:off x="4081881" y="37856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SMS Message</a:t>
            </a:r>
          </a:p>
        </p:txBody>
      </p:sp>
      <p:sp>
        <p:nvSpPr>
          <p:cNvPr id="21" name="Rounded Rectangle 20"/>
          <p:cNvSpPr/>
          <p:nvPr/>
        </p:nvSpPr>
        <p:spPr>
          <a:xfrm>
            <a:off x="5332780" y="37856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Fax</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CodeGen Solution - Product</a:t>
            </a:r>
          </a:p>
        </p:txBody>
      </p:sp>
      <p:sp>
        <p:nvSpPr>
          <p:cNvPr id="3" name="Rounded Rectangle 2"/>
          <p:cNvSpPr/>
          <p:nvPr/>
        </p:nvSpPr>
        <p:spPr>
          <a:xfrm>
            <a:off x="8887968"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Hub</a:t>
            </a:r>
          </a:p>
        </p:txBody>
      </p:sp>
      <p:sp>
        <p:nvSpPr>
          <p:cNvPr id="4" name="Rounded Rectangle 3"/>
          <p:cNvSpPr/>
          <p:nvPr/>
        </p:nvSpPr>
        <p:spPr>
          <a:xfrm>
            <a:off x="6912864" y="16788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Hub</a:t>
            </a:r>
          </a:p>
        </p:txBody>
      </p:sp>
      <p:sp>
        <p:nvSpPr>
          <p:cNvPr id="5" name="Rounded Rectangle 4"/>
          <p:cNvSpPr/>
          <p:nvPr/>
        </p:nvSpPr>
        <p:spPr>
          <a:xfrm>
            <a:off x="296265"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Pricing</a:t>
            </a:r>
          </a:p>
        </p:txBody>
      </p:sp>
      <p:sp>
        <p:nvSpPr>
          <p:cNvPr id="6" name="Rounded Rectangle 5"/>
          <p:cNvSpPr/>
          <p:nvPr/>
        </p:nvSpPr>
        <p:spPr>
          <a:xfrm>
            <a:off x="296265" y="44439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7" name="Rounded Rectangle 6"/>
          <p:cNvSpPr/>
          <p:nvPr/>
        </p:nvSpPr>
        <p:spPr>
          <a:xfrm>
            <a:off x="4443984" y="36045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PMA 2.0</a:t>
            </a:r>
          </a:p>
        </p:txBody>
      </p:sp>
      <p:sp>
        <p:nvSpPr>
          <p:cNvPr id="8" name="Rounded Rectangle 7"/>
          <p:cNvSpPr/>
          <p:nvPr/>
        </p:nvSpPr>
        <p:spPr>
          <a:xfrm>
            <a:off x="6501384"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
        <p:nvSpPr>
          <p:cNvPr id="9" name="Rounded Rectangle 8"/>
          <p:cNvSpPr/>
          <p:nvPr/>
        </p:nvSpPr>
        <p:spPr>
          <a:xfrm>
            <a:off x="296265" y="52340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Direct Connect</a:t>
            </a:r>
          </a:p>
        </p:txBody>
      </p:sp>
      <p:sp>
        <p:nvSpPr>
          <p:cNvPr id="10" name="Rounded Rectangle 9"/>
          <p:cNvSpPr/>
          <p:nvPr/>
        </p:nvSpPr>
        <p:spPr>
          <a:xfrm>
            <a:off x="296265"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One Source</a:t>
            </a:r>
          </a:p>
        </p:txBody>
      </p:sp>
      <p:sp>
        <p:nvSpPr>
          <p:cNvPr id="11" name="Rounded Rectangle 10"/>
          <p:cNvSpPr/>
          <p:nvPr/>
        </p:nvSpPr>
        <p:spPr>
          <a:xfrm>
            <a:off x="296265" y="67153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Product.com</a:t>
            </a:r>
          </a:p>
        </p:txBody>
      </p:sp>
      <p:sp>
        <p:nvSpPr>
          <p:cNvPr id="12" name="Rounded Rectangle 11"/>
          <p:cNvSpPr/>
          <p:nvPr/>
        </p:nvSpPr>
        <p:spPr>
          <a:xfrm>
            <a:off x="3851452" y="59253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PVS </a:t>
            </a:r>
          </a:p>
        </p:txBody>
      </p:sp>
      <p:sp>
        <p:nvSpPr>
          <p:cNvPr id="13" name="Rounded Rectangle 12"/>
          <p:cNvSpPr/>
          <p:nvPr/>
        </p:nvSpPr>
        <p:spPr>
          <a:xfrm>
            <a:off x="4937760" y="59253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LMS</a:t>
            </a:r>
          </a:p>
        </p:txBody>
      </p:sp>
      <p:sp>
        <p:nvSpPr>
          <p:cNvPr id="14" name="Rounded Rectangle 13"/>
          <p:cNvSpPr/>
          <p:nvPr/>
        </p:nvSpPr>
        <p:spPr>
          <a:xfrm>
            <a:off x="3349447"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Categorize Product in Product Catalog</a:t>
            </a:r>
          </a:p>
        </p:txBody>
      </p:sp>
      <p:sp>
        <p:nvSpPr>
          <p:cNvPr id="15" name="Rounded Rectangle 14"/>
          <p:cNvSpPr/>
          <p:nvPr/>
        </p:nvSpPr>
        <p:spPr>
          <a:xfrm>
            <a:off x="1777593"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Product</a:t>
            </a:r>
          </a:p>
        </p:txBody>
      </p:sp>
      <p:sp>
        <p:nvSpPr>
          <p:cNvPr id="16" name="Rounded Rectangle 15"/>
          <p:cNvSpPr/>
          <p:nvPr/>
        </p:nvSpPr>
        <p:spPr>
          <a:xfrm>
            <a:off x="6205118"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Associate Product With Supplier</a:t>
            </a:r>
          </a:p>
        </p:txBody>
      </p:sp>
      <p:sp>
        <p:nvSpPr>
          <p:cNvPr id="17" name="Rounded Rectangle 16"/>
          <p:cNvSpPr/>
          <p:nvPr/>
        </p:nvSpPr>
        <p:spPr>
          <a:xfrm>
            <a:off x="7678216"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Product</a:t>
            </a:r>
          </a:p>
        </p:txBody>
      </p:sp>
      <p:sp>
        <p:nvSpPr>
          <p:cNvPr id="18" name="Rounded Rectangle 17"/>
          <p:cNvSpPr/>
          <p:nvPr/>
        </p:nvSpPr>
        <p:spPr>
          <a:xfrm>
            <a:off x="4814316"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Associate Product with Asset</a:t>
            </a:r>
          </a:p>
        </p:txBody>
      </p:sp>
      <p:sp>
        <p:nvSpPr>
          <p:cNvPr id="19" name="Rounded Rectangle 18"/>
          <p:cNvSpPr/>
          <p:nvPr/>
        </p:nvSpPr>
        <p:spPr>
          <a:xfrm>
            <a:off x="1769364"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Package</a:t>
            </a:r>
          </a:p>
        </p:txBody>
      </p:sp>
      <p:sp>
        <p:nvSpPr>
          <p:cNvPr id="20" name="Rounded Rectangle 19"/>
          <p:cNvSpPr/>
          <p:nvPr/>
        </p:nvSpPr>
        <p:spPr>
          <a:xfrm>
            <a:off x="7727594"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 Package</a:t>
            </a:r>
          </a:p>
        </p:txBody>
      </p:sp>
      <p:sp>
        <p:nvSpPr>
          <p:cNvPr id="21" name="Rounded Rectangle 20"/>
          <p:cNvSpPr/>
          <p:nvPr/>
        </p:nvSpPr>
        <p:spPr>
          <a:xfrm>
            <a:off x="3481120"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Determine Included Products</a:t>
            </a:r>
          </a:p>
        </p:txBody>
      </p:sp>
      <p:sp>
        <p:nvSpPr>
          <p:cNvPr id="22" name="Rounded Rectangle 21"/>
          <p:cNvSpPr/>
          <p:nvPr/>
        </p:nvSpPr>
        <p:spPr>
          <a:xfrm>
            <a:off x="9011412"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Product</a:t>
            </a:r>
          </a:p>
        </p:txBody>
      </p:sp>
      <p:sp>
        <p:nvSpPr>
          <p:cNvPr id="23" name="Rounded Rectangle 22"/>
          <p:cNvSpPr/>
          <p:nvPr/>
        </p:nvSpPr>
        <p:spPr>
          <a:xfrm>
            <a:off x="8986723"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Publish Package</a:t>
            </a:r>
          </a:p>
        </p:txBody>
      </p:sp>
      <p:sp>
        <p:nvSpPr>
          <p:cNvPr id="24" name="Rounded Rectangle 23"/>
          <p:cNvSpPr/>
          <p:nvPr/>
        </p:nvSpPr>
        <p:spPr>
          <a:xfrm>
            <a:off x="213969"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Package</a:t>
            </a:r>
          </a:p>
        </p:txBody>
      </p:sp>
      <p:sp>
        <p:nvSpPr>
          <p:cNvPr id="25" name="Rounded Rectangle 24"/>
          <p:cNvSpPr/>
          <p:nvPr/>
        </p:nvSpPr>
        <p:spPr>
          <a:xfrm>
            <a:off x="10468051"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Complete Create Package</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TravelBox Modules</a:t>
            </a:r>
          </a:p>
        </p:txBody>
      </p:sp>
      <p:sp>
        <p:nvSpPr>
          <p:cNvPr id="3" name="Rounded Rectangle 2"/>
          <p:cNvSpPr/>
          <p:nvPr/>
        </p:nvSpPr>
        <p:spPr>
          <a:xfrm>
            <a:off x="592531"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Box</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Segment Services</a:t>
            </a:r>
          </a:p>
        </p:txBody>
      </p:sp>
      <p:sp>
        <p:nvSpPr>
          <p:cNvPr id="3" name="Rounded Rectangle 2"/>
          <p:cNvSpPr/>
          <p:nvPr/>
        </p:nvSpPr>
        <p:spPr>
          <a:xfrm>
            <a:off x="929944" y="9875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a:t>
            </a:r>
          </a:p>
        </p:txBody>
      </p:sp>
      <p:sp>
        <p:nvSpPr>
          <p:cNvPr id="4" name="Rounded Rectangle 3"/>
          <p:cNvSpPr/>
          <p:nvPr/>
        </p:nvSpPr>
        <p:spPr>
          <a:xfrm>
            <a:off x="929944" y="562904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5" name="Rounded Rectangle 4"/>
          <p:cNvSpPr/>
          <p:nvPr/>
        </p:nvSpPr>
        <p:spPr>
          <a:xfrm>
            <a:off x="929944" y="3044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EAI Services</a:t>
            </a:r>
          </a:p>
        </p:txBody>
      </p:sp>
      <p:sp>
        <p:nvSpPr>
          <p:cNvPr id="3" name="Rounded Rectangle 2"/>
          <p:cNvSpPr/>
          <p:nvPr/>
        </p:nvSpPr>
        <p:spPr>
          <a:xfrm>
            <a:off x="592531" y="177759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4" name="Rounded Rectangle 3"/>
          <p:cNvSpPr/>
          <p:nvPr/>
        </p:nvSpPr>
        <p:spPr>
          <a:xfrm>
            <a:off x="592531" y="967800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
        <p:nvSpPr>
          <p:cNvPr id="5" name="Rounded Rectangle 4"/>
          <p:cNvSpPr/>
          <p:nvPr/>
        </p:nvSpPr>
        <p:spPr>
          <a:xfrm>
            <a:off x="592531"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Jawa Services</a:t>
            </a:r>
          </a:p>
        </p:txBody>
      </p:sp>
      <p:sp>
        <p:nvSpPr>
          <p:cNvPr id="3" name="Rounded Rectangle 2"/>
          <p:cNvSpPr/>
          <p:nvPr/>
        </p:nvSpPr>
        <p:spPr>
          <a:xfrm>
            <a:off x="296265"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InterfacesService</a:t>
            </a:r>
          </a:p>
        </p:txBody>
      </p:sp>
      <p:sp>
        <p:nvSpPr>
          <p:cNvPr id="4" name="Rounded Rectangle 3"/>
          <p:cNvSpPr/>
          <p:nvPr/>
        </p:nvSpPr>
        <p:spPr>
          <a:xfrm>
            <a:off x="296265" y="39502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OrganizationService</a:t>
            </a:r>
          </a:p>
        </p:txBody>
      </p:sp>
      <p:sp>
        <p:nvSpPr>
          <p:cNvPr id="5" name="Rounded Rectangle 4"/>
          <p:cNvSpPr/>
          <p:nvPr/>
        </p:nvSpPr>
        <p:spPr>
          <a:xfrm>
            <a:off x="5431536"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PackageService</a:t>
            </a:r>
          </a:p>
        </p:txBody>
      </p:sp>
      <p:sp>
        <p:nvSpPr>
          <p:cNvPr id="6" name="Rounded Rectangle 5"/>
          <p:cNvSpPr/>
          <p:nvPr/>
        </p:nvSpPr>
        <p:spPr>
          <a:xfrm>
            <a:off x="2567635"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PersonService</a:t>
            </a:r>
          </a:p>
        </p:txBody>
      </p:sp>
      <p:sp>
        <p:nvSpPr>
          <p:cNvPr id="7" name="Rounded Rectangle 6"/>
          <p:cNvSpPr/>
          <p:nvPr/>
        </p:nvSpPr>
        <p:spPr>
          <a:xfrm>
            <a:off x="2567635" y="59253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SystemService</a:t>
            </a:r>
          </a:p>
        </p:txBody>
      </p:sp>
      <p:sp>
        <p:nvSpPr>
          <p:cNvPr id="8" name="Rounded Rectangle 7"/>
          <p:cNvSpPr/>
          <p:nvPr/>
        </p:nvSpPr>
        <p:spPr>
          <a:xfrm>
            <a:off x="11554358" y="95627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TravelBookingItemService</a:t>
            </a:r>
          </a:p>
        </p:txBody>
      </p:sp>
      <p:sp>
        <p:nvSpPr>
          <p:cNvPr id="9" name="Rounded Rectangle 8"/>
          <p:cNvSpPr/>
          <p:nvPr/>
        </p:nvSpPr>
        <p:spPr>
          <a:xfrm>
            <a:off x="20146060" y="95792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TravelBookingPassengerService</a:t>
            </a:r>
          </a:p>
        </p:txBody>
      </p:sp>
      <p:sp>
        <p:nvSpPr>
          <p:cNvPr id="10" name="Rounded Rectangle 9"/>
          <p:cNvSpPr/>
          <p:nvPr/>
        </p:nvSpPr>
        <p:spPr>
          <a:xfrm>
            <a:off x="17183404" y="95627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TravelBookingPaymentService</a:t>
            </a:r>
          </a:p>
        </p:txBody>
      </p:sp>
      <p:sp>
        <p:nvSpPr>
          <p:cNvPr id="11" name="Rounded Rectangle 10"/>
          <p:cNvSpPr/>
          <p:nvPr/>
        </p:nvSpPr>
        <p:spPr>
          <a:xfrm>
            <a:off x="8188452" y="95627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TravelBookingPriceService</a:t>
            </a:r>
          </a:p>
        </p:txBody>
      </p:sp>
      <p:sp>
        <p:nvSpPr>
          <p:cNvPr id="12" name="Rounded Rectangle 11"/>
          <p:cNvSpPr/>
          <p:nvPr/>
        </p:nvSpPr>
        <p:spPr>
          <a:xfrm>
            <a:off x="15208300"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TravelBookingService</a:t>
            </a:r>
          </a:p>
        </p:txBody>
      </p:sp>
      <p:sp>
        <p:nvSpPr>
          <p:cNvPr id="13" name="Rounded Rectangle 12"/>
          <p:cNvSpPr/>
          <p:nvPr/>
        </p:nvSpPr>
        <p:spPr>
          <a:xfrm>
            <a:off x="493776" y="95792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TravelBookingServiceService</a:t>
            </a:r>
          </a:p>
        </p:txBody>
      </p:sp>
      <p:sp>
        <p:nvSpPr>
          <p:cNvPr id="14" name="Rounded Rectangle 13"/>
          <p:cNvSpPr/>
          <p:nvPr/>
        </p:nvSpPr>
        <p:spPr>
          <a:xfrm>
            <a:off x="11653113" y="217261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TravelQuoteService</a:t>
            </a:r>
          </a:p>
        </p:txBody>
      </p:sp>
      <p:sp>
        <p:nvSpPr>
          <p:cNvPr id="15" name="Rounded Rectangle 14"/>
          <p:cNvSpPr/>
          <p:nvPr/>
        </p:nvSpPr>
        <p:spPr>
          <a:xfrm>
            <a:off x="559612"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getConversionCodeResponse</a:t>
            </a:r>
          </a:p>
        </p:txBody>
      </p:sp>
      <p:sp>
        <p:nvSpPr>
          <p:cNvPr id="16" name="Rounded Rectangle 15"/>
          <p:cNvSpPr/>
          <p:nvPr/>
        </p:nvSpPr>
        <p:spPr>
          <a:xfrm>
            <a:off x="559612" y="32589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getConversionCodeRequest</a:t>
            </a:r>
          </a:p>
        </p:txBody>
      </p:sp>
      <p:sp>
        <p:nvSpPr>
          <p:cNvPr id="17" name="Rounded Rectangle 16"/>
          <p:cNvSpPr/>
          <p:nvPr/>
        </p:nvSpPr>
        <p:spPr>
          <a:xfrm>
            <a:off x="691286" y="70116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updateTravelAgencyResponse</a:t>
            </a:r>
          </a:p>
        </p:txBody>
      </p:sp>
      <p:sp>
        <p:nvSpPr>
          <p:cNvPr id="18" name="Rounded Rectangle 17"/>
          <p:cNvSpPr/>
          <p:nvPr/>
        </p:nvSpPr>
        <p:spPr>
          <a:xfrm>
            <a:off x="691286"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updateTravelAgencyRequest</a:t>
            </a:r>
          </a:p>
        </p:txBody>
      </p:sp>
      <p:sp>
        <p:nvSpPr>
          <p:cNvPr id="19" name="Rounded Rectangle 18"/>
          <p:cNvSpPr/>
          <p:nvPr/>
        </p:nvSpPr>
        <p:spPr>
          <a:xfrm>
            <a:off x="691286" y="799917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removeTravelAgencyResponse</a:t>
            </a:r>
          </a:p>
        </p:txBody>
      </p:sp>
      <p:sp>
        <p:nvSpPr>
          <p:cNvPr id="20" name="Rounded Rectangle 19"/>
          <p:cNvSpPr/>
          <p:nvPr/>
        </p:nvSpPr>
        <p:spPr>
          <a:xfrm>
            <a:off x="691286" y="75053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removeTravelAgencyRequest</a:t>
            </a:r>
          </a:p>
        </p:txBody>
      </p:sp>
      <p:sp>
        <p:nvSpPr>
          <p:cNvPr id="21" name="Rounded Rectangle 20"/>
          <p:cNvSpPr/>
          <p:nvPr/>
        </p:nvSpPr>
        <p:spPr>
          <a:xfrm>
            <a:off x="691286" y="503651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createTravelAgencyResponse</a:t>
            </a:r>
          </a:p>
        </p:txBody>
      </p:sp>
      <p:sp>
        <p:nvSpPr>
          <p:cNvPr id="22" name="Rounded Rectangle 21"/>
          <p:cNvSpPr/>
          <p:nvPr/>
        </p:nvSpPr>
        <p:spPr>
          <a:xfrm>
            <a:off x="691286" y="454273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createTravelAgencyRequest</a:t>
            </a:r>
          </a:p>
        </p:txBody>
      </p:sp>
      <p:sp>
        <p:nvSpPr>
          <p:cNvPr id="23" name="Rounded Rectangle 22"/>
          <p:cNvSpPr/>
          <p:nvPr/>
        </p:nvSpPr>
        <p:spPr>
          <a:xfrm>
            <a:off x="691286"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getTravelAgencyResponse</a:t>
            </a:r>
          </a:p>
        </p:txBody>
      </p:sp>
      <p:sp>
        <p:nvSpPr>
          <p:cNvPr id="24" name="Rounded Rectangle 23"/>
          <p:cNvSpPr/>
          <p:nvPr/>
        </p:nvSpPr>
        <p:spPr>
          <a:xfrm>
            <a:off x="691286" y="55302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getTravelAgencyRequest</a:t>
            </a:r>
          </a:p>
        </p:txBody>
      </p:sp>
      <p:sp>
        <p:nvSpPr>
          <p:cNvPr id="25" name="Rounded Rectangle 24"/>
          <p:cNvSpPr/>
          <p:nvPr/>
        </p:nvSpPr>
        <p:spPr>
          <a:xfrm>
            <a:off x="3160166" y="528340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updateDirectCustomerResponse</a:t>
            </a:r>
          </a:p>
        </p:txBody>
      </p:sp>
      <p:sp>
        <p:nvSpPr>
          <p:cNvPr id="26" name="Rounded Rectangle 25"/>
          <p:cNvSpPr/>
          <p:nvPr/>
        </p:nvSpPr>
        <p:spPr>
          <a:xfrm>
            <a:off x="3160166" y="478962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updateDirectCustomerRequest</a:t>
            </a:r>
          </a:p>
        </p:txBody>
      </p:sp>
      <p:sp>
        <p:nvSpPr>
          <p:cNvPr id="27" name="Rounded Rectangle 26"/>
          <p:cNvSpPr/>
          <p:nvPr/>
        </p:nvSpPr>
        <p:spPr>
          <a:xfrm>
            <a:off x="3160166" y="42958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getDirectCustomerResponse</a:t>
            </a:r>
          </a:p>
        </p:txBody>
      </p:sp>
      <p:sp>
        <p:nvSpPr>
          <p:cNvPr id="28" name="Rounded Rectangle 27"/>
          <p:cNvSpPr/>
          <p:nvPr/>
        </p:nvSpPr>
        <p:spPr>
          <a:xfrm>
            <a:off x="3160166" y="38020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getDirectCustomerRequest</a:t>
            </a:r>
          </a:p>
        </p:txBody>
      </p:sp>
      <p:sp>
        <p:nvSpPr>
          <p:cNvPr id="29" name="Rounded Rectangle 28"/>
          <p:cNvSpPr/>
          <p:nvPr/>
        </p:nvSpPr>
        <p:spPr>
          <a:xfrm>
            <a:off x="3160166" y="33082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createDirectCustomerResponse</a:t>
            </a:r>
          </a:p>
        </p:txBody>
      </p:sp>
      <p:sp>
        <p:nvSpPr>
          <p:cNvPr id="30" name="Rounded Rectangle 29"/>
          <p:cNvSpPr/>
          <p:nvPr/>
        </p:nvSpPr>
        <p:spPr>
          <a:xfrm>
            <a:off x="3160166" y="28145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createDirectCustomerRequest</a:t>
            </a:r>
          </a:p>
        </p:txBody>
      </p:sp>
      <p:sp>
        <p:nvSpPr>
          <p:cNvPr id="31" name="Rounded Rectangle 30"/>
          <p:cNvSpPr/>
          <p:nvPr/>
        </p:nvSpPr>
        <p:spPr>
          <a:xfrm>
            <a:off x="6024067"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findScheduledTransportPartyUpdateResponse</a:t>
            </a:r>
          </a:p>
        </p:txBody>
      </p:sp>
      <p:sp>
        <p:nvSpPr>
          <p:cNvPr id="32" name="Rounded Rectangle 31"/>
          <p:cNvSpPr/>
          <p:nvPr/>
        </p:nvSpPr>
        <p:spPr>
          <a:xfrm>
            <a:off x="6024067"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findScheduledTransportPartyUpdateRequest</a:t>
            </a:r>
          </a:p>
        </p:txBody>
      </p:sp>
      <p:sp>
        <p:nvSpPr>
          <p:cNvPr id="33" name="Rounded Rectangle 32"/>
          <p:cNvSpPr/>
          <p:nvPr/>
        </p:nvSpPr>
        <p:spPr>
          <a:xfrm>
            <a:off x="5999378" y="720912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findScheduledTransportUpdateResponse</a:t>
            </a:r>
          </a:p>
        </p:txBody>
      </p:sp>
      <p:sp>
        <p:nvSpPr>
          <p:cNvPr id="34" name="Rounded Rectangle 33"/>
          <p:cNvSpPr/>
          <p:nvPr/>
        </p:nvSpPr>
        <p:spPr>
          <a:xfrm>
            <a:off x="6024067" y="671535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findScheduledTransportUpdateRequest</a:t>
            </a:r>
          </a:p>
        </p:txBody>
      </p:sp>
      <p:sp>
        <p:nvSpPr>
          <p:cNvPr id="35" name="Rounded Rectangle 34"/>
          <p:cNvSpPr/>
          <p:nvPr/>
        </p:nvSpPr>
        <p:spPr>
          <a:xfrm>
            <a:off x="8690457" y="316016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findMiscellaneousServicesUpdateResponse</a:t>
            </a:r>
          </a:p>
        </p:txBody>
      </p:sp>
      <p:sp>
        <p:nvSpPr>
          <p:cNvPr id="36" name="Rounded Rectangle 35"/>
          <p:cNvSpPr/>
          <p:nvPr/>
        </p:nvSpPr>
        <p:spPr>
          <a:xfrm>
            <a:off x="8690457" y="26746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findMiscellaneousServicesUpdateRequest</a:t>
            </a:r>
          </a:p>
        </p:txBody>
      </p:sp>
      <p:sp>
        <p:nvSpPr>
          <p:cNvPr id="37" name="Rounded Rectangle 36"/>
          <p:cNvSpPr/>
          <p:nvPr/>
        </p:nvSpPr>
        <p:spPr>
          <a:xfrm>
            <a:off x="5999378" y="62215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findCarServicesUpdateResponse</a:t>
            </a:r>
          </a:p>
        </p:txBody>
      </p:sp>
      <p:sp>
        <p:nvSpPr>
          <p:cNvPr id="38" name="Rounded Rectangle 37"/>
          <p:cNvSpPr/>
          <p:nvPr/>
        </p:nvSpPr>
        <p:spPr>
          <a:xfrm>
            <a:off x="6024067" y="5719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findCarServicesUpdateRequest</a:t>
            </a:r>
          </a:p>
        </p:txBody>
      </p:sp>
      <p:sp>
        <p:nvSpPr>
          <p:cNvPr id="39" name="Rounded Rectangle 38"/>
          <p:cNvSpPr/>
          <p:nvPr/>
        </p:nvSpPr>
        <p:spPr>
          <a:xfrm>
            <a:off x="8690457" y="41477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findInsuranceServicesUpdateResponse</a:t>
            </a:r>
          </a:p>
        </p:txBody>
      </p:sp>
      <p:sp>
        <p:nvSpPr>
          <p:cNvPr id="40" name="Rounded Rectangle 39"/>
          <p:cNvSpPr/>
          <p:nvPr/>
        </p:nvSpPr>
        <p:spPr>
          <a:xfrm>
            <a:off x="8690457" y="36539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findInsuranceServicesUpdateRequest</a:t>
            </a:r>
          </a:p>
        </p:txBody>
      </p:sp>
      <p:sp>
        <p:nvSpPr>
          <p:cNvPr id="41" name="Rounded Rectangle 40"/>
          <p:cNvSpPr/>
          <p:nvPr/>
        </p:nvSpPr>
        <p:spPr>
          <a:xfrm>
            <a:off x="5999378" y="51846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findAccommodationServicesUpdateResponse</a:t>
            </a:r>
          </a:p>
        </p:txBody>
      </p:sp>
      <p:sp>
        <p:nvSpPr>
          <p:cNvPr id="42" name="Rounded Rectangle 41"/>
          <p:cNvSpPr/>
          <p:nvPr/>
        </p:nvSpPr>
        <p:spPr>
          <a:xfrm>
            <a:off x="5999378" y="46661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findAccommodationServicesUpdateRequest</a:t>
            </a:r>
          </a:p>
        </p:txBody>
      </p:sp>
      <p:sp>
        <p:nvSpPr>
          <p:cNvPr id="43" name="Rounded Rectangle 42"/>
          <p:cNvSpPr/>
          <p:nvPr/>
        </p:nvSpPr>
        <p:spPr>
          <a:xfrm>
            <a:off x="8690457" y="51846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findScheduledTransportResponse</a:t>
            </a:r>
          </a:p>
        </p:txBody>
      </p:sp>
      <p:sp>
        <p:nvSpPr>
          <p:cNvPr id="44" name="Rounded Rectangle 43"/>
          <p:cNvSpPr/>
          <p:nvPr/>
        </p:nvSpPr>
        <p:spPr>
          <a:xfrm>
            <a:off x="8690457" y="466618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findScheduledTransportRequest</a:t>
            </a:r>
          </a:p>
        </p:txBody>
      </p:sp>
      <p:sp>
        <p:nvSpPr>
          <p:cNvPr id="45" name="Rounded Rectangle 44"/>
          <p:cNvSpPr/>
          <p:nvPr/>
        </p:nvSpPr>
        <p:spPr>
          <a:xfrm>
            <a:off x="8690457" y="62215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findMiscellaneousServicesResponse</a:t>
            </a:r>
          </a:p>
        </p:txBody>
      </p:sp>
      <p:sp>
        <p:nvSpPr>
          <p:cNvPr id="46" name="Rounded Rectangle 45"/>
          <p:cNvSpPr/>
          <p:nvPr/>
        </p:nvSpPr>
        <p:spPr>
          <a:xfrm>
            <a:off x="8690457" y="5719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findMiscellaneousServicesRequest</a:t>
            </a:r>
          </a:p>
        </p:txBody>
      </p:sp>
      <p:sp>
        <p:nvSpPr>
          <p:cNvPr id="47" name="Rounded Rectangle 46"/>
          <p:cNvSpPr/>
          <p:nvPr/>
        </p:nvSpPr>
        <p:spPr>
          <a:xfrm>
            <a:off x="8690457" y="72667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findCarServicesResponse</a:t>
            </a:r>
          </a:p>
        </p:txBody>
      </p:sp>
      <p:sp>
        <p:nvSpPr>
          <p:cNvPr id="48" name="Rounded Rectangle 47"/>
          <p:cNvSpPr/>
          <p:nvPr/>
        </p:nvSpPr>
        <p:spPr>
          <a:xfrm>
            <a:off x="8690457" y="673181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findCarServicesRequest</a:t>
            </a:r>
          </a:p>
        </p:txBody>
      </p:sp>
      <p:sp>
        <p:nvSpPr>
          <p:cNvPr id="49" name="Rounded Rectangle 48"/>
          <p:cNvSpPr/>
          <p:nvPr/>
        </p:nvSpPr>
        <p:spPr>
          <a:xfrm>
            <a:off x="6007608" y="819668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findInsuranceServicesResponse</a:t>
            </a:r>
          </a:p>
        </p:txBody>
      </p:sp>
      <p:sp>
        <p:nvSpPr>
          <p:cNvPr id="50" name="Rounded Rectangle 49"/>
          <p:cNvSpPr/>
          <p:nvPr/>
        </p:nvSpPr>
        <p:spPr>
          <a:xfrm>
            <a:off x="6015837" y="77111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findInsuranceServicesRequest</a:t>
            </a:r>
          </a:p>
        </p:txBody>
      </p:sp>
      <p:sp>
        <p:nvSpPr>
          <p:cNvPr id="51" name="Rounded Rectangle 50"/>
          <p:cNvSpPr/>
          <p:nvPr/>
        </p:nvSpPr>
        <p:spPr>
          <a:xfrm>
            <a:off x="6007608" y="41477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findAccommodationServicesResponse</a:t>
            </a:r>
          </a:p>
        </p:txBody>
      </p:sp>
      <p:sp>
        <p:nvSpPr>
          <p:cNvPr id="52" name="Rounded Rectangle 51"/>
          <p:cNvSpPr/>
          <p:nvPr/>
        </p:nvSpPr>
        <p:spPr>
          <a:xfrm>
            <a:off x="6007608" y="36539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findAccommodationServicesRequest</a:t>
            </a:r>
          </a:p>
        </p:txBody>
      </p:sp>
      <p:sp>
        <p:nvSpPr>
          <p:cNvPr id="53" name="Rounded Rectangle 52"/>
          <p:cNvSpPr/>
          <p:nvPr/>
        </p:nvSpPr>
        <p:spPr>
          <a:xfrm>
            <a:off x="3160166"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pingResponse</a:t>
            </a:r>
          </a:p>
        </p:txBody>
      </p:sp>
      <p:sp>
        <p:nvSpPr>
          <p:cNvPr id="54" name="Rounded Rectangle 53"/>
          <p:cNvSpPr/>
          <p:nvPr/>
        </p:nvSpPr>
        <p:spPr>
          <a:xfrm>
            <a:off x="3160166" y="70116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pingRequest</a:t>
            </a:r>
          </a:p>
        </p:txBody>
      </p:sp>
      <p:sp>
        <p:nvSpPr>
          <p:cNvPr id="55" name="Rounded Rectangle 54"/>
          <p:cNvSpPr/>
          <p:nvPr/>
        </p:nvSpPr>
        <p:spPr>
          <a:xfrm>
            <a:off x="12245644" y="622157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computePriceSummaryUpdateResponse</a:t>
            </a:r>
          </a:p>
        </p:txBody>
      </p:sp>
      <p:sp>
        <p:nvSpPr>
          <p:cNvPr id="56" name="Rounded Rectangle 55"/>
          <p:cNvSpPr/>
          <p:nvPr/>
        </p:nvSpPr>
        <p:spPr>
          <a:xfrm>
            <a:off x="12245644" y="5719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computePriceSummaryUpdateRequest</a:t>
            </a:r>
          </a:p>
        </p:txBody>
      </p:sp>
      <p:sp>
        <p:nvSpPr>
          <p:cNvPr id="57" name="Rounded Rectangle 56"/>
          <p:cNvSpPr/>
          <p:nvPr/>
        </p:nvSpPr>
        <p:spPr>
          <a:xfrm>
            <a:off x="12245644" y="52340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computePriceDetailUpdateResponse</a:t>
            </a:r>
          </a:p>
        </p:txBody>
      </p:sp>
      <p:sp>
        <p:nvSpPr>
          <p:cNvPr id="58" name="Rounded Rectangle 57"/>
          <p:cNvSpPr/>
          <p:nvPr/>
        </p:nvSpPr>
        <p:spPr>
          <a:xfrm>
            <a:off x="12245644"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computePriceDetailUpdateRequest</a:t>
            </a:r>
          </a:p>
        </p:txBody>
      </p:sp>
      <p:sp>
        <p:nvSpPr>
          <p:cNvPr id="59" name="Rounded Rectangle 58"/>
          <p:cNvSpPr/>
          <p:nvPr/>
        </p:nvSpPr>
        <p:spPr>
          <a:xfrm>
            <a:off x="12245644" y="42217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computePriceSummaryResponse</a:t>
            </a:r>
          </a:p>
        </p:txBody>
      </p:sp>
      <p:sp>
        <p:nvSpPr>
          <p:cNvPr id="60" name="Rounded Rectangle 59"/>
          <p:cNvSpPr/>
          <p:nvPr/>
        </p:nvSpPr>
        <p:spPr>
          <a:xfrm>
            <a:off x="12245644" y="370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computePriceSummaryRequest</a:t>
            </a:r>
          </a:p>
        </p:txBody>
      </p:sp>
      <p:sp>
        <p:nvSpPr>
          <p:cNvPr id="61" name="Rounded Rectangle 60"/>
          <p:cNvSpPr/>
          <p:nvPr/>
        </p:nvSpPr>
        <p:spPr>
          <a:xfrm>
            <a:off x="12245644" y="32095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computePriceDetailResponse</a:t>
            </a:r>
          </a:p>
        </p:txBody>
      </p:sp>
      <p:sp>
        <p:nvSpPr>
          <p:cNvPr id="62" name="Rounded Rectangle 61"/>
          <p:cNvSpPr/>
          <p:nvPr/>
        </p:nvSpPr>
        <p:spPr>
          <a:xfrm>
            <a:off x="12245644" y="27239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computePriceDetailRequest</a:t>
            </a:r>
          </a:p>
        </p:txBody>
      </p:sp>
      <p:sp>
        <p:nvSpPr>
          <p:cNvPr id="63" name="Rounded Rectangle 62"/>
          <p:cNvSpPr/>
          <p:nvPr/>
        </p:nvSpPr>
        <p:spPr>
          <a:xfrm>
            <a:off x="16195852" y="82954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updateDocumentDeliveryAddressResponse</a:t>
            </a:r>
          </a:p>
        </p:txBody>
      </p:sp>
      <p:sp>
        <p:nvSpPr>
          <p:cNvPr id="64" name="Rounded Rectangle 63"/>
          <p:cNvSpPr/>
          <p:nvPr/>
        </p:nvSpPr>
        <p:spPr>
          <a:xfrm>
            <a:off x="16195852" y="776874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updateDocumentDeliveryAddressRequest</a:t>
            </a:r>
          </a:p>
        </p:txBody>
      </p:sp>
      <p:sp>
        <p:nvSpPr>
          <p:cNvPr id="65" name="Rounded Rectangle 64"/>
          <p:cNvSpPr/>
          <p:nvPr/>
        </p:nvSpPr>
        <p:spPr>
          <a:xfrm>
            <a:off x="19257264" y="62709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searchTravelBookingResponse</a:t>
            </a:r>
          </a:p>
        </p:txBody>
      </p:sp>
      <p:sp>
        <p:nvSpPr>
          <p:cNvPr id="66" name="Rounded Rectangle 65"/>
          <p:cNvSpPr/>
          <p:nvPr/>
        </p:nvSpPr>
        <p:spPr>
          <a:xfrm>
            <a:off x="19257264" y="57771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searchTravelBookingRequest</a:t>
            </a:r>
          </a:p>
        </p:txBody>
      </p:sp>
      <p:sp>
        <p:nvSpPr>
          <p:cNvPr id="67" name="Rounded Rectangle 66"/>
          <p:cNvSpPr/>
          <p:nvPr/>
        </p:nvSpPr>
        <p:spPr>
          <a:xfrm>
            <a:off x="16212312" y="62709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refreshScheduledTransportPartySeatsResponse</a:t>
            </a:r>
          </a:p>
        </p:txBody>
      </p:sp>
      <p:sp>
        <p:nvSpPr>
          <p:cNvPr id="68" name="Rounded Rectangle 67"/>
          <p:cNvSpPr/>
          <p:nvPr/>
        </p:nvSpPr>
        <p:spPr>
          <a:xfrm>
            <a:off x="16195852" y="577717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refreshScheduledTransportPartySeatsRequest</a:t>
            </a:r>
          </a:p>
        </p:txBody>
      </p:sp>
      <p:sp>
        <p:nvSpPr>
          <p:cNvPr id="69" name="Rounded Rectangle 68"/>
          <p:cNvSpPr/>
          <p:nvPr/>
        </p:nvSpPr>
        <p:spPr>
          <a:xfrm>
            <a:off x="16195852"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updateTravelBookingInformationResponse</a:t>
            </a:r>
          </a:p>
        </p:txBody>
      </p:sp>
      <p:sp>
        <p:nvSpPr>
          <p:cNvPr id="70" name="Rounded Rectangle 69"/>
          <p:cNvSpPr/>
          <p:nvPr/>
        </p:nvSpPr>
        <p:spPr>
          <a:xfrm>
            <a:off x="16195852" y="52669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updateTravelBookingInformationRequest</a:t>
            </a:r>
          </a:p>
        </p:txBody>
      </p:sp>
      <p:sp>
        <p:nvSpPr>
          <p:cNvPr id="71" name="Rounded Rectangle 70"/>
          <p:cNvSpPr/>
          <p:nvPr/>
        </p:nvSpPr>
        <p:spPr>
          <a:xfrm>
            <a:off x="16212312" y="67647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generateTravelBookingConfirmationResponse</a:t>
            </a:r>
          </a:p>
        </p:txBody>
      </p:sp>
      <p:sp>
        <p:nvSpPr>
          <p:cNvPr id="72" name="Rounded Rectangle 71"/>
          <p:cNvSpPr/>
          <p:nvPr/>
        </p:nvSpPr>
        <p:spPr>
          <a:xfrm>
            <a:off x="16212312" y="726673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generateTravelBookingConfirmationRequest</a:t>
            </a:r>
          </a:p>
        </p:txBody>
      </p:sp>
      <p:sp>
        <p:nvSpPr>
          <p:cNvPr id="73" name="Rounded Rectangle 72"/>
          <p:cNvSpPr/>
          <p:nvPr/>
        </p:nvSpPr>
        <p:spPr>
          <a:xfrm>
            <a:off x="19257264" y="32095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getTravelBookingCancelFeeResponse</a:t>
            </a:r>
          </a:p>
        </p:txBody>
      </p:sp>
      <p:sp>
        <p:nvSpPr>
          <p:cNvPr id="74" name="Rounded Rectangle 73"/>
          <p:cNvSpPr/>
          <p:nvPr/>
        </p:nvSpPr>
        <p:spPr>
          <a:xfrm>
            <a:off x="19257264" y="26993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getTravelBookingCancelFeeRequest</a:t>
            </a:r>
          </a:p>
        </p:txBody>
      </p:sp>
      <p:sp>
        <p:nvSpPr>
          <p:cNvPr id="75" name="Rounded Rectangle 74"/>
          <p:cNvSpPr/>
          <p:nvPr/>
        </p:nvSpPr>
        <p:spPr>
          <a:xfrm>
            <a:off x="19257264" y="421355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getTravelBookingSummaryResponse</a:t>
            </a:r>
          </a:p>
        </p:txBody>
      </p:sp>
      <p:sp>
        <p:nvSpPr>
          <p:cNvPr id="76" name="Rounded Rectangle 75"/>
          <p:cNvSpPr/>
          <p:nvPr/>
        </p:nvSpPr>
        <p:spPr>
          <a:xfrm>
            <a:off x="19257264" y="370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getTravelBookingSummaryRequest</a:t>
            </a:r>
          </a:p>
        </p:txBody>
      </p:sp>
      <p:sp>
        <p:nvSpPr>
          <p:cNvPr id="77" name="Rounded Rectangle 76"/>
          <p:cNvSpPr/>
          <p:nvPr/>
        </p:nvSpPr>
        <p:spPr>
          <a:xfrm>
            <a:off x="16195852" y="32095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createTravelBookingResponse</a:t>
            </a:r>
          </a:p>
        </p:txBody>
      </p:sp>
      <p:sp>
        <p:nvSpPr>
          <p:cNvPr id="78" name="Rounded Rectangle 77"/>
          <p:cNvSpPr/>
          <p:nvPr/>
        </p:nvSpPr>
        <p:spPr>
          <a:xfrm>
            <a:off x="16195852" y="272399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createTravelBookingRequest</a:t>
            </a:r>
          </a:p>
        </p:txBody>
      </p:sp>
      <p:sp>
        <p:nvSpPr>
          <p:cNvPr id="79" name="Rounded Rectangle 78"/>
          <p:cNvSpPr/>
          <p:nvPr/>
        </p:nvSpPr>
        <p:spPr>
          <a:xfrm>
            <a:off x="16195852" y="42217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cancelTravelBookingResponse</a:t>
            </a:r>
          </a:p>
        </p:txBody>
      </p:sp>
      <p:sp>
        <p:nvSpPr>
          <p:cNvPr id="80" name="Rounded Rectangle 79"/>
          <p:cNvSpPr/>
          <p:nvPr/>
        </p:nvSpPr>
        <p:spPr>
          <a:xfrm>
            <a:off x="16195852" y="37033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cancelTravelBookingRequest</a:t>
            </a:r>
          </a:p>
        </p:txBody>
      </p:sp>
      <p:sp>
        <p:nvSpPr>
          <p:cNvPr id="81" name="Rounded Rectangle 80"/>
          <p:cNvSpPr/>
          <p:nvPr/>
        </p:nvSpPr>
        <p:spPr>
          <a:xfrm>
            <a:off x="19257264" y="52340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findTravelBookingRemarkResponse</a:t>
            </a:r>
          </a:p>
        </p:txBody>
      </p:sp>
      <p:sp>
        <p:nvSpPr>
          <p:cNvPr id="82" name="Rounded Rectangle 81"/>
          <p:cNvSpPr/>
          <p:nvPr/>
        </p:nvSpPr>
        <p:spPr>
          <a:xfrm>
            <a:off x="19257264"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findTravelBookingRemarkRequest</a:t>
            </a:r>
          </a:p>
        </p:txBody>
      </p:sp>
      <p:sp>
        <p:nvSpPr>
          <p:cNvPr id="83" name="Rounded Rectangle 82"/>
          <p:cNvSpPr/>
          <p:nvPr/>
        </p:nvSpPr>
        <p:spPr>
          <a:xfrm>
            <a:off x="19257264" y="732434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addTravelBookingRemarkResponse</a:t>
            </a:r>
          </a:p>
        </p:txBody>
      </p:sp>
      <p:sp>
        <p:nvSpPr>
          <p:cNvPr id="84" name="Rounded Rectangle 83"/>
          <p:cNvSpPr/>
          <p:nvPr/>
        </p:nvSpPr>
        <p:spPr>
          <a:xfrm>
            <a:off x="19257264" y="68223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addTravelBookingRemarkRequest</a:t>
            </a:r>
          </a:p>
        </p:txBody>
      </p:sp>
      <p:sp>
        <p:nvSpPr>
          <p:cNvPr id="85" name="Rounded Rectangle 84"/>
          <p:cNvSpPr/>
          <p:nvPr/>
        </p:nvSpPr>
        <p:spPr>
          <a:xfrm>
            <a:off x="5843016" y="126242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deleteFreeFormRemarkResponse</a:t>
            </a:r>
          </a:p>
        </p:txBody>
      </p:sp>
      <p:sp>
        <p:nvSpPr>
          <p:cNvPr id="86" name="Rounded Rectangle 85"/>
          <p:cNvSpPr/>
          <p:nvPr/>
        </p:nvSpPr>
        <p:spPr>
          <a:xfrm>
            <a:off x="5843016" y="121304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deleteFreeFormRemarkRequest</a:t>
            </a:r>
          </a:p>
        </p:txBody>
      </p:sp>
      <p:sp>
        <p:nvSpPr>
          <p:cNvPr id="87" name="Rounded Rectangle 86"/>
          <p:cNvSpPr/>
          <p:nvPr/>
        </p:nvSpPr>
        <p:spPr>
          <a:xfrm>
            <a:off x="987552" y="135788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addFreeFormRemarkResponse</a:t>
            </a:r>
          </a:p>
        </p:txBody>
      </p:sp>
      <p:sp>
        <p:nvSpPr>
          <p:cNvPr id="88" name="Rounded Rectangle 87"/>
          <p:cNvSpPr/>
          <p:nvPr/>
        </p:nvSpPr>
        <p:spPr>
          <a:xfrm>
            <a:off x="987552" y="130850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addFreeFormRemarkRequest</a:t>
            </a:r>
          </a:p>
        </p:txBody>
      </p:sp>
      <p:sp>
        <p:nvSpPr>
          <p:cNvPr id="89" name="Rounded Rectangle 88"/>
          <p:cNvSpPr/>
          <p:nvPr/>
        </p:nvSpPr>
        <p:spPr>
          <a:xfrm>
            <a:off x="987552" y="126077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deleteSpecialServiceRemarkResponse</a:t>
            </a:r>
          </a:p>
        </p:txBody>
      </p:sp>
      <p:sp>
        <p:nvSpPr>
          <p:cNvPr id="90" name="Rounded Rectangle 89"/>
          <p:cNvSpPr/>
          <p:nvPr/>
        </p:nvSpPr>
        <p:spPr>
          <a:xfrm>
            <a:off x="987552" y="1214688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deleteSpecialServiceRemarkRequest</a:t>
            </a:r>
          </a:p>
        </p:txBody>
      </p:sp>
      <p:sp>
        <p:nvSpPr>
          <p:cNvPr id="91" name="Rounded Rectangle 90"/>
          <p:cNvSpPr/>
          <p:nvPr/>
        </p:nvSpPr>
        <p:spPr>
          <a:xfrm>
            <a:off x="987552" y="1066556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addSpecialServiceRemarkResponse</a:t>
            </a:r>
          </a:p>
        </p:txBody>
      </p:sp>
      <p:sp>
        <p:nvSpPr>
          <p:cNvPr id="92" name="Rounded Rectangle 91"/>
          <p:cNvSpPr/>
          <p:nvPr/>
        </p:nvSpPr>
        <p:spPr>
          <a:xfrm>
            <a:off x="987552" y="101553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addSpecialServiceRemarkRequest</a:t>
            </a:r>
          </a:p>
        </p:txBody>
      </p:sp>
      <p:sp>
        <p:nvSpPr>
          <p:cNvPr id="93" name="Rounded Rectangle 92"/>
          <p:cNvSpPr/>
          <p:nvPr/>
        </p:nvSpPr>
        <p:spPr>
          <a:xfrm>
            <a:off x="3160166" y="106491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updateScheduledTransportSeatsResponse</a:t>
            </a:r>
          </a:p>
        </p:txBody>
      </p:sp>
      <p:sp>
        <p:nvSpPr>
          <p:cNvPr id="94" name="Rounded Rectangle 93"/>
          <p:cNvSpPr/>
          <p:nvPr/>
        </p:nvSpPr>
        <p:spPr>
          <a:xfrm>
            <a:off x="3160166" y="101553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updateScheduledTransportSeatsRequest</a:t>
            </a:r>
          </a:p>
        </p:txBody>
      </p:sp>
      <p:sp>
        <p:nvSpPr>
          <p:cNvPr id="95" name="Rounded Rectangle 94"/>
          <p:cNvSpPr/>
          <p:nvPr/>
        </p:nvSpPr>
        <p:spPr>
          <a:xfrm>
            <a:off x="3160166" y="116366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updateTravelBookingServiceStatusResponse</a:t>
            </a:r>
          </a:p>
        </p:txBody>
      </p:sp>
      <p:sp>
        <p:nvSpPr>
          <p:cNvPr id="96" name="Rounded Rectangle 95"/>
          <p:cNvSpPr/>
          <p:nvPr/>
        </p:nvSpPr>
        <p:spPr>
          <a:xfrm>
            <a:off x="3160166" y="111428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updateTravelBookingServiceStatusRequest</a:t>
            </a:r>
          </a:p>
        </p:txBody>
      </p:sp>
      <p:sp>
        <p:nvSpPr>
          <p:cNvPr id="97" name="Rounded Rectangle 96"/>
          <p:cNvSpPr/>
          <p:nvPr/>
        </p:nvSpPr>
        <p:spPr>
          <a:xfrm>
            <a:off x="3160166" y="126242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updateTravelBookingServiceResponse</a:t>
            </a:r>
          </a:p>
        </p:txBody>
      </p:sp>
      <p:sp>
        <p:nvSpPr>
          <p:cNvPr id="98" name="Rounded Rectangle 97"/>
          <p:cNvSpPr/>
          <p:nvPr/>
        </p:nvSpPr>
        <p:spPr>
          <a:xfrm>
            <a:off x="3160166" y="121304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updateTravelBookingServiceRequest</a:t>
            </a:r>
          </a:p>
        </p:txBody>
      </p:sp>
      <p:sp>
        <p:nvSpPr>
          <p:cNvPr id="99" name="Rounded Rectangle 98"/>
          <p:cNvSpPr/>
          <p:nvPr/>
        </p:nvSpPr>
        <p:spPr>
          <a:xfrm>
            <a:off x="3143707" y="13644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findTravelBookingServiceUpdateResponse</a:t>
            </a:r>
          </a:p>
        </p:txBody>
      </p:sp>
      <p:sp>
        <p:nvSpPr>
          <p:cNvPr id="100" name="Rounded Rectangle 99"/>
          <p:cNvSpPr/>
          <p:nvPr/>
        </p:nvSpPr>
        <p:spPr>
          <a:xfrm>
            <a:off x="3143707" y="131179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findTravelBookingServiceUpdateRequest</a:t>
            </a:r>
          </a:p>
        </p:txBody>
      </p:sp>
      <p:sp>
        <p:nvSpPr>
          <p:cNvPr id="101" name="Rounded Rectangle 100"/>
          <p:cNvSpPr/>
          <p:nvPr/>
        </p:nvSpPr>
        <p:spPr>
          <a:xfrm>
            <a:off x="5810097" y="106491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updateFreeFormRemarkResponse</a:t>
            </a:r>
          </a:p>
        </p:txBody>
      </p:sp>
      <p:sp>
        <p:nvSpPr>
          <p:cNvPr id="102" name="Rounded Rectangle 101"/>
          <p:cNvSpPr/>
          <p:nvPr/>
        </p:nvSpPr>
        <p:spPr>
          <a:xfrm>
            <a:off x="5810097" y="101553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updateFreeFormRemarkRequest</a:t>
            </a:r>
          </a:p>
        </p:txBody>
      </p:sp>
      <p:sp>
        <p:nvSpPr>
          <p:cNvPr id="103" name="Rounded Rectangle 102"/>
          <p:cNvSpPr/>
          <p:nvPr/>
        </p:nvSpPr>
        <p:spPr>
          <a:xfrm>
            <a:off x="987552" y="116531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findTravelBookingServiceResponse</a:t>
            </a:r>
          </a:p>
        </p:txBody>
      </p:sp>
      <p:sp>
        <p:nvSpPr>
          <p:cNvPr id="104" name="Rounded Rectangle 103"/>
          <p:cNvSpPr/>
          <p:nvPr/>
        </p:nvSpPr>
        <p:spPr>
          <a:xfrm>
            <a:off x="987552" y="111593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findTravelBookingServiceRequest</a:t>
            </a:r>
          </a:p>
        </p:txBody>
      </p:sp>
      <p:sp>
        <p:nvSpPr>
          <p:cNvPr id="105" name="Rounded Rectangle 104"/>
          <p:cNvSpPr/>
          <p:nvPr/>
        </p:nvSpPr>
        <p:spPr>
          <a:xfrm>
            <a:off x="5851245" y="116366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updateSpecialServiceRemarkResponse</a:t>
            </a:r>
          </a:p>
        </p:txBody>
      </p:sp>
      <p:sp>
        <p:nvSpPr>
          <p:cNvPr id="106" name="Rounded Rectangle 105"/>
          <p:cNvSpPr/>
          <p:nvPr/>
        </p:nvSpPr>
        <p:spPr>
          <a:xfrm>
            <a:off x="5867704" y="111428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updateSpecialServiceRemarkRequest</a:t>
            </a:r>
          </a:p>
        </p:txBody>
      </p:sp>
      <p:sp>
        <p:nvSpPr>
          <p:cNvPr id="107" name="Rounded Rectangle 106"/>
          <p:cNvSpPr/>
          <p:nvPr/>
        </p:nvSpPr>
        <p:spPr>
          <a:xfrm>
            <a:off x="8789212" y="126077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deleteTravelBookingPriceResponse</a:t>
            </a:r>
          </a:p>
        </p:txBody>
      </p:sp>
      <p:sp>
        <p:nvSpPr>
          <p:cNvPr id="108" name="Rounded Rectangle 107"/>
          <p:cNvSpPr/>
          <p:nvPr/>
        </p:nvSpPr>
        <p:spPr>
          <a:xfrm>
            <a:off x="8789212" y="121304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deleteTravelBookingPriceRequest</a:t>
            </a:r>
          </a:p>
        </p:txBody>
      </p:sp>
      <p:sp>
        <p:nvSpPr>
          <p:cNvPr id="109" name="Rounded Rectangle 108"/>
          <p:cNvSpPr/>
          <p:nvPr/>
        </p:nvSpPr>
        <p:spPr>
          <a:xfrm>
            <a:off x="8789212" y="106326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updateTravelBookingPriceResponse</a:t>
            </a:r>
          </a:p>
        </p:txBody>
      </p:sp>
      <p:sp>
        <p:nvSpPr>
          <p:cNvPr id="110" name="Rounded Rectangle 109"/>
          <p:cNvSpPr/>
          <p:nvPr/>
        </p:nvSpPr>
        <p:spPr>
          <a:xfrm>
            <a:off x="8789212" y="101388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updateTravelBookingPriceRequest</a:t>
            </a:r>
          </a:p>
        </p:txBody>
      </p:sp>
      <p:sp>
        <p:nvSpPr>
          <p:cNvPr id="111" name="Rounded Rectangle 110"/>
          <p:cNvSpPr/>
          <p:nvPr/>
        </p:nvSpPr>
        <p:spPr>
          <a:xfrm>
            <a:off x="8789212" y="1163665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findTravelBookingPriceResponse</a:t>
            </a:r>
          </a:p>
        </p:txBody>
      </p:sp>
      <p:sp>
        <p:nvSpPr>
          <p:cNvPr id="112" name="Rounded Rectangle 111"/>
          <p:cNvSpPr/>
          <p:nvPr/>
        </p:nvSpPr>
        <p:spPr>
          <a:xfrm>
            <a:off x="8789212" y="111264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findTravelBookingPriceRequest</a:t>
            </a:r>
          </a:p>
        </p:txBody>
      </p:sp>
      <p:sp>
        <p:nvSpPr>
          <p:cNvPr id="113" name="Rounded Rectangle 112"/>
          <p:cNvSpPr/>
          <p:nvPr/>
        </p:nvSpPr>
        <p:spPr>
          <a:xfrm>
            <a:off x="12146889" y="106326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getTravelBookingItemCancelFeeResponse</a:t>
            </a:r>
          </a:p>
        </p:txBody>
      </p:sp>
      <p:sp>
        <p:nvSpPr>
          <p:cNvPr id="114" name="Rounded Rectangle 113"/>
          <p:cNvSpPr/>
          <p:nvPr/>
        </p:nvSpPr>
        <p:spPr>
          <a:xfrm>
            <a:off x="12146889" y="101388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getTravelBookingItemCancelFeeRequest</a:t>
            </a:r>
          </a:p>
        </p:txBody>
      </p:sp>
      <p:sp>
        <p:nvSpPr>
          <p:cNvPr id="115" name="Rounded Rectangle 114"/>
          <p:cNvSpPr/>
          <p:nvPr/>
        </p:nvSpPr>
        <p:spPr>
          <a:xfrm>
            <a:off x="12146889" y="116531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updateTravelBookingItemResponse</a:t>
            </a:r>
          </a:p>
        </p:txBody>
      </p:sp>
      <p:sp>
        <p:nvSpPr>
          <p:cNvPr id="116" name="Rounded Rectangle 115"/>
          <p:cNvSpPr/>
          <p:nvPr/>
        </p:nvSpPr>
        <p:spPr>
          <a:xfrm>
            <a:off x="12146889" y="111593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updateTravelBookingItemRequest</a:t>
            </a:r>
          </a:p>
        </p:txBody>
      </p:sp>
      <p:sp>
        <p:nvSpPr>
          <p:cNvPr id="117" name="Rounded Rectangle 116"/>
          <p:cNvSpPr/>
          <p:nvPr/>
        </p:nvSpPr>
        <p:spPr>
          <a:xfrm>
            <a:off x="12146889" y="126242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updateScheduledTransportItemResponse</a:t>
            </a:r>
          </a:p>
        </p:txBody>
      </p:sp>
      <p:sp>
        <p:nvSpPr>
          <p:cNvPr id="118" name="Rounded Rectangle 117"/>
          <p:cNvSpPr/>
          <p:nvPr/>
        </p:nvSpPr>
        <p:spPr>
          <a:xfrm>
            <a:off x="12146889" y="121304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updateScheduledTransportItemRequest</a:t>
            </a:r>
          </a:p>
        </p:txBody>
      </p:sp>
      <p:sp>
        <p:nvSpPr>
          <p:cNvPr id="119" name="Rounded Rectangle 118"/>
          <p:cNvSpPr/>
          <p:nvPr/>
        </p:nvSpPr>
        <p:spPr>
          <a:xfrm>
            <a:off x="14714524" y="116531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addTravelBookingItemsResponse</a:t>
            </a:r>
          </a:p>
        </p:txBody>
      </p:sp>
      <p:sp>
        <p:nvSpPr>
          <p:cNvPr id="120" name="Rounded Rectangle 119"/>
          <p:cNvSpPr/>
          <p:nvPr/>
        </p:nvSpPr>
        <p:spPr>
          <a:xfrm>
            <a:off x="14714524" y="111593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addTravelBookingItemsRequest</a:t>
            </a:r>
          </a:p>
        </p:txBody>
      </p:sp>
      <p:sp>
        <p:nvSpPr>
          <p:cNvPr id="121" name="Rounded Rectangle 120"/>
          <p:cNvSpPr/>
          <p:nvPr/>
        </p:nvSpPr>
        <p:spPr>
          <a:xfrm>
            <a:off x="14714524" y="106491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cancelTravelBookingItemResponse</a:t>
            </a:r>
          </a:p>
        </p:txBody>
      </p:sp>
      <p:sp>
        <p:nvSpPr>
          <p:cNvPr id="122" name="Rounded Rectangle 121"/>
          <p:cNvSpPr/>
          <p:nvPr/>
        </p:nvSpPr>
        <p:spPr>
          <a:xfrm>
            <a:off x="14714524" y="101553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cancelTravelBookingItemRequest</a:t>
            </a:r>
          </a:p>
        </p:txBody>
      </p:sp>
      <p:sp>
        <p:nvSpPr>
          <p:cNvPr id="123" name="Rounded Rectangle 122"/>
          <p:cNvSpPr/>
          <p:nvPr/>
        </p:nvSpPr>
        <p:spPr>
          <a:xfrm>
            <a:off x="17874691" y="1162019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updatePaymentResponse</a:t>
            </a:r>
          </a:p>
        </p:txBody>
      </p:sp>
      <p:sp>
        <p:nvSpPr>
          <p:cNvPr id="124" name="Rounded Rectangle 123"/>
          <p:cNvSpPr/>
          <p:nvPr/>
        </p:nvSpPr>
        <p:spPr>
          <a:xfrm>
            <a:off x="17874691" y="111428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updatePaymentRequest</a:t>
            </a:r>
          </a:p>
        </p:txBody>
      </p:sp>
      <p:sp>
        <p:nvSpPr>
          <p:cNvPr id="125" name="Rounded Rectangle 124"/>
          <p:cNvSpPr/>
          <p:nvPr/>
        </p:nvSpPr>
        <p:spPr>
          <a:xfrm>
            <a:off x="17874691" y="1260774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deletePaymentResponse</a:t>
            </a:r>
          </a:p>
        </p:txBody>
      </p:sp>
      <p:sp>
        <p:nvSpPr>
          <p:cNvPr id="126" name="Rounded Rectangle 125"/>
          <p:cNvSpPr/>
          <p:nvPr/>
        </p:nvSpPr>
        <p:spPr>
          <a:xfrm>
            <a:off x="17874691" y="121304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deletePaymentRequest</a:t>
            </a:r>
          </a:p>
        </p:txBody>
      </p:sp>
      <p:sp>
        <p:nvSpPr>
          <p:cNvPr id="127" name="Rounded Rectangle 126"/>
          <p:cNvSpPr/>
          <p:nvPr/>
        </p:nvSpPr>
        <p:spPr>
          <a:xfrm>
            <a:off x="17874691" y="106326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addPaymentResponse</a:t>
            </a:r>
          </a:p>
        </p:txBody>
      </p:sp>
      <p:sp>
        <p:nvSpPr>
          <p:cNvPr id="128" name="Rounded Rectangle 127"/>
          <p:cNvSpPr/>
          <p:nvPr/>
        </p:nvSpPr>
        <p:spPr>
          <a:xfrm>
            <a:off x="17874691" y="1012240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addPaymentRequest</a:t>
            </a:r>
          </a:p>
        </p:txBody>
      </p:sp>
      <p:sp>
        <p:nvSpPr>
          <p:cNvPr id="129" name="Rounded Rectangle 128"/>
          <p:cNvSpPr/>
          <p:nvPr/>
        </p:nvSpPr>
        <p:spPr>
          <a:xfrm>
            <a:off x="17874691" y="135788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findPaymentResponse</a:t>
            </a:r>
          </a:p>
        </p:txBody>
      </p:sp>
      <p:sp>
        <p:nvSpPr>
          <p:cNvPr id="130" name="Rounded Rectangle 129"/>
          <p:cNvSpPr/>
          <p:nvPr/>
        </p:nvSpPr>
        <p:spPr>
          <a:xfrm>
            <a:off x="17874691" y="131015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findPaymentRequest</a:t>
            </a:r>
          </a:p>
        </p:txBody>
      </p:sp>
      <p:sp>
        <p:nvSpPr>
          <p:cNvPr id="131" name="Rounded Rectangle 130"/>
          <p:cNvSpPr/>
          <p:nvPr/>
        </p:nvSpPr>
        <p:spPr>
          <a:xfrm>
            <a:off x="20738592" y="116531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updatePassengerInformationResponse</a:t>
            </a:r>
          </a:p>
        </p:txBody>
      </p:sp>
      <p:sp>
        <p:nvSpPr>
          <p:cNvPr id="132" name="Rounded Rectangle 131"/>
          <p:cNvSpPr/>
          <p:nvPr/>
        </p:nvSpPr>
        <p:spPr>
          <a:xfrm>
            <a:off x="20738592" y="111593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updatePassengerInformationRequest</a:t>
            </a:r>
          </a:p>
        </p:txBody>
      </p:sp>
      <p:sp>
        <p:nvSpPr>
          <p:cNvPr id="133" name="Rounded Rectangle 132"/>
          <p:cNvSpPr/>
          <p:nvPr/>
        </p:nvSpPr>
        <p:spPr>
          <a:xfrm>
            <a:off x="20738592" y="1064910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changePassengerNameResponse</a:t>
            </a:r>
          </a:p>
        </p:txBody>
      </p:sp>
      <p:sp>
        <p:nvSpPr>
          <p:cNvPr id="134" name="Rounded Rectangle 133"/>
          <p:cNvSpPr/>
          <p:nvPr/>
        </p:nvSpPr>
        <p:spPr>
          <a:xfrm>
            <a:off x="20738592" y="101388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changePassengerNameRequest</a:t>
            </a:r>
          </a:p>
        </p:txBody>
      </p:sp>
      <p:sp>
        <p:nvSpPr>
          <p:cNvPr id="135" name="Rounded Rectangle 134"/>
          <p:cNvSpPr/>
          <p:nvPr/>
        </p:nvSpPr>
        <p:spPr>
          <a:xfrm>
            <a:off x="20738592" y="126242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findPassengerResponse</a:t>
            </a:r>
          </a:p>
        </p:txBody>
      </p:sp>
      <p:sp>
        <p:nvSpPr>
          <p:cNvPr id="136" name="Rounded Rectangle 135"/>
          <p:cNvSpPr/>
          <p:nvPr/>
        </p:nvSpPr>
        <p:spPr>
          <a:xfrm>
            <a:off x="20738592" y="1213043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findPassengerRequest</a:t>
            </a:r>
          </a:p>
        </p:txBody>
      </p:sp>
      <p:sp>
        <p:nvSpPr>
          <p:cNvPr id="137" name="Rounded Rectangle 136"/>
          <p:cNvSpPr/>
          <p:nvPr/>
        </p:nvSpPr>
        <p:spPr>
          <a:xfrm>
            <a:off x="296265"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Jawa</a:t>
            </a:r>
          </a:p>
        </p:txBody>
      </p:sp>
      <p:sp>
        <p:nvSpPr>
          <p:cNvPr id="138" name="Rounded Rectangle 137"/>
          <p:cNvSpPr/>
          <p:nvPr/>
        </p:nvSpPr>
        <p:spPr>
          <a:xfrm>
            <a:off x="296265"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SOAP over HTTP</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EAI Messages</a:t>
            </a:r>
          </a:p>
        </p:txBody>
      </p:sp>
      <p:sp>
        <p:nvSpPr>
          <p:cNvPr id="3" name="Rounded Rectangle 2"/>
          <p:cNvSpPr/>
          <p:nvPr/>
        </p:nvSpPr>
        <p:spPr>
          <a:xfrm>
            <a:off x="1678838" y="128381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 MQ Messages</a:t>
            </a:r>
          </a:p>
        </p:txBody>
      </p:sp>
      <p:sp>
        <p:nvSpPr>
          <p:cNvPr id="4" name="Rounded Rectangle 3"/>
          <p:cNvSpPr/>
          <p:nvPr/>
        </p:nvSpPr>
        <p:spPr>
          <a:xfrm>
            <a:off x="1678838"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XML over MQ</a:t>
            </a:r>
          </a:p>
        </p:txBody>
      </p:sp>
      <p:sp>
        <p:nvSpPr>
          <p:cNvPr id="5" name="Rounded Rectangle 4"/>
          <p:cNvSpPr/>
          <p:nvPr/>
        </p:nvSpPr>
        <p:spPr>
          <a:xfrm>
            <a:off x="1678838" y="809792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Rooms Avail Messages</a:t>
            </a:r>
          </a:p>
        </p:txBody>
      </p:sp>
      <p:sp>
        <p:nvSpPr>
          <p:cNvPr id="3" name="Rounded Rectangle 2"/>
          <p:cNvSpPr/>
          <p:nvPr/>
        </p:nvSpPr>
        <p:spPr>
          <a:xfrm>
            <a:off x="395020" y="108630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Avail</a:t>
            </a:r>
          </a:p>
        </p:txBody>
      </p:sp>
      <p:sp>
        <p:nvSpPr>
          <p:cNvPr id="4" name="Rounded Rectangle 3"/>
          <p:cNvSpPr/>
          <p:nvPr/>
        </p:nvSpPr>
        <p:spPr>
          <a:xfrm>
            <a:off x="395020" y="47402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Avail</a:t>
            </a:r>
          </a:p>
        </p:txBody>
      </p:sp>
      <p:sp>
        <p:nvSpPr>
          <p:cNvPr id="5" name="Rounded Rectangle 4"/>
          <p:cNvSpPr/>
          <p:nvPr/>
        </p:nvSpPr>
        <p:spPr>
          <a:xfrm>
            <a:off x="395020"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XML over MQ</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Inventory Management Functions</a:t>
            </a:r>
          </a:p>
        </p:txBody>
      </p:sp>
      <p:sp>
        <p:nvSpPr>
          <p:cNvPr id="3" name="Rounded Rectangle 2"/>
          <p:cNvSpPr/>
          <p:nvPr/>
        </p:nvSpPr>
        <p:spPr>
          <a:xfrm>
            <a:off x="197510"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Management</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CCRM Messages</a:t>
            </a:r>
          </a:p>
        </p:txBody>
      </p:sp>
      <p:sp>
        <p:nvSpPr>
          <p:cNvPr id="3" name="Rounded Rectangle 2"/>
          <p:cNvSpPr/>
          <p:nvPr/>
        </p:nvSpPr>
        <p:spPr>
          <a:xfrm>
            <a:off x="888796"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CCRM</a:t>
            </a:r>
          </a:p>
        </p:txBody>
      </p:sp>
      <p:sp>
        <p:nvSpPr>
          <p:cNvPr id="4" name="Rounded Rectangle 3"/>
          <p:cNvSpPr/>
          <p:nvPr/>
        </p:nvSpPr>
        <p:spPr>
          <a:xfrm>
            <a:off x="888796" y="69128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XML over MQ</a:t>
            </a:r>
          </a:p>
        </p:txBody>
      </p:sp>
      <p:sp>
        <p:nvSpPr>
          <p:cNvPr id="5" name="Rounded Rectangle 4"/>
          <p:cNvSpPr/>
          <p:nvPr/>
        </p:nvSpPr>
        <p:spPr>
          <a:xfrm>
            <a:off x="888796" y="296265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CCRM</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Rooms Recommender Messages</a:t>
            </a:r>
          </a:p>
        </p:txBody>
      </p:sp>
      <p:sp>
        <p:nvSpPr>
          <p:cNvPr id="3" name="Rounded Rectangle 2"/>
          <p:cNvSpPr/>
          <p:nvPr/>
        </p:nvSpPr>
        <p:spPr>
          <a:xfrm>
            <a:off x="493776"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Recommender</a:t>
            </a:r>
          </a:p>
        </p:txBody>
      </p:sp>
      <p:sp>
        <p:nvSpPr>
          <p:cNvPr id="4" name="Rounded Rectangle 3"/>
          <p:cNvSpPr/>
          <p:nvPr/>
        </p:nvSpPr>
        <p:spPr>
          <a:xfrm>
            <a:off x="493776" y="55302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Rooms Recommender</a:t>
            </a:r>
          </a:p>
        </p:txBody>
      </p:sp>
      <p:sp>
        <p:nvSpPr>
          <p:cNvPr id="5" name="Rounded Rectangle 4"/>
          <p:cNvSpPr/>
          <p:nvPr/>
        </p:nvSpPr>
        <p:spPr>
          <a:xfrm>
            <a:off x="493776"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XML over MQ</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Dreams Services</a:t>
            </a:r>
          </a:p>
        </p:txBody>
      </p:sp>
      <p:sp>
        <p:nvSpPr>
          <p:cNvPr id="3" name="Rounded Rectangle 2"/>
          <p:cNvSpPr/>
          <p:nvPr/>
        </p:nvSpPr>
        <p:spPr>
          <a:xfrm>
            <a:off x="3308299" y="20574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a:t>
            </a:r>
          </a:p>
        </p:txBody>
      </p:sp>
      <p:sp>
        <p:nvSpPr>
          <p:cNvPr id="4" name="Rounded Rectangle 3"/>
          <p:cNvSpPr/>
          <p:nvPr/>
        </p:nvSpPr>
        <p:spPr>
          <a:xfrm>
            <a:off x="3308299"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Pricing</a:t>
            </a:r>
          </a:p>
        </p:txBody>
      </p:sp>
      <p:sp>
        <p:nvSpPr>
          <p:cNvPr id="5" name="Rounded Rectangle 4"/>
          <p:cNvSpPr/>
          <p:nvPr/>
        </p:nvSpPr>
        <p:spPr>
          <a:xfrm>
            <a:off x="1217980" y="30614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Reservation Managment Service</a:t>
            </a:r>
          </a:p>
        </p:txBody>
      </p:sp>
      <p:sp>
        <p:nvSpPr>
          <p:cNvPr id="6" name="Rounded Rectangle 5"/>
          <p:cNvSpPr/>
          <p:nvPr/>
        </p:nvSpPr>
        <p:spPr>
          <a:xfrm>
            <a:off x="3308299"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Resource Inventory Management Service</a:t>
            </a:r>
          </a:p>
        </p:txBody>
      </p:sp>
      <p:sp>
        <p:nvSpPr>
          <p:cNvPr id="7" name="Rounded Rectangle 6"/>
          <p:cNvSpPr/>
          <p:nvPr/>
        </p:nvSpPr>
        <p:spPr>
          <a:xfrm>
            <a:off x="5135270" y="20574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Services</a:t>
            </a:r>
          </a:p>
        </p:txBody>
      </p:sp>
      <p:sp>
        <p:nvSpPr>
          <p:cNvPr id="8" name="Rounded Rectangle 7"/>
          <p:cNvSpPr/>
          <p:nvPr/>
        </p:nvSpPr>
        <p:spPr>
          <a:xfrm>
            <a:off x="1324965" y="20574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Dreams UI</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 Stack</a:t>
            </a:r>
          </a:p>
        </p:txBody>
      </p:sp>
      <p:sp>
        <p:nvSpPr>
          <p:cNvPr id="3" name="Rounded Rectangle 2"/>
          <p:cNvSpPr/>
          <p:nvPr/>
        </p:nvSpPr>
        <p:spPr>
          <a:xfrm>
            <a:off x="10566806"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Jawa Services </a:t>
            </a:r>
          </a:p>
        </p:txBody>
      </p:sp>
      <p:sp>
        <p:nvSpPr>
          <p:cNvPr id="4" name="Rounded Rectangle 3"/>
          <p:cNvSpPr/>
          <p:nvPr/>
        </p:nvSpPr>
        <p:spPr>
          <a:xfrm>
            <a:off x="9282988"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Accovia </a:t>
            </a:r>
          </a:p>
        </p:txBody>
      </p:sp>
      <p:sp>
        <p:nvSpPr>
          <p:cNvPr id="5" name="Rounded Rectangle 4"/>
          <p:cNvSpPr/>
          <p:nvPr/>
        </p:nvSpPr>
        <p:spPr>
          <a:xfrm>
            <a:off x="4978908"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Linux Server </a:t>
            </a:r>
          </a:p>
        </p:txBody>
      </p:sp>
      <p:sp>
        <p:nvSpPr>
          <p:cNvPr id="6" name="Rounded Rectangle 5"/>
          <p:cNvSpPr/>
          <p:nvPr/>
        </p:nvSpPr>
        <p:spPr>
          <a:xfrm>
            <a:off x="2666390"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a:t>
            </a:r>
          </a:p>
        </p:txBody>
      </p:sp>
      <p:sp>
        <p:nvSpPr>
          <p:cNvPr id="7" name="Rounded Rectangle 6"/>
          <p:cNvSpPr/>
          <p:nvPr/>
        </p:nvSpPr>
        <p:spPr>
          <a:xfrm>
            <a:off x="2666390"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Server </a:t>
            </a:r>
          </a:p>
        </p:txBody>
      </p:sp>
      <p:sp>
        <p:nvSpPr>
          <p:cNvPr id="8" name="Rounded Rectangle 7"/>
          <p:cNvSpPr/>
          <p:nvPr/>
        </p:nvSpPr>
        <p:spPr>
          <a:xfrm>
            <a:off x="1481328"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PEPCOM UI </a:t>
            </a:r>
          </a:p>
        </p:txBody>
      </p:sp>
      <p:sp>
        <p:nvSpPr>
          <p:cNvPr id="9" name="Rounded Rectangle 8"/>
          <p:cNvSpPr/>
          <p:nvPr/>
        </p:nvSpPr>
        <p:spPr>
          <a:xfrm>
            <a:off x="296265"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Browser </a:t>
            </a:r>
          </a:p>
        </p:txBody>
      </p:sp>
      <p:sp>
        <p:nvSpPr>
          <p:cNvPr id="10" name="Rounded Rectangle 9"/>
          <p:cNvSpPr/>
          <p:nvPr/>
        </p:nvSpPr>
        <p:spPr>
          <a:xfrm>
            <a:off x="3950208"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Server </a:t>
            </a:r>
          </a:p>
        </p:txBody>
      </p:sp>
      <p:sp>
        <p:nvSpPr>
          <p:cNvPr id="11" name="Rounded Rectangle 10"/>
          <p:cNvSpPr/>
          <p:nvPr/>
        </p:nvSpPr>
        <p:spPr>
          <a:xfrm>
            <a:off x="4007815"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Segment Services </a:t>
            </a:r>
          </a:p>
        </p:txBody>
      </p:sp>
      <p:sp>
        <p:nvSpPr>
          <p:cNvPr id="12" name="Rounded Rectangle 11"/>
          <p:cNvSpPr/>
          <p:nvPr/>
        </p:nvSpPr>
        <p:spPr>
          <a:xfrm>
            <a:off x="6221577" y="48390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Redhat Linux  </a:t>
            </a:r>
          </a:p>
        </p:txBody>
      </p:sp>
      <p:sp>
        <p:nvSpPr>
          <p:cNvPr id="13" name="Rounded Rectangle 12"/>
          <p:cNvSpPr/>
          <p:nvPr/>
        </p:nvSpPr>
        <p:spPr>
          <a:xfrm>
            <a:off x="5332780"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MQ </a:t>
            </a:r>
          </a:p>
        </p:txBody>
      </p:sp>
      <p:sp>
        <p:nvSpPr>
          <p:cNvPr id="14" name="Rounded Rectangle 13"/>
          <p:cNvSpPr/>
          <p:nvPr/>
        </p:nvSpPr>
        <p:spPr>
          <a:xfrm>
            <a:off x="1481328"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PHP </a:t>
            </a:r>
          </a:p>
        </p:txBody>
      </p:sp>
      <p:sp>
        <p:nvSpPr>
          <p:cNvPr id="15" name="Rounded Rectangle 14"/>
          <p:cNvSpPr/>
          <p:nvPr/>
        </p:nvSpPr>
        <p:spPr>
          <a:xfrm>
            <a:off x="1481328" y="187634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PHP </a:t>
            </a:r>
          </a:p>
        </p:txBody>
      </p:sp>
      <p:sp>
        <p:nvSpPr>
          <p:cNvPr id="16" name="Rounded Rectangle 15"/>
          <p:cNvSpPr/>
          <p:nvPr/>
        </p:nvSpPr>
        <p:spPr>
          <a:xfrm>
            <a:off x="9282988"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Unknown - Accovia </a:t>
            </a:r>
          </a:p>
        </p:txBody>
      </p:sp>
      <p:sp>
        <p:nvSpPr>
          <p:cNvPr id="17" name="Rounded Rectangle 16"/>
          <p:cNvSpPr/>
          <p:nvPr/>
        </p:nvSpPr>
        <p:spPr>
          <a:xfrm>
            <a:off x="9274759"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Unknown Accovia </a:t>
            </a:r>
          </a:p>
        </p:txBody>
      </p:sp>
      <p:sp>
        <p:nvSpPr>
          <p:cNvPr id="18" name="Rounded Rectangle 17"/>
          <p:cNvSpPr/>
          <p:nvPr/>
        </p:nvSpPr>
        <p:spPr>
          <a:xfrm>
            <a:off x="11751868"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Recommender </a:t>
            </a:r>
          </a:p>
        </p:txBody>
      </p:sp>
      <p:sp>
        <p:nvSpPr>
          <p:cNvPr id="19" name="Rounded Rectangle 18"/>
          <p:cNvSpPr/>
          <p:nvPr/>
        </p:nvSpPr>
        <p:spPr>
          <a:xfrm>
            <a:off x="11850624"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Java Application Server </a:t>
            </a:r>
          </a:p>
        </p:txBody>
      </p:sp>
      <p:sp>
        <p:nvSpPr>
          <p:cNvPr id="20" name="Rounded Rectangle 19"/>
          <p:cNvSpPr/>
          <p:nvPr/>
        </p:nvSpPr>
        <p:spPr>
          <a:xfrm>
            <a:off x="4007815"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WebSphere App Server </a:t>
            </a:r>
          </a:p>
        </p:txBody>
      </p:sp>
      <p:sp>
        <p:nvSpPr>
          <p:cNvPr id="21" name="Rounded Rectangle 20"/>
          <p:cNvSpPr/>
          <p:nvPr/>
        </p:nvSpPr>
        <p:spPr>
          <a:xfrm>
            <a:off x="5332780"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MQ </a:t>
            </a:r>
          </a:p>
        </p:txBody>
      </p:sp>
      <p:sp>
        <p:nvSpPr>
          <p:cNvPr id="22" name="Rounded Rectangle 21"/>
          <p:cNvSpPr/>
          <p:nvPr/>
        </p:nvSpPr>
        <p:spPr>
          <a:xfrm>
            <a:off x="6616598"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EAI </a:t>
            </a:r>
          </a:p>
        </p:txBody>
      </p:sp>
      <p:sp>
        <p:nvSpPr>
          <p:cNvPr id="23" name="Rounded Rectangle 22"/>
          <p:cNvSpPr/>
          <p:nvPr/>
        </p:nvSpPr>
        <p:spPr>
          <a:xfrm>
            <a:off x="6616598"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Unknown - EAI </a:t>
            </a:r>
          </a:p>
        </p:txBody>
      </p:sp>
      <p:sp>
        <p:nvSpPr>
          <p:cNvPr id="24" name="Rounded Rectangle 23"/>
          <p:cNvSpPr/>
          <p:nvPr/>
        </p:nvSpPr>
        <p:spPr>
          <a:xfrm>
            <a:off x="6616598" y="197510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Unknown - EAI </a:t>
            </a:r>
          </a:p>
        </p:txBody>
      </p:sp>
      <p:sp>
        <p:nvSpPr>
          <p:cNvPr id="25" name="Rounded Rectangle 24"/>
          <p:cNvSpPr/>
          <p:nvPr/>
        </p:nvSpPr>
        <p:spPr>
          <a:xfrm>
            <a:off x="5332780"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MQ </a:t>
            </a:r>
          </a:p>
        </p:txBody>
      </p:sp>
      <p:sp>
        <p:nvSpPr>
          <p:cNvPr id="26" name="Rounded Rectangle 25"/>
          <p:cNvSpPr/>
          <p:nvPr/>
        </p:nvSpPr>
        <p:spPr>
          <a:xfrm>
            <a:off x="7900416" y="4937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TAP </a:t>
            </a:r>
          </a:p>
        </p:txBody>
      </p:sp>
      <p:sp>
        <p:nvSpPr>
          <p:cNvPr id="27" name="Rounded Rectangle 26"/>
          <p:cNvSpPr/>
          <p:nvPr/>
        </p:nvSpPr>
        <p:spPr>
          <a:xfrm>
            <a:off x="10566806" y="118506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JBoss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Deployment Diagram</a:t>
            </a:r>
          </a:p>
        </p:txBody>
      </p:sp>
      <p:sp>
        <p:nvSpPr>
          <p:cNvPr id="3" name="Rounded Rectangle 2"/>
          <p:cNvSpPr/>
          <p:nvPr/>
        </p:nvSpPr>
        <p:spPr>
          <a:xfrm>
            <a:off x="12838176"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Paris Data Center </a:t>
            </a:r>
          </a:p>
        </p:txBody>
      </p:sp>
      <p:sp>
        <p:nvSpPr>
          <p:cNvPr id="4" name="Rounded Rectangle 3"/>
          <p:cNvSpPr/>
          <p:nvPr/>
        </p:nvSpPr>
        <p:spPr>
          <a:xfrm>
            <a:off x="3456432"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Orlando Data Center </a:t>
            </a:r>
          </a:p>
        </p:txBody>
      </p:sp>
      <p:sp>
        <p:nvSpPr>
          <p:cNvPr id="5" name="Rounded Rectangle 4"/>
          <p:cNvSpPr/>
          <p:nvPr/>
        </p:nvSpPr>
        <p:spPr>
          <a:xfrm>
            <a:off x="395020" y="3950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Las Vegas Data Center </a:t>
            </a:r>
          </a:p>
        </p:txBody>
      </p:sp>
      <p:sp>
        <p:nvSpPr>
          <p:cNvPr id="6" name="Rounded Rectangle 5"/>
          <p:cNvSpPr/>
          <p:nvPr/>
        </p:nvSpPr>
        <p:spPr>
          <a:xfrm>
            <a:off x="2378354" y="361279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Vegas-Orlando Network </a:t>
            </a:r>
          </a:p>
        </p:txBody>
      </p:sp>
      <p:sp>
        <p:nvSpPr>
          <p:cNvPr id="7" name="Rounded Rectangle 6"/>
          <p:cNvSpPr/>
          <p:nvPr/>
        </p:nvSpPr>
        <p:spPr>
          <a:xfrm>
            <a:off x="11653113" y="41477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WDW-DLP Network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Level 2 Capabilities</a:t>
            </a:r>
          </a:p>
        </p:txBody>
      </p:sp>
      <p:sp>
        <p:nvSpPr>
          <p:cNvPr id="3" name="Rounded Rectangle 2"/>
          <p:cNvSpPr/>
          <p:nvPr/>
        </p:nvSpPr>
        <p:spPr>
          <a:xfrm>
            <a:off x="12056364"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Animal Programs</a:t>
            </a:r>
          </a:p>
        </p:txBody>
      </p:sp>
      <p:sp>
        <p:nvSpPr>
          <p:cNvPr id="4" name="Rounded Rectangle 3"/>
          <p:cNvSpPr/>
          <p:nvPr/>
        </p:nvSpPr>
        <p:spPr>
          <a:xfrm>
            <a:off x="12056364"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Animal Training</a:t>
            </a:r>
          </a:p>
        </p:txBody>
      </p:sp>
      <p:sp>
        <p:nvSpPr>
          <p:cNvPr id="5" name="Rounded Rectangle 4"/>
          <p:cNvSpPr/>
          <p:nvPr/>
        </p:nvSpPr>
        <p:spPr>
          <a:xfrm>
            <a:off x="12056364"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Animal Nutrition</a:t>
            </a:r>
          </a:p>
        </p:txBody>
      </p:sp>
      <p:sp>
        <p:nvSpPr>
          <p:cNvPr id="6" name="Rounded Rectangle 5"/>
          <p:cNvSpPr/>
          <p:nvPr/>
        </p:nvSpPr>
        <p:spPr>
          <a:xfrm>
            <a:off x="12056364"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Animal Husbandry</a:t>
            </a:r>
          </a:p>
        </p:txBody>
      </p:sp>
      <p:sp>
        <p:nvSpPr>
          <p:cNvPr id="7" name="Rounded Rectangle 6"/>
          <p:cNvSpPr/>
          <p:nvPr/>
        </p:nvSpPr>
        <p:spPr>
          <a:xfrm>
            <a:off x="12056364"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Entymology</a:t>
            </a:r>
          </a:p>
        </p:txBody>
      </p:sp>
      <p:sp>
        <p:nvSpPr>
          <p:cNvPr id="8" name="Rounded Rectangle 7"/>
          <p:cNvSpPr/>
          <p:nvPr/>
        </p:nvSpPr>
        <p:spPr>
          <a:xfrm>
            <a:off x="12056364" y="70116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Veterinary Services</a:t>
            </a:r>
          </a:p>
        </p:txBody>
      </p:sp>
      <p:sp>
        <p:nvSpPr>
          <p:cNvPr id="9" name="Rounded Rectangle 8"/>
          <p:cNvSpPr/>
          <p:nvPr/>
        </p:nvSpPr>
        <p:spPr>
          <a:xfrm>
            <a:off x="13134441"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Engineering</a:t>
            </a:r>
          </a:p>
        </p:txBody>
      </p:sp>
      <p:sp>
        <p:nvSpPr>
          <p:cNvPr id="10" name="Rounded Rectangle 9"/>
          <p:cNvSpPr/>
          <p:nvPr/>
        </p:nvSpPr>
        <p:spPr>
          <a:xfrm>
            <a:off x="13134441"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Servicing</a:t>
            </a:r>
          </a:p>
        </p:txBody>
      </p:sp>
      <p:sp>
        <p:nvSpPr>
          <p:cNvPr id="11" name="Rounded Rectangle 10"/>
          <p:cNvSpPr/>
          <p:nvPr/>
        </p:nvSpPr>
        <p:spPr>
          <a:xfrm>
            <a:off x="13134441"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Physical Construction</a:t>
            </a:r>
          </a:p>
        </p:txBody>
      </p:sp>
      <p:sp>
        <p:nvSpPr>
          <p:cNvPr id="12" name="Rounded Rectangle 11"/>
          <p:cNvSpPr/>
          <p:nvPr/>
        </p:nvSpPr>
        <p:spPr>
          <a:xfrm>
            <a:off x="13134441"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Manufacturing</a:t>
            </a:r>
          </a:p>
        </p:txBody>
      </p:sp>
      <p:sp>
        <p:nvSpPr>
          <p:cNvPr id="13" name="Rounded Rectangle 12"/>
          <p:cNvSpPr/>
          <p:nvPr/>
        </p:nvSpPr>
        <p:spPr>
          <a:xfrm>
            <a:off x="16393363"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Security Operations</a:t>
            </a:r>
          </a:p>
        </p:txBody>
      </p:sp>
      <p:sp>
        <p:nvSpPr>
          <p:cNvPr id="14" name="Rounded Rectangle 13"/>
          <p:cNvSpPr/>
          <p:nvPr/>
        </p:nvSpPr>
        <p:spPr>
          <a:xfrm>
            <a:off x="16393363"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Security Monitoring</a:t>
            </a:r>
          </a:p>
        </p:txBody>
      </p:sp>
      <p:sp>
        <p:nvSpPr>
          <p:cNvPr id="15" name="Rounded Rectangle 14"/>
          <p:cNvSpPr/>
          <p:nvPr/>
        </p:nvSpPr>
        <p:spPr>
          <a:xfrm>
            <a:off x="16393363"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Security Investigations</a:t>
            </a:r>
          </a:p>
        </p:txBody>
      </p:sp>
      <p:sp>
        <p:nvSpPr>
          <p:cNvPr id="16" name="Rounded Rectangle 15"/>
          <p:cNvSpPr/>
          <p:nvPr/>
        </p:nvSpPr>
        <p:spPr>
          <a:xfrm>
            <a:off x="16393363"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Information Safeguarding</a:t>
            </a:r>
          </a:p>
        </p:txBody>
      </p:sp>
      <p:sp>
        <p:nvSpPr>
          <p:cNvPr id="17" name="Rounded Rectangle 16"/>
          <p:cNvSpPr/>
          <p:nvPr/>
        </p:nvSpPr>
        <p:spPr>
          <a:xfrm>
            <a:off x="16393363"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Facility Access Control</a:t>
            </a:r>
          </a:p>
        </p:txBody>
      </p:sp>
      <p:sp>
        <p:nvSpPr>
          <p:cNvPr id="18" name="Rounded Rectangle 17"/>
          <p:cNvSpPr/>
          <p:nvPr/>
        </p:nvSpPr>
        <p:spPr>
          <a:xfrm>
            <a:off x="16689628"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Costuming</a:t>
            </a:r>
          </a:p>
        </p:txBody>
      </p:sp>
      <p:sp>
        <p:nvSpPr>
          <p:cNvPr id="19" name="Rounded Rectangle 18"/>
          <p:cNvSpPr/>
          <p:nvPr/>
        </p:nvSpPr>
        <p:spPr>
          <a:xfrm>
            <a:off x="13134441"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Development</a:t>
            </a:r>
          </a:p>
        </p:txBody>
      </p:sp>
      <p:sp>
        <p:nvSpPr>
          <p:cNvPr id="20" name="Rounded Rectangle 19"/>
          <p:cNvSpPr/>
          <p:nvPr/>
        </p:nvSpPr>
        <p:spPr>
          <a:xfrm>
            <a:off x="13134441"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Pricing</a:t>
            </a:r>
          </a:p>
        </p:txBody>
      </p:sp>
      <p:sp>
        <p:nvSpPr>
          <p:cNvPr id="21" name="Rounded Rectangle 20"/>
          <p:cNvSpPr/>
          <p:nvPr/>
        </p:nvSpPr>
        <p:spPr>
          <a:xfrm>
            <a:off x="13134441" y="12344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Definition</a:t>
            </a:r>
          </a:p>
        </p:txBody>
      </p:sp>
      <p:sp>
        <p:nvSpPr>
          <p:cNvPr id="22" name="Rounded Rectangle 21"/>
          <p:cNvSpPr/>
          <p:nvPr/>
        </p:nvSpPr>
        <p:spPr>
          <a:xfrm>
            <a:off x="13134441" y="17446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Recipe Management</a:t>
            </a:r>
          </a:p>
        </p:txBody>
      </p:sp>
      <p:sp>
        <p:nvSpPr>
          <p:cNvPr id="23" name="Rounded Rectangle 22"/>
          <p:cNvSpPr/>
          <p:nvPr/>
        </p:nvSpPr>
        <p:spPr>
          <a:xfrm>
            <a:off x="17578425"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Real Estate Portfolio Management</a:t>
            </a:r>
          </a:p>
        </p:txBody>
      </p:sp>
      <p:sp>
        <p:nvSpPr>
          <p:cNvPr id="24" name="Rounded Rectangle 23"/>
          <p:cNvSpPr/>
          <p:nvPr/>
        </p:nvSpPr>
        <p:spPr>
          <a:xfrm>
            <a:off x="17578425" y="49706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Escrow Management</a:t>
            </a:r>
          </a:p>
        </p:txBody>
      </p:sp>
      <p:sp>
        <p:nvSpPr>
          <p:cNvPr id="25" name="Rounded Rectangle 24"/>
          <p:cNvSpPr/>
          <p:nvPr/>
        </p:nvSpPr>
        <p:spPr>
          <a:xfrm>
            <a:off x="17578425"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HOA Management</a:t>
            </a:r>
          </a:p>
        </p:txBody>
      </p:sp>
      <p:sp>
        <p:nvSpPr>
          <p:cNvPr id="26" name="Rounded Rectangle 25"/>
          <p:cNvSpPr/>
          <p:nvPr/>
        </p:nvSpPr>
        <p:spPr>
          <a:xfrm>
            <a:off x="17578425"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Real Estate Development</a:t>
            </a:r>
          </a:p>
        </p:txBody>
      </p:sp>
      <p:sp>
        <p:nvSpPr>
          <p:cNvPr id="27" name="Rounded Rectangle 26"/>
          <p:cNvSpPr/>
          <p:nvPr/>
        </p:nvSpPr>
        <p:spPr>
          <a:xfrm>
            <a:off x="17578425"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Membership Servicing</a:t>
            </a:r>
          </a:p>
        </p:txBody>
      </p:sp>
      <p:sp>
        <p:nvSpPr>
          <p:cNvPr id="28" name="Rounded Rectangle 27"/>
          <p:cNvSpPr/>
          <p:nvPr/>
        </p:nvSpPr>
        <p:spPr>
          <a:xfrm>
            <a:off x="14418259"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Supply Chain Management</a:t>
            </a:r>
          </a:p>
        </p:txBody>
      </p:sp>
      <p:sp>
        <p:nvSpPr>
          <p:cNvPr id="29" name="Rounded Rectangle 28"/>
          <p:cNvSpPr/>
          <p:nvPr/>
        </p:nvSpPr>
        <p:spPr>
          <a:xfrm>
            <a:off x="14418259"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Logistics Management</a:t>
            </a:r>
          </a:p>
        </p:txBody>
      </p:sp>
      <p:sp>
        <p:nvSpPr>
          <p:cNvPr id="30" name="Rounded Rectangle 29"/>
          <p:cNvSpPr/>
          <p:nvPr/>
        </p:nvSpPr>
        <p:spPr>
          <a:xfrm>
            <a:off x="14418259" y="12508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Procurement</a:t>
            </a:r>
          </a:p>
        </p:txBody>
      </p:sp>
      <p:sp>
        <p:nvSpPr>
          <p:cNvPr id="31" name="Rounded Rectangle 30"/>
          <p:cNvSpPr/>
          <p:nvPr/>
        </p:nvSpPr>
        <p:spPr>
          <a:xfrm>
            <a:off x="14813280"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Safety Operations</a:t>
            </a:r>
          </a:p>
        </p:txBody>
      </p:sp>
      <p:sp>
        <p:nvSpPr>
          <p:cNvPr id="32" name="Rounded Rectangle 31"/>
          <p:cNvSpPr/>
          <p:nvPr/>
        </p:nvSpPr>
        <p:spPr>
          <a:xfrm>
            <a:off x="15307056"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Attractions Safety</a:t>
            </a:r>
          </a:p>
        </p:txBody>
      </p:sp>
      <p:sp>
        <p:nvSpPr>
          <p:cNvPr id="33" name="Rounded Rectangle 32"/>
          <p:cNvSpPr/>
          <p:nvPr/>
        </p:nvSpPr>
        <p:spPr>
          <a:xfrm>
            <a:off x="15307056" y="55302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Emergency Services</a:t>
            </a:r>
          </a:p>
        </p:txBody>
      </p:sp>
      <p:sp>
        <p:nvSpPr>
          <p:cNvPr id="34" name="Rounded Rectangle 33"/>
          <p:cNvSpPr/>
          <p:nvPr/>
        </p:nvSpPr>
        <p:spPr>
          <a:xfrm>
            <a:off x="15307056"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Equipment Safety</a:t>
            </a:r>
          </a:p>
        </p:txBody>
      </p:sp>
      <p:sp>
        <p:nvSpPr>
          <p:cNvPr id="35" name="Rounded Rectangle 34"/>
          <p:cNvSpPr/>
          <p:nvPr/>
        </p:nvSpPr>
        <p:spPr>
          <a:xfrm>
            <a:off x="15307056"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Entertainment Safety</a:t>
            </a:r>
          </a:p>
        </p:txBody>
      </p:sp>
      <p:sp>
        <p:nvSpPr>
          <p:cNvPr id="36" name="Rounded Rectangle 35"/>
          <p:cNvSpPr/>
          <p:nvPr/>
        </p:nvSpPr>
        <p:spPr>
          <a:xfrm>
            <a:off x="15307056" y="701161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Facility Safety</a:t>
            </a:r>
          </a:p>
        </p:txBody>
      </p:sp>
      <p:sp>
        <p:nvSpPr>
          <p:cNvPr id="37" name="Rounded Rectangle 36"/>
          <p:cNvSpPr/>
          <p:nvPr/>
        </p:nvSpPr>
        <p:spPr>
          <a:xfrm>
            <a:off x="14228978"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Food Safety</a:t>
            </a:r>
          </a:p>
        </p:txBody>
      </p:sp>
      <p:sp>
        <p:nvSpPr>
          <p:cNvPr id="38" name="Rounded Rectangle 37"/>
          <p:cNvSpPr/>
          <p:nvPr/>
        </p:nvSpPr>
        <p:spPr>
          <a:xfrm>
            <a:off x="14228978"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Merchandise Safety</a:t>
            </a:r>
          </a:p>
        </p:txBody>
      </p:sp>
      <p:sp>
        <p:nvSpPr>
          <p:cNvPr id="39" name="Rounded Rectangle 38"/>
          <p:cNvSpPr/>
          <p:nvPr/>
        </p:nvSpPr>
        <p:spPr>
          <a:xfrm>
            <a:off x="14228978"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Water Safety</a:t>
            </a:r>
          </a:p>
        </p:txBody>
      </p:sp>
      <p:sp>
        <p:nvSpPr>
          <p:cNvPr id="40" name="Rounded Rectangle 39"/>
          <p:cNvSpPr/>
          <p:nvPr/>
        </p:nvSpPr>
        <p:spPr>
          <a:xfrm>
            <a:off x="17874691"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Telecommunication Services</a:t>
            </a:r>
          </a:p>
        </p:txBody>
      </p:sp>
      <p:sp>
        <p:nvSpPr>
          <p:cNvPr id="41" name="Rounded Rectangle 40"/>
          <p:cNvSpPr/>
          <p:nvPr/>
        </p:nvSpPr>
        <p:spPr>
          <a:xfrm>
            <a:off x="17874691"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Wireless Services</a:t>
            </a:r>
          </a:p>
        </p:txBody>
      </p:sp>
      <p:sp>
        <p:nvSpPr>
          <p:cNvPr id="42" name="Rounded Rectangle 41"/>
          <p:cNvSpPr/>
          <p:nvPr/>
        </p:nvSpPr>
        <p:spPr>
          <a:xfrm>
            <a:off x="17874691" y="12344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Voice Communication Services</a:t>
            </a:r>
          </a:p>
        </p:txBody>
      </p:sp>
      <p:sp>
        <p:nvSpPr>
          <p:cNvPr id="43" name="Rounded Rectangle 42"/>
          <p:cNvSpPr/>
          <p:nvPr/>
        </p:nvSpPr>
        <p:spPr>
          <a:xfrm>
            <a:off x="17874691" y="17446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Television Broadcast Services</a:t>
            </a:r>
          </a:p>
        </p:txBody>
      </p:sp>
      <p:sp>
        <p:nvSpPr>
          <p:cNvPr id="44" name="Rounded Rectangle 43"/>
          <p:cNvSpPr/>
          <p:nvPr/>
        </p:nvSpPr>
        <p:spPr>
          <a:xfrm>
            <a:off x="17874691" y="22384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Cable System Services</a:t>
            </a:r>
          </a:p>
        </p:txBody>
      </p:sp>
      <p:sp>
        <p:nvSpPr>
          <p:cNvPr id="45" name="Rounded Rectangle 44"/>
          <p:cNvSpPr/>
          <p:nvPr/>
        </p:nvSpPr>
        <p:spPr>
          <a:xfrm>
            <a:off x="17874691"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Data Connectivity Services</a:t>
            </a:r>
          </a:p>
        </p:txBody>
      </p:sp>
      <p:sp>
        <p:nvSpPr>
          <p:cNvPr id="46" name="Rounded Rectangle 45"/>
          <p:cNvSpPr/>
          <p:nvPr/>
        </p:nvSpPr>
        <p:spPr>
          <a:xfrm>
            <a:off x="16689628"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Textile Services</a:t>
            </a:r>
          </a:p>
        </p:txBody>
      </p:sp>
      <p:sp>
        <p:nvSpPr>
          <p:cNvPr id="47" name="Rounded Rectangle 46"/>
          <p:cNvSpPr/>
          <p:nvPr/>
        </p:nvSpPr>
        <p:spPr>
          <a:xfrm>
            <a:off x="5127040"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Management</a:t>
            </a:r>
          </a:p>
        </p:txBody>
      </p:sp>
      <p:sp>
        <p:nvSpPr>
          <p:cNvPr id="48" name="Rounded Rectangle 47"/>
          <p:cNvSpPr/>
          <p:nvPr/>
        </p:nvSpPr>
        <p:spPr>
          <a:xfrm>
            <a:off x="5127040"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Regulation</a:t>
            </a:r>
          </a:p>
        </p:txBody>
      </p:sp>
      <p:sp>
        <p:nvSpPr>
          <p:cNvPr id="49" name="Rounded Rectangle 48"/>
          <p:cNvSpPr/>
          <p:nvPr/>
        </p:nvSpPr>
        <p:spPr>
          <a:xfrm>
            <a:off x="5127040" y="55302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Fleet Management</a:t>
            </a:r>
          </a:p>
        </p:txBody>
      </p:sp>
      <p:sp>
        <p:nvSpPr>
          <p:cNvPr id="50" name="Rounded Rectangle 49"/>
          <p:cNvSpPr/>
          <p:nvPr/>
        </p:nvSpPr>
        <p:spPr>
          <a:xfrm>
            <a:off x="888796"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Human Resource Management</a:t>
            </a:r>
          </a:p>
        </p:txBody>
      </p:sp>
      <p:sp>
        <p:nvSpPr>
          <p:cNvPr id="51" name="Rounded Rectangle 50"/>
          <p:cNvSpPr/>
          <p:nvPr/>
        </p:nvSpPr>
        <p:spPr>
          <a:xfrm>
            <a:off x="395020"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Cast Compensation</a:t>
            </a:r>
          </a:p>
        </p:txBody>
      </p:sp>
      <p:sp>
        <p:nvSpPr>
          <p:cNvPr id="52" name="Rounded Rectangle 51"/>
          <p:cNvSpPr/>
          <p:nvPr/>
        </p:nvSpPr>
        <p:spPr>
          <a:xfrm>
            <a:off x="395020"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Cast Benefits Management</a:t>
            </a:r>
          </a:p>
        </p:txBody>
      </p:sp>
      <p:sp>
        <p:nvSpPr>
          <p:cNvPr id="53" name="Rounded Rectangle 52"/>
          <p:cNvSpPr/>
          <p:nvPr/>
        </p:nvSpPr>
        <p:spPr>
          <a:xfrm>
            <a:off x="395020"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Cast Recognition</a:t>
            </a:r>
          </a:p>
        </p:txBody>
      </p:sp>
      <p:sp>
        <p:nvSpPr>
          <p:cNvPr id="54" name="Rounded Rectangle 53"/>
          <p:cNvSpPr/>
          <p:nvPr/>
        </p:nvSpPr>
        <p:spPr>
          <a:xfrm>
            <a:off x="395020"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Corporate Policy Administration</a:t>
            </a:r>
          </a:p>
        </p:txBody>
      </p:sp>
      <p:sp>
        <p:nvSpPr>
          <p:cNvPr id="55" name="Rounded Rectangle 54"/>
          <p:cNvSpPr/>
          <p:nvPr/>
        </p:nvSpPr>
        <p:spPr>
          <a:xfrm>
            <a:off x="1464868"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Cast Development</a:t>
            </a:r>
          </a:p>
        </p:txBody>
      </p:sp>
      <p:sp>
        <p:nvSpPr>
          <p:cNvPr id="56" name="Rounded Rectangle 55"/>
          <p:cNvSpPr/>
          <p:nvPr/>
        </p:nvSpPr>
        <p:spPr>
          <a:xfrm>
            <a:off x="1464868"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Cast Recruiting</a:t>
            </a:r>
          </a:p>
        </p:txBody>
      </p:sp>
      <p:sp>
        <p:nvSpPr>
          <p:cNvPr id="57" name="Rounded Rectangle 56"/>
          <p:cNvSpPr/>
          <p:nvPr/>
        </p:nvSpPr>
        <p:spPr>
          <a:xfrm>
            <a:off x="1464868"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Labor Union Relations</a:t>
            </a:r>
          </a:p>
        </p:txBody>
      </p:sp>
      <p:sp>
        <p:nvSpPr>
          <p:cNvPr id="58" name="Rounded Rectangle 57"/>
          <p:cNvSpPr/>
          <p:nvPr/>
        </p:nvSpPr>
        <p:spPr>
          <a:xfrm>
            <a:off x="1464868"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Workforce Management</a:t>
            </a:r>
          </a:p>
        </p:txBody>
      </p:sp>
      <p:sp>
        <p:nvSpPr>
          <p:cNvPr id="59" name="Rounded Rectangle 58"/>
          <p:cNvSpPr/>
          <p:nvPr/>
        </p:nvSpPr>
        <p:spPr>
          <a:xfrm>
            <a:off x="2682849"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Finance</a:t>
            </a:r>
          </a:p>
        </p:txBody>
      </p:sp>
      <p:sp>
        <p:nvSpPr>
          <p:cNvPr id="60" name="Rounded Rectangle 59"/>
          <p:cNvSpPr/>
          <p:nvPr/>
        </p:nvSpPr>
        <p:spPr>
          <a:xfrm>
            <a:off x="2682849"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Financial Planning</a:t>
            </a:r>
          </a:p>
        </p:txBody>
      </p:sp>
      <p:sp>
        <p:nvSpPr>
          <p:cNvPr id="61" name="Rounded Rectangle 60"/>
          <p:cNvSpPr/>
          <p:nvPr/>
        </p:nvSpPr>
        <p:spPr>
          <a:xfrm>
            <a:off x="2682849" y="55302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Accounting</a:t>
            </a:r>
          </a:p>
        </p:txBody>
      </p:sp>
      <p:sp>
        <p:nvSpPr>
          <p:cNvPr id="62" name="Rounded Rectangle 61"/>
          <p:cNvSpPr/>
          <p:nvPr/>
        </p:nvSpPr>
        <p:spPr>
          <a:xfrm>
            <a:off x="3851452"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Natural Resource Management</a:t>
            </a:r>
          </a:p>
        </p:txBody>
      </p:sp>
      <p:sp>
        <p:nvSpPr>
          <p:cNvPr id="63" name="Rounded Rectangle 62"/>
          <p:cNvSpPr/>
          <p:nvPr/>
        </p:nvSpPr>
        <p:spPr>
          <a:xfrm>
            <a:off x="3851452"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Agricultural Sciences</a:t>
            </a:r>
          </a:p>
        </p:txBody>
      </p:sp>
      <p:sp>
        <p:nvSpPr>
          <p:cNvPr id="64" name="Rounded Rectangle 63"/>
          <p:cNvSpPr/>
          <p:nvPr/>
        </p:nvSpPr>
        <p:spPr>
          <a:xfrm>
            <a:off x="3851452"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Energy Services</a:t>
            </a:r>
          </a:p>
        </p:txBody>
      </p:sp>
      <p:sp>
        <p:nvSpPr>
          <p:cNvPr id="65" name="Rounded Rectangle 64"/>
          <p:cNvSpPr/>
          <p:nvPr/>
        </p:nvSpPr>
        <p:spPr>
          <a:xfrm>
            <a:off x="3851452"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Resource Conservation Initiatives</a:t>
            </a:r>
          </a:p>
        </p:txBody>
      </p:sp>
      <p:sp>
        <p:nvSpPr>
          <p:cNvPr id="66" name="Rounded Rectangle 65"/>
          <p:cNvSpPr/>
          <p:nvPr/>
        </p:nvSpPr>
        <p:spPr>
          <a:xfrm>
            <a:off x="3851452" y="65178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Water Sciences</a:t>
            </a:r>
          </a:p>
        </p:txBody>
      </p:sp>
      <p:sp>
        <p:nvSpPr>
          <p:cNvPr id="67" name="Rounded Rectangle 66"/>
          <p:cNvSpPr/>
          <p:nvPr/>
        </p:nvSpPr>
        <p:spPr>
          <a:xfrm>
            <a:off x="5127040" y="617220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Quality Control</a:t>
            </a:r>
          </a:p>
        </p:txBody>
      </p:sp>
      <p:sp>
        <p:nvSpPr>
          <p:cNvPr id="68" name="Rounded Rectangle 67"/>
          <p:cNvSpPr/>
          <p:nvPr/>
        </p:nvSpPr>
        <p:spPr>
          <a:xfrm>
            <a:off x="6814108"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Risk Management</a:t>
            </a:r>
          </a:p>
        </p:txBody>
      </p:sp>
      <p:sp>
        <p:nvSpPr>
          <p:cNvPr id="69" name="Rounded Rectangle 68"/>
          <p:cNvSpPr/>
          <p:nvPr/>
        </p:nvSpPr>
        <p:spPr>
          <a:xfrm>
            <a:off x="6320332"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Risk Assessment</a:t>
            </a:r>
          </a:p>
        </p:txBody>
      </p:sp>
      <p:sp>
        <p:nvSpPr>
          <p:cNvPr id="70" name="Rounded Rectangle 69"/>
          <p:cNvSpPr/>
          <p:nvPr/>
        </p:nvSpPr>
        <p:spPr>
          <a:xfrm>
            <a:off x="6320332"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Regulatory Compliance</a:t>
            </a:r>
          </a:p>
        </p:txBody>
      </p:sp>
      <p:sp>
        <p:nvSpPr>
          <p:cNvPr id="71" name="Rounded Rectangle 70"/>
          <p:cNvSpPr/>
          <p:nvPr/>
        </p:nvSpPr>
        <p:spPr>
          <a:xfrm>
            <a:off x="6320332"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Property Loss Management</a:t>
            </a:r>
          </a:p>
        </p:txBody>
      </p:sp>
      <p:sp>
        <p:nvSpPr>
          <p:cNvPr id="72" name="Rounded Rectangle 71"/>
          <p:cNvSpPr/>
          <p:nvPr/>
        </p:nvSpPr>
        <p:spPr>
          <a:xfrm>
            <a:off x="7414869"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Injury Management</a:t>
            </a:r>
          </a:p>
        </p:txBody>
      </p:sp>
      <p:sp>
        <p:nvSpPr>
          <p:cNvPr id="73" name="Rounded Rectangle 72"/>
          <p:cNvSpPr/>
          <p:nvPr/>
        </p:nvSpPr>
        <p:spPr>
          <a:xfrm>
            <a:off x="7414869" y="553029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Health Services</a:t>
            </a:r>
          </a:p>
        </p:txBody>
      </p:sp>
      <p:sp>
        <p:nvSpPr>
          <p:cNvPr id="74" name="Rounded Rectangle 73"/>
          <p:cNvSpPr/>
          <p:nvPr/>
        </p:nvSpPr>
        <p:spPr>
          <a:xfrm>
            <a:off x="7414869"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Insurance Management</a:t>
            </a:r>
          </a:p>
        </p:txBody>
      </p:sp>
      <p:sp>
        <p:nvSpPr>
          <p:cNvPr id="75" name="Rounded Rectangle 74"/>
          <p:cNvSpPr/>
          <p:nvPr/>
        </p:nvSpPr>
        <p:spPr>
          <a:xfrm>
            <a:off x="7414869" y="65672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Crisis Management</a:t>
            </a:r>
          </a:p>
        </p:txBody>
      </p:sp>
      <p:sp>
        <p:nvSpPr>
          <p:cNvPr id="76" name="Rounded Rectangle 75"/>
          <p:cNvSpPr/>
          <p:nvPr/>
        </p:nvSpPr>
        <p:spPr>
          <a:xfrm>
            <a:off x="8599932"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Creative Services</a:t>
            </a:r>
          </a:p>
        </p:txBody>
      </p:sp>
      <p:sp>
        <p:nvSpPr>
          <p:cNvPr id="77" name="Rounded Rectangle 76"/>
          <p:cNvSpPr/>
          <p:nvPr/>
        </p:nvSpPr>
        <p:spPr>
          <a:xfrm>
            <a:off x="8599932"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Artistic Design</a:t>
            </a:r>
          </a:p>
        </p:txBody>
      </p:sp>
      <p:sp>
        <p:nvSpPr>
          <p:cNvPr id="78" name="Rounded Rectangle 77"/>
          <p:cNvSpPr/>
          <p:nvPr/>
        </p:nvSpPr>
        <p:spPr>
          <a:xfrm>
            <a:off x="8599932"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Photography</a:t>
            </a:r>
          </a:p>
        </p:txBody>
      </p:sp>
      <p:sp>
        <p:nvSpPr>
          <p:cNvPr id="79" name="Rounded Rectangle 78"/>
          <p:cNvSpPr/>
          <p:nvPr/>
        </p:nvSpPr>
        <p:spPr>
          <a:xfrm>
            <a:off x="8599932"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Videography</a:t>
            </a:r>
          </a:p>
        </p:txBody>
      </p:sp>
      <p:sp>
        <p:nvSpPr>
          <p:cNvPr id="80" name="Rounded Rectangle 79"/>
          <p:cNvSpPr/>
          <p:nvPr/>
        </p:nvSpPr>
        <p:spPr>
          <a:xfrm>
            <a:off x="9678009"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Public Affairs</a:t>
            </a:r>
          </a:p>
        </p:txBody>
      </p:sp>
      <p:sp>
        <p:nvSpPr>
          <p:cNvPr id="81" name="Rounded Rectangle 80"/>
          <p:cNvSpPr/>
          <p:nvPr/>
        </p:nvSpPr>
        <p:spPr>
          <a:xfrm>
            <a:off x="9678009" y="49706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Government Relations</a:t>
            </a:r>
          </a:p>
        </p:txBody>
      </p:sp>
      <p:sp>
        <p:nvSpPr>
          <p:cNvPr id="82" name="Rounded Rectangle 81"/>
          <p:cNvSpPr/>
          <p:nvPr/>
        </p:nvSpPr>
        <p:spPr>
          <a:xfrm>
            <a:off x="9678009"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Corporate Citizenship</a:t>
            </a:r>
          </a:p>
        </p:txBody>
      </p:sp>
      <p:sp>
        <p:nvSpPr>
          <p:cNvPr id="83" name="Rounded Rectangle 82"/>
          <p:cNvSpPr/>
          <p:nvPr/>
        </p:nvSpPr>
        <p:spPr>
          <a:xfrm>
            <a:off x="9678009" y="60240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Corporate Alliances</a:t>
            </a:r>
          </a:p>
        </p:txBody>
      </p:sp>
      <p:sp>
        <p:nvSpPr>
          <p:cNvPr id="84" name="Rounded Rectangle 83"/>
          <p:cNvSpPr/>
          <p:nvPr/>
        </p:nvSpPr>
        <p:spPr>
          <a:xfrm>
            <a:off x="2682849" y="610636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Research and Development</a:t>
            </a:r>
          </a:p>
        </p:txBody>
      </p:sp>
      <p:sp>
        <p:nvSpPr>
          <p:cNvPr id="85" name="Rounded Rectangle 84"/>
          <p:cNvSpPr/>
          <p:nvPr/>
        </p:nvSpPr>
        <p:spPr>
          <a:xfrm>
            <a:off x="10863072" y="497067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Strategic Planning</a:t>
            </a:r>
          </a:p>
        </p:txBody>
      </p:sp>
      <p:sp>
        <p:nvSpPr>
          <p:cNvPr id="86" name="Rounded Rectangle 85"/>
          <p:cNvSpPr/>
          <p:nvPr/>
        </p:nvSpPr>
        <p:spPr>
          <a:xfrm>
            <a:off x="10863072" y="439460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Master Planning</a:t>
            </a:r>
          </a:p>
        </p:txBody>
      </p:sp>
      <p:sp>
        <p:nvSpPr>
          <p:cNvPr id="87" name="Rounded Rectangle 86"/>
          <p:cNvSpPr/>
          <p:nvPr/>
        </p:nvSpPr>
        <p:spPr>
          <a:xfrm>
            <a:off x="10863072" y="551383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Portfolio Planning</a:t>
            </a:r>
          </a:p>
        </p:txBody>
      </p:sp>
      <p:sp>
        <p:nvSpPr>
          <p:cNvPr id="88" name="Rounded Rectangle 87"/>
          <p:cNvSpPr/>
          <p:nvPr/>
        </p:nvSpPr>
        <p:spPr>
          <a:xfrm>
            <a:off x="15562173"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Technology Services</a:t>
            </a:r>
          </a:p>
        </p:txBody>
      </p:sp>
      <p:sp>
        <p:nvSpPr>
          <p:cNvPr id="89" name="Rounded Rectangle 88"/>
          <p:cNvSpPr/>
          <p:nvPr/>
        </p:nvSpPr>
        <p:spPr>
          <a:xfrm>
            <a:off x="15562173" y="7735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Technology Development</a:t>
            </a:r>
          </a:p>
        </p:txBody>
      </p:sp>
      <p:sp>
        <p:nvSpPr>
          <p:cNvPr id="90" name="Rounded Rectangle 89"/>
          <p:cNvSpPr/>
          <p:nvPr/>
        </p:nvSpPr>
        <p:spPr>
          <a:xfrm>
            <a:off x="15562173" y="12508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Technology Configuration</a:t>
            </a:r>
          </a:p>
        </p:txBody>
      </p:sp>
      <p:sp>
        <p:nvSpPr>
          <p:cNvPr id="91" name="Rounded Rectangle 90"/>
          <p:cNvSpPr/>
          <p:nvPr/>
        </p:nvSpPr>
        <p:spPr>
          <a:xfrm>
            <a:off x="15562173" y="17446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Technology Sustainment</a:t>
            </a:r>
          </a:p>
        </p:txBody>
      </p:sp>
      <p:sp>
        <p:nvSpPr>
          <p:cNvPr id="92" name="Rounded Rectangle 91"/>
          <p:cNvSpPr/>
          <p:nvPr/>
        </p:nvSpPr>
        <p:spPr>
          <a:xfrm>
            <a:off x="15562173" y="22384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Information Management</a:t>
            </a:r>
          </a:p>
        </p:txBody>
      </p:sp>
      <p:sp>
        <p:nvSpPr>
          <p:cNvPr id="93" name="Rounded Rectangle 92"/>
          <p:cNvSpPr/>
          <p:nvPr/>
        </p:nvSpPr>
        <p:spPr>
          <a:xfrm>
            <a:off x="10863072"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Entertainment</a:t>
            </a:r>
          </a:p>
        </p:txBody>
      </p:sp>
      <p:sp>
        <p:nvSpPr>
          <p:cNvPr id="94" name="Rounded Rectangle 93"/>
          <p:cNvSpPr/>
          <p:nvPr/>
        </p:nvSpPr>
        <p:spPr>
          <a:xfrm>
            <a:off x="10863072"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Character Operations</a:t>
            </a:r>
          </a:p>
        </p:txBody>
      </p:sp>
      <p:sp>
        <p:nvSpPr>
          <p:cNvPr id="95" name="Rounded Rectangle 94"/>
          <p:cNvSpPr/>
          <p:nvPr/>
        </p:nvSpPr>
        <p:spPr>
          <a:xfrm>
            <a:off x="10863072" y="12508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Performance Operations</a:t>
            </a:r>
          </a:p>
        </p:txBody>
      </p:sp>
      <p:sp>
        <p:nvSpPr>
          <p:cNvPr id="96" name="Rounded Rectangle 95"/>
          <p:cNvSpPr/>
          <p:nvPr/>
        </p:nvSpPr>
        <p:spPr>
          <a:xfrm>
            <a:off x="11949379"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Event Services</a:t>
            </a:r>
          </a:p>
        </p:txBody>
      </p:sp>
      <p:sp>
        <p:nvSpPr>
          <p:cNvPr id="97" name="Rounded Rectangle 96"/>
          <p:cNvSpPr/>
          <p:nvPr/>
        </p:nvSpPr>
        <p:spPr>
          <a:xfrm>
            <a:off x="11949379"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Event Planning</a:t>
            </a:r>
          </a:p>
        </p:txBody>
      </p:sp>
      <p:sp>
        <p:nvSpPr>
          <p:cNvPr id="98" name="Rounded Rectangle 97"/>
          <p:cNvSpPr/>
          <p:nvPr/>
        </p:nvSpPr>
        <p:spPr>
          <a:xfrm>
            <a:off x="11949379" y="12344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Event Registration</a:t>
            </a:r>
          </a:p>
        </p:txBody>
      </p:sp>
      <p:sp>
        <p:nvSpPr>
          <p:cNvPr id="99" name="Rounded Rectangle 98"/>
          <p:cNvSpPr/>
          <p:nvPr/>
        </p:nvSpPr>
        <p:spPr>
          <a:xfrm>
            <a:off x="11949379" y="17446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Athletic Services</a:t>
            </a:r>
          </a:p>
        </p:txBody>
      </p:sp>
      <p:sp>
        <p:nvSpPr>
          <p:cNvPr id="100" name="Rounded Rectangle 99"/>
          <p:cNvSpPr/>
          <p:nvPr/>
        </p:nvSpPr>
        <p:spPr>
          <a:xfrm>
            <a:off x="8492947"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Marketing</a:t>
            </a:r>
          </a:p>
        </p:txBody>
      </p:sp>
      <p:sp>
        <p:nvSpPr>
          <p:cNvPr id="101" name="Rounded Rectangle 100"/>
          <p:cNvSpPr/>
          <p:nvPr/>
        </p:nvSpPr>
        <p:spPr>
          <a:xfrm>
            <a:off x="8492947" y="7735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Market Research</a:t>
            </a:r>
          </a:p>
        </p:txBody>
      </p:sp>
      <p:sp>
        <p:nvSpPr>
          <p:cNvPr id="102" name="Rounded Rectangle 101"/>
          <p:cNvSpPr/>
          <p:nvPr/>
        </p:nvSpPr>
        <p:spPr>
          <a:xfrm>
            <a:off x="8492947" y="12508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Campaign Management</a:t>
            </a:r>
          </a:p>
        </p:txBody>
      </p:sp>
      <p:sp>
        <p:nvSpPr>
          <p:cNvPr id="103" name="Rounded Rectangle 102"/>
          <p:cNvSpPr/>
          <p:nvPr/>
        </p:nvSpPr>
        <p:spPr>
          <a:xfrm>
            <a:off x="8492947" y="17446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Alliance Marketing</a:t>
            </a:r>
          </a:p>
        </p:txBody>
      </p:sp>
      <p:sp>
        <p:nvSpPr>
          <p:cNvPr id="104" name="Rounded Rectangle 103"/>
          <p:cNvSpPr/>
          <p:nvPr/>
        </p:nvSpPr>
        <p:spPr>
          <a:xfrm>
            <a:off x="9776764"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a:t>
            </a:r>
          </a:p>
        </p:txBody>
      </p:sp>
      <p:sp>
        <p:nvSpPr>
          <p:cNvPr id="105" name="Rounded Rectangle 104"/>
          <p:cNvSpPr/>
          <p:nvPr/>
        </p:nvSpPr>
        <p:spPr>
          <a:xfrm>
            <a:off x="9776764"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Lead Management</a:t>
            </a:r>
          </a:p>
        </p:txBody>
      </p:sp>
      <p:sp>
        <p:nvSpPr>
          <p:cNvPr id="106" name="Rounded Rectangle 105"/>
          <p:cNvSpPr/>
          <p:nvPr/>
        </p:nvSpPr>
        <p:spPr>
          <a:xfrm>
            <a:off x="9776764" y="12344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 Management</a:t>
            </a:r>
          </a:p>
        </p:txBody>
      </p:sp>
      <p:sp>
        <p:nvSpPr>
          <p:cNvPr id="107" name="Rounded Rectangle 106"/>
          <p:cNvSpPr/>
          <p:nvPr/>
        </p:nvSpPr>
        <p:spPr>
          <a:xfrm>
            <a:off x="9776764" y="17446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Loan Administration</a:t>
            </a:r>
          </a:p>
        </p:txBody>
      </p:sp>
      <p:sp>
        <p:nvSpPr>
          <p:cNvPr id="108" name="Rounded Rectangle 107"/>
          <p:cNvSpPr/>
          <p:nvPr/>
        </p:nvSpPr>
        <p:spPr>
          <a:xfrm>
            <a:off x="9776764" y="22384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Vacation Ownership Sales</a:t>
            </a:r>
          </a:p>
        </p:txBody>
      </p:sp>
      <p:sp>
        <p:nvSpPr>
          <p:cNvPr id="109" name="Rounded Rectangle 108"/>
          <p:cNvSpPr/>
          <p:nvPr/>
        </p:nvSpPr>
        <p:spPr>
          <a:xfrm>
            <a:off x="4246473"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Facility Operations</a:t>
            </a:r>
          </a:p>
        </p:txBody>
      </p:sp>
      <p:sp>
        <p:nvSpPr>
          <p:cNvPr id="110" name="Rounded Rectangle 109"/>
          <p:cNvSpPr/>
          <p:nvPr/>
        </p:nvSpPr>
        <p:spPr>
          <a:xfrm>
            <a:off x="3744468" y="7735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Attractions Operations</a:t>
            </a:r>
          </a:p>
        </p:txBody>
      </p:sp>
      <p:sp>
        <p:nvSpPr>
          <p:cNvPr id="111" name="Rounded Rectangle 110"/>
          <p:cNvSpPr/>
          <p:nvPr/>
        </p:nvSpPr>
        <p:spPr>
          <a:xfrm>
            <a:off x="3744468" y="12508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Custodial Operations</a:t>
            </a:r>
          </a:p>
        </p:txBody>
      </p:sp>
      <p:sp>
        <p:nvSpPr>
          <p:cNvPr id="112" name="Rounded Rectangle 111"/>
          <p:cNvSpPr/>
          <p:nvPr/>
        </p:nvSpPr>
        <p:spPr>
          <a:xfrm>
            <a:off x="3744468" y="17446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Cruise Ship Operations</a:t>
            </a:r>
          </a:p>
        </p:txBody>
      </p:sp>
      <p:sp>
        <p:nvSpPr>
          <p:cNvPr id="113" name="Rounded Rectangle 112"/>
          <p:cNvSpPr/>
          <p:nvPr/>
        </p:nvSpPr>
        <p:spPr>
          <a:xfrm>
            <a:off x="3744468" y="22384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Dining Facility Operations</a:t>
            </a:r>
          </a:p>
        </p:txBody>
      </p:sp>
      <p:sp>
        <p:nvSpPr>
          <p:cNvPr id="114" name="Rounded Rectangle 113"/>
          <p:cNvSpPr/>
          <p:nvPr/>
        </p:nvSpPr>
        <p:spPr>
          <a:xfrm>
            <a:off x="3744468"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Horticulture</a:t>
            </a:r>
          </a:p>
        </p:txBody>
      </p:sp>
      <p:sp>
        <p:nvSpPr>
          <p:cNvPr id="115" name="Rounded Rectangle 114"/>
          <p:cNvSpPr/>
          <p:nvPr/>
        </p:nvSpPr>
        <p:spPr>
          <a:xfrm>
            <a:off x="4847234"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Merchandise Facility Operations</a:t>
            </a:r>
          </a:p>
        </p:txBody>
      </p:sp>
      <p:sp>
        <p:nvSpPr>
          <p:cNvPr id="116" name="Rounded Rectangle 115"/>
          <p:cNvSpPr/>
          <p:nvPr/>
        </p:nvSpPr>
        <p:spPr>
          <a:xfrm>
            <a:off x="4847234" y="7735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Park Operations</a:t>
            </a:r>
          </a:p>
        </p:txBody>
      </p:sp>
      <p:sp>
        <p:nvSpPr>
          <p:cNvPr id="117" name="Rounded Rectangle 116"/>
          <p:cNvSpPr/>
          <p:nvPr/>
        </p:nvSpPr>
        <p:spPr>
          <a:xfrm>
            <a:off x="4847234" y="12508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Lodging Operations</a:t>
            </a:r>
          </a:p>
        </p:txBody>
      </p:sp>
      <p:sp>
        <p:nvSpPr>
          <p:cNvPr id="118" name="Rounded Rectangle 117"/>
          <p:cNvSpPr/>
          <p:nvPr/>
        </p:nvSpPr>
        <p:spPr>
          <a:xfrm>
            <a:off x="4847234" y="17446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Center Operations</a:t>
            </a:r>
          </a:p>
        </p:txBody>
      </p:sp>
      <p:sp>
        <p:nvSpPr>
          <p:cNvPr id="119" name="Rounded Rectangle 118"/>
          <p:cNvSpPr/>
          <p:nvPr/>
        </p:nvSpPr>
        <p:spPr>
          <a:xfrm>
            <a:off x="4847234" y="22384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Recreation Facility Operations</a:t>
            </a:r>
          </a:p>
        </p:txBody>
      </p:sp>
      <p:sp>
        <p:nvSpPr>
          <p:cNvPr id="120" name="Rounded Rectangle 119"/>
          <p:cNvSpPr/>
          <p:nvPr/>
        </p:nvSpPr>
        <p:spPr>
          <a:xfrm>
            <a:off x="7299655"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Communication Services</a:t>
            </a:r>
          </a:p>
        </p:txBody>
      </p:sp>
      <p:sp>
        <p:nvSpPr>
          <p:cNvPr id="121" name="Rounded Rectangle 120"/>
          <p:cNvSpPr/>
          <p:nvPr/>
        </p:nvSpPr>
        <p:spPr>
          <a:xfrm>
            <a:off x="7299655" y="7735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Call Center Operations</a:t>
            </a:r>
          </a:p>
        </p:txBody>
      </p:sp>
      <p:sp>
        <p:nvSpPr>
          <p:cNvPr id="122" name="Rounded Rectangle 121"/>
          <p:cNvSpPr/>
          <p:nvPr/>
        </p:nvSpPr>
        <p:spPr>
          <a:xfrm>
            <a:off x="2567635"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Transportation Operations</a:t>
            </a:r>
          </a:p>
        </p:txBody>
      </p:sp>
      <p:sp>
        <p:nvSpPr>
          <p:cNvPr id="123" name="Rounded Rectangle 122"/>
          <p:cNvSpPr/>
          <p:nvPr/>
        </p:nvSpPr>
        <p:spPr>
          <a:xfrm>
            <a:off x="2567635" y="7735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Watercraft Operations</a:t>
            </a:r>
          </a:p>
        </p:txBody>
      </p:sp>
      <p:sp>
        <p:nvSpPr>
          <p:cNvPr id="124" name="Rounded Rectangle 123"/>
          <p:cNvSpPr/>
          <p:nvPr/>
        </p:nvSpPr>
        <p:spPr>
          <a:xfrm>
            <a:off x="2567635" y="12508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Monorail Operations</a:t>
            </a:r>
          </a:p>
        </p:txBody>
      </p:sp>
      <p:sp>
        <p:nvSpPr>
          <p:cNvPr id="125" name="Rounded Rectangle 124"/>
          <p:cNvSpPr/>
          <p:nvPr/>
        </p:nvSpPr>
        <p:spPr>
          <a:xfrm>
            <a:off x="2567635" y="17446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Bus Operations</a:t>
            </a:r>
          </a:p>
        </p:txBody>
      </p:sp>
      <p:sp>
        <p:nvSpPr>
          <p:cNvPr id="126" name="Rounded Rectangle 125"/>
          <p:cNvSpPr/>
          <p:nvPr/>
        </p:nvSpPr>
        <p:spPr>
          <a:xfrm>
            <a:off x="888796"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Operations</a:t>
            </a:r>
          </a:p>
        </p:txBody>
      </p:sp>
      <p:sp>
        <p:nvSpPr>
          <p:cNvPr id="127" name="Rounded Rectangle 126"/>
          <p:cNvSpPr/>
          <p:nvPr/>
        </p:nvSpPr>
        <p:spPr>
          <a:xfrm>
            <a:off x="1473098"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Child Care Operations</a:t>
            </a:r>
          </a:p>
        </p:txBody>
      </p:sp>
      <p:sp>
        <p:nvSpPr>
          <p:cNvPr id="128" name="Rounded Rectangle 127"/>
          <p:cNvSpPr/>
          <p:nvPr/>
        </p:nvSpPr>
        <p:spPr>
          <a:xfrm>
            <a:off x="395020" y="17446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Educational Programs</a:t>
            </a:r>
          </a:p>
        </p:txBody>
      </p:sp>
      <p:sp>
        <p:nvSpPr>
          <p:cNvPr id="129" name="Rounded Rectangle 128"/>
          <p:cNvSpPr/>
          <p:nvPr/>
        </p:nvSpPr>
        <p:spPr>
          <a:xfrm>
            <a:off x="395020" y="27651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Event Operations</a:t>
            </a:r>
          </a:p>
        </p:txBody>
      </p:sp>
      <p:sp>
        <p:nvSpPr>
          <p:cNvPr id="130" name="Rounded Rectangle 129"/>
          <p:cNvSpPr/>
          <p:nvPr/>
        </p:nvSpPr>
        <p:spPr>
          <a:xfrm>
            <a:off x="1464868" y="17446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Food and Beverage Operations</a:t>
            </a:r>
          </a:p>
        </p:txBody>
      </p:sp>
      <p:sp>
        <p:nvSpPr>
          <p:cNvPr id="131" name="Rounded Rectangle 130"/>
          <p:cNvSpPr/>
          <p:nvPr/>
        </p:nvSpPr>
        <p:spPr>
          <a:xfrm>
            <a:off x="395020" y="22384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Recreation Activity Operations</a:t>
            </a:r>
          </a:p>
        </p:txBody>
      </p:sp>
      <p:sp>
        <p:nvSpPr>
          <p:cNvPr id="132" name="Rounded Rectangle 131"/>
          <p:cNvSpPr/>
          <p:nvPr/>
        </p:nvSpPr>
        <p:spPr>
          <a:xfrm>
            <a:off x="395020"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Room Operations</a:t>
            </a:r>
          </a:p>
        </p:txBody>
      </p:sp>
      <p:sp>
        <p:nvSpPr>
          <p:cNvPr id="133" name="Rounded Rectangle 132"/>
          <p:cNvSpPr/>
          <p:nvPr/>
        </p:nvSpPr>
        <p:spPr>
          <a:xfrm>
            <a:off x="1473098" y="12344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Spa and Salon Operations</a:t>
            </a:r>
          </a:p>
        </p:txBody>
      </p:sp>
      <p:sp>
        <p:nvSpPr>
          <p:cNvPr id="134" name="Rounded Rectangle 133"/>
          <p:cNvSpPr/>
          <p:nvPr/>
        </p:nvSpPr>
        <p:spPr>
          <a:xfrm>
            <a:off x="1473098" y="22384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Vacation Ownership Operations</a:t>
            </a:r>
          </a:p>
        </p:txBody>
      </p:sp>
      <p:sp>
        <p:nvSpPr>
          <p:cNvPr id="135" name="Rounded Rectangle 134"/>
          <p:cNvSpPr/>
          <p:nvPr/>
        </p:nvSpPr>
        <p:spPr>
          <a:xfrm>
            <a:off x="1473098"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Ticketing Operations</a:t>
            </a:r>
          </a:p>
        </p:txBody>
      </p:sp>
      <p:sp>
        <p:nvSpPr>
          <p:cNvPr id="136" name="Rounded Rectangle 135"/>
          <p:cNvSpPr/>
          <p:nvPr/>
        </p:nvSpPr>
        <p:spPr>
          <a:xfrm>
            <a:off x="395020" y="12344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Tour Operations</a:t>
            </a:r>
          </a:p>
        </p:txBody>
      </p:sp>
      <p:sp>
        <p:nvSpPr>
          <p:cNvPr id="137" name="Rounded Rectangle 136"/>
          <p:cNvSpPr/>
          <p:nvPr/>
        </p:nvSpPr>
        <p:spPr>
          <a:xfrm>
            <a:off x="6024067" y="7571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Management</a:t>
            </a:r>
          </a:p>
        </p:txBody>
      </p:sp>
      <p:sp>
        <p:nvSpPr>
          <p:cNvPr id="138" name="Rounded Rectangle 137"/>
          <p:cNvSpPr/>
          <p:nvPr/>
        </p:nvSpPr>
        <p:spPr>
          <a:xfrm>
            <a:off x="6032296" y="125089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Planning</a:t>
            </a:r>
          </a:p>
        </p:txBody>
      </p:sp>
      <p:sp>
        <p:nvSpPr>
          <p:cNvPr id="139" name="Rounded Rectangle 138"/>
          <p:cNvSpPr/>
          <p:nvPr/>
        </p:nvSpPr>
        <p:spPr>
          <a:xfrm>
            <a:off x="6024067" y="1645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Yield Management</a:t>
            </a:r>
          </a:p>
        </p:txBody>
      </p:sp>
      <p:sp>
        <p:nvSpPr>
          <p:cNvPr id="140" name="Rounded Rectangle 139"/>
          <p:cNvSpPr/>
          <p:nvPr/>
        </p:nvSpPr>
        <p:spPr>
          <a:xfrm>
            <a:off x="14228978" y="498713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Transportation Safety</a:t>
            </a:r>
          </a:p>
        </p:txBody>
      </p:sp>
      <p:sp>
        <p:nvSpPr>
          <p:cNvPr id="141" name="Rounded Rectangle 140"/>
          <p:cNvSpPr/>
          <p:nvPr/>
        </p:nvSpPr>
        <p:spPr>
          <a:xfrm>
            <a:off x="5127040" y="67647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Auditing</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Level 1 Capabilities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Disney Companies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Level 1 Business Functions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Level 2 Business Functions</a:t>
            </a:r>
          </a:p>
        </p:txBody>
      </p:sp>
      <p:sp>
        <p:nvSpPr>
          <p:cNvPr id="3" name="Rounded Rectangle 2"/>
          <p:cNvSpPr/>
          <p:nvPr/>
        </p:nvSpPr>
        <p:spPr>
          <a:xfrm>
            <a:off x="8196681" y="19751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a:t>
            </a:r>
          </a:p>
        </p:txBody>
      </p:sp>
      <p:sp>
        <p:nvSpPr>
          <p:cNvPr id="4" name="Rounded Rectangle 3"/>
          <p:cNvSpPr/>
          <p:nvPr/>
        </p:nvSpPr>
        <p:spPr>
          <a:xfrm>
            <a:off x="8196681" y="79004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Accounts Receivable</a:t>
            </a:r>
          </a:p>
        </p:txBody>
      </p:sp>
      <p:sp>
        <p:nvSpPr>
          <p:cNvPr id="5" name="Rounded Rectangle 4"/>
          <p:cNvSpPr/>
          <p:nvPr/>
        </p:nvSpPr>
        <p:spPr>
          <a:xfrm>
            <a:off x="3053181"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a:t>
            </a:r>
          </a:p>
        </p:txBody>
      </p:sp>
      <p:sp>
        <p:nvSpPr>
          <p:cNvPr id="6" name="Rounded Rectangle 5"/>
          <p:cNvSpPr/>
          <p:nvPr/>
        </p:nvSpPr>
        <p:spPr>
          <a:xfrm>
            <a:off x="3053181"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Management Planning</a:t>
            </a:r>
          </a:p>
        </p:txBody>
      </p:sp>
      <p:sp>
        <p:nvSpPr>
          <p:cNvPr id="7" name="Rounded Rectangle 6"/>
          <p:cNvSpPr/>
          <p:nvPr/>
        </p:nvSpPr>
        <p:spPr>
          <a:xfrm>
            <a:off x="3053181"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MDM Hub</a:t>
            </a:r>
          </a:p>
        </p:txBody>
      </p:sp>
      <p:sp>
        <p:nvSpPr>
          <p:cNvPr id="8" name="Rounded Rectangle 7"/>
          <p:cNvSpPr/>
          <p:nvPr/>
        </p:nvSpPr>
        <p:spPr>
          <a:xfrm>
            <a:off x="3053181" y="148132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Asset Sourcing</a:t>
            </a:r>
          </a:p>
        </p:txBody>
      </p:sp>
      <p:sp>
        <p:nvSpPr>
          <p:cNvPr id="9" name="Rounded Rectangle 8"/>
          <p:cNvSpPr/>
          <p:nvPr/>
        </p:nvSpPr>
        <p:spPr>
          <a:xfrm>
            <a:off x="4435754"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Association Budgeting</a:t>
            </a:r>
          </a:p>
        </p:txBody>
      </p:sp>
      <p:sp>
        <p:nvSpPr>
          <p:cNvPr id="10" name="Rounded Rectangle 9"/>
          <p:cNvSpPr/>
          <p:nvPr/>
        </p:nvSpPr>
        <p:spPr>
          <a:xfrm>
            <a:off x="5826556" y="2962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Audit Analysis</a:t>
            </a:r>
          </a:p>
        </p:txBody>
      </p:sp>
      <p:sp>
        <p:nvSpPr>
          <p:cNvPr id="11" name="Rounded Rectangle 10"/>
          <p:cNvSpPr/>
          <p:nvPr/>
        </p:nvSpPr>
        <p:spPr>
          <a:xfrm>
            <a:off x="8196681" y="138257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Bankruptcy Management</a:t>
            </a:r>
          </a:p>
        </p:txBody>
      </p:sp>
      <p:sp>
        <p:nvSpPr>
          <p:cNvPr id="12" name="Rounded Rectangle 11"/>
          <p:cNvSpPr/>
          <p:nvPr/>
        </p:nvSpPr>
        <p:spPr>
          <a:xfrm>
            <a:off x="395020" y="34564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Business Rule Administration</a:t>
            </a:r>
          </a:p>
        </p:txBody>
      </p:sp>
      <p:sp>
        <p:nvSpPr>
          <p:cNvPr id="13" name="Rounded Rectangle 12"/>
          <p:cNvSpPr/>
          <p:nvPr/>
        </p:nvSpPr>
        <p:spPr>
          <a:xfrm>
            <a:off x="3053181"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Campaign Administration</a:t>
            </a:r>
          </a:p>
        </p:txBody>
      </p:sp>
      <p:sp>
        <p:nvSpPr>
          <p:cNvPr id="14" name="Rounded Rectangle 13"/>
          <p:cNvSpPr/>
          <p:nvPr/>
        </p:nvSpPr>
        <p:spPr>
          <a:xfrm>
            <a:off x="395020" y="207385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Commisions</a:t>
            </a:r>
          </a:p>
        </p:txBody>
      </p:sp>
      <p:sp>
        <p:nvSpPr>
          <p:cNvPr id="15" name="Rounded Rectangle 14"/>
          <p:cNvSpPr/>
          <p:nvPr/>
        </p:nvSpPr>
        <p:spPr>
          <a:xfrm>
            <a:off x="5826556" y="88879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Compliance Regulation Maintenance</a:t>
            </a:r>
          </a:p>
        </p:txBody>
      </p:sp>
      <p:sp>
        <p:nvSpPr>
          <p:cNvPr id="16" name="Rounded Rectangle 15"/>
          <p:cNvSpPr/>
          <p:nvPr/>
        </p:nvSpPr>
        <p:spPr>
          <a:xfrm>
            <a:off x="8097926" y="266639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Condo Financial Accounting</a:t>
            </a:r>
          </a:p>
        </p:txBody>
      </p:sp>
      <p:sp>
        <p:nvSpPr>
          <p:cNvPr id="17" name="Rounded Rectangle 16"/>
          <p:cNvSpPr/>
          <p:nvPr/>
        </p:nvSpPr>
        <p:spPr>
          <a:xfrm>
            <a:off x="4345228"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Content Management</a:t>
            </a:r>
          </a:p>
        </p:txBody>
      </p:sp>
      <p:sp>
        <p:nvSpPr>
          <p:cNvPr id="18" name="Rounded Rectangle 17"/>
          <p:cNvSpPr/>
          <p:nvPr/>
        </p:nvSpPr>
        <p:spPr>
          <a:xfrm>
            <a:off x="3456432" y="687994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Contract</a:t>
            </a:r>
          </a:p>
        </p:txBody>
      </p:sp>
      <p:sp>
        <p:nvSpPr>
          <p:cNvPr id="19" name="Rounded Rectangle 18"/>
          <p:cNvSpPr/>
          <p:nvPr/>
        </p:nvSpPr>
        <p:spPr>
          <a:xfrm>
            <a:off x="1382572" y="38020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Create Shopping Basket</a:t>
            </a:r>
          </a:p>
        </p:txBody>
      </p:sp>
      <p:sp>
        <p:nvSpPr>
          <p:cNvPr id="20" name="Rounded Rectangle 19"/>
          <p:cNvSpPr/>
          <p:nvPr/>
        </p:nvSpPr>
        <p:spPr>
          <a:xfrm>
            <a:off x="7406640" y="355518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Data Archiving v2.0</a:t>
            </a:r>
          </a:p>
        </p:txBody>
      </p:sp>
      <p:sp>
        <p:nvSpPr>
          <p:cNvPr id="21" name="Rounded Rectangle 20"/>
          <p:cNvSpPr/>
          <p:nvPr/>
        </p:nvSpPr>
        <p:spPr>
          <a:xfrm>
            <a:off x="3456432" y="770290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Demand Tracking v2.0</a:t>
            </a:r>
          </a:p>
        </p:txBody>
      </p:sp>
      <p:sp>
        <p:nvSpPr>
          <p:cNvPr id="22" name="Rounded Rectangle 21"/>
          <p:cNvSpPr/>
          <p:nvPr/>
        </p:nvSpPr>
        <p:spPr>
          <a:xfrm>
            <a:off x="691286" y="943112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Entitlement</a:t>
            </a:r>
          </a:p>
        </p:txBody>
      </p:sp>
      <p:sp>
        <p:nvSpPr>
          <p:cNvPr id="23" name="Rounded Rectangle 22"/>
          <p:cNvSpPr/>
          <p:nvPr/>
        </p:nvSpPr>
        <p:spPr>
          <a:xfrm>
            <a:off x="9480499" y="89867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External Product Purchasing</a:t>
            </a:r>
          </a:p>
        </p:txBody>
      </p:sp>
      <p:sp>
        <p:nvSpPr>
          <p:cNvPr id="24" name="Rounded Rectangle 23"/>
          <p:cNvSpPr/>
          <p:nvPr/>
        </p:nvSpPr>
        <p:spPr>
          <a:xfrm>
            <a:off x="888796" y="691286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Financial Reporting v2.0</a:t>
            </a:r>
          </a:p>
        </p:txBody>
      </p:sp>
      <p:sp>
        <p:nvSpPr>
          <p:cNvPr id="25" name="Rounded Rectangle 24"/>
          <p:cNvSpPr/>
          <p:nvPr/>
        </p:nvSpPr>
        <p:spPr>
          <a:xfrm>
            <a:off x="5925312" y="33576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Food Allergen Management</a:t>
            </a:r>
          </a:p>
        </p:txBody>
      </p:sp>
      <p:sp>
        <p:nvSpPr>
          <p:cNvPr id="26" name="Rounded Rectangle 25"/>
          <p:cNvSpPr/>
          <p:nvPr/>
        </p:nvSpPr>
        <p:spPr>
          <a:xfrm>
            <a:off x="5925312" y="852586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Fulfillment Experience</a:t>
            </a:r>
          </a:p>
        </p:txBody>
      </p:sp>
      <p:sp>
        <p:nvSpPr>
          <p:cNvPr id="27" name="Rounded Rectangle 26"/>
          <p:cNvSpPr/>
          <p:nvPr/>
        </p:nvSpPr>
        <p:spPr>
          <a:xfrm>
            <a:off x="3456432" y="93488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Group</a:t>
            </a:r>
          </a:p>
        </p:txBody>
      </p:sp>
      <p:sp>
        <p:nvSpPr>
          <p:cNvPr id="28" name="Rounded Rectangle 27"/>
          <p:cNvSpPr/>
          <p:nvPr/>
        </p:nvSpPr>
        <p:spPr>
          <a:xfrm>
            <a:off x="4690872" y="93488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Guest Research</a:t>
            </a:r>
          </a:p>
        </p:txBody>
      </p:sp>
      <p:sp>
        <p:nvSpPr>
          <p:cNvPr id="29" name="Rounded Rectangle 28"/>
          <p:cNvSpPr/>
          <p:nvPr/>
        </p:nvSpPr>
        <p:spPr>
          <a:xfrm>
            <a:off x="5925312" y="93488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a:t>
            </a:r>
          </a:p>
        </p:txBody>
      </p:sp>
      <p:sp>
        <p:nvSpPr>
          <p:cNvPr id="30" name="Rounded Rectangle 29"/>
          <p:cNvSpPr/>
          <p:nvPr/>
        </p:nvSpPr>
        <p:spPr>
          <a:xfrm>
            <a:off x="8097926" y="898672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Inventory Availability Control v2.0</a:t>
            </a:r>
          </a:p>
        </p:txBody>
      </p:sp>
      <p:sp>
        <p:nvSpPr>
          <p:cNvPr id="31" name="Rounded Rectangle 30"/>
          <p:cNvSpPr/>
          <p:nvPr/>
        </p:nvSpPr>
        <p:spPr>
          <a:xfrm>
            <a:off x="691286" y="997427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Itinerary</a:t>
            </a:r>
          </a:p>
        </p:txBody>
      </p:sp>
      <p:sp>
        <p:nvSpPr>
          <p:cNvPr id="32" name="Rounded Rectangle 31"/>
          <p:cNvSpPr/>
          <p:nvPr/>
        </p:nvSpPr>
        <p:spPr>
          <a:xfrm>
            <a:off x="8097926" y="9529876"/>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Logical Inventory Configuration v2.0</a:t>
            </a:r>
          </a:p>
        </p:txBody>
      </p:sp>
      <p:sp>
        <p:nvSpPr>
          <p:cNvPr id="33" name="Rounded Rectangle 32"/>
          <p:cNvSpPr/>
          <p:nvPr/>
        </p:nvSpPr>
        <p:spPr>
          <a:xfrm>
            <a:off x="691286" y="1125809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Membership Account Maintenance</a:t>
            </a:r>
          </a:p>
        </p:txBody>
      </p:sp>
      <p:sp>
        <p:nvSpPr>
          <p:cNvPr id="34" name="Rounded Rectangle 33"/>
          <p:cNvSpPr/>
          <p:nvPr/>
        </p:nvSpPr>
        <p:spPr>
          <a:xfrm>
            <a:off x="2073859" y="93488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Offer</a:t>
            </a:r>
          </a:p>
        </p:txBody>
      </p:sp>
      <p:sp>
        <p:nvSpPr>
          <p:cNvPr id="35" name="Rounded Rectangle 34"/>
          <p:cNvSpPr/>
          <p:nvPr/>
        </p:nvSpPr>
        <p:spPr>
          <a:xfrm>
            <a:off x="3456432" y="98755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a:t>
            </a:r>
          </a:p>
        </p:txBody>
      </p:sp>
      <p:sp>
        <p:nvSpPr>
          <p:cNvPr id="36" name="Rounded Rectangle 35"/>
          <p:cNvSpPr/>
          <p:nvPr/>
        </p:nvSpPr>
        <p:spPr>
          <a:xfrm>
            <a:off x="3456432" y="1165311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Activity Tracking</a:t>
            </a:r>
          </a:p>
        </p:txBody>
      </p:sp>
      <p:sp>
        <p:nvSpPr>
          <p:cNvPr id="37" name="Rounded Rectangle 36"/>
          <p:cNvSpPr/>
          <p:nvPr/>
        </p:nvSpPr>
        <p:spPr>
          <a:xfrm>
            <a:off x="3456432" y="110605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Correspondence</a:t>
            </a:r>
          </a:p>
        </p:txBody>
      </p:sp>
      <p:sp>
        <p:nvSpPr>
          <p:cNvPr id="38" name="Rounded Rectangle 37"/>
          <p:cNvSpPr/>
          <p:nvPr/>
        </p:nvSpPr>
        <p:spPr>
          <a:xfrm>
            <a:off x="3456432" y="104680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MDM Hub</a:t>
            </a:r>
          </a:p>
        </p:txBody>
      </p:sp>
      <p:sp>
        <p:nvSpPr>
          <p:cNvPr id="39" name="Rounded Rectangle 38"/>
          <p:cNvSpPr/>
          <p:nvPr/>
        </p:nvSpPr>
        <p:spPr>
          <a:xfrm>
            <a:off x="3456432" y="12196267"/>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Profile Management</a:t>
            </a:r>
          </a:p>
        </p:txBody>
      </p:sp>
      <p:sp>
        <p:nvSpPr>
          <p:cNvPr id="40" name="Rounded Rectangle 39"/>
          <p:cNvSpPr/>
          <p:nvPr/>
        </p:nvSpPr>
        <p:spPr>
          <a:xfrm>
            <a:off x="3456432" y="1273942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Party Scoring</a:t>
            </a:r>
          </a:p>
        </p:txBody>
      </p:sp>
      <p:sp>
        <p:nvSpPr>
          <p:cNvPr id="41" name="Rounded Rectangle 40"/>
          <p:cNvSpPr/>
          <p:nvPr/>
        </p:nvSpPr>
        <p:spPr>
          <a:xfrm>
            <a:off x="6649516" y="10418673"/>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Price Rules</a:t>
            </a:r>
          </a:p>
        </p:txBody>
      </p:sp>
      <p:sp>
        <p:nvSpPr>
          <p:cNvPr id="42" name="Rounded Rectangle 41"/>
          <p:cNvSpPr/>
          <p:nvPr/>
        </p:nvSpPr>
        <p:spPr>
          <a:xfrm>
            <a:off x="3456432" y="134636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Development</a:t>
            </a:r>
          </a:p>
        </p:txBody>
      </p:sp>
      <p:sp>
        <p:nvSpPr>
          <p:cNvPr id="43" name="Rounded Rectangle 42"/>
          <p:cNvSpPr/>
          <p:nvPr/>
        </p:nvSpPr>
        <p:spPr>
          <a:xfrm>
            <a:off x="8097926" y="1031991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Distribution</a:t>
            </a:r>
          </a:p>
        </p:txBody>
      </p:sp>
      <p:sp>
        <p:nvSpPr>
          <p:cNvPr id="44" name="Rounded Rectangle 43"/>
          <p:cNvSpPr/>
          <p:nvPr/>
        </p:nvSpPr>
        <p:spPr>
          <a:xfrm>
            <a:off x="5234025" y="1046805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MDM Hub</a:t>
            </a:r>
          </a:p>
        </p:txBody>
      </p:sp>
      <p:sp>
        <p:nvSpPr>
          <p:cNvPr id="45" name="Rounded Rectangle 44"/>
          <p:cNvSpPr/>
          <p:nvPr/>
        </p:nvSpPr>
        <p:spPr>
          <a:xfrm>
            <a:off x="8097926" y="1150498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Planning</a:t>
            </a:r>
          </a:p>
        </p:txBody>
      </p:sp>
      <p:sp>
        <p:nvSpPr>
          <p:cNvPr id="46" name="Rounded Rectangle 45"/>
          <p:cNvSpPr/>
          <p:nvPr/>
        </p:nvSpPr>
        <p:spPr>
          <a:xfrm>
            <a:off x="6649516" y="1106058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Price Configuration v2.0</a:t>
            </a:r>
          </a:p>
        </p:txBody>
      </p:sp>
      <p:sp>
        <p:nvSpPr>
          <p:cNvPr id="47" name="Rounded Rectangle 46"/>
          <p:cNvSpPr/>
          <p:nvPr/>
        </p:nvSpPr>
        <p:spPr>
          <a:xfrm>
            <a:off x="8097926" y="10912449"/>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Product Sourcing</a:t>
            </a:r>
          </a:p>
        </p:txBody>
      </p:sp>
      <p:sp>
        <p:nvSpPr>
          <p:cNvPr id="48" name="Rounded Rectangle 47"/>
          <p:cNvSpPr/>
          <p:nvPr/>
        </p:nvSpPr>
        <p:spPr>
          <a:xfrm>
            <a:off x="691286" y="10616184"/>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a:t>
            </a:r>
          </a:p>
        </p:txBody>
      </p:sp>
      <p:sp>
        <p:nvSpPr>
          <p:cNvPr id="49" name="Rounded Rectangle 48"/>
          <p:cNvSpPr/>
          <p:nvPr/>
        </p:nvSpPr>
        <p:spPr>
          <a:xfrm>
            <a:off x="691286" y="1229502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Reservation Booking v2.0</a:t>
            </a:r>
          </a:p>
        </p:txBody>
      </p:sp>
      <p:sp>
        <p:nvSpPr>
          <p:cNvPr id="50" name="Rounded Rectangle 49"/>
          <p:cNvSpPr/>
          <p:nvPr/>
        </p:nvSpPr>
        <p:spPr>
          <a:xfrm>
            <a:off x="8097926" y="129369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Revenue Control</a:t>
            </a:r>
          </a:p>
        </p:txBody>
      </p:sp>
      <p:sp>
        <p:nvSpPr>
          <p:cNvPr id="51" name="Rounded Rectangle 50"/>
          <p:cNvSpPr/>
          <p:nvPr/>
        </p:nvSpPr>
        <p:spPr>
          <a:xfrm>
            <a:off x="5431536" y="14023238"/>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Contract Administration v2.0</a:t>
            </a:r>
          </a:p>
        </p:txBody>
      </p:sp>
      <p:sp>
        <p:nvSpPr>
          <p:cNvPr id="52" name="Rounded Rectangle 51"/>
          <p:cNvSpPr/>
          <p:nvPr/>
        </p:nvSpPr>
        <p:spPr>
          <a:xfrm>
            <a:off x="5431536" y="1346362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Lead Management</a:t>
            </a:r>
          </a:p>
        </p:txBody>
      </p:sp>
      <p:sp>
        <p:nvSpPr>
          <p:cNvPr id="53" name="Rounded Rectangle 52"/>
          <p:cNvSpPr/>
          <p:nvPr/>
        </p:nvSpPr>
        <p:spPr>
          <a:xfrm>
            <a:off x="691286" y="1293693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Order</a:t>
            </a:r>
          </a:p>
        </p:txBody>
      </p:sp>
      <p:sp>
        <p:nvSpPr>
          <p:cNvPr id="54" name="Rounded Rectangle 53"/>
          <p:cNvSpPr/>
          <p:nvPr/>
        </p:nvSpPr>
        <p:spPr>
          <a:xfrm>
            <a:off x="7900416" y="14912035"/>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Sales Payment Processing</a:t>
            </a:r>
          </a:p>
        </p:txBody>
      </p:sp>
      <p:sp>
        <p:nvSpPr>
          <p:cNvPr id="55" name="Rounded Rectangle 54"/>
          <p:cNvSpPr/>
          <p:nvPr/>
        </p:nvSpPr>
        <p:spPr>
          <a:xfrm>
            <a:off x="691286" y="13578840"/>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Start Reservation</a:t>
            </a:r>
          </a:p>
        </p:txBody>
      </p:sp>
      <p:sp>
        <p:nvSpPr>
          <p:cNvPr id="56" name="Rounded Rectangle 55"/>
          <p:cNvSpPr/>
          <p:nvPr/>
        </p:nvSpPr>
        <p:spPr>
          <a:xfrm>
            <a:off x="691286" y="15405811"/>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Travel Documents</a:t>
            </a:r>
          </a:p>
        </p:txBody>
      </p:sp>
      <p:sp>
        <p:nvSpPr>
          <p:cNvPr id="57" name="Rounded Rectangle 56"/>
          <p:cNvSpPr/>
          <p:nvPr/>
        </p:nvSpPr>
        <p:spPr>
          <a:xfrm>
            <a:off x="7801660" y="16195852"/>
            <a:ext cx="822960" cy="617220"/>
          </a:xfrm>
          <a:prstGeom prst="roundRect">
            <a:avLst/>
          </a:prstGeom>
          <a:solidFill>
            <a:srgbClr val="CCE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sz="900">
                <a:solidFill>
                  <a:srgbClr val="323232"/>
                </a:solidFill>
                <a:latin typeface="Calibri"/>
              </a:rPr>
              <a:t>User Security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